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4"/>
  </p:notesMasterIdLst>
  <p:sldIdLst>
    <p:sldId id="256" r:id="rId3"/>
    <p:sldId id="257" r:id="rId4"/>
    <p:sldId id="258" r:id="rId5"/>
    <p:sldId id="259" r:id="rId6"/>
    <p:sldId id="263" r:id="rId7"/>
    <p:sldId id="266" r:id="rId8"/>
    <p:sldId id="271" r:id="rId9"/>
    <p:sldId id="265" r:id="rId10"/>
    <p:sldId id="272" r:id="rId11"/>
    <p:sldId id="274" r:id="rId12"/>
    <p:sldId id="273" r:id="rId13"/>
    <p:sldId id="275" r:id="rId14"/>
    <p:sldId id="276" r:id="rId15"/>
    <p:sldId id="277" r:id="rId16"/>
    <p:sldId id="278" r:id="rId17"/>
    <p:sldId id="279" r:id="rId18"/>
    <p:sldId id="281" r:id="rId19"/>
    <p:sldId id="284" r:id="rId20"/>
    <p:sldId id="293" r:id="rId21"/>
    <p:sldId id="289" r:id="rId22"/>
    <p:sldId id="290" r:id="rId23"/>
    <p:sldId id="291" r:id="rId24"/>
    <p:sldId id="292" r:id="rId25"/>
    <p:sldId id="287" r:id="rId26"/>
    <p:sldId id="288" r:id="rId27"/>
    <p:sldId id="294" r:id="rId28"/>
    <p:sldId id="295" r:id="rId29"/>
    <p:sldId id="308" r:id="rId30"/>
    <p:sldId id="296" r:id="rId31"/>
    <p:sldId id="297" r:id="rId32"/>
    <p:sldId id="298" r:id="rId33"/>
    <p:sldId id="309" r:id="rId34"/>
    <p:sldId id="310" r:id="rId35"/>
    <p:sldId id="313" r:id="rId36"/>
    <p:sldId id="315" r:id="rId37"/>
    <p:sldId id="316" r:id="rId38"/>
    <p:sldId id="364" r:id="rId39"/>
    <p:sldId id="302" r:id="rId40"/>
    <p:sldId id="303" r:id="rId41"/>
    <p:sldId id="304" r:id="rId42"/>
    <p:sldId id="320" r:id="rId43"/>
    <p:sldId id="307" r:id="rId44"/>
    <p:sldId id="324" r:id="rId45"/>
    <p:sldId id="325" r:id="rId46"/>
    <p:sldId id="326" r:id="rId47"/>
    <p:sldId id="327" r:id="rId48"/>
    <p:sldId id="338" r:id="rId49"/>
    <p:sldId id="339" r:id="rId50"/>
    <p:sldId id="333" r:id="rId51"/>
    <p:sldId id="337" r:id="rId52"/>
    <p:sldId id="334" r:id="rId53"/>
    <p:sldId id="336" r:id="rId54"/>
    <p:sldId id="341" r:id="rId55"/>
    <p:sldId id="340" r:id="rId56"/>
    <p:sldId id="342" r:id="rId57"/>
    <p:sldId id="344" r:id="rId58"/>
    <p:sldId id="346" r:id="rId59"/>
    <p:sldId id="356" r:id="rId60"/>
    <p:sldId id="357" r:id="rId61"/>
    <p:sldId id="358" r:id="rId62"/>
    <p:sldId id="359" r:id="rId63"/>
    <p:sldId id="361" r:id="rId64"/>
    <p:sldId id="360" r:id="rId65"/>
    <p:sldId id="348" r:id="rId66"/>
    <p:sldId id="349" r:id="rId67"/>
    <p:sldId id="351" r:id="rId68"/>
    <p:sldId id="352" r:id="rId69"/>
    <p:sldId id="353" r:id="rId70"/>
    <p:sldId id="354" r:id="rId71"/>
    <p:sldId id="355" r:id="rId72"/>
    <p:sldId id="363"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3D"/>
    <a:srgbClr val="F3C43F"/>
    <a:srgbClr val="DDDDDD"/>
    <a:srgbClr val="C0C0C0"/>
    <a:srgbClr val="84A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40" autoAdjust="0"/>
    <p:restoredTop sz="94660" autoAdjust="0"/>
  </p:normalViewPr>
  <p:slideViewPr>
    <p:cSldViewPr>
      <p:cViewPr varScale="1">
        <p:scale>
          <a:sx n="65" d="100"/>
          <a:sy n="65" d="100"/>
        </p:scale>
        <p:origin x="640" y="4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4C1DF7-8D96-42AE-819D-AFF971DFCBD1}" type="datetimeFigureOut">
              <a:rPr lang="en-US" smtClean="0"/>
              <a:pPr/>
              <a:t>3/13/2019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BB3595-E480-4425-BA6D-23BDD7CFD4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ECEEACFB-E145-4255-908A-2D678D40A99E}" type="slidenum">
              <a:rPr lang="en-US"/>
              <a:pPr/>
              <a:t>45</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E3B9056C-9025-4F40-AB73-34E1ECB7A574}" type="slidenum">
              <a:rPr lang="en-US"/>
              <a:pPr/>
              <a:t>66</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E3B9056C-9025-4F40-AB73-34E1ECB7A574}" type="slidenum">
              <a:rPr lang="en-US"/>
              <a:pPr/>
              <a:t>67</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E3B9056C-9025-4F40-AB73-34E1ECB7A574}" type="slidenum">
              <a:rPr lang="en-US"/>
              <a:pPr/>
              <a:t>68</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miter lim="800000"/>
            <a:headEnd/>
            <a:tailEnd/>
          </a:ln>
        </p:spPr>
        <p:txBody>
          <a:bodyPr/>
          <a:lstStyle/>
          <a:p>
            <a:fld id="{AD90814E-403A-410A-A83A-2409D8735707}" type="slidenum">
              <a:rPr lang="en-US"/>
              <a:pPr/>
              <a:t>69</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miter lim="800000"/>
            <a:headEnd/>
            <a:tailEnd/>
          </a:ln>
        </p:spPr>
        <p:txBody>
          <a:bodyPr/>
          <a:lstStyle/>
          <a:p>
            <a:fld id="{AD90814E-403A-410A-A83A-2409D8735707}" type="slidenum">
              <a:rPr lang="en-US"/>
              <a:pPr/>
              <a:t>70</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miter lim="800000"/>
            <a:headEnd/>
            <a:tailEnd/>
          </a:ln>
        </p:spPr>
        <p:txBody>
          <a:bodyPr/>
          <a:lstStyle/>
          <a:p>
            <a:fld id="{AD90814E-403A-410A-A83A-2409D8735707}" type="slidenum">
              <a:rPr lang="en-US"/>
              <a:pPr/>
              <a:t>71</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ECEEACFB-E145-4255-908A-2D678D40A99E}" type="slidenum">
              <a:rPr lang="en-US"/>
              <a:pPr/>
              <a:t>46</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ECEEACFB-E145-4255-908A-2D678D40A99E}" type="slidenum">
              <a:rPr lang="en-US"/>
              <a:pPr/>
              <a:t>49</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ECEEACFB-E145-4255-908A-2D678D40A99E}" type="slidenum">
              <a:rPr lang="en-US"/>
              <a:pPr/>
              <a:t>50</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ECEEACFB-E145-4255-908A-2D678D40A99E}" type="slidenum">
              <a:rPr lang="en-US"/>
              <a:pPr/>
              <a:t>51</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ECEEACFB-E145-4255-908A-2D678D40A99E}" type="slidenum">
              <a:rPr lang="en-US"/>
              <a:pPr/>
              <a:t>56</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ECEEACFB-E145-4255-908A-2D678D40A99E}" type="slidenum">
              <a:rPr lang="en-US"/>
              <a:pPr/>
              <a:t>57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E3B9056C-9025-4F40-AB73-34E1ECB7A574}" type="slidenum">
              <a:rPr lang="en-US"/>
              <a:pPr/>
              <a:t>64</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E3B9056C-9025-4F40-AB73-34E1ECB7A574}" type="slidenum">
              <a:rPr lang="en-US"/>
              <a:pPr/>
              <a:t>65</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oleObject" Target="../embeddings/oleObject3.bin"/><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ltGray">
          <a:xfrm>
            <a:off x="-1588" y="5157788"/>
            <a:ext cx="9145588" cy="1708150"/>
          </a:xfrm>
          <a:prstGeom prst="rect">
            <a:avLst/>
          </a:prstGeom>
          <a:solidFill>
            <a:schemeClr val="bg2"/>
          </a:solidFill>
          <a:ln w="0" algn="ctr">
            <a:noFill/>
            <a:miter lim="800000"/>
            <a:headEnd/>
            <a:tailEnd/>
          </a:ln>
          <a:effectLst/>
        </p:spPr>
        <p:txBody>
          <a:bodyPr wrap="none" anchor="ctr"/>
          <a:lstStyle/>
          <a:p>
            <a:endParaRPr lang="en-US"/>
          </a:p>
        </p:txBody>
      </p:sp>
      <p:sp>
        <p:nvSpPr>
          <p:cNvPr id="3090" name="Rectangle 18"/>
          <p:cNvSpPr>
            <a:spLocks noChangeArrowheads="1"/>
          </p:cNvSpPr>
          <p:nvPr/>
        </p:nvSpPr>
        <p:spPr bwMode="white">
          <a:xfrm>
            <a:off x="0" y="0"/>
            <a:ext cx="9144000" cy="4935538"/>
          </a:xfrm>
          <a:prstGeom prst="rect">
            <a:avLst/>
          </a:prstGeom>
          <a:solidFill>
            <a:schemeClr val="tx1"/>
          </a:solidFill>
          <a:ln w="0" algn="ctr">
            <a:noFill/>
            <a:miter lim="800000"/>
            <a:headEnd/>
            <a:tailEnd/>
          </a:ln>
          <a:effectLst/>
        </p:spPr>
        <p:txBody>
          <a:bodyPr wrap="none" anchor="ctr"/>
          <a:lstStyle/>
          <a:p>
            <a:endParaRPr lang="en-US"/>
          </a:p>
        </p:txBody>
      </p:sp>
      <p:sp>
        <p:nvSpPr>
          <p:cNvPr id="3091" name="Rectangle 19"/>
          <p:cNvSpPr>
            <a:spLocks noChangeArrowheads="1"/>
          </p:cNvSpPr>
          <p:nvPr/>
        </p:nvSpPr>
        <p:spPr bwMode="ltGray">
          <a:xfrm>
            <a:off x="1270000" y="4933950"/>
            <a:ext cx="7874000" cy="223838"/>
          </a:xfrm>
          <a:prstGeom prst="rect">
            <a:avLst/>
          </a:prstGeom>
          <a:solidFill>
            <a:schemeClr val="hlink"/>
          </a:solidFill>
          <a:ln w="0" algn="ctr">
            <a:noFill/>
            <a:miter lim="800000"/>
            <a:headEnd/>
            <a:tailEnd/>
          </a:ln>
          <a:effectLst/>
        </p:spPr>
        <p:txBody>
          <a:bodyPr wrap="none" anchor="ctr"/>
          <a:lstStyle/>
          <a:p>
            <a:endParaRPr lang="en-US"/>
          </a:p>
        </p:txBody>
      </p:sp>
      <p:sp>
        <p:nvSpPr>
          <p:cNvPr id="3075" name="Rectangle 3"/>
          <p:cNvSpPr>
            <a:spLocks noGrp="1" noChangeArrowheads="1"/>
          </p:cNvSpPr>
          <p:nvPr>
            <p:ph type="subTitle" idx="1"/>
          </p:nvPr>
        </p:nvSpPr>
        <p:spPr bwMode="black">
          <a:xfrm>
            <a:off x="1752600" y="3733800"/>
            <a:ext cx="6019800" cy="381000"/>
          </a:xfrm>
        </p:spPr>
        <p:txBody>
          <a:bodyPr/>
          <a:lstStyle>
            <a:lvl1pPr marL="0" indent="0" algn="ctr">
              <a:buFont typeface="Wingdings" pitchFamily="2" charset="2"/>
              <a:buNone/>
              <a:defRPr sz="2000">
                <a:solidFill>
                  <a:srgbClr val="84A1E8"/>
                </a:solidFill>
              </a:defRPr>
            </a:lvl1pPr>
          </a:lstStyle>
          <a:p>
            <a:r>
              <a:rPr lang="en-US" smtClean="0"/>
              <a:t>Click to edit Master subtitle style</a:t>
            </a:r>
            <a:endParaRPr lang="en-US"/>
          </a:p>
        </p:txBody>
      </p:sp>
      <p:grpSp>
        <p:nvGrpSpPr>
          <p:cNvPr id="3088" name="Group 16"/>
          <p:cNvGrpSpPr>
            <a:grpSpLocks/>
          </p:cNvGrpSpPr>
          <p:nvPr/>
        </p:nvGrpSpPr>
        <p:grpSpPr bwMode="auto">
          <a:xfrm>
            <a:off x="4254500" y="5638800"/>
            <a:ext cx="1079500" cy="603250"/>
            <a:chOff x="2680" y="3678"/>
            <a:chExt cx="680" cy="380"/>
          </a:xfrm>
        </p:grpSpPr>
        <p:sp>
          <p:nvSpPr>
            <p:cNvPr id="3086" name="Text Box 14"/>
            <p:cNvSpPr txBox="1">
              <a:spLocks noChangeArrowheads="1"/>
            </p:cNvSpPr>
            <p:nvPr/>
          </p:nvSpPr>
          <p:spPr bwMode="gray">
            <a:xfrm>
              <a:off x="2680" y="3789"/>
              <a:ext cx="680" cy="269"/>
            </a:xfrm>
            <a:prstGeom prst="rect">
              <a:avLst/>
            </a:prstGeom>
            <a:noFill/>
            <a:ln w="9525">
              <a:noFill/>
              <a:miter lim="800000"/>
              <a:headEnd/>
              <a:tailEnd/>
            </a:ln>
            <a:effectLst/>
          </p:spPr>
          <p:txBody>
            <a:bodyPr>
              <a:spAutoFit/>
            </a:bodyPr>
            <a:lstStyle/>
            <a:p>
              <a:r>
                <a:rPr lang="en-US" sz="2200" b="1">
                  <a:solidFill>
                    <a:schemeClr val="tx2"/>
                  </a:solidFill>
                  <a:latin typeface="Verdana" pitchFamily="34" charset="0"/>
                </a:rPr>
                <a:t>LOGO</a:t>
              </a:r>
            </a:p>
          </p:txBody>
        </p:sp>
        <p:sp>
          <p:nvSpPr>
            <p:cNvPr id="3087" name="AutoShape 15"/>
            <p:cNvSpPr>
              <a:spLocks noChangeArrowheads="1"/>
            </p:cNvSpPr>
            <p:nvPr/>
          </p:nvSpPr>
          <p:spPr bwMode="gray">
            <a:xfrm rot="5400000">
              <a:off x="2928" y="3493"/>
              <a:ext cx="172" cy="542"/>
            </a:xfrm>
            <a:prstGeom prst="moon">
              <a:avLst>
                <a:gd name="adj" fmla="val 21208"/>
              </a:avLst>
            </a:prstGeom>
            <a:solidFill>
              <a:schemeClr val="accent2"/>
            </a:solidFill>
            <a:ln w="9525">
              <a:noFill/>
              <a:miter lim="800000"/>
              <a:headEnd/>
              <a:tailEnd/>
            </a:ln>
            <a:effectLst/>
          </p:spPr>
          <p:txBody>
            <a:bodyPr wrap="none" anchor="ctr"/>
            <a:lstStyle/>
            <a:p>
              <a:endParaRPr lang="en-US"/>
            </a:p>
          </p:txBody>
        </p:sp>
      </p:grpSp>
      <p:sp>
        <p:nvSpPr>
          <p:cNvPr id="3092" name="Rectangle 20"/>
          <p:cNvSpPr>
            <a:spLocks noChangeArrowheads="1"/>
          </p:cNvSpPr>
          <p:nvPr/>
        </p:nvSpPr>
        <p:spPr bwMode="gray">
          <a:xfrm>
            <a:off x="-9525" y="4935538"/>
            <a:ext cx="1282700" cy="222250"/>
          </a:xfrm>
          <a:prstGeom prst="rect">
            <a:avLst/>
          </a:prstGeom>
          <a:solidFill>
            <a:schemeClr val="accent1"/>
          </a:solidFill>
          <a:ln w="0" algn="ctr">
            <a:noFill/>
            <a:miter lim="800000"/>
            <a:headEnd/>
            <a:tailEnd/>
          </a:ln>
          <a:effectLst/>
        </p:spPr>
        <p:txBody>
          <a:bodyPr wrap="none" anchor="ctr"/>
          <a:lstStyle/>
          <a:p>
            <a:endParaRPr lang="en-US"/>
          </a:p>
        </p:txBody>
      </p:sp>
      <p:graphicFrame>
        <p:nvGraphicFramePr>
          <p:cNvPr id="3093" name="Object 21"/>
          <p:cNvGraphicFramePr>
            <a:graphicFrameLocks noChangeAspect="1"/>
          </p:cNvGraphicFramePr>
          <p:nvPr/>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spid="_x0000_s3105" name="Image" r:id="rId3" imgW="2539683" imgH="609524" progId="">
                  <p:embed/>
                </p:oleObj>
              </mc:Choice>
              <mc:Fallback>
                <p:oleObj name="Image" r:id="rId3" imgW="2539683" imgH="609524" progId="">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5054600"/>
                        <a:ext cx="2351088" cy="609600"/>
                      </a:xfrm>
                      <a:prstGeom prst="rect">
                        <a:avLst/>
                      </a:prstGeom>
                      <a:noFill/>
                      <a:ln>
                        <a:noFill/>
                      </a:ln>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3094" name="Object 22"/>
          <p:cNvGraphicFramePr>
            <a:graphicFrameLocks noChangeAspect="1"/>
          </p:cNvGraphicFramePr>
          <p:nvPr/>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spid="_x0000_s3106" name="Image" r:id="rId5" imgW="2539683" imgH="2539683" progId="">
                  <p:embed/>
                </p:oleObj>
              </mc:Choice>
              <mc:Fallback>
                <p:oleObj name="Image" r:id="rId5" imgW="2539683" imgH="2539683" progId="">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500438"/>
                        <a:ext cx="1266825" cy="1430337"/>
                      </a:xfrm>
                      <a:prstGeom prst="rect">
                        <a:avLst/>
                      </a:prstGeom>
                      <a:noFill/>
                      <a:ln>
                        <a:noFill/>
                      </a:ln>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3095" name="Rectangle 23"/>
          <p:cNvSpPr>
            <a:spLocks noChangeArrowheads="1"/>
          </p:cNvSpPr>
          <p:nvPr/>
        </p:nvSpPr>
        <p:spPr bwMode="invGray">
          <a:xfrm>
            <a:off x="1266825" y="1125538"/>
            <a:ext cx="2368550" cy="4535487"/>
          </a:xfrm>
          <a:prstGeom prst="rect">
            <a:avLst/>
          </a:prstGeom>
          <a:noFill/>
          <a:ln w="0" algn="ctr">
            <a:solidFill>
              <a:schemeClr val="accent1"/>
            </a:solidFill>
            <a:miter lim="800000"/>
            <a:headEnd/>
            <a:tailEnd/>
          </a:ln>
          <a:effectLst/>
        </p:spPr>
        <p:txBody>
          <a:bodyPr wrap="none" anchor="ctr"/>
          <a:lstStyle/>
          <a:p>
            <a:endParaRPr lang="en-US"/>
          </a:p>
        </p:txBody>
      </p:sp>
      <p:sp>
        <p:nvSpPr>
          <p:cNvPr id="3096" name="Rectangle 24"/>
          <p:cNvSpPr>
            <a:spLocks noChangeArrowheads="1"/>
          </p:cNvSpPr>
          <p:nvPr/>
        </p:nvSpPr>
        <p:spPr bwMode="invGray">
          <a:xfrm flipH="1">
            <a:off x="8221663" y="0"/>
            <a:ext cx="95250" cy="2060575"/>
          </a:xfrm>
          <a:prstGeom prst="rect">
            <a:avLst/>
          </a:prstGeom>
          <a:solidFill>
            <a:schemeClr val="accent1"/>
          </a:solidFill>
          <a:ln w="0" algn="ctr">
            <a:noFill/>
            <a:miter lim="800000"/>
            <a:headEnd/>
            <a:tailEnd/>
          </a:ln>
          <a:effectLst/>
        </p:spPr>
        <p:txBody>
          <a:bodyPr wrap="none" anchor="ctr"/>
          <a:lstStyle/>
          <a:p>
            <a:endParaRPr lang="en-US"/>
          </a:p>
        </p:txBody>
      </p:sp>
      <p:sp>
        <p:nvSpPr>
          <p:cNvPr id="3097" name="Rectangle 25"/>
          <p:cNvSpPr>
            <a:spLocks noChangeArrowheads="1"/>
          </p:cNvSpPr>
          <p:nvPr/>
        </p:nvSpPr>
        <p:spPr bwMode="invGray">
          <a:xfrm>
            <a:off x="250825" y="260350"/>
            <a:ext cx="8569325" cy="4392613"/>
          </a:xfrm>
          <a:prstGeom prst="rect">
            <a:avLst/>
          </a:prstGeom>
          <a:noFill/>
          <a:ln w="0" algn="ctr">
            <a:solidFill>
              <a:schemeClr val="tx2"/>
            </a:solidFill>
            <a:miter lim="800000"/>
            <a:headEnd/>
            <a:tailEnd/>
          </a:ln>
          <a:effectLst/>
        </p:spPr>
        <p:txBody>
          <a:bodyPr wrap="none" anchor="ctr"/>
          <a:lstStyle/>
          <a:p>
            <a:endParaRPr lang="en-US"/>
          </a:p>
        </p:txBody>
      </p:sp>
      <p:sp>
        <p:nvSpPr>
          <p:cNvPr id="3098" name="Rectangle 26"/>
          <p:cNvSpPr>
            <a:spLocks noChangeArrowheads="1"/>
          </p:cNvSpPr>
          <p:nvPr/>
        </p:nvSpPr>
        <p:spPr bwMode="invGray">
          <a:xfrm>
            <a:off x="7775575" y="908050"/>
            <a:ext cx="1368425" cy="1439863"/>
          </a:xfrm>
          <a:prstGeom prst="rect">
            <a:avLst/>
          </a:prstGeom>
          <a:noFill/>
          <a:ln w="0" algn="ctr">
            <a:solidFill>
              <a:schemeClr val="tx2"/>
            </a:solidFill>
            <a:miter lim="800000"/>
            <a:headEnd/>
            <a:tailEnd/>
          </a:ln>
          <a:effectLst/>
        </p:spPr>
        <p:txBody>
          <a:bodyPr wrap="none" anchor="ctr"/>
          <a:lstStyle/>
          <a:p>
            <a:endParaRPr lang="en-US"/>
          </a:p>
        </p:txBody>
      </p:sp>
      <p:sp>
        <p:nvSpPr>
          <p:cNvPr id="3099" name="Rectangle 27"/>
          <p:cNvSpPr>
            <a:spLocks noChangeArrowheads="1"/>
          </p:cNvSpPr>
          <p:nvPr/>
        </p:nvSpPr>
        <p:spPr bwMode="invGray">
          <a:xfrm>
            <a:off x="611188" y="1916113"/>
            <a:ext cx="7921625" cy="1584325"/>
          </a:xfrm>
          <a:prstGeom prst="rect">
            <a:avLst/>
          </a:prstGeom>
          <a:noFill/>
          <a:ln w="0" algn="ctr">
            <a:solidFill>
              <a:schemeClr val="tx2"/>
            </a:solid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a:xfrm>
            <a:off x="990600" y="1981200"/>
            <a:ext cx="7239000" cy="1524000"/>
          </a:xfrm>
        </p:spPr>
        <p:txBody>
          <a:bodyPr/>
          <a:lstStyle>
            <a:lvl1pPr>
              <a:defRPr sz="4000" b="1"/>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E27A58-8BEE-4D9C-9558-9A0EC98B996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3363"/>
            <a:ext cx="2057400" cy="6276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3363"/>
            <a:ext cx="6019800" cy="6276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8F6E73-77F2-4B7C-9EC2-3CE22594D79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47713" y="233363"/>
            <a:ext cx="7862887"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62063"/>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381000" y="6505575"/>
            <a:ext cx="2514600" cy="228600"/>
          </a:xfrm>
        </p:spPr>
        <p:txBody>
          <a:bodyPr/>
          <a:lstStyle>
            <a:lvl1pPr>
              <a:defRPr/>
            </a:lvl1pPr>
          </a:lstStyle>
          <a:p>
            <a:endParaRPr lang="en-US"/>
          </a:p>
        </p:txBody>
      </p:sp>
      <p:sp>
        <p:nvSpPr>
          <p:cNvPr id="5" name="Footer Placeholder 4"/>
          <p:cNvSpPr>
            <a:spLocks noGrp="1"/>
          </p:cNvSpPr>
          <p:nvPr>
            <p:ph type="ftr" sz="quarter" idx="11"/>
          </p:nvPr>
        </p:nvSpPr>
        <p:spPr>
          <a:xfrm>
            <a:off x="7010400" y="6477000"/>
            <a:ext cx="1828800" cy="227013"/>
          </a:xfrm>
        </p:spPr>
        <p:txBody>
          <a:bodyPr/>
          <a:lstStyle>
            <a:lvl1pPr>
              <a:defRPr/>
            </a:lvl1pPr>
          </a:lstStyle>
          <a:p>
            <a:endParaRPr lang="en-US"/>
          </a:p>
        </p:txBody>
      </p:sp>
      <p:sp>
        <p:nvSpPr>
          <p:cNvPr id="6" name="Slide Number Placeholder 5"/>
          <p:cNvSpPr>
            <a:spLocks noGrp="1"/>
          </p:cNvSpPr>
          <p:nvPr>
            <p:ph type="sldNum" sz="quarter" idx="12"/>
          </p:nvPr>
        </p:nvSpPr>
        <p:spPr>
          <a:xfrm>
            <a:off x="3505200" y="6448425"/>
            <a:ext cx="2133600" cy="228600"/>
          </a:xfrm>
        </p:spPr>
        <p:txBody>
          <a:bodyPr/>
          <a:lstStyle>
            <a:lvl1pPr>
              <a:defRPr/>
            </a:lvl1pPr>
          </a:lstStyle>
          <a:p>
            <a:fld id="{909B25BE-6C1C-495E-A69F-8BF371E6AF0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685800" y="2286000"/>
            <a:ext cx="7772400" cy="1143000"/>
          </a:xfrm>
        </p:spPr>
        <p:txBody>
          <a:bodyPr/>
          <a:lstStyle>
            <a:lvl1pPr>
              <a:defRPr noProof="1"/>
            </a:lvl1pPr>
          </a:lstStyle>
          <a:p>
            <a:r>
              <a:rPr lang="en-US" noProof="1"/>
              <a:t>Dynamic Programming</a:t>
            </a:r>
          </a:p>
        </p:txBody>
      </p:sp>
      <p:sp>
        <p:nvSpPr>
          <p:cNvPr id="81923" name="Rectangle 3"/>
          <p:cNvSpPr>
            <a:spLocks noGrp="1" noChangeArrowheads="1"/>
          </p:cNvSpPr>
          <p:nvPr>
            <p:ph type="subTitle" idx="1"/>
          </p:nvPr>
        </p:nvSpPr>
        <p:spPr>
          <a:xfrm>
            <a:off x="1371600" y="3886200"/>
            <a:ext cx="6400800" cy="1752600"/>
          </a:xfrm>
        </p:spPr>
        <p:txBody>
          <a:bodyPr/>
          <a:lstStyle>
            <a:lvl1pPr marL="0" indent="0" algn="ctr">
              <a:buFont typeface="Webdings" pitchFamily="18" charset="2"/>
              <a:buNone/>
              <a:defRPr noProof="1"/>
            </a:lvl1pPr>
          </a:lstStyle>
          <a:p>
            <a:r>
              <a:rPr lang="en-US" noProof="1"/>
              <a:t>Click to edit Master subtitle style</a:t>
            </a:r>
          </a:p>
        </p:txBody>
      </p:sp>
      <p:sp>
        <p:nvSpPr>
          <p:cNvPr id="81924" name="Rectangle 4"/>
          <p:cNvSpPr>
            <a:spLocks noGrp="1" noChangeArrowheads="1"/>
          </p:cNvSpPr>
          <p:nvPr>
            <p:ph type="dt" sz="half" idx="2"/>
          </p:nvPr>
        </p:nvSpPr>
        <p:spPr/>
        <p:txBody>
          <a:bodyPr/>
          <a:lstStyle>
            <a:lvl1pPr>
              <a:defRPr/>
            </a:lvl1pPr>
          </a:lstStyle>
          <a:p>
            <a:r>
              <a:rPr lang="en-US"/>
              <a:t>25.10.2009</a:t>
            </a:r>
          </a:p>
        </p:txBody>
      </p:sp>
      <p:sp>
        <p:nvSpPr>
          <p:cNvPr id="81925" name="Rectangle 5"/>
          <p:cNvSpPr>
            <a:spLocks noGrp="1" noChangeArrowheads="1"/>
          </p:cNvSpPr>
          <p:nvPr>
            <p:ph type="ftr" sz="quarter" idx="3"/>
          </p:nvPr>
        </p:nvSpPr>
        <p:spPr/>
        <p:txBody>
          <a:bodyPr/>
          <a:lstStyle>
            <a:lvl1pPr>
              <a:defRPr/>
            </a:lvl1pPr>
          </a:lstStyle>
          <a:p>
            <a:r>
              <a:rPr lang="en-US"/>
              <a:t>Chương 2: Giải thuật greedy</a:t>
            </a:r>
          </a:p>
        </p:txBody>
      </p:sp>
      <p:sp>
        <p:nvSpPr>
          <p:cNvPr id="81926" name="Rectangle 6"/>
          <p:cNvSpPr>
            <a:spLocks noGrp="1" noChangeArrowheads="1"/>
          </p:cNvSpPr>
          <p:nvPr>
            <p:ph type="sldNum" sz="quarter" idx="4"/>
          </p:nvPr>
        </p:nvSpPr>
        <p:spPr/>
        <p:txBody>
          <a:bodyPr/>
          <a:lstStyle>
            <a:lvl1pPr>
              <a:defRPr/>
            </a:lvl1pPr>
          </a:lstStyle>
          <a:p>
            <a:fld id="{BA44841D-BF5F-4C17-8DA5-F7093B21F64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25.10.2009</a:t>
            </a:r>
          </a:p>
        </p:txBody>
      </p:sp>
      <p:sp>
        <p:nvSpPr>
          <p:cNvPr id="5" name="Footer Placeholder 4"/>
          <p:cNvSpPr>
            <a:spLocks noGrp="1"/>
          </p:cNvSpPr>
          <p:nvPr>
            <p:ph type="ftr" sz="quarter" idx="11"/>
          </p:nvPr>
        </p:nvSpPr>
        <p:spPr/>
        <p:txBody>
          <a:bodyPr/>
          <a:lstStyle>
            <a:lvl1pPr>
              <a:defRPr/>
            </a:lvl1pPr>
          </a:lstStyle>
          <a:p>
            <a:r>
              <a:rPr lang="en-US"/>
              <a:t>Chương 2: Giải thuật greedy</a:t>
            </a:r>
          </a:p>
        </p:txBody>
      </p:sp>
      <p:sp>
        <p:nvSpPr>
          <p:cNvPr id="6" name="Slide Number Placeholder 5"/>
          <p:cNvSpPr>
            <a:spLocks noGrp="1"/>
          </p:cNvSpPr>
          <p:nvPr>
            <p:ph type="sldNum" sz="quarter" idx="12"/>
          </p:nvPr>
        </p:nvSpPr>
        <p:spPr/>
        <p:txBody>
          <a:bodyPr/>
          <a:lstStyle>
            <a:lvl1pPr>
              <a:defRPr/>
            </a:lvl1pPr>
          </a:lstStyle>
          <a:p>
            <a:fld id="{E83D738B-D5EB-49EE-9BCA-39A9177F4101}"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25.10.2009</a:t>
            </a:r>
          </a:p>
        </p:txBody>
      </p:sp>
      <p:sp>
        <p:nvSpPr>
          <p:cNvPr id="5" name="Footer Placeholder 4"/>
          <p:cNvSpPr>
            <a:spLocks noGrp="1"/>
          </p:cNvSpPr>
          <p:nvPr>
            <p:ph type="ftr" sz="quarter" idx="11"/>
          </p:nvPr>
        </p:nvSpPr>
        <p:spPr/>
        <p:txBody>
          <a:bodyPr/>
          <a:lstStyle>
            <a:lvl1pPr>
              <a:defRPr/>
            </a:lvl1pPr>
          </a:lstStyle>
          <a:p>
            <a:r>
              <a:rPr lang="en-US"/>
              <a:t>Chương 2: Giải thuật greedy</a:t>
            </a:r>
          </a:p>
        </p:txBody>
      </p:sp>
      <p:sp>
        <p:nvSpPr>
          <p:cNvPr id="6" name="Slide Number Placeholder 5"/>
          <p:cNvSpPr>
            <a:spLocks noGrp="1"/>
          </p:cNvSpPr>
          <p:nvPr>
            <p:ph type="sldNum" sz="quarter" idx="12"/>
          </p:nvPr>
        </p:nvSpPr>
        <p:spPr/>
        <p:txBody>
          <a:bodyPr/>
          <a:lstStyle>
            <a:lvl1pPr>
              <a:defRPr/>
            </a:lvl1pPr>
          </a:lstStyle>
          <a:p>
            <a:fld id="{E9AA132C-52D9-43B8-9C37-9D06B93F21B7}"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50913"/>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50913"/>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25.10.2009</a:t>
            </a:r>
          </a:p>
        </p:txBody>
      </p:sp>
      <p:sp>
        <p:nvSpPr>
          <p:cNvPr id="6" name="Footer Placeholder 5"/>
          <p:cNvSpPr>
            <a:spLocks noGrp="1"/>
          </p:cNvSpPr>
          <p:nvPr>
            <p:ph type="ftr" sz="quarter" idx="11"/>
          </p:nvPr>
        </p:nvSpPr>
        <p:spPr/>
        <p:txBody>
          <a:bodyPr/>
          <a:lstStyle>
            <a:lvl1pPr>
              <a:defRPr/>
            </a:lvl1pPr>
          </a:lstStyle>
          <a:p>
            <a:r>
              <a:rPr lang="en-US"/>
              <a:t>Chương 2: Giải thuật greedy</a:t>
            </a:r>
          </a:p>
        </p:txBody>
      </p:sp>
      <p:sp>
        <p:nvSpPr>
          <p:cNvPr id="7" name="Slide Number Placeholder 6"/>
          <p:cNvSpPr>
            <a:spLocks noGrp="1"/>
          </p:cNvSpPr>
          <p:nvPr>
            <p:ph type="sldNum" sz="quarter" idx="12"/>
          </p:nvPr>
        </p:nvSpPr>
        <p:spPr/>
        <p:txBody>
          <a:bodyPr/>
          <a:lstStyle>
            <a:lvl1pPr>
              <a:defRPr/>
            </a:lvl1pPr>
          </a:lstStyle>
          <a:p>
            <a:fld id="{57E59010-B636-4C58-B8DE-3A38A27D273B}"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25.10.2009</a:t>
            </a:r>
          </a:p>
        </p:txBody>
      </p:sp>
      <p:sp>
        <p:nvSpPr>
          <p:cNvPr id="8" name="Footer Placeholder 7"/>
          <p:cNvSpPr>
            <a:spLocks noGrp="1"/>
          </p:cNvSpPr>
          <p:nvPr>
            <p:ph type="ftr" sz="quarter" idx="11"/>
          </p:nvPr>
        </p:nvSpPr>
        <p:spPr/>
        <p:txBody>
          <a:bodyPr/>
          <a:lstStyle>
            <a:lvl1pPr>
              <a:defRPr/>
            </a:lvl1pPr>
          </a:lstStyle>
          <a:p>
            <a:r>
              <a:rPr lang="en-US"/>
              <a:t>Chương 2: Giải thuật greedy</a:t>
            </a:r>
          </a:p>
        </p:txBody>
      </p:sp>
      <p:sp>
        <p:nvSpPr>
          <p:cNvPr id="9" name="Slide Number Placeholder 8"/>
          <p:cNvSpPr>
            <a:spLocks noGrp="1"/>
          </p:cNvSpPr>
          <p:nvPr>
            <p:ph type="sldNum" sz="quarter" idx="12"/>
          </p:nvPr>
        </p:nvSpPr>
        <p:spPr/>
        <p:txBody>
          <a:bodyPr/>
          <a:lstStyle>
            <a:lvl1pPr>
              <a:defRPr/>
            </a:lvl1pPr>
          </a:lstStyle>
          <a:p>
            <a:fld id="{7E966A9B-9F45-4336-8C64-65CA3C4F7E59}"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25.10.2009</a:t>
            </a:r>
          </a:p>
        </p:txBody>
      </p:sp>
      <p:sp>
        <p:nvSpPr>
          <p:cNvPr id="4" name="Footer Placeholder 3"/>
          <p:cNvSpPr>
            <a:spLocks noGrp="1"/>
          </p:cNvSpPr>
          <p:nvPr>
            <p:ph type="ftr" sz="quarter" idx="11"/>
          </p:nvPr>
        </p:nvSpPr>
        <p:spPr/>
        <p:txBody>
          <a:bodyPr/>
          <a:lstStyle>
            <a:lvl1pPr>
              <a:defRPr/>
            </a:lvl1pPr>
          </a:lstStyle>
          <a:p>
            <a:r>
              <a:rPr lang="en-US"/>
              <a:t>Chương 2: Giải thuật greedy</a:t>
            </a:r>
          </a:p>
        </p:txBody>
      </p:sp>
      <p:sp>
        <p:nvSpPr>
          <p:cNvPr id="5" name="Slide Number Placeholder 4"/>
          <p:cNvSpPr>
            <a:spLocks noGrp="1"/>
          </p:cNvSpPr>
          <p:nvPr>
            <p:ph type="sldNum" sz="quarter" idx="12"/>
          </p:nvPr>
        </p:nvSpPr>
        <p:spPr/>
        <p:txBody>
          <a:bodyPr/>
          <a:lstStyle>
            <a:lvl1pPr>
              <a:defRPr/>
            </a:lvl1pPr>
          </a:lstStyle>
          <a:p>
            <a:fld id="{1096DCD4-4C44-4ED5-B3B8-01625A12DCBE}"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25.10.2009</a:t>
            </a:r>
          </a:p>
        </p:txBody>
      </p:sp>
      <p:sp>
        <p:nvSpPr>
          <p:cNvPr id="3" name="Footer Placeholder 2"/>
          <p:cNvSpPr>
            <a:spLocks noGrp="1"/>
          </p:cNvSpPr>
          <p:nvPr>
            <p:ph type="ftr" sz="quarter" idx="11"/>
          </p:nvPr>
        </p:nvSpPr>
        <p:spPr/>
        <p:txBody>
          <a:bodyPr/>
          <a:lstStyle>
            <a:lvl1pPr>
              <a:defRPr/>
            </a:lvl1pPr>
          </a:lstStyle>
          <a:p>
            <a:r>
              <a:rPr lang="en-US"/>
              <a:t>Chương 2: Giải thuật greedy</a:t>
            </a:r>
          </a:p>
        </p:txBody>
      </p:sp>
      <p:sp>
        <p:nvSpPr>
          <p:cNvPr id="4" name="Slide Number Placeholder 3"/>
          <p:cNvSpPr>
            <a:spLocks noGrp="1"/>
          </p:cNvSpPr>
          <p:nvPr>
            <p:ph type="sldNum" sz="quarter" idx="12"/>
          </p:nvPr>
        </p:nvSpPr>
        <p:spPr/>
        <p:txBody>
          <a:bodyPr/>
          <a:lstStyle>
            <a:lvl1pPr>
              <a:defRPr/>
            </a:lvl1pPr>
          </a:lstStyle>
          <a:p>
            <a:fld id="{18262CF7-C810-42AE-BC2E-0B20CD902B6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BEDAAE2-C098-4C38-A027-1875731CEB7C}"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25.10.2009</a:t>
            </a:r>
          </a:p>
        </p:txBody>
      </p:sp>
      <p:sp>
        <p:nvSpPr>
          <p:cNvPr id="6" name="Footer Placeholder 5"/>
          <p:cNvSpPr>
            <a:spLocks noGrp="1"/>
          </p:cNvSpPr>
          <p:nvPr>
            <p:ph type="ftr" sz="quarter" idx="11"/>
          </p:nvPr>
        </p:nvSpPr>
        <p:spPr/>
        <p:txBody>
          <a:bodyPr/>
          <a:lstStyle>
            <a:lvl1pPr>
              <a:defRPr/>
            </a:lvl1pPr>
          </a:lstStyle>
          <a:p>
            <a:r>
              <a:rPr lang="en-US"/>
              <a:t>Chương 2: Giải thuật greedy</a:t>
            </a:r>
          </a:p>
        </p:txBody>
      </p:sp>
      <p:sp>
        <p:nvSpPr>
          <p:cNvPr id="7" name="Slide Number Placeholder 6"/>
          <p:cNvSpPr>
            <a:spLocks noGrp="1"/>
          </p:cNvSpPr>
          <p:nvPr>
            <p:ph type="sldNum" sz="quarter" idx="12"/>
          </p:nvPr>
        </p:nvSpPr>
        <p:spPr/>
        <p:txBody>
          <a:bodyPr/>
          <a:lstStyle>
            <a:lvl1pPr>
              <a:defRPr/>
            </a:lvl1pPr>
          </a:lstStyle>
          <a:p>
            <a:fld id="{8B16B073-C3C9-4D56-A2CE-A1F078209F0F}"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25.10.2009</a:t>
            </a:r>
          </a:p>
        </p:txBody>
      </p:sp>
      <p:sp>
        <p:nvSpPr>
          <p:cNvPr id="6" name="Footer Placeholder 5"/>
          <p:cNvSpPr>
            <a:spLocks noGrp="1"/>
          </p:cNvSpPr>
          <p:nvPr>
            <p:ph type="ftr" sz="quarter" idx="11"/>
          </p:nvPr>
        </p:nvSpPr>
        <p:spPr/>
        <p:txBody>
          <a:bodyPr/>
          <a:lstStyle>
            <a:lvl1pPr>
              <a:defRPr/>
            </a:lvl1pPr>
          </a:lstStyle>
          <a:p>
            <a:r>
              <a:rPr lang="en-US"/>
              <a:t>Chương 2: Giải thuật greedy</a:t>
            </a:r>
          </a:p>
        </p:txBody>
      </p:sp>
      <p:sp>
        <p:nvSpPr>
          <p:cNvPr id="7" name="Slide Number Placeholder 6"/>
          <p:cNvSpPr>
            <a:spLocks noGrp="1"/>
          </p:cNvSpPr>
          <p:nvPr>
            <p:ph type="sldNum" sz="quarter" idx="12"/>
          </p:nvPr>
        </p:nvSpPr>
        <p:spPr/>
        <p:txBody>
          <a:bodyPr/>
          <a:lstStyle>
            <a:lvl1pPr>
              <a:defRPr/>
            </a:lvl1pPr>
          </a:lstStyle>
          <a:p>
            <a:fld id="{C8EE6FCB-FF26-4CB7-8660-19880C32057C}"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25.10.2009</a:t>
            </a:r>
          </a:p>
        </p:txBody>
      </p:sp>
      <p:sp>
        <p:nvSpPr>
          <p:cNvPr id="5" name="Footer Placeholder 4"/>
          <p:cNvSpPr>
            <a:spLocks noGrp="1"/>
          </p:cNvSpPr>
          <p:nvPr>
            <p:ph type="ftr" sz="quarter" idx="11"/>
          </p:nvPr>
        </p:nvSpPr>
        <p:spPr/>
        <p:txBody>
          <a:bodyPr/>
          <a:lstStyle>
            <a:lvl1pPr>
              <a:defRPr/>
            </a:lvl1pPr>
          </a:lstStyle>
          <a:p>
            <a:r>
              <a:rPr lang="en-US"/>
              <a:t>Chương 2: Giải thuật greedy</a:t>
            </a:r>
          </a:p>
        </p:txBody>
      </p:sp>
      <p:sp>
        <p:nvSpPr>
          <p:cNvPr id="6" name="Slide Number Placeholder 5"/>
          <p:cNvSpPr>
            <a:spLocks noGrp="1"/>
          </p:cNvSpPr>
          <p:nvPr>
            <p:ph type="sldNum" sz="quarter" idx="12"/>
          </p:nvPr>
        </p:nvSpPr>
        <p:spPr/>
        <p:txBody>
          <a:bodyPr/>
          <a:lstStyle>
            <a:lvl1pPr>
              <a:defRPr/>
            </a:lvl1pPr>
          </a:lstStyle>
          <a:p>
            <a:fld id="{87A5624A-0504-401F-9C50-50E4351E35EE}"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41313"/>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41313"/>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25.10.2009</a:t>
            </a:r>
          </a:p>
        </p:txBody>
      </p:sp>
      <p:sp>
        <p:nvSpPr>
          <p:cNvPr id="5" name="Footer Placeholder 4"/>
          <p:cNvSpPr>
            <a:spLocks noGrp="1"/>
          </p:cNvSpPr>
          <p:nvPr>
            <p:ph type="ftr" sz="quarter" idx="11"/>
          </p:nvPr>
        </p:nvSpPr>
        <p:spPr/>
        <p:txBody>
          <a:bodyPr/>
          <a:lstStyle>
            <a:lvl1pPr>
              <a:defRPr/>
            </a:lvl1pPr>
          </a:lstStyle>
          <a:p>
            <a:r>
              <a:rPr lang="en-US"/>
              <a:t>Chương 2: Giải thuật greedy</a:t>
            </a:r>
          </a:p>
        </p:txBody>
      </p:sp>
      <p:sp>
        <p:nvSpPr>
          <p:cNvPr id="6" name="Slide Number Placeholder 5"/>
          <p:cNvSpPr>
            <a:spLocks noGrp="1"/>
          </p:cNvSpPr>
          <p:nvPr>
            <p:ph type="sldNum" sz="quarter" idx="12"/>
          </p:nvPr>
        </p:nvSpPr>
        <p:spPr/>
        <p:txBody>
          <a:bodyPr/>
          <a:lstStyle>
            <a:lvl1pPr>
              <a:defRPr/>
            </a:lvl1pPr>
          </a:lstStyle>
          <a:p>
            <a:fld id="{CDECC98E-1338-4012-9FCD-ED87C64CCA8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0DEC8D-6070-4AA1-B48C-E50E01ABB07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6206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206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37F1AFC-77F1-4013-B71E-C9993025CE2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B8DECBC-61E4-4694-BA60-9B7015F5C9E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3A0544A-1B4B-48AA-BD43-5916207EB81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867F71E-1DF0-4055-BB12-F0B8D2E6E27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99B791-DBEF-4740-B898-42D4213E083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712798-246B-48C7-A6B2-730AF3B5798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981075"/>
            <a:ext cx="250825" cy="5891213"/>
          </a:xfrm>
          <a:prstGeom prst="rect">
            <a:avLst/>
          </a:prstGeom>
          <a:solidFill>
            <a:schemeClr val="hlink"/>
          </a:solidFill>
          <a:ln w="0" algn="ctr">
            <a:noFill/>
            <a:miter lim="800000"/>
            <a:headEnd/>
            <a:tailEnd/>
          </a:ln>
          <a:effectLst/>
        </p:spPr>
        <p:txBody>
          <a:bodyPr wrap="none" anchor="ctr"/>
          <a:lstStyle/>
          <a:p>
            <a:endParaRPr lang="en-US"/>
          </a:p>
        </p:txBody>
      </p:sp>
      <p:sp>
        <p:nvSpPr>
          <p:cNvPr id="1040" name="Rectangle 16"/>
          <p:cNvSpPr>
            <a:spLocks noChangeArrowheads="1"/>
          </p:cNvSpPr>
          <p:nvPr/>
        </p:nvSpPr>
        <p:spPr bwMode="ltGray">
          <a:xfrm>
            <a:off x="0" y="0"/>
            <a:ext cx="1403350" cy="1247775"/>
          </a:xfrm>
          <a:prstGeom prst="rect">
            <a:avLst/>
          </a:prstGeom>
          <a:solidFill>
            <a:schemeClr val="accent1"/>
          </a:solidFill>
          <a:ln w="0" algn="ctr">
            <a:noFill/>
            <a:miter lim="800000"/>
            <a:headEnd/>
            <a:tailEnd/>
          </a:ln>
          <a:effectLst/>
        </p:spPr>
        <p:txBody>
          <a:bodyPr wrap="none" anchor="ctr"/>
          <a:lstStyle/>
          <a:p>
            <a:endParaRPr lang="en-US"/>
          </a:p>
        </p:txBody>
      </p:sp>
      <p:sp>
        <p:nvSpPr>
          <p:cNvPr id="1041" name="Rectangle 17"/>
          <p:cNvSpPr>
            <a:spLocks noChangeArrowheads="1"/>
          </p:cNvSpPr>
          <p:nvPr/>
        </p:nvSpPr>
        <p:spPr bwMode="invGray">
          <a:xfrm>
            <a:off x="1403350" y="0"/>
            <a:ext cx="7740650" cy="1052513"/>
          </a:xfrm>
          <a:prstGeom prst="rect">
            <a:avLst/>
          </a:prstGeom>
          <a:solidFill>
            <a:schemeClr val="tx2"/>
          </a:solidFill>
          <a:ln w="0" algn="ctr">
            <a:noFill/>
            <a:miter lim="800000"/>
            <a:headEnd/>
            <a:tailEnd/>
          </a:ln>
          <a:effectLst/>
        </p:spPr>
        <p:txBody>
          <a:bodyPr wrap="none" anchor="ctr"/>
          <a:lstStyle/>
          <a:p>
            <a:endParaRPr lang="en-US"/>
          </a:p>
        </p:txBody>
      </p:sp>
      <p:sp>
        <p:nvSpPr>
          <p:cNvPr id="1042" name="Rectangle 18"/>
          <p:cNvSpPr>
            <a:spLocks noChangeArrowheads="1"/>
          </p:cNvSpPr>
          <p:nvPr/>
        </p:nvSpPr>
        <p:spPr bwMode="invGray">
          <a:xfrm>
            <a:off x="8820150" y="0"/>
            <a:ext cx="73025" cy="765175"/>
          </a:xfrm>
          <a:prstGeom prst="rect">
            <a:avLst/>
          </a:prstGeom>
          <a:solidFill>
            <a:schemeClr val="accent1"/>
          </a:solidFill>
          <a:ln w="0" algn="ctr">
            <a:noFill/>
            <a:miter lim="800000"/>
            <a:headEnd/>
            <a:tailEnd/>
          </a:ln>
          <a:effectLst/>
        </p:spPr>
        <p:txBody>
          <a:bodyPr wrap="none" anchor="ctr"/>
          <a:lstStyle/>
          <a:p>
            <a:endParaRPr lang="en-US"/>
          </a:p>
        </p:txBody>
      </p:sp>
      <p:sp>
        <p:nvSpPr>
          <p:cNvPr id="1043" name="Rectangle 19"/>
          <p:cNvSpPr>
            <a:spLocks noChangeArrowheads="1"/>
          </p:cNvSpPr>
          <p:nvPr/>
        </p:nvSpPr>
        <p:spPr bwMode="white">
          <a:xfrm>
            <a:off x="179388" y="134938"/>
            <a:ext cx="8785225" cy="773112"/>
          </a:xfrm>
          <a:prstGeom prst="rect">
            <a:avLst/>
          </a:prstGeom>
          <a:noFill/>
          <a:ln w="0" algn="ctr">
            <a:solidFill>
              <a:schemeClr val="accent1"/>
            </a:solidFill>
            <a:miter lim="800000"/>
            <a:headEnd/>
            <a:tailEnd/>
          </a:ln>
          <a:effectLst/>
        </p:spPr>
        <p:txBody>
          <a:bodyPr wrap="none" anchor="ctr"/>
          <a:lstStyle/>
          <a:p>
            <a:endParaRPr lang="en-US"/>
          </a:p>
        </p:txBody>
      </p:sp>
      <p:sp>
        <p:nvSpPr>
          <p:cNvPr id="1044" name="Line 20"/>
          <p:cNvSpPr>
            <a:spLocks noChangeShapeType="1"/>
          </p:cNvSpPr>
          <p:nvPr/>
        </p:nvSpPr>
        <p:spPr bwMode="auto">
          <a:xfrm>
            <a:off x="468313" y="6481763"/>
            <a:ext cx="8424862" cy="0"/>
          </a:xfrm>
          <a:prstGeom prst="line">
            <a:avLst/>
          </a:prstGeom>
          <a:noFill/>
          <a:ln w="0">
            <a:solidFill>
              <a:schemeClr val="tx2"/>
            </a:solidFill>
            <a:round/>
            <a:headEnd/>
            <a:tailEnd/>
          </a:ln>
          <a:effectLst/>
        </p:spPr>
        <p:txBody>
          <a:bodyPr/>
          <a:lstStyle/>
          <a:p>
            <a:endParaRPr lang="en-US"/>
          </a:p>
        </p:txBody>
      </p:sp>
      <p:sp>
        <p:nvSpPr>
          <p:cNvPr id="1027" name="Rectangle 3"/>
          <p:cNvSpPr>
            <a:spLocks noGrp="1" noChangeArrowheads="1"/>
          </p:cNvSpPr>
          <p:nvPr>
            <p:ph type="body" idx="1"/>
          </p:nvPr>
        </p:nvSpPr>
        <p:spPr bwMode="auto">
          <a:xfrm>
            <a:off x="457200" y="1262063"/>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1000" y="6505575"/>
            <a:ext cx="2514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latin typeface="+mn-lt"/>
              </a:defRPr>
            </a:lvl1pPr>
          </a:lstStyle>
          <a:p>
            <a:endParaRPr lang="en-US"/>
          </a:p>
        </p:txBody>
      </p:sp>
      <p:sp>
        <p:nvSpPr>
          <p:cNvPr id="1029" name="Rectangle 5"/>
          <p:cNvSpPr>
            <a:spLocks noGrp="1" noChangeArrowheads="1"/>
          </p:cNvSpPr>
          <p:nvPr>
            <p:ph type="ftr" sz="quarter" idx="3"/>
          </p:nvPr>
        </p:nvSpPr>
        <p:spPr bwMode="auto">
          <a:xfrm>
            <a:off x="7010400" y="6477000"/>
            <a:ext cx="1828800" cy="227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atin typeface="+mn-lt"/>
              </a:defRPr>
            </a:lvl1pPr>
          </a:lstStyle>
          <a:p>
            <a:endParaRPr lang="en-US"/>
          </a:p>
        </p:txBody>
      </p:sp>
      <p:sp>
        <p:nvSpPr>
          <p:cNvPr id="1030" name="Rectangle 6"/>
          <p:cNvSpPr>
            <a:spLocks noGrp="1" noChangeArrowheads="1"/>
          </p:cNvSpPr>
          <p:nvPr>
            <p:ph type="sldNum" sz="quarter" idx="4"/>
          </p:nvPr>
        </p:nvSpPr>
        <p:spPr bwMode="auto">
          <a:xfrm>
            <a:off x="3505200" y="6448425"/>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atin typeface="+mn-lt"/>
              </a:defRPr>
            </a:lvl1pPr>
          </a:lstStyle>
          <a:p>
            <a:fld id="{1A6900D6-FE50-44EE-A017-F7396EF32BA3}" type="slidenum">
              <a:rPr lang="en-US"/>
              <a:pPr/>
              <a:t>‹#›</a:t>
            </a:fld>
            <a:endParaRPr lang="en-US"/>
          </a:p>
        </p:txBody>
      </p:sp>
      <p:graphicFrame>
        <p:nvGraphicFramePr>
          <p:cNvPr id="1045" name="Object 21"/>
          <p:cNvGraphicFramePr>
            <a:graphicFrameLocks noChangeAspect="1"/>
          </p:cNvGraphicFramePr>
          <p:nvPr/>
        </p:nvGraphicFramePr>
        <p:xfrm>
          <a:off x="0" y="0"/>
          <a:ext cx="971550" cy="1042988"/>
        </p:xfrm>
        <a:graphic>
          <a:graphicData uri="http://schemas.openxmlformats.org/presentationml/2006/ole">
            <mc:AlternateContent xmlns:mc="http://schemas.openxmlformats.org/markup-compatibility/2006">
              <mc:Choice xmlns:v="urn:schemas-microsoft-com:vml" Requires="v">
                <p:oleObj spid="_x0000_s1051" name="Image" r:id="rId15" imgW="2539683" imgH="2539683" progId="">
                  <p:embed/>
                </p:oleObj>
              </mc:Choice>
              <mc:Fallback>
                <p:oleObj name="Image" r:id="rId15" imgW="2539683" imgH="2539683" progId="">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71550" cy="1042988"/>
                      </a:xfrm>
                      <a:prstGeom prst="rect">
                        <a:avLst/>
                      </a:prstGeom>
                      <a:noFill/>
                      <a:ln>
                        <a:noFill/>
                      </a:ln>
                      <a:extLst>
                        <a:ext uri="{909E8E84-426E-40DD-AFC4-6F175D3DCCD1}">
                          <a14:hiddenFill xmlns:a14="http://schemas.microsoft.com/office/drawing/2010/main">
                            <a:gradFill rotWithShape="1">
                              <a:gsLst>
                                <a:gs pos="0">
                                  <a:srgbClr val="3E78C6">
                                    <a:gamma/>
                                    <a:tint val="72941"/>
                                    <a:invGamma/>
                                    <a:alpha val="39999"/>
                                  </a:srgbClr>
                                </a:gs>
                                <a:gs pos="100000">
                                  <a:srgbClr val="3E78C6"/>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046" name="Rectangle 22"/>
          <p:cNvSpPr>
            <a:spLocks noChangeArrowheads="1"/>
          </p:cNvSpPr>
          <p:nvPr/>
        </p:nvSpPr>
        <p:spPr bwMode="invGray">
          <a:xfrm>
            <a:off x="1187450" y="908050"/>
            <a:ext cx="7956550" cy="144463"/>
          </a:xfrm>
          <a:prstGeom prst="rect">
            <a:avLst/>
          </a:prstGeom>
          <a:solidFill>
            <a:schemeClr val="tx1"/>
          </a:solidFill>
          <a:ln w="0" algn="ctr">
            <a:noFill/>
            <a:miter lim="800000"/>
            <a:headEnd/>
            <a:tailEnd/>
          </a:ln>
          <a:effectLst/>
        </p:spPr>
        <p:txBody>
          <a:bodyPr wrap="none" anchor="ctr"/>
          <a:lstStyle/>
          <a:p>
            <a:endParaRPr lang="en-US"/>
          </a:p>
        </p:txBody>
      </p:sp>
      <p:sp>
        <p:nvSpPr>
          <p:cNvPr id="1047" name="Rectangle 23"/>
          <p:cNvSpPr>
            <a:spLocks noChangeArrowheads="1"/>
          </p:cNvSpPr>
          <p:nvPr/>
        </p:nvSpPr>
        <p:spPr bwMode="invGray">
          <a:xfrm>
            <a:off x="971550" y="0"/>
            <a:ext cx="431800" cy="1052513"/>
          </a:xfrm>
          <a:prstGeom prst="rect">
            <a:avLst/>
          </a:prstGeom>
          <a:solidFill>
            <a:schemeClr val="tx1"/>
          </a:solidFill>
          <a:ln w="0" algn="ctr">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black">
          <a:xfrm>
            <a:off x="747713" y="233363"/>
            <a:ext cx="7862887"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fontAlgn="base" hangingPunct="1">
        <a:spcBef>
          <a:spcPct val="0"/>
        </a:spcBef>
        <a:spcAft>
          <a:spcPct val="0"/>
        </a:spcAft>
        <a:defRPr sz="3200">
          <a:solidFill>
            <a:srgbClr val="F3C43F"/>
          </a:solidFill>
          <a:latin typeface="+mj-lt"/>
          <a:ea typeface="+mj-ea"/>
          <a:cs typeface="+mj-cs"/>
        </a:defRPr>
      </a:lvl1pPr>
      <a:lvl2pPr algn="ctr" rtl="0" eaLnBrk="1" fontAlgn="base" hangingPunct="1">
        <a:spcBef>
          <a:spcPct val="0"/>
        </a:spcBef>
        <a:spcAft>
          <a:spcPct val="0"/>
        </a:spcAft>
        <a:defRPr sz="3200">
          <a:solidFill>
            <a:srgbClr val="F3C43F"/>
          </a:solidFill>
          <a:latin typeface="Verdana" pitchFamily="34" charset="0"/>
        </a:defRPr>
      </a:lvl2pPr>
      <a:lvl3pPr algn="ctr" rtl="0" eaLnBrk="1" fontAlgn="base" hangingPunct="1">
        <a:spcBef>
          <a:spcPct val="0"/>
        </a:spcBef>
        <a:spcAft>
          <a:spcPct val="0"/>
        </a:spcAft>
        <a:defRPr sz="3200">
          <a:solidFill>
            <a:srgbClr val="F3C43F"/>
          </a:solidFill>
          <a:latin typeface="Verdana" pitchFamily="34" charset="0"/>
        </a:defRPr>
      </a:lvl3pPr>
      <a:lvl4pPr algn="ctr" rtl="0" eaLnBrk="1" fontAlgn="base" hangingPunct="1">
        <a:spcBef>
          <a:spcPct val="0"/>
        </a:spcBef>
        <a:spcAft>
          <a:spcPct val="0"/>
        </a:spcAft>
        <a:defRPr sz="3200">
          <a:solidFill>
            <a:srgbClr val="F3C43F"/>
          </a:solidFill>
          <a:latin typeface="Verdana" pitchFamily="34" charset="0"/>
        </a:defRPr>
      </a:lvl4pPr>
      <a:lvl5pPr algn="ctr" rtl="0" eaLnBrk="1" fontAlgn="base" hangingPunct="1">
        <a:spcBef>
          <a:spcPct val="0"/>
        </a:spcBef>
        <a:spcAft>
          <a:spcPct val="0"/>
        </a:spcAft>
        <a:defRPr sz="3200">
          <a:solidFill>
            <a:srgbClr val="F3C43F"/>
          </a:solidFill>
          <a:latin typeface="Verdana" pitchFamily="34" charset="0"/>
        </a:defRPr>
      </a:lvl5pPr>
      <a:lvl6pPr marL="457200" algn="ctr" rtl="0" eaLnBrk="1" fontAlgn="base" hangingPunct="1">
        <a:spcBef>
          <a:spcPct val="0"/>
        </a:spcBef>
        <a:spcAft>
          <a:spcPct val="0"/>
        </a:spcAft>
        <a:defRPr sz="3200">
          <a:solidFill>
            <a:srgbClr val="F3C43F"/>
          </a:solidFill>
          <a:latin typeface="Verdana" pitchFamily="34" charset="0"/>
        </a:defRPr>
      </a:lvl6pPr>
      <a:lvl7pPr marL="914400" algn="ctr" rtl="0" eaLnBrk="1" fontAlgn="base" hangingPunct="1">
        <a:spcBef>
          <a:spcPct val="0"/>
        </a:spcBef>
        <a:spcAft>
          <a:spcPct val="0"/>
        </a:spcAft>
        <a:defRPr sz="3200">
          <a:solidFill>
            <a:srgbClr val="F3C43F"/>
          </a:solidFill>
          <a:latin typeface="Verdana" pitchFamily="34" charset="0"/>
        </a:defRPr>
      </a:lvl7pPr>
      <a:lvl8pPr marL="1371600" algn="ctr" rtl="0" eaLnBrk="1" fontAlgn="base" hangingPunct="1">
        <a:spcBef>
          <a:spcPct val="0"/>
        </a:spcBef>
        <a:spcAft>
          <a:spcPct val="0"/>
        </a:spcAft>
        <a:defRPr sz="3200">
          <a:solidFill>
            <a:srgbClr val="F3C43F"/>
          </a:solidFill>
          <a:latin typeface="Verdana" pitchFamily="34" charset="0"/>
        </a:defRPr>
      </a:lvl8pPr>
      <a:lvl9pPr marL="1828800" algn="ctr" rtl="0" eaLnBrk="1" fontAlgn="base" hangingPunct="1">
        <a:spcBef>
          <a:spcPct val="0"/>
        </a:spcBef>
        <a:spcAft>
          <a:spcPct val="0"/>
        </a:spcAft>
        <a:defRPr sz="3200">
          <a:solidFill>
            <a:srgbClr val="F3C43F"/>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341313"/>
            <a:ext cx="77724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950913"/>
            <a:ext cx="77724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r>
              <a:rPr lang="en-US"/>
              <a:t>25.10.2009</a:t>
            </a:r>
          </a:p>
        </p:txBody>
      </p:sp>
      <p:sp>
        <p:nvSpPr>
          <p:cNvPr id="809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r>
              <a:rPr lang="en-US"/>
              <a:t>Chương 2: Giải thuật greedy</a:t>
            </a:r>
          </a:p>
        </p:txBody>
      </p:sp>
      <p:sp>
        <p:nvSpPr>
          <p:cNvPr id="809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fld id="{EA0D78DF-54C9-4070-80BA-D79FBF1FCDF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rtl="0" fontAlgn="base">
        <a:spcBef>
          <a:spcPct val="0"/>
        </a:spcBef>
        <a:spcAft>
          <a:spcPct val="0"/>
        </a:spcAft>
        <a:defRPr sz="2400">
          <a:solidFill>
            <a:srgbClr val="336600"/>
          </a:solidFill>
          <a:latin typeface="+mj-lt"/>
          <a:ea typeface="+mj-ea"/>
          <a:cs typeface="+mj-cs"/>
        </a:defRPr>
      </a:lvl1pPr>
      <a:lvl2pPr algn="ctr" rtl="0" fontAlgn="base">
        <a:spcBef>
          <a:spcPct val="0"/>
        </a:spcBef>
        <a:spcAft>
          <a:spcPct val="0"/>
        </a:spcAft>
        <a:defRPr sz="2400">
          <a:solidFill>
            <a:srgbClr val="336600"/>
          </a:solidFill>
          <a:latin typeface="VNI-Times" pitchFamily="2" charset="0"/>
        </a:defRPr>
      </a:lvl2pPr>
      <a:lvl3pPr algn="ctr" rtl="0" fontAlgn="base">
        <a:spcBef>
          <a:spcPct val="0"/>
        </a:spcBef>
        <a:spcAft>
          <a:spcPct val="0"/>
        </a:spcAft>
        <a:defRPr sz="2400">
          <a:solidFill>
            <a:srgbClr val="336600"/>
          </a:solidFill>
          <a:latin typeface="VNI-Times" pitchFamily="2" charset="0"/>
        </a:defRPr>
      </a:lvl3pPr>
      <a:lvl4pPr algn="ctr" rtl="0" fontAlgn="base">
        <a:spcBef>
          <a:spcPct val="0"/>
        </a:spcBef>
        <a:spcAft>
          <a:spcPct val="0"/>
        </a:spcAft>
        <a:defRPr sz="2400">
          <a:solidFill>
            <a:srgbClr val="336600"/>
          </a:solidFill>
          <a:latin typeface="VNI-Times" pitchFamily="2" charset="0"/>
        </a:defRPr>
      </a:lvl4pPr>
      <a:lvl5pPr algn="ctr" rtl="0" fontAlgn="base">
        <a:spcBef>
          <a:spcPct val="0"/>
        </a:spcBef>
        <a:spcAft>
          <a:spcPct val="0"/>
        </a:spcAft>
        <a:defRPr sz="2400">
          <a:solidFill>
            <a:srgbClr val="336600"/>
          </a:solidFill>
          <a:latin typeface="VNI-Times" pitchFamily="2" charset="0"/>
        </a:defRPr>
      </a:lvl5pPr>
      <a:lvl6pPr marL="457200" algn="ctr" rtl="0" fontAlgn="base">
        <a:spcBef>
          <a:spcPct val="0"/>
        </a:spcBef>
        <a:spcAft>
          <a:spcPct val="0"/>
        </a:spcAft>
        <a:defRPr sz="2400">
          <a:solidFill>
            <a:srgbClr val="336600"/>
          </a:solidFill>
          <a:latin typeface="VNI-Times" pitchFamily="2" charset="0"/>
        </a:defRPr>
      </a:lvl6pPr>
      <a:lvl7pPr marL="914400" algn="ctr" rtl="0" fontAlgn="base">
        <a:spcBef>
          <a:spcPct val="0"/>
        </a:spcBef>
        <a:spcAft>
          <a:spcPct val="0"/>
        </a:spcAft>
        <a:defRPr sz="2400">
          <a:solidFill>
            <a:srgbClr val="336600"/>
          </a:solidFill>
          <a:latin typeface="VNI-Times" pitchFamily="2" charset="0"/>
        </a:defRPr>
      </a:lvl7pPr>
      <a:lvl8pPr marL="1371600" algn="ctr" rtl="0" fontAlgn="base">
        <a:spcBef>
          <a:spcPct val="0"/>
        </a:spcBef>
        <a:spcAft>
          <a:spcPct val="0"/>
        </a:spcAft>
        <a:defRPr sz="2400">
          <a:solidFill>
            <a:srgbClr val="336600"/>
          </a:solidFill>
          <a:latin typeface="VNI-Times" pitchFamily="2" charset="0"/>
        </a:defRPr>
      </a:lvl8pPr>
      <a:lvl9pPr marL="1828800" algn="ctr" rtl="0" fontAlgn="base">
        <a:spcBef>
          <a:spcPct val="0"/>
        </a:spcBef>
        <a:spcAft>
          <a:spcPct val="0"/>
        </a:spcAft>
        <a:defRPr sz="2400">
          <a:solidFill>
            <a:srgbClr val="336600"/>
          </a:solidFill>
          <a:latin typeface="VNI-Times" pitchFamily="2" charset="0"/>
        </a:defRPr>
      </a:lvl9pPr>
    </p:titleStyle>
    <p:bodyStyle>
      <a:lvl1pPr marL="342900" indent="-342900" algn="l" rtl="0" fontAlgn="base">
        <a:spcBef>
          <a:spcPct val="20000"/>
        </a:spcBef>
        <a:spcAft>
          <a:spcPct val="0"/>
        </a:spcAft>
        <a:buClr>
          <a:srgbClr val="669900"/>
        </a:buClr>
        <a:buSzPct val="75000"/>
        <a:buFont typeface="Webdings" pitchFamily="18" charset="2"/>
        <a:buChar char="&lt;"/>
        <a:defRPr sz="2000">
          <a:solidFill>
            <a:schemeClr val="tx1"/>
          </a:solidFill>
          <a:latin typeface="+mn-lt"/>
          <a:ea typeface="+mn-ea"/>
          <a:cs typeface="+mn-cs"/>
        </a:defRPr>
      </a:lvl1pPr>
      <a:lvl2pPr marL="742950" indent="-285750" algn="l" rtl="0" fontAlgn="base">
        <a:spcBef>
          <a:spcPct val="20000"/>
        </a:spcBef>
        <a:spcAft>
          <a:spcPct val="0"/>
        </a:spcAft>
        <a:buClr>
          <a:srgbClr val="669900"/>
        </a:buClr>
        <a:buSzPct val="75000"/>
        <a:buFont typeface="VNI-Times" pitchFamily="2" charset="0"/>
        <a:buChar char="°"/>
        <a:defRPr sz="2000">
          <a:solidFill>
            <a:schemeClr val="tx1"/>
          </a:solidFill>
          <a:latin typeface="+mn-lt"/>
        </a:defRPr>
      </a:lvl2pPr>
      <a:lvl3pPr marL="1143000" indent="-228600" algn="l" rtl="0" fontAlgn="base">
        <a:spcBef>
          <a:spcPct val="20000"/>
        </a:spcBef>
        <a:spcAft>
          <a:spcPct val="0"/>
        </a:spcAft>
        <a:buClr>
          <a:srgbClr val="669900"/>
        </a:buClr>
        <a:buSzPct val="75000"/>
        <a:buFont typeface="Webdings" pitchFamily="18" charset="2"/>
        <a:buChar char="4"/>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png"/><Relationship Id="rId4" Type="http://schemas.openxmlformats.org/officeDocument/2006/relationships/image" Target="../media/image20.wmf"/></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9.wmf"/><Relationship Id="rId4" Type="http://schemas.openxmlformats.org/officeDocument/2006/relationships/oleObject" Target="../embeddings/oleObject8.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9.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981200"/>
            <a:ext cx="7620000" cy="1524000"/>
          </a:xfrm>
        </p:spPr>
        <p:txBody>
          <a:bodyPr/>
          <a:lstStyle/>
          <a:p>
            <a:r>
              <a:rPr lang="en-US" smtClean="0"/>
              <a:t>THIẾT KẾ THUẬT TOÁN</a:t>
            </a:r>
            <a:endParaRPr lang="en-US"/>
          </a:p>
        </p:txBody>
      </p:sp>
      <p:sp>
        <p:nvSpPr>
          <p:cNvPr id="2051" name="Rectangle 3"/>
          <p:cNvSpPr>
            <a:spLocks noGrp="1" noChangeArrowheads="1"/>
          </p:cNvSpPr>
          <p:nvPr>
            <p:ph type="subTitle" idx="1"/>
          </p:nvPr>
        </p:nvSpPr>
        <p:spPr>
          <a:xfrm>
            <a:off x="1828800" y="1447800"/>
            <a:ext cx="6019800" cy="381000"/>
          </a:xfrm>
        </p:spPr>
        <p:txBody>
          <a:bodyPr/>
          <a:lstStyle/>
          <a:p>
            <a:pPr>
              <a:lnSpc>
                <a:spcPct val="90000"/>
              </a:lnSpc>
            </a:pPr>
            <a:endParaRPr lang="en-US" sz="3200" b="1"/>
          </a:p>
        </p:txBody>
      </p:sp>
      <p:sp>
        <p:nvSpPr>
          <p:cNvPr id="5" name="Rounded Rectangle 4"/>
          <p:cNvSpPr/>
          <p:nvPr/>
        </p:nvSpPr>
        <p:spPr>
          <a:xfrm>
            <a:off x="3962400" y="5486400"/>
            <a:ext cx="1676400" cy="838200"/>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p:cNvSpPr txBox="1">
            <a:spLocks noChangeArrowheads="1"/>
          </p:cNvSpPr>
          <p:nvPr/>
        </p:nvSpPr>
        <p:spPr bwMode="black">
          <a:xfrm>
            <a:off x="1828800" y="3581400"/>
            <a:ext cx="6019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ct val="20000"/>
              </a:spcBef>
              <a:spcAft>
                <a:spcPct val="0"/>
              </a:spcAft>
              <a:buClr>
                <a:schemeClr val="hlink"/>
              </a:buClr>
              <a:buSzTx/>
              <a:buFont typeface="Wingdings" pitchFamily="2" charset="2"/>
              <a:buNone/>
              <a:tabLst/>
              <a:defRPr/>
            </a:pPr>
            <a:r>
              <a:rPr kumimoji="0" lang="en-US" sz="1800" b="1" i="0" u="none" strike="noStrike" kern="0" cap="none" spc="0" normalizeH="0" baseline="0" noProof="0" smtClean="0">
                <a:ln>
                  <a:noFill/>
                </a:ln>
                <a:solidFill>
                  <a:srgbClr val="84A1E8"/>
                </a:solidFill>
                <a:effectLst/>
                <a:uLnTx/>
                <a:uFillTx/>
                <a:latin typeface="+mn-lt"/>
                <a:ea typeface="+mn-ea"/>
                <a:cs typeface="+mn-cs"/>
              </a:rPr>
              <a:t>Algorithm Design</a:t>
            </a:r>
            <a:endParaRPr kumimoji="0" lang="en-US" sz="1800" b="1" i="0" u="none" strike="noStrike" kern="0" cap="none" spc="0" normalizeH="0" baseline="0" noProof="0">
              <a:ln>
                <a:noFill/>
              </a:ln>
              <a:solidFill>
                <a:srgbClr val="84A1E8"/>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r>
              <a:rPr lang="en-US" smtClean="0"/>
              <a:t> Thuật toán tìm kiếm nhị phân</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10</a:t>
            </a:fld>
            <a:endParaRPr lang="en-US"/>
          </a:p>
        </p:txBody>
      </p:sp>
      <p:graphicFrame>
        <p:nvGraphicFramePr>
          <p:cNvPr id="6" name="Object 5"/>
          <p:cNvGraphicFramePr>
            <a:graphicFrameLocks noChangeAspect="1"/>
          </p:cNvGraphicFramePr>
          <p:nvPr/>
        </p:nvGraphicFramePr>
        <p:xfrm>
          <a:off x="2133600" y="2133599"/>
          <a:ext cx="3810000" cy="1578429"/>
        </p:xfrm>
        <a:graphic>
          <a:graphicData uri="http://schemas.openxmlformats.org/presentationml/2006/ole">
            <mc:AlternateContent xmlns:mc="http://schemas.openxmlformats.org/markup-compatibility/2006">
              <mc:Choice xmlns:v="urn:schemas-microsoft-com:vml" Requires="v">
                <p:oleObj spid="_x0000_s4104" name="Equation" r:id="rId3" imgW="1777680" imgH="736560" progId="Equation.DSMT4">
                  <p:embed/>
                </p:oleObj>
              </mc:Choice>
              <mc:Fallback>
                <p:oleObj name="Equation" r:id="rId3" imgW="1777680" imgH="736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133599"/>
                        <a:ext cx="3810000" cy="1578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tìm MaxMin</a:t>
            </a:r>
          </a:p>
          <a:p>
            <a:pPr lvl="1" algn="just">
              <a:lnSpc>
                <a:spcPct val="130000"/>
              </a:lnSpc>
            </a:pPr>
            <a:r>
              <a:rPr lang="en-US" smtClean="0"/>
              <a:t>Tìm giá trị Max, Min trong đoạn [l, r] của mảng A có n phần tử. </a:t>
            </a:r>
          </a:p>
          <a:p>
            <a:pPr lvl="1" algn="just">
              <a:lnSpc>
                <a:spcPct val="130000"/>
              </a:lnSpc>
            </a:pPr>
            <a:endParaRPr lang="en-US" smtClean="0"/>
          </a:p>
          <a:p>
            <a:pPr lvl="1" algn="just">
              <a:lnSpc>
                <a:spcPct val="130000"/>
              </a:lnSpc>
            </a:pPr>
            <a:r>
              <a:rPr lang="en-US" smtClean="0"/>
              <a:t>Tìm thuật toán có độ phức tạp O(n) ?</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tìm MaxMin</a:t>
            </a:r>
          </a:p>
          <a:p>
            <a:pPr lvl="1" algn="just">
              <a:lnSpc>
                <a:spcPct val="130000"/>
              </a:lnSpc>
            </a:pPr>
            <a:r>
              <a:rPr lang="en-US" smtClean="0"/>
              <a:t>Tìm giá trị Max, Min trong đoạn [l, r] của mảng A có n phần tử. </a:t>
            </a:r>
          </a:p>
          <a:p>
            <a:pPr lvl="1" algn="just">
              <a:lnSpc>
                <a:spcPct val="130000"/>
              </a:lnSpc>
            </a:pPr>
            <a:endParaRPr lang="en-US" smtClean="0"/>
          </a:p>
          <a:p>
            <a:pPr lvl="1" algn="just">
              <a:lnSpc>
                <a:spcPct val="130000"/>
              </a:lnSpc>
            </a:pPr>
            <a:r>
              <a:rPr lang="en-US" smtClean="0"/>
              <a:t>Tìm thuật toán có độ phức tạp O(n) ?</a:t>
            </a:r>
          </a:p>
          <a:p>
            <a:pPr lvl="2" algn="just">
              <a:lnSpc>
                <a:spcPct val="130000"/>
              </a:lnSpc>
            </a:pPr>
            <a:r>
              <a:rPr lang="en-US" smtClean="0"/>
              <a:t>Ý tưởng: tại mỗi bước, chia đôi đoạn cần tìm rồi tìm Max, Min trên mỗi đoạn; sau đó tổng hợp lại kết quả</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tìm MaxMin</a:t>
            </a:r>
          </a:p>
          <a:p>
            <a:pPr lvl="1" algn="just">
              <a:lnSpc>
                <a:spcPct val="130000"/>
              </a:lnSpc>
            </a:pPr>
            <a:r>
              <a:rPr lang="en-US" smtClean="0"/>
              <a:t>Chia</a:t>
            </a:r>
          </a:p>
          <a:p>
            <a:pPr lvl="2" algn="just">
              <a:lnSpc>
                <a:spcPct val="130000"/>
              </a:lnSpc>
            </a:pPr>
            <a:r>
              <a:rPr lang="en-US" smtClean="0"/>
              <a:t>Nếu l = r </a:t>
            </a:r>
            <a:r>
              <a:rPr lang="en-US" smtClean="0">
                <a:sym typeface="Wingdings" pitchFamily="2" charset="2"/>
              </a:rPr>
              <a:t> giải trực tiếp</a:t>
            </a:r>
          </a:p>
          <a:p>
            <a:pPr lvl="2" algn="just">
              <a:lnSpc>
                <a:spcPct val="130000"/>
              </a:lnSpc>
            </a:pPr>
            <a:r>
              <a:rPr lang="en-US" smtClean="0">
                <a:sym typeface="Wingdings" pitchFamily="2" charset="2"/>
              </a:rPr>
              <a:t>Ngược lại, chia bài toán thành 2 bài toán con</a:t>
            </a:r>
            <a:endParaRPr lang="en-US" smtClean="0"/>
          </a:p>
          <a:p>
            <a:pPr lvl="1" algn="just">
              <a:lnSpc>
                <a:spcPct val="130000"/>
              </a:lnSpc>
            </a:pPr>
            <a:r>
              <a:rPr lang="en-US" smtClean="0"/>
              <a:t>Đệ quy</a:t>
            </a:r>
          </a:p>
          <a:p>
            <a:pPr lvl="2" algn="just">
              <a:lnSpc>
                <a:spcPct val="130000"/>
              </a:lnSpc>
            </a:pPr>
            <a:r>
              <a:rPr lang="en-US" smtClean="0"/>
              <a:t>Tìm kiếm Max1, Min1 trên bài toán con 1</a:t>
            </a:r>
          </a:p>
          <a:p>
            <a:pPr lvl="2" algn="just">
              <a:lnSpc>
                <a:spcPct val="130000"/>
              </a:lnSpc>
            </a:pPr>
            <a:r>
              <a:rPr lang="en-US" smtClean="0"/>
              <a:t>Tìm kiếm Max2, Min2 trên bài toán con 2</a:t>
            </a:r>
          </a:p>
          <a:p>
            <a:pPr lvl="1" algn="just">
              <a:lnSpc>
                <a:spcPct val="130000"/>
              </a:lnSpc>
            </a:pPr>
            <a:r>
              <a:rPr lang="en-US" smtClean="0"/>
              <a:t>Trị</a:t>
            </a:r>
          </a:p>
          <a:p>
            <a:pPr lvl="2" algn="just">
              <a:lnSpc>
                <a:spcPct val="130000"/>
              </a:lnSpc>
            </a:pPr>
            <a:r>
              <a:rPr lang="en-US" smtClean="0"/>
              <a:t>Tổng hợp kết quả </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a:xfrm>
            <a:off x="381000" y="1143000"/>
            <a:ext cx="8229600" cy="5248275"/>
          </a:xfrm>
        </p:spPr>
        <p:txBody>
          <a:bodyPr/>
          <a:lstStyle/>
          <a:p>
            <a:pPr algn="just">
              <a:lnSpc>
                <a:spcPct val="130000"/>
              </a:lnSpc>
            </a:pPr>
            <a:r>
              <a:rPr lang="en-US" smtClean="0"/>
              <a:t> Bài toán tìm MaxMin</a:t>
            </a:r>
          </a:p>
          <a:p>
            <a:pPr lvl="1">
              <a:buNone/>
            </a:pPr>
            <a:r>
              <a:rPr lang="en-US" sz="2000" smtClean="0"/>
              <a:t>void MaxMin(A, l, r, Max, Min)</a:t>
            </a:r>
          </a:p>
          <a:p>
            <a:pPr lvl="1">
              <a:buNone/>
            </a:pPr>
            <a:r>
              <a:rPr lang="en-US" sz="2000" smtClean="0"/>
              <a:t>{</a:t>
            </a:r>
          </a:p>
          <a:p>
            <a:pPr lvl="1">
              <a:buNone/>
            </a:pPr>
            <a:r>
              <a:rPr lang="en-US" sz="2000" smtClean="0"/>
              <a:t>		if (l == r) {Min = Max = a[l]; }</a:t>
            </a:r>
          </a:p>
          <a:p>
            <a:pPr lvl="1">
              <a:buNone/>
            </a:pPr>
            <a:r>
              <a:rPr lang="en-US" sz="2000" smtClean="0"/>
              <a:t>	  else</a:t>
            </a:r>
          </a:p>
          <a:p>
            <a:pPr lvl="1">
              <a:buNone/>
            </a:pPr>
            <a:r>
              <a:rPr lang="en-US" sz="2000" smtClean="0"/>
              <a:t>		{</a:t>
            </a:r>
          </a:p>
          <a:p>
            <a:pPr lvl="1">
              <a:buNone/>
            </a:pPr>
            <a:r>
              <a:rPr lang="en-US" sz="2000" smtClean="0"/>
              <a:t>			MaxMin (A, l, (l+r)/2, Max1 , Min1);</a:t>
            </a:r>
          </a:p>
          <a:p>
            <a:pPr lvl="1">
              <a:buNone/>
            </a:pPr>
            <a:r>
              <a:rPr lang="en-US" sz="2000" smtClean="0"/>
              <a:t>			MaxMin (A, (l+r)/2+1, r, Max2 , Min2);</a:t>
            </a:r>
          </a:p>
          <a:p>
            <a:pPr lvl="1">
              <a:buNone/>
            </a:pPr>
            <a:r>
              <a:rPr lang="en-US" sz="2000" smtClean="0"/>
              <a:t>			if (Min1 &lt; Min2)  Min = Min1;</a:t>
            </a:r>
          </a:p>
          <a:p>
            <a:pPr lvl="1">
              <a:buNone/>
            </a:pPr>
            <a:r>
              <a:rPr lang="en-US" sz="2000" smtClean="0"/>
              <a:t>			else Min = Min2;</a:t>
            </a:r>
          </a:p>
          <a:p>
            <a:pPr lvl="1">
              <a:buNone/>
            </a:pPr>
            <a:r>
              <a:rPr lang="en-US" sz="2000" smtClean="0"/>
              <a:t>			if (Max1 &gt; Max2)  Max = Max1;</a:t>
            </a:r>
          </a:p>
          <a:p>
            <a:pPr lvl="1">
              <a:buNone/>
            </a:pPr>
            <a:r>
              <a:rPr lang="en-US" sz="2000" smtClean="0"/>
              <a:t>			else Max = Max2;</a:t>
            </a:r>
          </a:p>
          <a:p>
            <a:pPr lvl="1">
              <a:buNone/>
            </a:pPr>
            <a:r>
              <a:rPr lang="en-US" sz="2000" smtClean="0"/>
              <a:t>		}</a:t>
            </a:r>
          </a:p>
          <a:p>
            <a:pPr lvl="1">
              <a:buNone/>
            </a:pPr>
            <a:r>
              <a:rPr lang="en-US" sz="2000" smtClean="0"/>
              <a:t>}</a:t>
            </a:r>
          </a:p>
        </p:txBody>
      </p:sp>
      <p:sp>
        <p:nvSpPr>
          <p:cNvPr id="4" name="Slide Number Placeholder 3"/>
          <p:cNvSpPr>
            <a:spLocks noGrp="1"/>
          </p:cNvSpPr>
          <p:nvPr>
            <p:ph type="sldNum" sz="quarter" idx="12"/>
          </p:nvPr>
        </p:nvSpPr>
        <p:spPr/>
        <p:txBody>
          <a:bodyPr/>
          <a:lstStyle/>
          <a:p>
            <a:fld id="{5BEDAAE2-C098-4C38-A027-1875731CEB7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a:xfrm>
            <a:off x="381000" y="1143000"/>
            <a:ext cx="8229600" cy="5248275"/>
          </a:xfrm>
        </p:spPr>
        <p:txBody>
          <a:bodyPr/>
          <a:lstStyle/>
          <a:p>
            <a:pPr algn="just">
              <a:lnSpc>
                <a:spcPct val="130000"/>
              </a:lnSpc>
            </a:pPr>
            <a:r>
              <a:rPr lang="en-US" smtClean="0"/>
              <a:t> Bài toán tìm MaxMin</a:t>
            </a:r>
          </a:p>
          <a:p>
            <a:pPr algn="just">
              <a:lnSpc>
                <a:spcPct val="130000"/>
              </a:lnSpc>
              <a:buNone/>
            </a:pPr>
            <a:r>
              <a:rPr lang="en-US" smtClean="0"/>
              <a:t>	</a:t>
            </a:r>
          </a:p>
        </p:txBody>
      </p:sp>
      <p:sp>
        <p:nvSpPr>
          <p:cNvPr id="4" name="Slide Number Placeholder 3"/>
          <p:cNvSpPr>
            <a:spLocks noGrp="1"/>
          </p:cNvSpPr>
          <p:nvPr>
            <p:ph type="sldNum" sz="quarter" idx="12"/>
          </p:nvPr>
        </p:nvSpPr>
        <p:spPr/>
        <p:txBody>
          <a:bodyPr/>
          <a:lstStyle/>
          <a:p>
            <a:fld id="{5BEDAAE2-C098-4C38-A027-1875731CEB7C}" type="slidenum">
              <a:rPr lang="en-US" smtClean="0"/>
              <a:pPr/>
              <a:t>15</a:t>
            </a:fld>
            <a:endParaRPr lang="en-US"/>
          </a:p>
        </p:txBody>
      </p:sp>
      <p:graphicFrame>
        <p:nvGraphicFramePr>
          <p:cNvPr id="6146" name="Object 2"/>
          <p:cNvGraphicFramePr>
            <a:graphicFrameLocks noChangeAspect="1"/>
          </p:cNvGraphicFramePr>
          <p:nvPr/>
        </p:nvGraphicFramePr>
        <p:xfrm>
          <a:off x="1905000" y="2514600"/>
          <a:ext cx="5770179" cy="1828800"/>
        </p:xfrm>
        <a:graphic>
          <a:graphicData uri="http://schemas.openxmlformats.org/presentationml/2006/ole">
            <mc:AlternateContent xmlns:mc="http://schemas.openxmlformats.org/markup-compatibility/2006">
              <mc:Choice xmlns:v="urn:schemas-microsoft-com:vml" Requires="v">
                <p:oleObj spid="_x0000_s6152" name="Equation" r:id="rId3" imgW="2323800" imgH="736560" progId="Equation.DSMT4">
                  <p:embed/>
                </p:oleObj>
              </mc:Choice>
              <mc:Fallback>
                <p:oleObj name="Equation" r:id="rId3" imgW="2323800" imgH="736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514600"/>
                        <a:ext cx="5770179"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sắp xếp</a:t>
            </a:r>
          </a:p>
          <a:p>
            <a:pPr lvl="1" algn="just">
              <a:lnSpc>
                <a:spcPct val="130000"/>
              </a:lnSpc>
            </a:pPr>
            <a:r>
              <a:rPr lang="en-US" smtClean="0"/>
              <a:t>Sắp xếp danh sách A có n phần tử theo thứ tự cho trước</a:t>
            </a:r>
          </a:p>
          <a:p>
            <a:pPr lvl="1" algn="just">
              <a:lnSpc>
                <a:spcPct val="130000"/>
              </a:lnSpc>
            </a:pPr>
            <a:endParaRPr lang="en-US" smtClean="0"/>
          </a:p>
          <a:p>
            <a:pPr lvl="1" algn="just">
              <a:lnSpc>
                <a:spcPct val="130000"/>
              </a:lnSpc>
            </a:pPr>
            <a:r>
              <a:rPr lang="en-US" smtClean="0"/>
              <a:t>Tìm thuật toán có độ phức tạp O(n</a:t>
            </a:r>
            <a:r>
              <a:rPr lang="en-US" baseline="30000" smtClean="0"/>
              <a:t>2</a:t>
            </a:r>
            <a:r>
              <a:rPr lang="en-US" smtClean="0"/>
              <a:t>) ?</a:t>
            </a:r>
          </a:p>
          <a:p>
            <a:pPr lvl="1" algn="just">
              <a:lnSpc>
                <a:spcPct val="130000"/>
              </a:lnSpc>
            </a:pPr>
            <a:r>
              <a:rPr lang="en-US" smtClean="0"/>
              <a:t>Tìm thuật toán có độ phức tạp là  O(nlogn) ?</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sắp xếp</a:t>
            </a:r>
          </a:p>
          <a:p>
            <a:pPr lvl="1" algn="just">
              <a:lnSpc>
                <a:spcPct val="130000"/>
              </a:lnSpc>
            </a:pPr>
            <a:r>
              <a:rPr lang="en-US" smtClean="0"/>
              <a:t>Sắp xếp danh sách A có n phần tử theo thứ tự cho trước</a:t>
            </a:r>
          </a:p>
          <a:p>
            <a:pPr lvl="1" algn="just">
              <a:lnSpc>
                <a:spcPct val="130000"/>
              </a:lnSpc>
            </a:pPr>
            <a:endParaRPr lang="en-US" smtClean="0"/>
          </a:p>
          <a:p>
            <a:pPr lvl="1" algn="just">
              <a:lnSpc>
                <a:spcPct val="130000"/>
              </a:lnSpc>
            </a:pPr>
            <a:r>
              <a:rPr lang="en-US" smtClean="0"/>
              <a:t>Tìm thuật toán có độ phức tạp O(n</a:t>
            </a:r>
            <a:r>
              <a:rPr lang="en-US" baseline="30000" smtClean="0"/>
              <a:t>2</a:t>
            </a:r>
            <a:r>
              <a:rPr lang="en-US" smtClean="0"/>
              <a:t>) ?</a:t>
            </a:r>
          </a:p>
          <a:p>
            <a:pPr lvl="2" algn="just">
              <a:lnSpc>
                <a:spcPct val="130000"/>
              </a:lnSpc>
            </a:pPr>
            <a:r>
              <a:rPr lang="en-US" smtClean="0">
                <a:solidFill>
                  <a:srgbClr val="FF0000"/>
                </a:solidFill>
              </a:rPr>
              <a:t>Selection Sort, Interchange Sort, Bubble Sort …</a:t>
            </a:r>
          </a:p>
          <a:p>
            <a:pPr lvl="1" algn="just">
              <a:lnSpc>
                <a:spcPct val="130000"/>
              </a:lnSpc>
            </a:pPr>
            <a:r>
              <a:rPr lang="en-US" smtClean="0"/>
              <a:t>Tìm thuật toán có độ phức tạp là  O(nlogn) ?</a:t>
            </a:r>
          </a:p>
          <a:p>
            <a:pPr lvl="2" algn="just">
              <a:lnSpc>
                <a:spcPct val="130000"/>
              </a:lnSpc>
            </a:pPr>
            <a:r>
              <a:rPr lang="en-US" smtClean="0">
                <a:solidFill>
                  <a:srgbClr val="FF0000"/>
                </a:solidFill>
              </a:rPr>
              <a:t>MergeSort, HeapSort, QuickSort (TH trung bình)</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sắp hạng trong không gian 2D</a:t>
            </a:r>
          </a:p>
          <a:p>
            <a:pPr lvl="1" algn="just">
              <a:lnSpc>
                <a:spcPct val="130000"/>
              </a:lnSpc>
            </a:pPr>
            <a:r>
              <a:rPr lang="en-US" smtClean="0"/>
              <a:t>Cho điểm A(a</a:t>
            </a:r>
            <a:r>
              <a:rPr lang="en-US" baseline="-25000" smtClean="0"/>
              <a:t>1</a:t>
            </a:r>
            <a:r>
              <a:rPr lang="en-US" smtClean="0"/>
              <a:t>, a</a:t>
            </a:r>
            <a:r>
              <a:rPr lang="en-US" baseline="-25000" smtClean="0"/>
              <a:t>2</a:t>
            </a:r>
            <a:r>
              <a:rPr lang="en-US" smtClean="0"/>
              <a:t>) và B(b</a:t>
            </a:r>
            <a:r>
              <a:rPr lang="en-US" baseline="-25000" smtClean="0"/>
              <a:t>1</a:t>
            </a:r>
            <a:r>
              <a:rPr lang="en-US" smtClean="0"/>
              <a:t>, b</a:t>
            </a:r>
            <a:r>
              <a:rPr lang="en-US" baseline="-25000" smtClean="0"/>
              <a:t>2</a:t>
            </a:r>
            <a:r>
              <a:rPr lang="en-US" smtClean="0"/>
              <a:t>). A được gọi là “trội hơn” B nếu a</a:t>
            </a:r>
            <a:r>
              <a:rPr lang="en-US" baseline="-25000" smtClean="0"/>
              <a:t>1</a:t>
            </a:r>
            <a:r>
              <a:rPr lang="en-US" smtClean="0"/>
              <a:t> &gt; b</a:t>
            </a:r>
            <a:r>
              <a:rPr lang="en-US" baseline="-25000" smtClean="0"/>
              <a:t>1</a:t>
            </a:r>
            <a:r>
              <a:rPr lang="en-US" smtClean="0"/>
              <a:t> và a</a:t>
            </a:r>
            <a:r>
              <a:rPr lang="en-US" baseline="-25000" smtClean="0"/>
              <a:t>2</a:t>
            </a:r>
            <a:r>
              <a:rPr lang="en-US" smtClean="0"/>
              <a:t> &gt; b</a:t>
            </a:r>
            <a:r>
              <a:rPr lang="en-US" baseline="-25000" smtClean="0"/>
              <a:t>2</a:t>
            </a:r>
            <a:r>
              <a:rPr lang="en-US" smtClean="0"/>
              <a:t>.</a:t>
            </a:r>
          </a:p>
          <a:p>
            <a:pPr lvl="1" algn="just">
              <a:lnSpc>
                <a:spcPct val="130000"/>
              </a:lnSpc>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18</a:t>
            </a:fld>
            <a:endParaRPr lang="en-US"/>
          </a:p>
        </p:txBody>
      </p:sp>
      <p:pic>
        <p:nvPicPr>
          <p:cNvPr id="7" name="Picture 6" descr="Untitled.png"/>
          <p:cNvPicPr>
            <a:picLocks noChangeAspect="1"/>
          </p:cNvPicPr>
          <p:nvPr/>
        </p:nvPicPr>
        <p:blipFill>
          <a:blip r:embed="rId2" cstate="print"/>
          <a:stretch>
            <a:fillRect/>
          </a:stretch>
        </p:blipFill>
        <p:spPr>
          <a:xfrm>
            <a:off x="2057400" y="3657600"/>
            <a:ext cx="4391638" cy="220058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sắp hạng trong không gian 2D</a:t>
            </a:r>
          </a:p>
          <a:p>
            <a:pPr lvl="1" algn="just">
              <a:lnSpc>
                <a:spcPct val="130000"/>
              </a:lnSpc>
            </a:pPr>
            <a:r>
              <a:rPr lang="en-US" smtClean="0"/>
              <a:t>Cho điểm A(a</a:t>
            </a:r>
            <a:r>
              <a:rPr lang="en-US" baseline="-25000" smtClean="0"/>
              <a:t>1</a:t>
            </a:r>
            <a:r>
              <a:rPr lang="en-US" smtClean="0"/>
              <a:t>, a</a:t>
            </a:r>
            <a:r>
              <a:rPr lang="en-US" baseline="-25000" smtClean="0"/>
              <a:t>2</a:t>
            </a:r>
            <a:r>
              <a:rPr lang="en-US" smtClean="0"/>
              <a:t>) và B(b</a:t>
            </a:r>
            <a:r>
              <a:rPr lang="en-US" baseline="-25000" smtClean="0"/>
              <a:t>1</a:t>
            </a:r>
            <a:r>
              <a:rPr lang="en-US" smtClean="0"/>
              <a:t>, b</a:t>
            </a:r>
            <a:r>
              <a:rPr lang="en-US" baseline="-25000" smtClean="0"/>
              <a:t>2</a:t>
            </a:r>
            <a:r>
              <a:rPr lang="en-US" smtClean="0"/>
              <a:t>). A được gọi là “trội hơn” B nếu a</a:t>
            </a:r>
            <a:r>
              <a:rPr lang="en-US" baseline="-25000" smtClean="0"/>
              <a:t>1</a:t>
            </a:r>
            <a:r>
              <a:rPr lang="en-US" smtClean="0"/>
              <a:t> &gt; b</a:t>
            </a:r>
            <a:r>
              <a:rPr lang="en-US" baseline="-25000" smtClean="0"/>
              <a:t>1</a:t>
            </a:r>
            <a:r>
              <a:rPr lang="en-US" smtClean="0"/>
              <a:t> và a</a:t>
            </a:r>
            <a:r>
              <a:rPr lang="en-US" baseline="-25000" smtClean="0"/>
              <a:t>2</a:t>
            </a:r>
            <a:r>
              <a:rPr lang="en-US" smtClean="0"/>
              <a:t> &gt; b</a:t>
            </a:r>
            <a:r>
              <a:rPr lang="en-US" baseline="-25000" smtClean="0"/>
              <a:t>2</a:t>
            </a: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19</a:t>
            </a:fld>
            <a:endParaRPr lang="en-US"/>
          </a:p>
        </p:txBody>
      </p:sp>
      <p:pic>
        <p:nvPicPr>
          <p:cNvPr id="6" name="Picture 5" descr="Untitled.png"/>
          <p:cNvPicPr>
            <a:picLocks noChangeAspect="1"/>
          </p:cNvPicPr>
          <p:nvPr/>
        </p:nvPicPr>
        <p:blipFill>
          <a:blip r:embed="rId2" cstate="print"/>
          <a:stretch>
            <a:fillRect/>
          </a:stretch>
        </p:blipFill>
        <p:spPr>
          <a:xfrm>
            <a:off x="2438400" y="3048000"/>
            <a:ext cx="4724400" cy="308294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lnSpc>
                <a:spcPct val="150000"/>
              </a:lnSpc>
            </a:pPr>
            <a:r>
              <a:rPr lang="en-US" smtClean="0"/>
              <a:t> Phương pháp chia để trị</a:t>
            </a:r>
          </a:p>
          <a:p>
            <a:pPr>
              <a:lnSpc>
                <a:spcPct val="150000"/>
              </a:lnSpc>
            </a:pPr>
            <a:r>
              <a:rPr lang="en-US" smtClean="0"/>
              <a:t> Phương pháp tham lam</a:t>
            </a:r>
          </a:p>
          <a:p>
            <a:pPr>
              <a:lnSpc>
                <a:spcPct val="150000"/>
              </a:lnSpc>
            </a:pPr>
            <a:r>
              <a:rPr lang="en-US" smtClean="0"/>
              <a:t> Phương pháp quay lui</a:t>
            </a:r>
          </a:p>
          <a:p>
            <a:pPr>
              <a:lnSpc>
                <a:spcPct val="150000"/>
              </a:lnSpc>
            </a:pPr>
            <a:r>
              <a:rPr lang="en-US" smtClean="0"/>
              <a:t> Phương pháp quy hoạch động</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tìm hạng trong không gian 2D</a:t>
            </a:r>
          </a:p>
          <a:p>
            <a:pPr lvl="1" algn="just">
              <a:lnSpc>
                <a:spcPct val="130000"/>
              </a:lnSpc>
            </a:pPr>
            <a:r>
              <a:rPr lang="en-US" smtClean="0"/>
              <a:t>Cho điểm A(a</a:t>
            </a:r>
            <a:r>
              <a:rPr lang="en-US" baseline="-25000" smtClean="0"/>
              <a:t>1</a:t>
            </a:r>
            <a:r>
              <a:rPr lang="en-US" smtClean="0"/>
              <a:t>, a</a:t>
            </a:r>
            <a:r>
              <a:rPr lang="en-US" baseline="-25000" smtClean="0"/>
              <a:t>2</a:t>
            </a:r>
            <a:r>
              <a:rPr lang="en-US" smtClean="0"/>
              <a:t>) và B(b</a:t>
            </a:r>
            <a:r>
              <a:rPr lang="en-US" baseline="-25000" smtClean="0"/>
              <a:t>1</a:t>
            </a:r>
            <a:r>
              <a:rPr lang="en-US" smtClean="0"/>
              <a:t>, b</a:t>
            </a:r>
            <a:r>
              <a:rPr lang="en-US" baseline="-25000" smtClean="0"/>
              <a:t>2</a:t>
            </a:r>
            <a:r>
              <a:rPr lang="en-US" smtClean="0"/>
              <a:t>). A được gọi là “trội hơn” B nếu a</a:t>
            </a:r>
            <a:r>
              <a:rPr lang="en-US" baseline="-25000" smtClean="0"/>
              <a:t>1</a:t>
            </a:r>
            <a:r>
              <a:rPr lang="en-US" smtClean="0"/>
              <a:t> &gt; b</a:t>
            </a:r>
            <a:r>
              <a:rPr lang="en-US" baseline="-25000" smtClean="0"/>
              <a:t>1</a:t>
            </a:r>
            <a:r>
              <a:rPr lang="en-US" smtClean="0"/>
              <a:t> và a</a:t>
            </a:r>
            <a:r>
              <a:rPr lang="en-US" baseline="-25000" smtClean="0"/>
              <a:t>2</a:t>
            </a:r>
            <a:r>
              <a:rPr lang="en-US" smtClean="0"/>
              <a:t> &gt; b</a:t>
            </a:r>
            <a:r>
              <a:rPr lang="en-US" baseline="-25000" smtClean="0"/>
              <a:t>2 </a:t>
            </a:r>
          </a:p>
          <a:p>
            <a:pPr lvl="1" algn="just">
              <a:lnSpc>
                <a:spcPct val="130000"/>
              </a:lnSpc>
            </a:pPr>
            <a:r>
              <a:rPr lang="en-US" smtClean="0"/>
              <a:t>Cho tập S có n điểm trong 2D, hạng của điểm X là số lượng các điểm mà X trội hơn</a:t>
            </a:r>
          </a:p>
          <a:p>
            <a:pPr lvl="1" algn="just">
              <a:lnSpc>
                <a:spcPct val="130000"/>
              </a:lnSpc>
            </a:pPr>
            <a:r>
              <a:rPr lang="en-US" smtClean="0"/>
              <a:t>Thiết kế thuật toán để sắp hạng các điểm trong tập S? </a:t>
            </a:r>
          </a:p>
        </p:txBody>
      </p:sp>
      <p:sp>
        <p:nvSpPr>
          <p:cNvPr id="4" name="Slide Number Placeholder 3"/>
          <p:cNvSpPr>
            <a:spLocks noGrp="1"/>
          </p:cNvSpPr>
          <p:nvPr>
            <p:ph type="sldNum" sz="quarter" idx="12"/>
          </p:nvPr>
        </p:nvSpPr>
        <p:spPr/>
        <p:txBody>
          <a:bodyPr/>
          <a:lstStyle/>
          <a:p>
            <a:fld id="{5BEDAAE2-C098-4C38-A027-1875731CEB7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tìm hạng trong không gian 2D</a:t>
            </a:r>
          </a:p>
          <a:p>
            <a:pPr lvl="1" algn="just">
              <a:lnSpc>
                <a:spcPct val="130000"/>
              </a:lnSpc>
            </a:pPr>
            <a:r>
              <a:rPr lang="en-US" smtClean="0"/>
              <a:t>Ý tưởng 1: So sánh trực tiếp từng cặp điểm</a:t>
            </a:r>
          </a:p>
          <a:p>
            <a:pPr lvl="2" algn="just">
              <a:lnSpc>
                <a:spcPct val="130000"/>
              </a:lnSpc>
            </a:pPr>
            <a:r>
              <a:rPr lang="en-US" smtClean="0"/>
              <a:t>Độ phức tạp O(n</a:t>
            </a:r>
            <a:r>
              <a:rPr lang="en-US" baseline="30000" smtClean="0"/>
              <a:t>2</a:t>
            </a:r>
            <a:r>
              <a:rPr lang="en-US" smtClean="0"/>
              <a:t>)</a:t>
            </a:r>
          </a:p>
          <a:p>
            <a:pPr lvl="1" algn="just">
              <a:lnSpc>
                <a:spcPct val="130000"/>
              </a:lnSpc>
            </a:pPr>
            <a:r>
              <a:rPr lang="en-US" smtClean="0"/>
              <a:t>Ý tưởng 2: Áp dụng pp chia để trị</a:t>
            </a:r>
          </a:p>
          <a:p>
            <a:pPr lvl="2" algn="just">
              <a:lnSpc>
                <a:spcPct val="130000"/>
              </a:lnSpc>
            </a:pPr>
            <a:r>
              <a:rPr lang="en-US" smtClean="0"/>
              <a:t>Độ phức tạp O(?)</a:t>
            </a:r>
          </a:p>
        </p:txBody>
      </p:sp>
      <p:sp>
        <p:nvSpPr>
          <p:cNvPr id="4" name="Slide Number Placeholder 3"/>
          <p:cNvSpPr>
            <a:spLocks noGrp="1"/>
          </p:cNvSpPr>
          <p:nvPr>
            <p:ph type="sldNum" sz="quarter" idx="12"/>
          </p:nvPr>
        </p:nvSpPr>
        <p:spPr/>
        <p:txBody>
          <a:bodyPr/>
          <a:lstStyle/>
          <a:p>
            <a:fld id="{5BEDAAE2-C098-4C38-A027-1875731CEB7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tìm hạng trong không gian 2D</a:t>
            </a:r>
          </a:p>
          <a:p>
            <a:pPr lvl="1" algn="just">
              <a:lnSpc>
                <a:spcPct val="130000"/>
              </a:lnSpc>
            </a:pPr>
            <a:r>
              <a:rPr lang="en-US" smtClean="0"/>
              <a:t>Chia</a:t>
            </a:r>
          </a:p>
          <a:p>
            <a:pPr lvl="2" algn="just">
              <a:lnSpc>
                <a:spcPct val="130000"/>
              </a:lnSpc>
            </a:pPr>
            <a:r>
              <a:rPr lang="en-US" smtClean="0"/>
              <a:t>Nếu S chỉ có 1 điểm </a:t>
            </a:r>
            <a:r>
              <a:rPr lang="en-US" smtClean="0">
                <a:sym typeface="Wingdings" pitchFamily="2" charset="2"/>
              </a:rPr>
              <a:t> hạng của điểm đó là 0</a:t>
            </a:r>
          </a:p>
          <a:p>
            <a:pPr lvl="2" algn="just">
              <a:lnSpc>
                <a:spcPct val="130000"/>
              </a:lnSpc>
            </a:pPr>
            <a:r>
              <a:rPr lang="en-US" smtClean="0">
                <a:sym typeface="Wingdings" pitchFamily="2" charset="2"/>
              </a:rPr>
              <a:t>Ngược lại, chia S thành 2 tập A, B theo giá trị hoành độ</a:t>
            </a:r>
          </a:p>
          <a:p>
            <a:pPr lvl="1" algn="just">
              <a:lnSpc>
                <a:spcPct val="130000"/>
              </a:lnSpc>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22</a:t>
            </a:fld>
            <a:endParaRPr lang="en-US"/>
          </a:p>
        </p:txBody>
      </p:sp>
      <p:pic>
        <p:nvPicPr>
          <p:cNvPr id="5" name="Picture 4" descr="Diagram1.png"/>
          <p:cNvPicPr>
            <a:picLocks noChangeAspect="1"/>
          </p:cNvPicPr>
          <p:nvPr/>
        </p:nvPicPr>
        <p:blipFill>
          <a:blip r:embed="rId2" cstate="print"/>
          <a:stretch>
            <a:fillRect/>
          </a:stretch>
        </p:blipFill>
        <p:spPr>
          <a:xfrm>
            <a:off x="2286000" y="4191000"/>
            <a:ext cx="4476750" cy="22193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tìm hạng trong không gian 2D</a:t>
            </a:r>
          </a:p>
          <a:p>
            <a:pPr lvl="1" algn="just">
              <a:lnSpc>
                <a:spcPct val="130000"/>
              </a:lnSpc>
            </a:pPr>
            <a:r>
              <a:rPr lang="en-US" smtClean="0"/>
              <a:t>Chia</a:t>
            </a:r>
          </a:p>
          <a:p>
            <a:pPr lvl="2" algn="just">
              <a:lnSpc>
                <a:spcPct val="130000"/>
              </a:lnSpc>
            </a:pPr>
            <a:r>
              <a:rPr lang="en-US" smtClean="0"/>
              <a:t>Nếu S chỉ có 1 điểm </a:t>
            </a:r>
            <a:r>
              <a:rPr lang="en-US" smtClean="0">
                <a:sym typeface="Wingdings" pitchFamily="2" charset="2"/>
              </a:rPr>
              <a:t> hạng của điểm đó là 0</a:t>
            </a:r>
          </a:p>
          <a:p>
            <a:pPr lvl="2" algn="just">
              <a:lnSpc>
                <a:spcPct val="130000"/>
              </a:lnSpc>
            </a:pPr>
            <a:r>
              <a:rPr lang="en-US" smtClean="0">
                <a:sym typeface="Wingdings" pitchFamily="2" charset="2"/>
              </a:rPr>
              <a:t>Ngược lại, chia S thành 2 tập A, B theo giá trị hoành độ</a:t>
            </a:r>
          </a:p>
          <a:p>
            <a:pPr lvl="1" algn="just">
              <a:lnSpc>
                <a:spcPct val="130000"/>
              </a:lnSpc>
              <a:buClr>
                <a:srgbClr val="3E78C6"/>
              </a:buClr>
            </a:pPr>
            <a:r>
              <a:rPr lang="en-US" smtClean="0">
                <a:solidFill>
                  <a:srgbClr val="1A1A70"/>
                </a:solidFill>
              </a:rPr>
              <a:t>Đệ quy</a:t>
            </a:r>
          </a:p>
          <a:p>
            <a:pPr lvl="2" algn="just">
              <a:lnSpc>
                <a:spcPct val="130000"/>
              </a:lnSpc>
              <a:buClr>
                <a:srgbClr val="3E78C6"/>
              </a:buClr>
            </a:pPr>
            <a:r>
              <a:rPr lang="en-US" smtClean="0">
                <a:solidFill>
                  <a:srgbClr val="1A1A70"/>
                </a:solidFill>
              </a:rPr>
              <a:t>Tìm hạng các điểm trong A và B </a:t>
            </a:r>
          </a:p>
          <a:p>
            <a:pPr lvl="1" algn="just">
              <a:lnSpc>
                <a:spcPct val="130000"/>
              </a:lnSpc>
              <a:buClr>
                <a:srgbClr val="3E78C6"/>
              </a:buClr>
            </a:pPr>
            <a:r>
              <a:rPr lang="en-US" smtClean="0">
                <a:solidFill>
                  <a:srgbClr val="1A1A70"/>
                </a:solidFill>
              </a:rPr>
              <a:t>Trị</a:t>
            </a:r>
          </a:p>
          <a:p>
            <a:pPr lvl="2" algn="just">
              <a:lnSpc>
                <a:spcPct val="130000"/>
              </a:lnSpc>
              <a:buClr>
                <a:srgbClr val="3E78C6"/>
              </a:buClr>
            </a:pPr>
            <a:r>
              <a:rPr lang="en-US" smtClean="0">
                <a:solidFill>
                  <a:srgbClr val="1A1A70"/>
                </a:solidFill>
              </a:rPr>
              <a:t>Sắp xếp điểm A và B theo giá trị trục tung</a:t>
            </a:r>
          </a:p>
          <a:p>
            <a:pPr lvl="1" algn="just">
              <a:lnSpc>
                <a:spcPct val="130000"/>
              </a:lnSpc>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a:xfrm>
            <a:off x="228600" y="1219200"/>
            <a:ext cx="8686800" cy="5248275"/>
          </a:xfrm>
        </p:spPr>
        <p:txBody>
          <a:bodyPr/>
          <a:lstStyle/>
          <a:p>
            <a:pPr algn="just"/>
            <a:r>
              <a:rPr lang="en-US" smtClean="0"/>
              <a:t> </a:t>
            </a:r>
            <a:r>
              <a:rPr lang="en-US" sz="2400" smtClean="0"/>
              <a:t>Bài toán Vạch thước</a:t>
            </a:r>
          </a:p>
          <a:p>
            <a:pPr lvl="1" algn="just"/>
            <a:r>
              <a:rPr lang="vi-VN" sz="2400" smtClean="0"/>
              <a:t>Cho một cây thước có độ dài L và một chiều cao h nguyên cho trước.</a:t>
            </a:r>
          </a:p>
          <a:p>
            <a:pPr lvl="1" algn="just"/>
            <a:r>
              <a:rPr lang="vi-VN" sz="2400" smtClean="0"/>
              <a:t>Tại vị trí chính giữa của cây thước, vạch một vạch có chiều cao h.</a:t>
            </a:r>
          </a:p>
          <a:p>
            <a:pPr lvl="1" algn="just"/>
            <a:r>
              <a:rPr lang="vi-VN" sz="2400" smtClean="0"/>
              <a:t>Tại vị trí </a:t>
            </a:r>
            <a:r>
              <a:rPr lang="en-US" sz="2400" smtClean="0"/>
              <a:t>1/4</a:t>
            </a:r>
            <a:r>
              <a:rPr lang="vi-VN" sz="2400" smtClean="0"/>
              <a:t> và </a:t>
            </a:r>
            <a:r>
              <a:rPr lang="en-US" sz="2400" smtClean="0"/>
              <a:t>3/4 </a:t>
            </a:r>
            <a:r>
              <a:rPr lang="vi-VN" sz="2400" smtClean="0"/>
              <a:t>của cây thước, vạch một vạch có chiều cao h-1.</a:t>
            </a:r>
          </a:p>
          <a:p>
            <a:pPr lvl="1" algn="just"/>
            <a:r>
              <a:rPr lang="vi-VN" sz="2400" smtClean="0"/>
              <a:t>Tại vị trí 1/8, 3/8, 5/8, và 7/8 của cây thước, vạch một vạch có chiều cao h-2.</a:t>
            </a:r>
          </a:p>
          <a:p>
            <a:pPr lvl="1" algn="just"/>
            <a:r>
              <a:rPr lang="vi-VN" sz="2400" smtClean="0"/>
              <a:t>...</a:t>
            </a:r>
          </a:p>
          <a:p>
            <a:pPr lvl="1" algn="just"/>
            <a:r>
              <a:rPr lang="vi-VN" sz="2400" smtClean="0"/>
              <a:t>Cho đến khi không thể vạch được nữa (chiều của vạch bằng 0)</a:t>
            </a:r>
          </a:p>
        </p:txBody>
      </p:sp>
      <p:sp>
        <p:nvSpPr>
          <p:cNvPr id="4" name="Slide Number Placeholder 3"/>
          <p:cNvSpPr>
            <a:spLocks noGrp="1"/>
          </p:cNvSpPr>
          <p:nvPr>
            <p:ph type="sldNum" sz="quarter" idx="12"/>
          </p:nvPr>
        </p:nvSpPr>
        <p:spPr/>
        <p:txBody>
          <a:bodyPr/>
          <a:lstStyle/>
          <a:p>
            <a:fld id="{5BEDAAE2-C098-4C38-A027-1875731CEB7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a:xfrm>
            <a:off x="228600" y="1219200"/>
            <a:ext cx="8686800" cy="5248275"/>
          </a:xfrm>
        </p:spPr>
        <p:txBody>
          <a:bodyPr/>
          <a:lstStyle/>
          <a:p>
            <a:pPr algn="just"/>
            <a:r>
              <a:rPr lang="en-US" smtClean="0"/>
              <a:t> </a:t>
            </a:r>
            <a:r>
              <a:rPr lang="en-US" sz="2400" smtClean="0"/>
              <a:t>Bài toán Vạch thước</a:t>
            </a:r>
          </a:p>
          <a:p>
            <a:pPr lvl="1" algn="just"/>
            <a:r>
              <a:rPr lang="vi-VN" sz="2400" smtClean="0"/>
              <a:t>Chia:</a:t>
            </a:r>
          </a:p>
          <a:p>
            <a:pPr lvl="2" algn="just"/>
            <a:r>
              <a:rPr lang="vi-VN" sz="2000" smtClean="0"/>
              <a:t>Nếu chiều cao vạch = 0 thì bỏ qua.</a:t>
            </a:r>
          </a:p>
          <a:p>
            <a:pPr lvl="2" algn="just"/>
            <a:r>
              <a:rPr lang="vi-VN" sz="2000" smtClean="0"/>
              <a:t>Ngược lại chia cây thước thành 2 phần tương ứng với 2 cây thước có kích thước L/2</a:t>
            </a:r>
          </a:p>
          <a:p>
            <a:pPr lvl="2" algn="just"/>
            <a:r>
              <a:rPr lang="vi-VN" sz="2000" smtClean="0"/>
              <a:t>Cây thước 1: có chiều dài L/2 từ vị trí bắt đầu đến vị trí giữa</a:t>
            </a:r>
          </a:p>
          <a:p>
            <a:pPr lvl="2" algn="just"/>
            <a:r>
              <a:rPr lang="vi-VN" sz="2000" smtClean="0"/>
              <a:t>Cây thước 2: có chiều dài L/2 từ vị trí giữa đến vị trí cuối cùng</a:t>
            </a:r>
          </a:p>
          <a:p>
            <a:pPr lvl="1" algn="just"/>
            <a:r>
              <a:rPr lang="vi-VN" sz="2400" smtClean="0"/>
              <a:t>Đệ qui:</a:t>
            </a:r>
          </a:p>
          <a:p>
            <a:pPr lvl="2" algn="just"/>
            <a:r>
              <a:rPr lang="vi-VN" sz="2000" smtClean="0"/>
              <a:t>Vạch thước một cách đệ qui trên hai cây thước “con” với chiều cao là h-1.</a:t>
            </a:r>
          </a:p>
          <a:p>
            <a:pPr lvl="1" algn="just"/>
            <a:r>
              <a:rPr lang="vi-VN" sz="2400" smtClean="0"/>
              <a:t>Trị:</a:t>
            </a:r>
          </a:p>
          <a:p>
            <a:pPr lvl="2" algn="just"/>
            <a:r>
              <a:rPr lang="vi-VN" sz="2000" smtClean="0"/>
              <a:t>Tại vị trí chính giữa vạch một vạch có chiều cao là h</a:t>
            </a:r>
          </a:p>
        </p:txBody>
      </p:sp>
      <p:sp>
        <p:nvSpPr>
          <p:cNvPr id="4" name="Slide Number Placeholder 3"/>
          <p:cNvSpPr>
            <a:spLocks noGrp="1"/>
          </p:cNvSpPr>
          <p:nvPr>
            <p:ph type="sldNum" sz="quarter" idx="12"/>
          </p:nvPr>
        </p:nvSpPr>
        <p:spPr/>
        <p:txBody>
          <a:bodyPr/>
          <a:lstStyle/>
          <a:p>
            <a:fld id="{5BEDAAE2-C098-4C38-A027-1875731CEB7C}"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lnSpc>
                <a:spcPct val="150000"/>
              </a:lnSpc>
            </a:pPr>
            <a:r>
              <a:rPr lang="en-US" smtClean="0"/>
              <a:t> </a:t>
            </a:r>
            <a:r>
              <a:rPr lang="en-US" smtClean="0">
                <a:solidFill>
                  <a:schemeClr val="bg1">
                    <a:lumMod val="75000"/>
                  </a:schemeClr>
                </a:solidFill>
              </a:rPr>
              <a:t>Phương pháp chia để trị</a:t>
            </a:r>
          </a:p>
          <a:p>
            <a:pPr>
              <a:lnSpc>
                <a:spcPct val="150000"/>
              </a:lnSpc>
            </a:pPr>
            <a:r>
              <a:rPr lang="en-US" smtClean="0"/>
              <a:t> Phương pháp tham lam</a:t>
            </a:r>
          </a:p>
          <a:p>
            <a:pPr>
              <a:lnSpc>
                <a:spcPct val="150000"/>
              </a:lnSpc>
              <a:buNone/>
            </a:pPr>
            <a:r>
              <a:rPr lang="en-US" smtClean="0"/>
              <a:t>		(Greedy method)</a:t>
            </a:r>
          </a:p>
          <a:p>
            <a:pPr>
              <a:lnSpc>
                <a:spcPct val="150000"/>
              </a:lnSpc>
            </a:pPr>
            <a:r>
              <a:rPr lang="en-US" smtClean="0">
                <a:solidFill>
                  <a:schemeClr val="bg1">
                    <a:lumMod val="75000"/>
                  </a:schemeClr>
                </a:solidFill>
              </a:rPr>
              <a:t> Phương pháp quay lui</a:t>
            </a:r>
          </a:p>
          <a:p>
            <a:pPr>
              <a:lnSpc>
                <a:spcPct val="150000"/>
              </a:lnSpc>
            </a:pPr>
            <a:r>
              <a:rPr lang="en-US" smtClean="0">
                <a:solidFill>
                  <a:schemeClr val="bg1">
                    <a:lumMod val="75000"/>
                  </a:schemeClr>
                </a:solidFill>
              </a:rPr>
              <a:t> Phương pháp quy hoạch động</a:t>
            </a:r>
            <a:endParaRPr lang="en-US">
              <a:solidFill>
                <a:schemeClr val="bg1">
                  <a:lumMod val="75000"/>
                </a:schemeClr>
              </a:solidFill>
            </a:endParaRPr>
          </a:p>
        </p:txBody>
      </p:sp>
      <p:sp>
        <p:nvSpPr>
          <p:cNvPr id="4" name="Slide Number Placeholder 3"/>
          <p:cNvSpPr>
            <a:spLocks noGrp="1"/>
          </p:cNvSpPr>
          <p:nvPr>
            <p:ph type="sldNum" sz="quarter" idx="12"/>
          </p:nvPr>
        </p:nvSpPr>
        <p:spPr/>
        <p:txBody>
          <a:bodyPr/>
          <a:lstStyle/>
          <a:p>
            <a:fld id="{5BEDAAE2-C098-4C38-A027-1875731CEB7C}"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862887" cy="563562"/>
          </a:xfrm>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r>
              <a:rPr lang="en-US" smtClean="0"/>
              <a:t>Giải các bài toán tối ưu</a:t>
            </a:r>
          </a:p>
          <a:p>
            <a:pPr lvl="1"/>
            <a:r>
              <a:rPr lang="en-US" smtClean="0"/>
              <a:t>Cách giải quyết</a:t>
            </a:r>
          </a:p>
          <a:p>
            <a:pPr lvl="2"/>
            <a:r>
              <a:rPr lang="en-US" smtClean="0"/>
              <a:t>Vét cạn</a:t>
            </a:r>
          </a:p>
          <a:p>
            <a:pPr lvl="3"/>
            <a:r>
              <a:rPr lang="en-US" smtClean="0"/>
              <a:t>Tuần tự xét tất cả các khả năng có thể có (vét cạn) cho đến khi gặp giải pháp cho vấn đề cần giải quyết</a:t>
            </a:r>
          </a:p>
          <a:p>
            <a:pPr lvl="3"/>
            <a:r>
              <a:rPr lang="en-US" smtClean="0"/>
              <a:t>Ví dụ: </a:t>
            </a:r>
          </a:p>
          <a:p>
            <a:pPr lvl="2"/>
            <a:r>
              <a:rPr lang="en-US" smtClean="0"/>
              <a:t>Tối ưu cục bộ </a:t>
            </a:r>
            <a:r>
              <a:rPr lang="en-US" smtClean="0">
                <a:sym typeface="Wingdings" pitchFamily="2" charset="2"/>
              </a:rPr>
              <a:t> phương pháp tham lam</a:t>
            </a:r>
          </a:p>
          <a:p>
            <a:pPr lvl="2"/>
            <a:r>
              <a:rPr lang="en-US" smtClean="0">
                <a:sym typeface="Wingdings" pitchFamily="2" charset="2"/>
              </a:rPr>
              <a:t>…</a:t>
            </a:r>
            <a:endParaRPr lang="en-US" smtClean="0"/>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862887" cy="563562"/>
          </a:xfrm>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r>
              <a:rPr lang="en-US" smtClean="0"/>
              <a:t>Giải các bài toán tối ưu</a:t>
            </a:r>
          </a:p>
          <a:p>
            <a:pPr lvl="1"/>
            <a:r>
              <a:rPr lang="en-US" smtClean="0"/>
              <a:t>Cách giải quyết</a:t>
            </a:r>
          </a:p>
          <a:p>
            <a:pPr lvl="2"/>
            <a:r>
              <a:rPr lang="en-US" smtClean="0"/>
              <a:t>Vét cạn</a:t>
            </a:r>
          </a:p>
          <a:p>
            <a:pPr lvl="3"/>
            <a:r>
              <a:rPr lang="en-US" smtClean="0"/>
              <a:t>Tuần tự xét tất cả các khả năng có thể có (vét cạn) cho đến khi gặp giải pháp cho vấn đề cần giải quyết</a:t>
            </a:r>
          </a:p>
          <a:p>
            <a:pPr lvl="2"/>
            <a:r>
              <a:rPr lang="en-US" smtClean="0"/>
              <a:t>Tối ưu cục bộ </a:t>
            </a:r>
            <a:r>
              <a:rPr lang="en-US" smtClean="0">
                <a:sym typeface="Wingdings" pitchFamily="2" charset="2"/>
              </a:rPr>
              <a:t> phương pháp tham lam</a:t>
            </a:r>
          </a:p>
          <a:p>
            <a:pPr lvl="3"/>
            <a:r>
              <a:rPr lang="en-US" smtClean="0">
                <a:sym typeface="Wingdings" pitchFamily="2" charset="2"/>
              </a:rPr>
              <a:t>Tại mỗi bước, chọn một khả năng được xem là tốt nhất tại lúc đó</a:t>
            </a:r>
          </a:p>
          <a:p>
            <a:pPr lvl="3"/>
            <a:r>
              <a:rPr lang="en-US" smtClean="0">
                <a:sym typeface="Wingdings" pitchFamily="2" charset="2"/>
              </a:rPr>
              <a:t>Từng bước tối ưu cục bộ, hi vọng sẽ tối ưu toàn cục</a:t>
            </a:r>
          </a:p>
          <a:p>
            <a:pPr lvl="2"/>
            <a:r>
              <a:rPr lang="en-US" smtClean="0">
                <a:sym typeface="Wingdings" pitchFamily="2" charset="2"/>
              </a:rPr>
              <a:t>…</a:t>
            </a:r>
            <a:endParaRPr lang="en-US" smtClean="0"/>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pPr>
              <a:lnSpc>
                <a:spcPct val="150000"/>
              </a:lnSpc>
            </a:pPr>
            <a:r>
              <a:rPr lang="en-US" smtClean="0"/>
              <a:t>Lời giải tối ưu (toàn cục) = tập hợp các lời giải tối ưu cục bộ. </a:t>
            </a:r>
          </a:p>
          <a:p>
            <a:pPr>
              <a:lnSpc>
                <a:spcPct val="150000"/>
              </a:lnSpc>
            </a:pPr>
            <a:r>
              <a:rPr lang="en-US" smtClean="0"/>
              <a:t>Khuyết điểm: </a:t>
            </a:r>
          </a:p>
          <a:p>
            <a:pPr lvl="1">
              <a:lnSpc>
                <a:spcPct val="150000"/>
              </a:lnSpc>
            </a:pPr>
            <a:r>
              <a:rPr lang="en-US" smtClean="0"/>
              <a:t>Chưa chắc là lời giải chính xác.</a:t>
            </a:r>
          </a:p>
          <a:p>
            <a:pPr>
              <a:lnSpc>
                <a:spcPct val="150000"/>
              </a:lnSpc>
            </a:pPr>
            <a:r>
              <a:rPr lang="en-US" smtClean="0"/>
              <a:t>Ưu điểm: </a:t>
            </a:r>
          </a:p>
          <a:p>
            <a:pPr lvl="1">
              <a:lnSpc>
                <a:spcPct val="150000"/>
              </a:lnSpc>
            </a:pPr>
            <a:r>
              <a:rPr lang="en-US" smtClean="0"/>
              <a:t>Dễ cài đặt, </a:t>
            </a:r>
          </a:p>
          <a:p>
            <a:pPr lvl="1">
              <a:lnSpc>
                <a:spcPct val="150000"/>
              </a:lnSpc>
            </a:pPr>
            <a:r>
              <a:rPr lang="en-US" smtClean="0"/>
              <a:t>Tốc độ nhanh</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lnSpc>
                <a:spcPct val="150000"/>
              </a:lnSpc>
            </a:pPr>
            <a:r>
              <a:rPr lang="en-US" smtClean="0"/>
              <a:t> Phương pháp chia để trị</a:t>
            </a:r>
          </a:p>
          <a:p>
            <a:pPr>
              <a:lnSpc>
                <a:spcPct val="150000"/>
              </a:lnSpc>
              <a:buNone/>
            </a:pPr>
            <a:r>
              <a:rPr lang="en-US" smtClean="0"/>
              <a:t>		(Divide and Conquer)</a:t>
            </a:r>
          </a:p>
          <a:p>
            <a:pPr>
              <a:lnSpc>
                <a:spcPct val="150000"/>
              </a:lnSpc>
            </a:pPr>
            <a:r>
              <a:rPr lang="en-US" smtClean="0"/>
              <a:t> </a:t>
            </a:r>
            <a:r>
              <a:rPr lang="en-US" smtClean="0">
                <a:solidFill>
                  <a:schemeClr val="bg1">
                    <a:lumMod val="75000"/>
                  </a:schemeClr>
                </a:solidFill>
              </a:rPr>
              <a:t>Phương pháp tham lam</a:t>
            </a:r>
          </a:p>
          <a:p>
            <a:pPr>
              <a:lnSpc>
                <a:spcPct val="150000"/>
              </a:lnSpc>
            </a:pPr>
            <a:r>
              <a:rPr lang="en-US" smtClean="0">
                <a:solidFill>
                  <a:schemeClr val="bg1">
                    <a:lumMod val="75000"/>
                  </a:schemeClr>
                </a:solidFill>
              </a:rPr>
              <a:t> Phương pháp quay lui</a:t>
            </a:r>
          </a:p>
          <a:p>
            <a:pPr>
              <a:lnSpc>
                <a:spcPct val="150000"/>
              </a:lnSpc>
            </a:pPr>
            <a:r>
              <a:rPr lang="en-US" smtClean="0">
                <a:solidFill>
                  <a:schemeClr val="bg1">
                    <a:lumMod val="75000"/>
                  </a:schemeClr>
                </a:solidFill>
              </a:rPr>
              <a:t> Phương pháp quy hoạch động</a:t>
            </a:r>
            <a:endParaRPr lang="en-US">
              <a:solidFill>
                <a:schemeClr val="bg1">
                  <a:lumMod val="75000"/>
                </a:schemeClr>
              </a:solidFill>
            </a:endParaRPr>
          </a:p>
        </p:txBody>
      </p:sp>
      <p:sp>
        <p:nvSpPr>
          <p:cNvPr id="4" name="Slide Number Placeholder 3"/>
          <p:cNvSpPr>
            <a:spLocks noGrp="1"/>
          </p:cNvSpPr>
          <p:nvPr>
            <p:ph type="sldNum" sz="quarter" idx="12"/>
          </p:nvPr>
        </p:nvSpPr>
        <p:spPr/>
        <p:txBody>
          <a:bodyPr/>
          <a:lstStyle/>
          <a:p>
            <a:fld id="{5BEDAAE2-C098-4C38-A027-1875731CEB7C}"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pPr algn="just">
              <a:lnSpc>
                <a:spcPct val="150000"/>
              </a:lnSpc>
            </a:pPr>
            <a:r>
              <a:rPr lang="en-US" smtClean="0"/>
              <a:t>Tập P gồm n đối tượng, chọn G là tập con của P </a:t>
            </a:r>
            <a:r>
              <a:rPr lang="en-US" smtClean="0">
                <a:solidFill>
                  <a:srgbClr val="FF0000"/>
                </a:solidFill>
              </a:rPr>
              <a:t>thỏa mãn yêu cầu bài toán</a:t>
            </a:r>
            <a:r>
              <a:rPr lang="en-US" smtClean="0"/>
              <a:t>. G gọi là </a:t>
            </a:r>
            <a:r>
              <a:rPr lang="en-US" smtClean="0">
                <a:solidFill>
                  <a:srgbClr val="FF0000"/>
                </a:solidFill>
              </a:rPr>
              <a:t>nghiệm chấp nhận được</a:t>
            </a:r>
            <a:r>
              <a:rPr lang="en-US" smtClean="0"/>
              <a:t>. </a:t>
            </a:r>
          </a:p>
          <a:p>
            <a:pPr algn="just">
              <a:lnSpc>
                <a:spcPct val="150000"/>
              </a:lnSpc>
            </a:pPr>
            <a:r>
              <a:rPr lang="en-US" smtClean="0"/>
              <a:t> Một hàm mục tiêu gán mỗi nghiệm chấp nhận được một giá trị. </a:t>
            </a:r>
            <a:r>
              <a:rPr lang="en-US" smtClean="0">
                <a:solidFill>
                  <a:srgbClr val="FF0000"/>
                </a:solidFill>
              </a:rPr>
              <a:t>Nghiệm tối ưu </a:t>
            </a:r>
            <a:r>
              <a:rPr lang="en-US" smtClean="0"/>
              <a:t>là nghiệm chấp nhận được mà tại đó hàm mục tiêu đạt giá trị nhỏ nhất (hoặc lớn nhất) </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r>
              <a:rPr lang="en-US" smtClean="0"/>
              <a:t>Mô hình </a:t>
            </a:r>
          </a:p>
          <a:p>
            <a:pPr lvl="1"/>
            <a:r>
              <a:rPr lang="en-US" smtClean="0"/>
              <a:t>Khởi động G  = </a:t>
            </a:r>
            <a:r>
              <a:rPr lang="en-US" smtClean="0">
                <a:sym typeface="Symbol"/>
              </a:rPr>
              <a:t></a:t>
            </a:r>
          </a:p>
          <a:p>
            <a:pPr lvl="1"/>
            <a:r>
              <a:rPr lang="en-US" smtClean="0">
                <a:sym typeface="Symbol"/>
              </a:rPr>
              <a:t>Trong khi P   </a:t>
            </a:r>
          </a:p>
          <a:p>
            <a:pPr lvl="2"/>
            <a:r>
              <a:rPr lang="en-US" smtClean="0">
                <a:sym typeface="Symbol"/>
              </a:rPr>
              <a:t>Chọn phần tử tốt nhất của P gán vào x</a:t>
            </a:r>
          </a:p>
          <a:p>
            <a:pPr lvl="2"/>
            <a:r>
              <a:rPr lang="en-US" smtClean="0">
                <a:sym typeface="Symbol"/>
              </a:rPr>
              <a:t>Cập nhật các đối tượng để chọn: P  = P  - {x}	</a:t>
            </a:r>
          </a:p>
          <a:p>
            <a:pPr lvl="2"/>
            <a:r>
              <a:rPr lang="en-US" smtClean="0">
                <a:sym typeface="Symbol"/>
              </a:rPr>
              <a:t>Nếu G  {x} thỏa mãn yêu cầu bài toán thì cập nhật G</a:t>
            </a:r>
          </a:p>
          <a:p>
            <a:pPr lvl="2">
              <a:buNone/>
            </a:pPr>
            <a:r>
              <a:rPr lang="en-US" smtClean="0">
                <a:sym typeface="Symbol"/>
              </a:rPr>
              <a:t>		G = G  {x} </a:t>
            </a:r>
            <a:endParaRPr lang="en-US" smtClean="0"/>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a:xfrm>
            <a:off x="228600" y="1262063"/>
            <a:ext cx="8915400" cy="5248275"/>
          </a:xfrm>
        </p:spPr>
        <p:txBody>
          <a:bodyPr/>
          <a:lstStyle/>
          <a:p>
            <a:pPr algn="just">
              <a:lnSpc>
                <a:spcPct val="130000"/>
              </a:lnSpc>
            </a:pPr>
            <a:r>
              <a:rPr lang="en-US" smtClean="0"/>
              <a:t> Bài toán người giao hàng</a:t>
            </a:r>
          </a:p>
          <a:p>
            <a:pPr lvl="1" algn="just">
              <a:lnSpc>
                <a:spcPct val="130000"/>
              </a:lnSpc>
            </a:pPr>
            <a:r>
              <a:rPr lang="en-GB" sz="2400" smtClean="0"/>
              <a:t>Có một người giao hàng cần đi giao hàng tại n thành phố.</a:t>
            </a:r>
          </a:p>
          <a:p>
            <a:pPr lvl="1">
              <a:lnSpc>
                <a:spcPct val="130000"/>
              </a:lnSpc>
            </a:pPr>
            <a:r>
              <a:rPr lang="en-GB" sz="2400" smtClean="0"/>
              <a:t>Xuất phát từ một thành phố nào đó, đi qua các thành phố khác để giao hàng và trở về thành phố ban đầu. </a:t>
            </a:r>
          </a:p>
          <a:p>
            <a:pPr lvl="1">
              <a:lnSpc>
                <a:spcPct val="130000"/>
              </a:lnSpc>
            </a:pPr>
            <a:r>
              <a:rPr lang="en-GB" sz="2400" smtClean="0"/>
              <a:t>Mỗi thành phố chỉ đến một lần, khoảng cách từ một thành phố đến các thành phố khác là xác định được. </a:t>
            </a:r>
          </a:p>
          <a:p>
            <a:pPr lvl="1">
              <a:lnSpc>
                <a:spcPct val="130000"/>
              </a:lnSpc>
            </a:pPr>
            <a:r>
              <a:rPr lang="en-GB" sz="2400" smtClean="0"/>
              <a:t>Giả thiết rằng mỗi thành phố đều có đường đi đến các thành phố còn lại. </a:t>
            </a:r>
          </a:p>
          <a:p>
            <a:pPr lvl="1">
              <a:lnSpc>
                <a:spcPct val="130000"/>
              </a:lnSpc>
            </a:pPr>
            <a:r>
              <a:rPr lang="en-GB" sz="2400" smtClean="0"/>
              <a:t>Hãy tìm một đường đi sao cho tổng độ dài là nhỏ nhất ? </a:t>
            </a:r>
            <a:endParaRPr lang="en-US" sz="2400" smtClean="0"/>
          </a:p>
          <a:p>
            <a:pPr lvl="1" algn="just">
              <a:lnSpc>
                <a:spcPct val="150000"/>
              </a:lnSpc>
            </a:pPr>
            <a:endParaRPr lang="en-US" smtClean="0"/>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a:xfrm>
            <a:off x="228600" y="1262063"/>
            <a:ext cx="8915400" cy="5248275"/>
          </a:xfrm>
        </p:spPr>
        <p:txBody>
          <a:bodyPr/>
          <a:lstStyle/>
          <a:p>
            <a:pPr algn="just">
              <a:lnSpc>
                <a:spcPct val="130000"/>
              </a:lnSpc>
            </a:pPr>
            <a:r>
              <a:rPr lang="en-US" smtClean="0"/>
              <a:t> Bài toán người giao hàng</a:t>
            </a:r>
          </a:p>
          <a:p>
            <a:pPr lvl="1" algn="just">
              <a:lnSpc>
                <a:spcPct val="130000"/>
              </a:lnSpc>
            </a:pPr>
            <a:r>
              <a:rPr lang="en-GB" sz="2400" smtClean="0"/>
              <a:t>Ý tưởng: tại mỗi bước, chọn đường đi ngắn nhất để đi</a:t>
            </a:r>
          </a:p>
          <a:p>
            <a:pPr lvl="1" algn="just">
              <a:lnSpc>
                <a:spcPct val="130000"/>
              </a:lnSpc>
            </a:pPr>
            <a:r>
              <a:rPr lang="en-GB" sz="2400" smtClean="0"/>
              <a:t>Viết thuật toán ? </a:t>
            </a:r>
          </a:p>
          <a:p>
            <a:pPr lvl="1" algn="just">
              <a:lnSpc>
                <a:spcPct val="130000"/>
              </a:lnSpc>
            </a:pPr>
            <a:r>
              <a:rPr lang="en-GB" sz="2400" smtClean="0"/>
              <a:t>Độ phức tạp ?  </a:t>
            </a:r>
            <a:endParaRPr lang="en-US" sz="2400" smtClean="0"/>
          </a:p>
          <a:p>
            <a:pPr lvl="1" algn="just">
              <a:lnSpc>
                <a:spcPct val="150000"/>
              </a:lnSpc>
            </a:pPr>
            <a:endParaRPr lang="en-US" smtClean="0"/>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33</a:t>
            </a:fld>
            <a:endParaRPr lang="en-US"/>
          </a:p>
        </p:txBody>
      </p:sp>
      <p:graphicFrame>
        <p:nvGraphicFramePr>
          <p:cNvPr id="37891" name="Object 4"/>
          <p:cNvGraphicFramePr>
            <a:graphicFrameLocks noChangeAspect="1"/>
          </p:cNvGraphicFramePr>
          <p:nvPr/>
        </p:nvGraphicFramePr>
        <p:xfrm>
          <a:off x="3810000" y="2590800"/>
          <a:ext cx="4343400" cy="3549594"/>
        </p:xfrm>
        <a:graphic>
          <a:graphicData uri="http://schemas.openxmlformats.org/presentationml/2006/ole">
            <mc:AlternateContent xmlns:mc="http://schemas.openxmlformats.org/markup-compatibility/2006">
              <mc:Choice xmlns:v="urn:schemas-microsoft-com:vml" Requires="v">
                <p:oleObj spid="_x0000_s37897" r:id="rId3" imgW="3977640" imgH="3250692" progId="">
                  <p:embed/>
                </p:oleObj>
              </mc:Choice>
              <mc:Fallback>
                <p:oleObj r:id="rId3" imgW="3977640" imgH="3250692"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590800"/>
                        <a:ext cx="4343400" cy="3549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r>
              <a:rPr lang="en-US" smtClean="0"/>
              <a:t>Bài toán người giao hàng</a:t>
            </a:r>
          </a:p>
          <a:p>
            <a:pPr lvl="1"/>
            <a:r>
              <a:rPr lang="en-US" smtClean="0">
                <a:sym typeface="Symbol"/>
              </a:rPr>
              <a:t>P = {các đỉnh trên đồ thị}/ {S}</a:t>
            </a:r>
          </a:p>
          <a:p>
            <a:pPr lvl="1"/>
            <a:r>
              <a:rPr lang="en-US" smtClean="0">
                <a:sym typeface="Symbol"/>
              </a:rPr>
              <a:t>G = [S]</a:t>
            </a:r>
          </a:p>
          <a:p>
            <a:pPr lvl="1"/>
            <a:r>
              <a:rPr lang="en-US" smtClean="0">
                <a:sym typeface="Symbol"/>
              </a:rPr>
              <a:t>N = S;</a:t>
            </a:r>
          </a:p>
          <a:p>
            <a:pPr lvl="1"/>
            <a:r>
              <a:rPr lang="en-US" smtClean="0">
                <a:sym typeface="Symbol"/>
              </a:rPr>
              <a:t>While (P  ) </a:t>
            </a:r>
          </a:p>
          <a:p>
            <a:pPr lvl="2"/>
            <a:r>
              <a:rPr lang="en-US" smtClean="0">
                <a:sym typeface="Symbol"/>
              </a:rPr>
              <a:t>Chọn đỉnh M trong P có khoảng cách tới N là nhỏ nhất </a:t>
            </a:r>
          </a:p>
          <a:p>
            <a:pPr lvl="2"/>
            <a:r>
              <a:rPr lang="en-US" smtClean="0">
                <a:sym typeface="Symbol"/>
              </a:rPr>
              <a:t>Cập nhật các đối tượng để chọn: P  = P/ {M}	</a:t>
            </a:r>
          </a:p>
          <a:p>
            <a:pPr lvl="2"/>
            <a:r>
              <a:rPr lang="en-US" smtClean="0">
                <a:sym typeface="Symbol"/>
              </a:rPr>
              <a:t>Cập nhật M và G</a:t>
            </a:r>
          </a:p>
          <a:p>
            <a:pPr lvl="2"/>
            <a:r>
              <a:rPr lang="en-US" smtClean="0">
                <a:sym typeface="Symbol"/>
              </a:rPr>
              <a:t>N = M; </a:t>
            </a:r>
          </a:p>
          <a:p>
            <a:pPr lvl="1">
              <a:buClr>
                <a:srgbClr val="3E78C6"/>
              </a:buClr>
            </a:pPr>
            <a:r>
              <a:rPr lang="en-US" smtClean="0">
                <a:solidFill>
                  <a:srgbClr val="1A1A70"/>
                </a:solidFill>
                <a:sym typeface="Symbol"/>
              </a:rPr>
              <a:t>Thêm S vào G</a:t>
            </a:r>
          </a:p>
          <a:p>
            <a:pPr lvl="2"/>
            <a:endParaRPr lang="en-US" smtClean="0"/>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pPr algn="just">
              <a:lnSpc>
                <a:spcPct val="150000"/>
              </a:lnSpc>
            </a:pPr>
            <a:r>
              <a:rPr lang="en-US" smtClean="0"/>
              <a:t> Bài toán trả tiền của ATM</a:t>
            </a:r>
          </a:p>
          <a:p>
            <a:pPr lvl="1" algn="just">
              <a:lnSpc>
                <a:spcPct val="150000"/>
              </a:lnSpc>
            </a:pPr>
            <a:r>
              <a:rPr lang="en-US" smtClean="0"/>
              <a:t>Trong máy ATM có chuẩn bị sẳn các loại tiền 10K, 20K, 50K, 100K. Giả sử số lượng không hạn chế. Khi có một khách hàng cần rút n đồng, với n chia hết cho 10K. Tìm phương án để máy ATM trả ra n đồng với số lượng tờ là thấp nhất. </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pPr>
              <a:lnSpc>
                <a:spcPct val="150000"/>
              </a:lnSpc>
            </a:pPr>
            <a:r>
              <a:rPr lang="en-US" smtClean="0"/>
              <a:t> </a:t>
            </a:r>
            <a:r>
              <a:rPr lang="en-US" sz="2400" smtClean="0"/>
              <a:t>Gọi X = (x1 , x2, x3, x4) là phương án trả tiền </a:t>
            </a:r>
          </a:p>
          <a:p>
            <a:pPr>
              <a:lnSpc>
                <a:spcPct val="150000"/>
              </a:lnSpc>
              <a:buNone/>
            </a:pPr>
            <a:r>
              <a:rPr lang="en-US" sz="2400" smtClean="0"/>
              <a:t>	với xi (i = 1, 2, 3, 4) lần lượt là số lượng tiền có mệnh giá 10K, 20K, 50K, 100K. </a:t>
            </a:r>
          </a:p>
          <a:p>
            <a:pPr>
              <a:lnSpc>
                <a:spcPct val="150000"/>
              </a:lnSpc>
            </a:pPr>
            <a:r>
              <a:rPr lang="en-US" sz="2400" smtClean="0"/>
              <a:t>Theo đề bài: </a:t>
            </a:r>
          </a:p>
          <a:p>
            <a:pPr>
              <a:lnSpc>
                <a:spcPct val="150000"/>
              </a:lnSpc>
              <a:buNone/>
            </a:pPr>
            <a:r>
              <a:rPr lang="en-US" sz="2400" smtClean="0"/>
              <a:t>		10K.x1 + 20K.x2 + 50K.x3 + 100K.x4  = n</a:t>
            </a:r>
          </a:p>
          <a:p>
            <a:pPr>
              <a:lnSpc>
                <a:spcPct val="150000"/>
              </a:lnSpc>
              <a:buNone/>
            </a:pPr>
            <a:r>
              <a:rPr lang="en-US" sz="2400" smtClean="0"/>
              <a:t>		(x1 + x2 + x3 + x4) nhỏ nhất</a:t>
            </a:r>
          </a:p>
          <a:p>
            <a:pPr>
              <a:lnSpc>
                <a:spcPct val="150000"/>
              </a:lnSpc>
              <a:buNone/>
            </a:pPr>
            <a:r>
              <a:rPr lang="en-US" sz="2400" smtClean="0"/>
              <a:t>	    </a:t>
            </a:r>
            <a:r>
              <a:rPr lang="en-US" sz="2400" smtClean="0">
                <a:sym typeface="Wingdings" pitchFamily="2" charset="2"/>
              </a:rPr>
              <a:t> Áp dụng pp tham lam, tìm x4 lớn nhất có thể sau đó đến x3 …</a:t>
            </a:r>
            <a:endParaRPr lang="en-US" smtClean="0"/>
          </a:p>
          <a:p>
            <a:endParaRPr lang="en-US" smtClean="0"/>
          </a:p>
          <a:p>
            <a:r>
              <a:rPr lang="en-US" smtClean="0"/>
              <a:t>	</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idx="1"/>
          </p:nvPr>
        </p:nvSpPr>
        <p:spPr/>
        <p:txBody>
          <a:bodyPr/>
          <a:lstStyle/>
          <a:p>
            <a:r>
              <a:rPr lang="en-US" smtClean="0"/>
              <a:t> </a:t>
            </a:r>
            <a:r>
              <a:rPr lang="en-US" smtClean="0">
                <a:latin typeface="Times New Roman" pitchFamily="18" charset="0"/>
                <a:cs typeface="Times New Roman" pitchFamily="18" charset="0"/>
              </a:rPr>
              <a:t>Cho một cái ba lô có thể đựng trọng lượng </a:t>
            </a:r>
            <a:r>
              <a:rPr lang="en-US" i="1" smtClean="0">
                <a:latin typeface="Times New Roman" pitchFamily="18" charset="0"/>
                <a:cs typeface="Times New Roman" pitchFamily="18" charset="0"/>
              </a:rPr>
              <a:t>W</a:t>
            </a:r>
            <a:r>
              <a:rPr lang="en-US" smtClean="0">
                <a:latin typeface="Times New Roman" pitchFamily="18" charset="0"/>
                <a:cs typeface="Times New Roman" pitchFamily="18" charset="0"/>
              </a:rPr>
              <a:t> với </a:t>
            </a:r>
            <a:r>
              <a:rPr lang="en-US" i="1" smtClean="0">
                <a:latin typeface="Times New Roman" pitchFamily="18" charset="0"/>
                <a:cs typeface="Times New Roman" pitchFamily="18" charset="0"/>
              </a:rPr>
              <a:t>n</a:t>
            </a:r>
            <a:r>
              <a:rPr lang="en-US" smtClean="0">
                <a:latin typeface="Times New Roman" pitchFamily="18" charset="0"/>
                <a:cs typeface="Times New Roman" pitchFamily="18" charset="0"/>
              </a:rPr>
              <a:t> loại đồ vật, mỗi đồ vật </a:t>
            </a:r>
            <a:r>
              <a:rPr lang="en-US" i="1" smtClean="0">
                <a:latin typeface="Times New Roman" pitchFamily="18" charset="0"/>
                <a:cs typeface="Times New Roman" pitchFamily="18" charset="0"/>
              </a:rPr>
              <a:t>i</a:t>
            </a:r>
            <a:r>
              <a:rPr lang="en-US" smtClean="0">
                <a:latin typeface="Times New Roman" pitchFamily="18" charset="0"/>
                <a:cs typeface="Times New Roman" pitchFamily="18" charset="0"/>
              </a:rPr>
              <a:t> có trọng lượng </a:t>
            </a:r>
            <a:r>
              <a:rPr lang="en-US" i="1" smtClean="0">
                <a:latin typeface="Times New Roman" pitchFamily="18" charset="0"/>
                <a:cs typeface="Times New Roman" pitchFamily="18" charset="0"/>
              </a:rPr>
              <a:t>g</a:t>
            </a:r>
            <a:r>
              <a:rPr lang="en-US" i="1" baseline="-25000" smtClean="0">
                <a:latin typeface="Times New Roman" pitchFamily="18" charset="0"/>
                <a:cs typeface="Times New Roman" pitchFamily="18" charset="0"/>
              </a:rPr>
              <a:t>i</a:t>
            </a:r>
            <a:r>
              <a:rPr lang="en-US" smtClean="0">
                <a:latin typeface="Times New Roman" pitchFamily="18" charset="0"/>
                <a:cs typeface="Times New Roman" pitchFamily="18" charset="0"/>
              </a:rPr>
              <a:t> và giá trị là </a:t>
            </a:r>
            <a:r>
              <a:rPr lang="en-US" i="1" smtClean="0">
                <a:latin typeface="Times New Roman" pitchFamily="18" charset="0"/>
                <a:cs typeface="Times New Roman" pitchFamily="18" charset="0"/>
              </a:rPr>
              <a:t>v</a:t>
            </a:r>
            <a:r>
              <a:rPr lang="en-US" i="1" baseline="-25000" smtClean="0">
                <a:latin typeface="Times New Roman" pitchFamily="18" charset="0"/>
                <a:cs typeface="Times New Roman" pitchFamily="18" charset="0"/>
              </a:rPr>
              <a:t>i</a:t>
            </a:r>
            <a:r>
              <a:rPr lang="en-US" smtClean="0">
                <a:latin typeface="Times New Roman" pitchFamily="18" charset="0"/>
                <a:cs typeface="Times New Roman" pitchFamily="18" charset="0"/>
              </a:rPr>
              <a:t> . Chọn một cách lựa chọn các đồ vật cho vào túi sao cho trọng lượng không quá W và tổng giá trị là lớn nhất.</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a:xfrm>
            <a:off x="381000" y="1066800"/>
            <a:ext cx="8229600" cy="5248275"/>
          </a:xfrm>
        </p:spPr>
        <p:txBody>
          <a:bodyPr/>
          <a:lstStyle/>
          <a:p>
            <a:pPr algn="just">
              <a:lnSpc>
                <a:spcPct val="150000"/>
              </a:lnSpc>
            </a:pPr>
            <a:r>
              <a:rPr lang="en-US" smtClean="0"/>
              <a:t>Ý tưởng: </a:t>
            </a:r>
          </a:p>
          <a:p>
            <a:pPr lvl="1" algn="just">
              <a:lnSpc>
                <a:spcPct val="150000"/>
              </a:lnSpc>
            </a:pPr>
            <a:r>
              <a:rPr lang="en-US" smtClean="0"/>
              <a:t>B1: Tính đơn giá của từng loại đồ vật</a:t>
            </a:r>
          </a:p>
          <a:p>
            <a:pPr lvl="1" algn="just">
              <a:lnSpc>
                <a:spcPct val="150000"/>
              </a:lnSpc>
            </a:pPr>
            <a:r>
              <a:rPr lang="en-US" smtClean="0"/>
              <a:t>B2: Sắp xếp theo đơn giá giảm </a:t>
            </a:r>
          </a:p>
          <a:p>
            <a:pPr lvl="1" algn="just">
              <a:lnSpc>
                <a:spcPct val="150000"/>
              </a:lnSpc>
            </a:pPr>
            <a:r>
              <a:rPr lang="en-US" smtClean="0"/>
              <a:t>B3: Với mỗi loại đồ vật sẽ lấy trọng lượng tối đa mà trọng lượng ba lô cho phép</a:t>
            </a:r>
          </a:p>
          <a:p>
            <a:pPr lvl="1" algn="just">
              <a:lnSpc>
                <a:spcPct val="150000"/>
              </a:lnSpc>
            </a:pPr>
            <a:r>
              <a:rPr lang="en-US" smtClean="0"/>
              <a:t>B4: Xác định trọng lượng của túi, quay lại bước 3 cho đến khi không bỏ thêm vào được nữa        </a:t>
            </a:r>
            <a:r>
              <a:rPr lang="en-US" smtClean="0">
                <a:sym typeface="Wingdings" pitchFamily="2" charset="2"/>
              </a:rPr>
              <a:t> Độ phức tạp ? </a:t>
            </a:r>
            <a:endParaRPr lang="en-US" smtClean="0"/>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r>
              <a:rPr lang="en-US" smtClean="0"/>
              <a:t>Ví dụ: Ba lô có trọng lượng là 37 và 4 loại đồ vật như trong bảng</a:t>
            </a:r>
          </a:p>
          <a:p>
            <a:pPr>
              <a:buNone/>
            </a:pPr>
            <a:endParaRPr lang="en-US" smtClean="0"/>
          </a:p>
          <a:p>
            <a:endParaRPr lang="en-US" smtClean="0"/>
          </a:p>
          <a:p>
            <a:endParaRPr lang="en-US" smtClean="0"/>
          </a:p>
          <a:p>
            <a:r>
              <a:rPr lang="en-US" smtClean="0"/>
              <a:t>Từ bảng trên tính đơn giá và sắp lại theo đơn giá</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39</a:t>
            </a:fld>
            <a:endParaRPr lang="en-US"/>
          </a:p>
        </p:txBody>
      </p:sp>
      <p:pic>
        <p:nvPicPr>
          <p:cNvPr id="5" name="Picture 4" descr="Untitled.png"/>
          <p:cNvPicPr>
            <a:picLocks noChangeAspect="1"/>
          </p:cNvPicPr>
          <p:nvPr/>
        </p:nvPicPr>
        <p:blipFill>
          <a:blip r:embed="rId2" cstate="print"/>
          <a:stretch>
            <a:fillRect/>
          </a:stretch>
        </p:blipFill>
        <p:spPr>
          <a:xfrm>
            <a:off x="2286000" y="2209800"/>
            <a:ext cx="3305637" cy="1533739"/>
          </a:xfrm>
          <a:prstGeom prst="rect">
            <a:avLst/>
          </a:prstGeom>
        </p:spPr>
      </p:pic>
      <p:graphicFrame>
        <p:nvGraphicFramePr>
          <p:cNvPr id="7" name="Table 6"/>
          <p:cNvGraphicFramePr>
            <a:graphicFrameLocks noGrp="1"/>
          </p:cNvGraphicFramePr>
          <p:nvPr/>
        </p:nvGraphicFramePr>
        <p:xfrm>
          <a:off x="2514600" y="4536440"/>
          <a:ext cx="5410200" cy="1737360"/>
        </p:xfrm>
        <a:graphic>
          <a:graphicData uri="http://schemas.openxmlformats.org/drawingml/2006/table">
            <a:tbl>
              <a:tblPr firstRow="1" bandRow="1">
                <a:tableStyleId>{5C22544A-7EE6-4342-B048-85BDC9FD1C3A}</a:tableStyleId>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294640">
                <a:tc>
                  <a:txBody>
                    <a:bodyPr/>
                    <a:lstStyle/>
                    <a:p>
                      <a:r>
                        <a:rPr lang="en-US" sz="1400" b="1" smtClean="0"/>
                        <a:t>Loại</a:t>
                      </a:r>
                      <a:r>
                        <a:rPr lang="en-US" sz="1400" b="1" baseline="0" smtClean="0"/>
                        <a:t> đồ vật</a:t>
                      </a:r>
                      <a:endParaRPr lang="en-US" sz="1400" b="1"/>
                    </a:p>
                  </a:txBody>
                  <a:tcPr/>
                </a:tc>
                <a:tc>
                  <a:txBody>
                    <a:bodyPr/>
                    <a:lstStyle/>
                    <a:p>
                      <a:r>
                        <a:rPr lang="en-US" sz="1400" b="1" smtClean="0"/>
                        <a:t>Trọng</a:t>
                      </a:r>
                      <a:r>
                        <a:rPr lang="en-US" sz="1400" b="1" baseline="0" smtClean="0"/>
                        <a:t> lượng</a:t>
                      </a:r>
                      <a:endParaRPr lang="en-US" sz="1400" b="1"/>
                    </a:p>
                  </a:txBody>
                  <a:tcPr/>
                </a:tc>
                <a:tc>
                  <a:txBody>
                    <a:bodyPr/>
                    <a:lstStyle/>
                    <a:p>
                      <a:r>
                        <a:rPr lang="en-US" sz="1400" b="1" smtClean="0"/>
                        <a:t>Giá</a:t>
                      </a:r>
                      <a:r>
                        <a:rPr lang="en-US" sz="1400" b="1" baseline="0" smtClean="0"/>
                        <a:t> trị</a:t>
                      </a:r>
                      <a:endParaRPr lang="en-US" sz="1400" b="1"/>
                    </a:p>
                  </a:txBody>
                  <a:tcPr/>
                </a:tc>
                <a:tc>
                  <a:txBody>
                    <a:bodyPr/>
                    <a:lstStyle/>
                    <a:p>
                      <a:r>
                        <a:rPr lang="en-US" sz="1400" b="1" smtClean="0"/>
                        <a:t>Đơn</a:t>
                      </a:r>
                      <a:r>
                        <a:rPr lang="en-US" sz="1400" b="1" baseline="0" smtClean="0"/>
                        <a:t> giá</a:t>
                      </a:r>
                      <a:endParaRPr lang="en-US" sz="1400" b="1"/>
                    </a:p>
                  </a:txBody>
                  <a:tcPr/>
                </a:tc>
                <a:extLst>
                  <a:ext uri="{0D108BD9-81ED-4DB2-BD59-A6C34878D82A}">
                    <a16:rowId xmlns:a16="http://schemas.microsoft.com/office/drawing/2014/main" val="10000"/>
                  </a:ext>
                </a:extLst>
              </a:tr>
              <a:tr h="294640">
                <a:tc>
                  <a:txBody>
                    <a:bodyPr/>
                    <a:lstStyle/>
                    <a:p>
                      <a:r>
                        <a:rPr lang="en-US" sz="1400" b="1" smtClean="0"/>
                        <a:t>B</a:t>
                      </a:r>
                      <a:endParaRPr lang="en-US" sz="1400" b="1"/>
                    </a:p>
                  </a:txBody>
                  <a:tcPr/>
                </a:tc>
                <a:tc>
                  <a:txBody>
                    <a:bodyPr/>
                    <a:lstStyle/>
                    <a:p>
                      <a:r>
                        <a:rPr lang="en-US" sz="1400" b="1" smtClean="0"/>
                        <a:t>10</a:t>
                      </a:r>
                      <a:endParaRPr lang="en-US" sz="1400" b="1"/>
                    </a:p>
                  </a:txBody>
                  <a:tcPr/>
                </a:tc>
                <a:tc>
                  <a:txBody>
                    <a:bodyPr/>
                    <a:lstStyle/>
                    <a:p>
                      <a:r>
                        <a:rPr lang="en-US" sz="1400" b="1" smtClean="0"/>
                        <a:t>25</a:t>
                      </a:r>
                      <a:endParaRPr lang="en-US" sz="1400" b="1"/>
                    </a:p>
                  </a:txBody>
                  <a:tcPr/>
                </a:tc>
                <a:tc>
                  <a:txBody>
                    <a:bodyPr/>
                    <a:lstStyle/>
                    <a:p>
                      <a:r>
                        <a:rPr lang="en-US" sz="1400" b="1" smtClean="0"/>
                        <a:t>2,5</a:t>
                      </a:r>
                      <a:endParaRPr lang="en-US" sz="1400" b="1"/>
                    </a:p>
                  </a:txBody>
                  <a:tcPr/>
                </a:tc>
                <a:extLst>
                  <a:ext uri="{0D108BD9-81ED-4DB2-BD59-A6C34878D82A}">
                    <a16:rowId xmlns:a16="http://schemas.microsoft.com/office/drawing/2014/main" val="10001"/>
                  </a:ext>
                </a:extLst>
              </a:tr>
              <a:tr h="294640">
                <a:tc>
                  <a:txBody>
                    <a:bodyPr/>
                    <a:lstStyle/>
                    <a:p>
                      <a:r>
                        <a:rPr lang="en-US" sz="1400" b="1" smtClean="0"/>
                        <a:t>A</a:t>
                      </a:r>
                      <a:endParaRPr lang="en-US" sz="1400" b="1"/>
                    </a:p>
                  </a:txBody>
                  <a:tcPr/>
                </a:tc>
                <a:tc>
                  <a:txBody>
                    <a:bodyPr/>
                    <a:lstStyle/>
                    <a:p>
                      <a:r>
                        <a:rPr lang="en-US" sz="1400" b="1" smtClean="0"/>
                        <a:t>15</a:t>
                      </a:r>
                      <a:endParaRPr lang="en-US" sz="1400" b="1"/>
                    </a:p>
                  </a:txBody>
                  <a:tcPr/>
                </a:tc>
                <a:tc>
                  <a:txBody>
                    <a:bodyPr/>
                    <a:lstStyle/>
                    <a:p>
                      <a:r>
                        <a:rPr lang="en-US" sz="1400" b="1" smtClean="0"/>
                        <a:t>30</a:t>
                      </a:r>
                      <a:endParaRPr lang="en-US" sz="1400" b="1"/>
                    </a:p>
                  </a:txBody>
                  <a:tcPr/>
                </a:tc>
                <a:tc>
                  <a:txBody>
                    <a:bodyPr/>
                    <a:lstStyle/>
                    <a:p>
                      <a:r>
                        <a:rPr lang="en-US" sz="1400" b="1" smtClean="0"/>
                        <a:t>2</a:t>
                      </a:r>
                      <a:endParaRPr lang="en-US" sz="1400" b="1"/>
                    </a:p>
                  </a:txBody>
                  <a:tcPr/>
                </a:tc>
                <a:extLst>
                  <a:ext uri="{0D108BD9-81ED-4DB2-BD59-A6C34878D82A}">
                    <a16:rowId xmlns:a16="http://schemas.microsoft.com/office/drawing/2014/main" val="10002"/>
                  </a:ext>
                </a:extLst>
              </a:tr>
              <a:tr h="294640">
                <a:tc>
                  <a:txBody>
                    <a:bodyPr/>
                    <a:lstStyle/>
                    <a:p>
                      <a:r>
                        <a:rPr lang="en-US" sz="1400" b="1" smtClean="0"/>
                        <a:t>D</a:t>
                      </a:r>
                      <a:endParaRPr lang="en-US" sz="1400" b="1"/>
                    </a:p>
                  </a:txBody>
                  <a:tcPr/>
                </a:tc>
                <a:tc>
                  <a:txBody>
                    <a:bodyPr/>
                    <a:lstStyle/>
                    <a:p>
                      <a:r>
                        <a:rPr lang="en-US" sz="1400" b="1" smtClean="0"/>
                        <a:t>4</a:t>
                      </a:r>
                      <a:endParaRPr lang="en-US" sz="1400" b="1"/>
                    </a:p>
                  </a:txBody>
                  <a:tcPr/>
                </a:tc>
                <a:tc>
                  <a:txBody>
                    <a:bodyPr/>
                    <a:lstStyle/>
                    <a:p>
                      <a:r>
                        <a:rPr lang="en-US" sz="1400" b="1" smtClean="0"/>
                        <a:t>6</a:t>
                      </a:r>
                      <a:endParaRPr lang="en-US" sz="1400" b="1"/>
                    </a:p>
                  </a:txBody>
                  <a:tcPr/>
                </a:tc>
                <a:tc>
                  <a:txBody>
                    <a:bodyPr/>
                    <a:lstStyle/>
                    <a:p>
                      <a:r>
                        <a:rPr lang="en-US" sz="1400" b="1" smtClean="0"/>
                        <a:t>1,5</a:t>
                      </a:r>
                      <a:endParaRPr lang="en-US" sz="1400" b="1"/>
                    </a:p>
                  </a:txBody>
                  <a:tcPr/>
                </a:tc>
                <a:extLst>
                  <a:ext uri="{0D108BD9-81ED-4DB2-BD59-A6C34878D82A}">
                    <a16:rowId xmlns:a16="http://schemas.microsoft.com/office/drawing/2014/main" val="10003"/>
                  </a:ext>
                </a:extLst>
              </a:tr>
              <a:tr h="294640">
                <a:tc>
                  <a:txBody>
                    <a:bodyPr/>
                    <a:lstStyle/>
                    <a:p>
                      <a:r>
                        <a:rPr lang="en-US" sz="1400" b="1" smtClean="0"/>
                        <a:t>C</a:t>
                      </a:r>
                      <a:endParaRPr lang="en-US" sz="1400" b="1"/>
                    </a:p>
                  </a:txBody>
                  <a:tcPr/>
                </a:tc>
                <a:tc>
                  <a:txBody>
                    <a:bodyPr/>
                    <a:lstStyle/>
                    <a:p>
                      <a:r>
                        <a:rPr lang="en-US" sz="1400" b="1" smtClean="0"/>
                        <a:t>2</a:t>
                      </a:r>
                      <a:endParaRPr lang="en-US" sz="1400" b="1"/>
                    </a:p>
                  </a:txBody>
                  <a:tcPr/>
                </a:tc>
                <a:tc>
                  <a:txBody>
                    <a:bodyPr/>
                    <a:lstStyle/>
                    <a:p>
                      <a:r>
                        <a:rPr lang="en-US" sz="1400" b="1" smtClean="0"/>
                        <a:t>2</a:t>
                      </a:r>
                      <a:endParaRPr lang="en-US" sz="1400" b="1"/>
                    </a:p>
                  </a:txBody>
                  <a:tcPr/>
                </a:tc>
                <a:tc>
                  <a:txBody>
                    <a:bodyPr/>
                    <a:lstStyle/>
                    <a:p>
                      <a:r>
                        <a:rPr lang="en-US" sz="1400" b="1" smtClean="0"/>
                        <a:t>1</a:t>
                      </a:r>
                      <a:endParaRPr lang="en-US" sz="1400" b="1"/>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a:t>
            </a:r>
            <a:r>
              <a:rPr lang="en-US" sz="2400" smtClean="0"/>
              <a:t>Mô hình </a:t>
            </a:r>
          </a:p>
          <a:p>
            <a:pPr lvl="1" algn="just">
              <a:lnSpc>
                <a:spcPct val="130000"/>
              </a:lnSpc>
            </a:pPr>
            <a:r>
              <a:rPr lang="vi-VN" sz="2400" smtClean="0"/>
              <a:t>Chia:</a:t>
            </a:r>
          </a:p>
          <a:p>
            <a:pPr lvl="2" algn="just">
              <a:lnSpc>
                <a:spcPct val="130000"/>
              </a:lnSpc>
            </a:pPr>
            <a:r>
              <a:rPr lang="vi-VN" sz="2000" smtClean="0"/>
              <a:t>Nếu kích thước </a:t>
            </a:r>
            <a:r>
              <a:rPr lang="en-US" sz="2000" smtClean="0"/>
              <a:t>bài toán ban </a:t>
            </a:r>
            <a:r>
              <a:rPr lang="vi-VN" sz="2000" smtClean="0"/>
              <a:t>đầu nhỏ hơn một ngưỡng nào đó thì giải trực tiếp</a:t>
            </a:r>
          </a:p>
          <a:p>
            <a:pPr lvl="2" algn="just">
              <a:lnSpc>
                <a:spcPct val="130000"/>
              </a:lnSpc>
            </a:pPr>
            <a:r>
              <a:rPr lang="vi-VN" sz="2000" smtClean="0"/>
              <a:t>Ngược lại chia nhỏ </a:t>
            </a:r>
            <a:r>
              <a:rPr lang="en-US" sz="2000" smtClean="0"/>
              <a:t>bài toán ban đầu </a:t>
            </a:r>
            <a:r>
              <a:rPr lang="vi-VN" sz="2000" smtClean="0"/>
              <a:t>thành hai hoặc nhiều </a:t>
            </a:r>
            <a:r>
              <a:rPr lang="en-US" sz="2000" smtClean="0"/>
              <a:t>bài toán con </a:t>
            </a:r>
            <a:r>
              <a:rPr lang="en-US" sz="2000" smtClean="0">
                <a:solidFill>
                  <a:srgbClr val="FF0000"/>
                </a:solidFill>
              </a:rPr>
              <a:t>rời nhau</a:t>
            </a:r>
            <a:r>
              <a:rPr lang="vi-VN" sz="2000" smtClean="0"/>
              <a:t>.</a:t>
            </a:r>
          </a:p>
          <a:p>
            <a:pPr lvl="1" algn="just">
              <a:lnSpc>
                <a:spcPct val="130000"/>
              </a:lnSpc>
            </a:pPr>
            <a:r>
              <a:rPr lang="vi-VN" sz="2400" smtClean="0"/>
              <a:t>Đệ qu</a:t>
            </a:r>
            <a:r>
              <a:rPr lang="en-US" sz="2400" smtClean="0"/>
              <a:t>y</a:t>
            </a:r>
            <a:r>
              <a:rPr lang="vi-VN" sz="2400" smtClean="0"/>
              <a:t>:</a:t>
            </a:r>
          </a:p>
          <a:p>
            <a:pPr lvl="2" algn="just">
              <a:lnSpc>
                <a:spcPct val="130000"/>
              </a:lnSpc>
            </a:pPr>
            <a:r>
              <a:rPr lang="vi-VN" sz="2000" smtClean="0"/>
              <a:t>Giải một cách </a:t>
            </a:r>
            <a:r>
              <a:rPr lang="vi-VN" sz="2000" smtClean="0">
                <a:solidFill>
                  <a:srgbClr val="FF0000"/>
                </a:solidFill>
              </a:rPr>
              <a:t>đệ qui </a:t>
            </a:r>
            <a:r>
              <a:rPr lang="vi-VN" sz="2000" smtClean="0"/>
              <a:t>các bài toán</a:t>
            </a:r>
            <a:r>
              <a:rPr lang="en-US" sz="2000" smtClean="0"/>
              <a:t> con</a:t>
            </a:r>
            <a:endParaRPr lang="vi-VN" sz="2000" smtClean="0"/>
          </a:p>
          <a:p>
            <a:pPr lvl="1" algn="just">
              <a:lnSpc>
                <a:spcPct val="130000"/>
              </a:lnSpc>
            </a:pPr>
            <a:r>
              <a:rPr lang="vi-VN" sz="2400" smtClean="0"/>
              <a:t>Trị:</a:t>
            </a:r>
          </a:p>
          <a:p>
            <a:pPr lvl="2" algn="just">
              <a:lnSpc>
                <a:spcPct val="130000"/>
              </a:lnSpc>
            </a:pPr>
            <a:r>
              <a:rPr lang="vi-VN" sz="2000" smtClean="0"/>
              <a:t>Kết hợp các lời giải của các bài toán con thành lời giải của bài toán ban đầu.</a:t>
            </a:r>
          </a:p>
          <a:p>
            <a:pPr lvl="1"/>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pPr algn="just">
              <a:lnSpc>
                <a:spcPct val="150000"/>
              </a:lnSpc>
            </a:pPr>
            <a:r>
              <a:rPr lang="en-US" smtClean="0"/>
              <a:t>Theo bảng ưu tiên B, A, D, C</a:t>
            </a:r>
          </a:p>
          <a:p>
            <a:pPr lvl="1" algn="just">
              <a:lnSpc>
                <a:spcPct val="150000"/>
              </a:lnSpc>
            </a:pPr>
            <a:r>
              <a:rPr lang="en-US" smtClean="0"/>
              <a:t>Vật B: chọn tối đa là 3 cái </a:t>
            </a:r>
            <a:r>
              <a:rPr lang="en-US" smtClean="0">
                <a:sym typeface="Wingdings" pitchFamily="2" charset="2"/>
              </a:rPr>
              <a:t> trọng lượng ba lô còn lại là 7</a:t>
            </a:r>
          </a:p>
          <a:p>
            <a:pPr lvl="1" algn="just">
              <a:lnSpc>
                <a:spcPct val="150000"/>
              </a:lnSpc>
            </a:pPr>
            <a:r>
              <a:rPr lang="en-US" smtClean="0">
                <a:sym typeface="Wingdings" pitchFamily="2" charset="2"/>
              </a:rPr>
              <a:t>Vật A: không chọn được</a:t>
            </a:r>
          </a:p>
          <a:p>
            <a:pPr lvl="1" algn="just">
              <a:lnSpc>
                <a:spcPct val="150000"/>
              </a:lnSpc>
            </a:pPr>
            <a:r>
              <a:rPr lang="en-US" smtClean="0">
                <a:sym typeface="Wingdings" pitchFamily="2" charset="2"/>
              </a:rPr>
              <a:t>Vật D: chọn được 1 cái  trọng lượng ba lô còn lại là 3</a:t>
            </a:r>
          </a:p>
          <a:p>
            <a:pPr lvl="1" algn="just">
              <a:lnSpc>
                <a:spcPct val="150000"/>
              </a:lnSpc>
            </a:pPr>
            <a:r>
              <a:rPr lang="en-US" smtClean="0">
                <a:sym typeface="Wingdings" pitchFamily="2" charset="2"/>
              </a:rPr>
              <a:t>Vật C: chọn được 1 cái</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tham lam</a:t>
            </a:r>
            <a:endParaRPr lang="en-US"/>
          </a:p>
        </p:txBody>
      </p:sp>
      <p:sp>
        <p:nvSpPr>
          <p:cNvPr id="3" name="Content Placeholder 2"/>
          <p:cNvSpPr>
            <a:spLocks noGrp="1"/>
          </p:cNvSpPr>
          <p:nvPr>
            <p:ph sz="quarter" idx="1"/>
          </p:nvPr>
        </p:nvSpPr>
        <p:spPr/>
        <p:txBody>
          <a:bodyPr/>
          <a:lstStyle/>
          <a:p>
            <a:r>
              <a:rPr lang="en-US" smtClean="0"/>
              <a:t> Bài toán chọn hoạt động</a:t>
            </a:r>
          </a:p>
          <a:p>
            <a:pPr lvl="1"/>
            <a:r>
              <a:rPr lang="en-US" smtClean="0"/>
              <a:t>Cho một tập các hoạt động S = {1, 2, …, n}</a:t>
            </a:r>
          </a:p>
          <a:p>
            <a:pPr lvl="1"/>
            <a:r>
              <a:rPr lang="en-US" smtClean="0"/>
              <a:t>Một tài nguyên chung mà tại mọi thời điểm nó được dùng bởi nhiều nhất là một hoạt động</a:t>
            </a:r>
          </a:p>
          <a:p>
            <a:pPr lvl="1"/>
            <a:r>
              <a:rPr lang="en-US" smtClean="0"/>
              <a:t>Một hoạt động i có thời điểm bắt đầu là s</a:t>
            </a:r>
            <a:r>
              <a:rPr lang="en-US" baseline="-25000" smtClean="0"/>
              <a:t>i</a:t>
            </a:r>
            <a:r>
              <a:rPr lang="en-US" smtClean="0"/>
              <a:t> và thời điểm chấm dứt là f</a:t>
            </a:r>
            <a:r>
              <a:rPr lang="en-US" baseline="-25000" smtClean="0"/>
              <a:t>i</a:t>
            </a:r>
            <a:endParaRPr lang="en-US" smtClean="0"/>
          </a:p>
          <a:p>
            <a:pPr lvl="1"/>
            <a:r>
              <a:rPr lang="en-US" smtClean="0"/>
              <a:t>Nếu hoạt động i được chọn thì i tiến hành trong thời gian [s</a:t>
            </a:r>
            <a:r>
              <a:rPr lang="en-US" baseline="-25000" smtClean="0"/>
              <a:t>i</a:t>
            </a:r>
            <a:r>
              <a:rPr lang="en-US" smtClean="0"/>
              <a:t>, f</a:t>
            </a:r>
            <a:r>
              <a:rPr lang="en-US" baseline="-25000" smtClean="0"/>
              <a:t>i</a:t>
            </a:r>
            <a:r>
              <a:rPr lang="en-US" smtClean="0"/>
              <a:t>)</a:t>
            </a:r>
          </a:p>
          <a:p>
            <a:pPr lvl="1"/>
            <a:endParaRPr lang="en-US" smtClean="0"/>
          </a:p>
          <a:p>
            <a:pPr lvl="1"/>
            <a:endParaRPr lang="en-US" smtClean="0"/>
          </a:p>
          <a:p>
            <a:pPr lvl="1"/>
            <a:endParaRPr lang="en-US" smtClean="0"/>
          </a:p>
          <a:p>
            <a:pPr lvl="1"/>
            <a:endParaRPr lang="en-US" smtClean="0"/>
          </a:p>
          <a:p>
            <a:pPr lvl="1"/>
            <a:endParaRPr lang="en-US" smtClean="0"/>
          </a:p>
          <a:p>
            <a:pPr lvl="1">
              <a:buNone/>
            </a:pPr>
            <a:endParaRPr lang="en-US" smtClean="0"/>
          </a:p>
        </p:txBody>
      </p:sp>
      <p:sp>
        <p:nvSpPr>
          <p:cNvPr id="4" name="Slide Number Placeholder 3"/>
          <p:cNvSpPr>
            <a:spLocks noGrp="1"/>
          </p:cNvSpPr>
          <p:nvPr>
            <p:ph type="sldNum" sz="quarter" idx="12"/>
          </p:nvPr>
        </p:nvSpPr>
        <p:spPr/>
        <p:txBody>
          <a:bodyPr/>
          <a:lstStyle/>
          <a:p>
            <a:fld id="{88A86CDC-0C11-435B-ADAF-D02F9DF6BEE1}"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lnSpc>
                <a:spcPct val="150000"/>
              </a:lnSpc>
            </a:pPr>
            <a:r>
              <a:rPr lang="en-US" smtClean="0"/>
              <a:t> </a:t>
            </a:r>
            <a:r>
              <a:rPr lang="en-US" smtClean="0">
                <a:solidFill>
                  <a:schemeClr val="bg1">
                    <a:lumMod val="75000"/>
                  </a:schemeClr>
                </a:solidFill>
              </a:rPr>
              <a:t>Phương pháp chia để trị</a:t>
            </a:r>
          </a:p>
          <a:p>
            <a:pPr>
              <a:lnSpc>
                <a:spcPct val="150000"/>
              </a:lnSpc>
            </a:pPr>
            <a:r>
              <a:rPr lang="en-US" smtClean="0"/>
              <a:t> </a:t>
            </a:r>
            <a:r>
              <a:rPr lang="en-US" smtClean="0">
                <a:solidFill>
                  <a:schemeClr val="bg1">
                    <a:lumMod val="75000"/>
                  </a:schemeClr>
                </a:solidFill>
              </a:rPr>
              <a:t>Phương pháp tham lam</a:t>
            </a:r>
          </a:p>
          <a:p>
            <a:pPr>
              <a:lnSpc>
                <a:spcPct val="150000"/>
              </a:lnSpc>
            </a:pPr>
            <a:r>
              <a:rPr lang="en-US" smtClean="0">
                <a:solidFill>
                  <a:schemeClr val="bg1">
                    <a:lumMod val="75000"/>
                  </a:schemeClr>
                </a:solidFill>
              </a:rPr>
              <a:t> </a:t>
            </a:r>
            <a:r>
              <a:rPr lang="en-US" smtClean="0"/>
              <a:t>Phương pháp quay lui</a:t>
            </a:r>
          </a:p>
          <a:p>
            <a:pPr>
              <a:lnSpc>
                <a:spcPct val="150000"/>
              </a:lnSpc>
              <a:buNone/>
            </a:pPr>
            <a:r>
              <a:rPr lang="en-US" smtClean="0"/>
              <a:t>		(Backtracking method)</a:t>
            </a:r>
          </a:p>
          <a:p>
            <a:pPr>
              <a:lnSpc>
                <a:spcPct val="150000"/>
              </a:lnSpc>
            </a:pPr>
            <a:r>
              <a:rPr lang="en-US" smtClean="0">
                <a:solidFill>
                  <a:schemeClr val="bg1">
                    <a:lumMod val="75000"/>
                  </a:schemeClr>
                </a:solidFill>
              </a:rPr>
              <a:t> Phương pháp quy hoạch động</a:t>
            </a:r>
            <a:endParaRPr lang="en-US">
              <a:solidFill>
                <a:schemeClr val="bg1">
                  <a:lumMod val="75000"/>
                </a:schemeClr>
              </a:solidFill>
            </a:endParaRPr>
          </a:p>
        </p:txBody>
      </p:sp>
      <p:sp>
        <p:nvSpPr>
          <p:cNvPr id="4" name="Slide Number Placeholder 3"/>
          <p:cNvSpPr>
            <a:spLocks noGrp="1"/>
          </p:cNvSpPr>
          <p:nvPr>
            <p:ph type="sldNum" sz="quarter" idx="12"/>
          </p:nvPr>
        </p:nvSpPr>
        <p:spPr/>
        <p:txBody>
          <a:bodyPr/>
          <a:lstStyle/>
          <a:p>
            <a:fld id="{5BEDAAE2-C098-4C38-A027-1875731CEB7C}"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quay lui</a:t>
            </a:r>
            <a:endParaRPr lang="en-US"/>
          </a:p>
        </p:txBody>
      </p:sp>
      <p:sp>
        <p:nvSpPr>
          <p:cNvPr id="3" name="Content Placeholder 2"/>
          <p:cNvSpPr>
            <a:spLocks noGrp="1"/>
          </p:cNvSpPr>
          <p:nvPr>
            <p:ph sz="quarter" idx="1"/>
          </p:nvPr>
        </p:nvSpPr>
        <p:spPr/>
        <p:txBody>
          <a:bodyPr/>
          <a:lstStyle/>
          <a:p>
            <a:pPr>
              <a:lnSpc>
                <a:spcPct val="120000"/>
              </a:lnSpc>
            </a:pPr>
            <a:r>
              <a:rPr lang="en-US" sz="2400" smtClean="0">
                <a:sym typeface="Wingdings" pitchFamily="2" charset="2"/>
              </a:rPr>
              <a:t>Giải quyết vấn đề bằng cách </a:t>
            </a:r>
            <a:r>
              <a:rPr lang="en-US" sz="2400" smtClean="0">
                <a:solidFill>
                  <a:srgbClr val="FF0000"/>
                </a:solidFill>
                <a:sym typeface="Wingdings" pitchFamily="2" charset="2"/>
              </a:rPr>
              <a:t>thử và sai </a:t>
            </a:r>
            <a:r>
              <a:rPr lang="en-US" sz="2400" smtClean="0">
                <a:sym typeface="Wingdings" pitchFamily="2" charset="2"/>
              </a:rPr>
              <a:t>(try and error)</a:t>
            </a:r>
          </a:p>
          <a:p>
            <a:pPr>
              <a:lnSpc>
                <a:spcPct val="120000"/>
              </a:lnSpc>
            </a:pPr>
            <a:r>
              <a:rPr lang="en-US" sz="2400" smtClean="0">
                <a:sym typeface="Wingdings" pitchFamily="2" charset="2"/>
              </a:rPr>
              <a:t>Là một quá trình </a:t>
            </a:r>
            <a:r>
              <a:rPr lang="en-US" sz="2400" smtClean="0">
                <a:solidFill>
                  <a:srgbClr val="FF0000"/>
                </a:solidFill>
                <a:sym typeface="Wingdings" pitchFamily="2" charset="2"/>
              </a:rPr>
              <a:t>phân tích đi xuống </a:t>
            </a:r>
            <a:r>
              <a:rPr lang="en-US" sz="2400" smtClean="0">
                <a:sym typeface="Wingdings" pitchFamily="2" charset="2"/>
              </a:rPr>
              <a:t>cho tới khi </a:t>
            </a:r>
            <a:r>
              <a:rPr lang="en-US" sz="2400" smtClean="0">
                <a:solidFill>
                  <a:srgbClr val="FF0000"/>
                </a:solidFill>
                <a:sym typeface="Wingdings" pitchFamily="2" charset="2"/>
              </a:rPr>
              <a:t>đạt điểm dừng </a:t>
            </a:r>
            <a:r>
              <a:rPr lang="en-US" sz="2400" smtClean="0">
                <a:sym typeface="Wingdings" pitchFamily="2" charset="2"/>
              </a:rPr>
              <a:t>và </a:t>
            </a:r>
            <a:r>
              <a:rPr lang="en-US" sz="2400" smtClean="0">
                <a:solidFill>
                  <a:srgbClr val="FF0000"/>
                </a:solidFill>
                <a:sym typeface="Wingdings" pitchFamily="2" charset="2"/>
              </a:rPr>
              <a:t>quay lui trở lại </a:t>
            </a:r>
            <a:r>
              <a:rPr lang="en-US" sz="2400" smtClean="0">
                <a:sym typeface="Wingdings" pitchFamily="2" charset="2"/>
              </a:rPr>
              <a:t>theo </a:t>
            </a:r>
            <a:r>
              <a:rPr lang="en-US" sz="2400" smtClean="0">
                <a:solidFill>
                  <a:srgbClr val="FF0000"/>
                </a:solidFill>
                <a:sym typeface="Wingdings" pitchFamily="2" charset="2"/>
              </a:rPr>
              <a:t>con đường đã đi qua</a:t>
            </a:r>
            <a:r>
              <a:rPr lang="en-US" sz="2400" smtClean="0">
                <a:sym typeface="Wingdings" pitchFamily="2" charset="2"/>
              </a:rPr>
              <a:t>.</a:t>
            </a:r>
          </a:p>
          <a:p>
            <a:pPr>
              <a:lnSpc>
                <a:spcPct val="120000"/>
              </a:lnSpc>
            </a:pPr>
            <a:r>
              <a:rPr lang="en-US" sz="2400" smtClean="0"/>
              <a:t>Tại b</a:t>
            </a:r>
            <a:r>
              <a:rPr lang="vi-VN" sz="2400" smtClean="0"/>
              <a:t>ướ</a:t>
            </a:r>
            <a:r>
              <a:rPr lang="en-US" sz="2400" smtClean="0"/>
              <a:t>c có nhiều lựa chọn, ta chọn thử 1 b</a:t>
            </a:r>
            <a:r>
              <a:rPr lang="vi-VN" sz="2400" smtClean="0"/>
              <a:t>ướ</a:t>
            </a:r>
            <a:r>
              <a:rPr lang="en-US" sz="2400" smtClean="0"/>
              <a:t>c </a:t>
            </a:r>
            <a:r>
              <a:rPr lang="vi-VN" sz="2400" smtClean="0"/>
              <a:t>để</a:t>
            </a:r>
            <a:r>
              <a:rPr lang="en-US" sz="2400" smtClean="0"/>
              <a:t> </a:t>
            </a:r>
            <a:r>
              <a:rPr lang="vi-VN" sz="2400" smtClean="0"/>
              <a:t>đ</a:t>
            </a:r>
            <a:r>
              <a:rPr lang="en-US" sz="2400" smtClean="0"/>
              <a:t>i tiếp.</a:t>
            </a:r>
          </a:p>
          <a:p>
            <a:pPr>
              <a:lnSpc>
                <a:spcPct val="120000"/>
              </a:lnSpc>
            </a:pPr>
            <a:r>
              <a:rPr lang="en-US" sz="2400" smtClean="0"/>
              <a:t>Nếu không thành công thì “lần ng</a:t>
            </a:r>
            <a:r>
              <a:rPr lang="vi-VN" sz="2400" smtClean="0"/>
              <a:t>ượ</a:t>
            </a:r>
            <a:r>
              <a:rPr lang="en-US" sz="2400" smtClean="0"/>
              <a:t>c” chọn b</a:t>
            </a:r>
            <a:r>
              <a:rPr lang="vi-VN" sz="2400" smtClean="0"/>
              <a:t>ướ</a:t>
            </a:r>
            <a:r>
              <a:rPr lang="en-US" sz="2400" smtClean="0"/>
              <a:t>c khác.</a:t>
            </a:r>
          </a:p>
          <a:p>
            <a:pPr>
              <a:lnSpc>
                <a:spcPct val="120000"/>
              </a:lnSpc>
            </a:pPr>
            <a:r>
              <a:rPr lang="en-US" sz="2400" smtClean="0"/>
              <a:t>Nếu </a:t>
            </a:r>
            <a:r>
              <a:rPr lang="vi-VN" sz="2400" smtClean="0"/>
              <a:t>đã</a:t>
            </a:r>
            <a:r>
              <a:rPr lang="en-US" sz="2400" smtClean="0"/>
              <a:t> thành công thì ghi nhận lời giải này </a:t>
            </a:r>
            <a:r>
              <a:rPr lang="vi-VN" sz="2400" smtClean="0"/>
              <a:t>đồ</a:t>
            </a:r>
            <a:r>
              <a:rPr lang="en-US" sz="2400" smtClean="0"/>
              <a:t>ng thời “lần ng</a:t>
            </a:r>
            <a:r>
              <a:rPr lang="vi-VN" sz="2400" smtClean="0"/>
              <a:t>ượ</a:t>
            </a:r>
            <a:r>
              <a:rPr lang="en-US" sz="2400" smtClean="0"/>
              <a:t>c” </a:t>
            </a:r>
            <a:r>
              <a:rPr lang="vi-VN" sz="2400" smtClean="0"/>
              <a:t>để</a:t>
            </a:r>
            <a:r>
              <a:rPr lang="en-US" sz="2400" smtClean="0"/>
              <a:t> truy tìm lời giải mới</a:t>
            </a:r>
            <a:endParaRPr lang="en-US" sz="2400" smtClean="0">
              <a:sym typeface="Wingdings" pitchFamily="2" charset="2"/>
            </a:endParaRP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a:spLocks noGrp="1"/>
          </p:cNvSpPr>
          <p:nvPr>
            <p:ph type="title"/>
          </p:nvPr>
        </p:nvSpPr>
        <p:spPr/>
        <p:txBody>
          <a:bodyPr/>
          <a:lstStyle/>
          <a:p>
            <a:r>
              <a:rPr lang="en-US" smtClean="0"/>
              <a:t>Phương pháp quay lui</a:t>
            </a:r>
            <a:endParaRPr lang="en-US"/>
          </a:p>
        </p:txBody>
      </p:sp>
      <p:sp>
        <p:nvSpPr>
          <p:cNvPr id="3" name="Content Placeholder 2"/>
          <p:cNvSpPr>
            <a:spLocks noGrp="1"/>
          </p:cNvSpPr>
          <p:nvPr>
            <p:ph idx="1"/>
          </p:nvPr>
        </p:nvSpPr>
        <p:spPr/>
        <p:txBody>
          <a:bodyPr/>
          <a:lstStyle/>
          <a:p>
            <a:r>
              <a:rPr lang="en-US" smtClean="0"/>
              <a:t>Ví dụ</a:t>
            </a:r>
          </a:p>
          <a:p>
            <a:pPr lvl="1"/>
            <a:r>
              <a:rPr lang="en-US" smtClean="0"/>
              <a:t>Tìm </a:t>
            </a:r>
            <a:r>
              <a:rPr lang="vi-VN" smtClean="0"/>
              <a:t>đườ</a:t>
            </a:r>
            <a:r>
              <a:rPr lang="en-US" smtClean="0"/>
              <a:t>ng </a:t>
            </a:r>
            <a:r>
              <a:rPr lang="vi-VN" smtClean="0"/>
              <a:t>đ</a:t>
            </a:r>
            <a:r>
              <a:rPr lang="en-US" smtClean="0"/>
              <a:t>i từ X </a:t>
            </a:r>
            <a:r>
              <a:rPr lang="vi-VN" smtClean="0"/>
              <a:t>đế</a:t>
            </a:r>
            <a:r>
              <a:rPr lang="en-US" smtClean="0"/>
              <a:t>n Y.</a:t>
            </a:r>
            <a:endParaRPr lang="en-US"/>
          </a:p>
        </p:txBody>
      </p:sp>
      <p:sp>
        <p:nvSpPr>
          <p:cNvPr id="142" name="Slide Number Placeholder 141"/>
          <p:cNvSpPr>
            <a:spLocks noGrp="1"/>
          </p:cNvSpPr>
          <p:nvPr>
            <p:ph type="sldNum" sz="quarter" idx="12"/>
          </p:nvPr>
        </p:nvSpPr>
        <p:spPr>
          <a:xfrm>
            <a:off x="3505200" y="6448425"/>
            <a:ext cx="2133600" cy="228600"/>
          </a:xfrm>
        </p:spPr>
        <p:txBody>
          <a:bodyPr/>
          <a:lstStyle/>
          <a:p>
            <a:fld id="{88A86CDC-0C11-435B-ADAF-D02F9DF6BEE1}" type="slidenum">
              <a:rPr lang="en-US" smtClean="0"/>
              <a:pPr/>
              <a:t>44</a:t>
            </a:fld>
            <a:endParaRPr lang="en-US"/>
          </a:p>
        </p:txBody>
      </p:sp>
      <p:grpSp>
        <p:nvGrpSpPr>
          <p:cNvPr id="2" name="Group 4"/>
          <p:cNvGrpSpPr>
            <a:grpSpLocks/>
          </p:cNvGrpSpPr>
          <p:nvPr/>
        </p:nvGrpSpPr>
        <p:grpSpPr bwMode="auto">
          <a:xfrm>
            <a:off x="762000" y="4495800"/>
            <a:ext cx="755650" cy="758825"/>
            <a:chOff x="4010025" y="1277941"/>
            <a:chExt cx="755650" cy="758826"/>
          </a:xfrm>
        </p:grpSpPr>
        <p:grpSp>
          <p:nvGrpSpPr>
            <p:cNvPr id="4" name="Group 39"/>
            <p:cNvGrpSpPr>
              <a:grpSpLocks/>
            </p:cNvGrpSpPr>
            <p:nvPr/>
          </p:nvGrpSpPr>
          <p:grpSpPr bwMode="auto">
            <a:xfrm>
              <a:off x="4032250" y="1277941"/>
              <a:ext cx="723900" cy="758826"/>
              <a:chOff x="3247" y="1673"/>
              <a:chExt cx="606" cy="636"/>
            </a:xfrm>
          </p:grpSpPr>
          <p:pic>
            <p:nvPicPr>
              <p:cNvPr id="44166"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44167"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10"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5" name="Group 150"/>
              <p:cNvGrpSpPr>
                <a:grpSpLocks/>
              </p:cNvGrpSpPr>
              <p:nvPr/>
            </p:nvGrpSpPr>
            <p:grpSpPr bwMode="auto">
              <a:xfrm rot="-1045052" flipH="1" flipV="1">
                <a:off x="3275" y="2104"/>
                <a:ext cx="466" cy="115"/>
                <a:chOff x="2532" y="1080"/>
                <a:chExt cx="883" cy="236"/>
              </a:xfrm>
            </p:grpSpPr>
            <p:grpSp>
              <p:nvGrpSpPr>
                <p:cNvPr id="6" name="Group 44"/>
                <p:cNvGrpSpPr>
                  <a:grpSpLocks/>
                </p:cNvGrpSpPr>
                <p:nvPr/>
              </p:nvGrpSpPr>
              <p:grpSpPr bwMode="auto">
                <a:xfrm>
                  <a:off x="2532" y="1080"/>
                  <a:ext cx="741" cy="183"/>
                  <a:chOff x="1571" y="2593"/>
                  <a:chExt cx="1117" cy="274"/>
                </a:xfrm>
              </p:grpSpPr>
              <p:sp>
                <p:nvSpPr>
                  <p:cNvPr id="19" name="AutoShape 45"/>
                  <p:cNvSpPr>
                    <a:spLocks noChangeArrowheads="1"/>
                  </p:cNvSpPr>
                  <p:nvPr/>
                </p:nvSpPr>
                <p:spPr bwMode="gray">
                  <a:xfrm rot="5263130">
                    <a:off x="1873" y="2299"/>
                    <a:ext cx="225" cy="820"/>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20" name="AutoShape 46"/>
                  <p:cNvSpPr>
                    <a:spLocks noChangeArrowheads="1"/>
                  </p:cNvSpPr>
                  <p:nvPr/>
                </p:nvSpPr>
                <p:spPr bwMode="gray">
                  <a:xfrm rot="6078281">
                    <a:off x="2011" y="2302"/>
                    <a:ext cx="217" cy="820"/>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21" name="AutoShape 47"/>
                  <p:cNvSpPr>
                    <a:spLocks noChangeArrowheads="1"/>
                  </p:cNvSpPr>
                  <p:nvPr/>
                </p:nvSpPr>
                <p:spPr bwMode="gray">
                  <a:xfrm rot="6373927">
                    <a:off x="2086" y="2325"/>
                    <a:ext cx="221" cy="820"/>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22" name="AutoShape 48"/>
                  <p:cNvSpPr>
                    <a:spLocks noChangeArrowheads="1"/>
                  </p:cNvSpPr>
                  <p:nvPr/>
                </p:nvSpPr>
                <p:spPr bwMode="gray">
                  <a:xfrm rot="6906312">
                    <a:off x="2178" y="2355"/>
                    <a:ext cx="221" cy="82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8" name="Group 49"/>
                <p:cNvGrpSpPr>
                  <a:grpSpLocks/>
                </p:cNvGrpSpPr>
                <p:nvPr/>
              </p:nvGrpSpPr>
              <p:grpSpPr bwMode="auto">
                <a:xfrm rot="1353540">
                  <a:off x="2674" y="1131"/>
                  <a:ext cx="741" cy="185"/>
                  <a:chOff x="1577" y="2581"/>
                  <a:chExt cx="1118" cy="277"/>
                </a:xfrm>
              </p:grpSpPr>
              <p:sp>
                <p:nvSpPr>
                  <p:cNvPr id="15" name="AutoShape 50"/>
                  <p:cNvSpPr>
                    <a:spLocks noChangeArrowheads="1"/>
                  </p:cNvSpPr>
                  <p:nvPr/>
                </p:nvSpPr>
                <p:spPr bwMode="gray">
                  <a:xfrm rot="5263130">
                    <a:off x="1882" y="2293"/>
                    <a:ext cx="217" cy="82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6" name="AutoShape 51"/>
                  <p:cNvSpPr>
                    <a:spLocks noChangeArrowheads="1"/>
                  </p:cNvSpPr>
                  <p:nvPr/>
                </p:nvSpPr>
                <p:spPr bwMode="gray">
                  <a:xfrm rot="6078281">
                    <a:off x="2018" y="2294"/>
                    <a:ext cx="217" cy="82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7" name="AutoShape 52"/>
                  <p:cNvSpPr>
                    <a:spLocks noChangeArrowheads="1"/>
                  </p:cNvSpPr>
                  <p:nvPr/>
                </p:nvSpPr>
                <p:spPr bwMode="gray">
                  <a:xfrm rot="6373927">
                    <a:off x="2096" y="2319"/>
                    <a:ext cx="221" cy="81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8" name="AutoShape 53"/>
                  <p:cNvSpPr>
                    <a:spLocks noChangeArrowheads="1"/>
                  </p:cNvSpPr>
                  <p:nvPr/>
                </p:nvSpPr>
                <p:spPr bwMode="gray">
                  <a:xfrm rot="6906312">
                    <a:off x="2190" y="2348"/>
                    <a:ext cx="217" cy="82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12"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7"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X</a:t>
              </a:r>
            </a:p>
          </p:txBody>
        </p:sp>
      </p:grpSp>
      <p:cxnSp>
        <p:nvCxnSpPr>
          <p:cNvPr id="23" name="Straight Arrow Connector 22"/>
          <p:cNvCxnSpPr>
            <a:stCxn id="0" idx="3"/>
          </p:cNvCxnSpPr>
          <p:nvPr/>
        </p:nvCxnSpPr>
        <p:spPr>
          <a:xfrm rot="5400000">
            <a:off x="1315244" y="3958432"/>
            <a:ext cx="723900" cy="557212"/>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23"/>
          <p:cNvGrpSpPr>
            <a:grpSpLocks/>
          </p:cNvGrpSpPr>
          <p:nvPr/>
        </p:nvGrpSpPr>
        <p:grpSpPr bwMode="auto">
          <a:xfrm>
            <a:off x="3200400" y="3200400"/>
            <a:ext cx="755650" cy="758825"/>
            <a:chOff x="4010025" y="1277941"/>
            <a:chExt cx="755650" cy="758826"/>
          </a:xfrm>
        </p:grpSpPr>
        <p:grpSp>
          <p:nvGrpSpPr>
            <p:cNvPr id="11" name="Group 39"/>
            <p:cNvGrpSpPr>
              <a:grpSpLocks/>
            </p:cNvGrpSpPr>
            <p:nvPr/>
          </p:nvGrpSpPr>
          <p:grpSpPr bwMode="auto">
            <a:xfrm>
              <a:off x="4032250" y="1277941"/>
              <a:ext cx="723900" cy="758826"/>
              <a:chOff x="3247" y="1673"/>
              <a:chExt cx="606" cy="636"/>
            </a:xfrm>
          </p:grpSpPr>
          <p:pic>
            <p:nvPicPr>
              <p:cNvPr id="44147"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44148"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29"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13" name="Group 150"/>
              <p:cNvGrpSpPr>
                <a:grpSpLocks/>
              </p:cNvGrpSpPr>
              <p:nvPr/>
            </p:nvGrpSpPr>
            <p:grpSpPr bwMode="auto">
              <a:xfrm rot="-1045052" flipH="1" flipV="1">
                <a:off x="3269" y="2093"/>
                <a:ext cx="466" cy="118"/>
                <a:chOff x="2532" y="1080"/>
                <a:chExt cx="881" cy="238"/>
              </a:xfrm>
            </p:grpSpPr>
            <p:grpSp>
              <p:nvGrpSpPr>
                <p:cNvPr id="14" name="Group 44"/>
                <p:cNvGrpSpPr>
                  <a:grpSpLocks/>
                </p:cNvGrpSpPr>
                <p:nvPr/>
              </p:nvGrpSpPr>
              <p:grpSpPr bwMode="auto">
                <a:xfrm>
                  <a:off x="2532" y="1080"/>
                  <a:ext cx="741" cy="183"/>
                  <a:chOff x="1571" y="2593"/>
                  <a:chExt cx="1117" cy="274"/>
                </a:xfrm>
              </p:grpSpPr>
              <p:sp>
                <p:nvSpPr>
                  <p:cNvPr id="38" name="AutoShape 45"/>
                  <p:cNvSpPr>
                    <a:spLocks noChangeArrowheads="1"/>
                  </p:cNvSpPr>
                  <p:nvPr/>
                </p:nvSpPr>
                <p:spPr bwMode="gray">
                  <a:xfrm rot="5263130">
                    <a:off x="1872" y="2305"/>
                    <a:ext cx="221" cy="810"/>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39" name="AutoShape 46"/>
                  <p:cNvSpPr>
                    <a:spLocks noChangeArrowheads="1"/>
                  </p:cNvSpPr>
                  <p:nvPr/>
                </p:nvSpPr>
                <p:spPr bwMode="gray">
                  <a:xfrm rot="6078281">
                    <a:off x="2011" y="2308"/>
                    <a:ext cx="217" cy="80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40" name="AutoShape 47"/>
                  <p:cNvSpPr>
                    <a:spLocks noChangeArrowheads="1"/>
                  </p:cNvSpPr>
                  <p:nvPr/>
                </p:nvSpPr>
                <p:spPr bwMode="gray">
                  <a:xfrm rot="6373927">
                    <a:off x="2084" y="2335"/>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41" name="AutoShape 48"/>
                  <p:cNvSpPr>
                    <a:spLocks noChangeArrowheads="1"/>
                  </p:cNvSpPr>
                  <p:nvPr/>
                </p:nvSpPr>
                <p:spPr bwMode="gray">
                  <a:xfrm rot="6906312">
                    <a:off x="2174" y="2362"/>
                    <a:ext cx="221"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24" name="Group 49"/>
                <p:cNvGrpSpPr>
                  <a:grpSpLocks/>
                </p:cNvGrpSpPr>
                <p:nvPr/>
              </p:nvGrpSpPr>
              <p:grpSpPr bwMode="auto">
                <a:xfrm rot="1353540">
                  <a:off x="2672" y="1133"/>
                  <a:ext cx="741" cy="185"/>
                  <a:chOff x="1577" y="2581"/>
                  <a:chExt cx="1118" cy="277"/>
                </a:xfrm>
              </p:grpSpPr>
              <p:sp>
                <p:nvSpPr>
                  <p:cNvPr id="34" name="AutoShape 50"/>
                  <p:cNvSpPr>
                    <a:spLocks noChangeArrowheads="1"/>
                  </p:cNvSpPr>
                  <p:nvPr/>
                </p:nvSpPr>
                <p:spPr bwMode="gray">
                  <a:xfrm rot="5263130">
                    <a:off x="1885" y="2297"/>
                    <a:ext cx="217"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35" name="AutoShape 51"/>
                  <p:cNvSpPr>
                    <a:spLocks noChangeArrowheads="1"/>
                  </p:cNvSpPr>
                  <p:nvPr/>
                </p:nvSpPr>
                <p:spPr bwMode="gray">
                  <a:xfrm rot="6078281">
                    <a:off x="2020" y="2298"/>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36" name="AutoShape 52"/>
                  <p:cNvSpPr>
                    <a:spLocks noChangeArrowheads="1"/>
                  </p:cNvSpPr>
                  <p:nvPr/>
                </p:nvSpPr>
                <p:spPr bwMode="gray">
                  <a:xfrm rot="6373927">
                    <a:off x="2096" y="2325"/>
                    <a:ext cx="221" cy="80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37" name="AutoShape 53"/>
                  <p:cNvSpPr>
                    <a:spLocks noChangeArrowheads="1"/>
                  </p:cNvSpPr>
                  <p:nvPr/>
                </p:nvSpPr>
                <p:spPr bwMode="gray">
                  <a:xfrm rot="6906312">
                    <a:off x="2188" y="2350"/>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31"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26"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D</a:t>
              </a:r>
            </a:p>
          </p:txBody>
        </p:sp>
      </p:grpSp>
      <p:grpSp>
        <p:nvGrpSpPr>
          <p:cNvPr id="25" name="Group 41"/>
          <p:cNvGrpSpPr>
            <a:grpSpLocks/>
          </p:cNvGrpSpPr>
          <p:nvPr/>
        </p:nvGrpSpPr>
        <p:grpSpPr bwMode="auto">
          <a:xfrm>
            <a:off x="1828800" y="3276600"/>
            <a:ext cx="755650" cy="758825"/>
            <a:chOff x="4010025" y="1277941"/>
            <a:chExt cx="755650" cy="758826"/>
          </a:xfrm>
        </p:grpSpPr>
        <p:grpSp>
          <p:nvGrpSpPr>
            <p:cNvPr id="27" name="Group 39"/>
            <p:cNvGrpSpPr>
              <a:grpSpLocks/>
            </p:cNvGrpSpPr>
            <p:nvPr/>
          </p:nvGrpSpPr>
          <p:grpSpPr bwMode="auto">
            <a:xfrm>
              <a:off x="4032250" y="1277941"/>
              <a:ext cx="723900" cy="758826"/>
              <a:chOff x="3247" y="1673"/>
              <a:chExt cx="606" cy="636"/>
            </a:xfrm>
          </p:grpSpPr>
          <p:pic>
            <p:nvPicPr>
              <p:cNvPr id="44128"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44129"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47"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28" name="Group 150"/>
              <p:cNvGrpSpPr>
                <a:grpSpLocks/>
              </p:cNvGrpSpPr>
              <p:nvPr/>
            </p:nvGrpSpPr>
            <p:grpSpPr bwMode="auto">
              <a:xfrm rot="-1045052" flipH="1" flipV="1">
                <a:off x="3269" y="2093"/>
                <a:ext cx="466" cy="118"/>
                <a:chOff x="2532" y="1080"/>
                <a:chExt cx="881" cy="238"/>
              </a:xfrm>
            </p:grpSpPr>
            <p:grpSp>
              <p:nvGrpSpPr>
                <p:cNvPr id="30" name="Group 44"/>
                <p:cNvGrpSpPr>
                  <a:grpSpLocks/>
                </p:cNvGrpSpPr>
                <p:nvPr/>
              </p:nvGrpSpPr>
              <p:grpSpPr bwMode="auto">
                <a:xfrm>
                  <a:off x="2532" y="1080"/>
                  <a:ext cx="741" cy="183"/>
                  <a:chOff x="1571" y="2593"/>
                  <a:chExt cx="1117" cy="274"/>
                </a:xfrm>
              </p:grpSpPr>
              <p:sp>
                <p:nvSpPr>
                  <p:cNvPr id="56" name="AutoShape 45"/>
                  <p:cNvSpPr>
                    <a:spLocks noChangeArrowheads="1"/>
                  </p:cNvSpPr>
                  <p:nvPr/>
                </p:nvSpPr>
                <p:spPr bwMode="gray">
                  <a:xfrm rot="5263130">
                    <a:off x="1872" y="2305"/>
                    <a:ext cx="221" cy="810"/>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7" name="AutoShape 46"/>
                  <p:cNvSpPr>
                    <a:spLocks noChangeArrowheads="1"/>
                  </p:cNvSpPr>
                  <p:nvPr/>
                </p:nvSpPr>
                <p:spPr bwMode="gray">
                  <a:xfrm rot="6078281">
                    <a:off x="2011" y="2308"/>
                    <a:ext cx="217" cy="80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8" name="AutoShape 47"/>
                  <p:cNvSpPr>
                    <a:spLocks noChangeArrowheads="1"/>
                  </p:cNvSpPr>
                  <p:nvPr/>
                </p:nvSpPr>
                <p:spPr bwMode="gray">
                  <a:xfrm rot="6373927">
                    <a:off x="2084" y="2335"/>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9" name="AutoShape 48"/>
                  <p:cNvSpPr>
                    <a:spLocks noChangeArrowheads="1"/>
                  </p:cNvSpPr>
                  <p:nvPr/>
                </p:nvSpPr>
                <p:spPr bwMode="gray">
                  <a:xfrm rot="6906312">
                    <a:off x="2174" y="2362"/>
                    <a:ext cx="221"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44160" name="Group 49"/>
                <p:cNvGrpSpPr>
                  <a:grpSpLocks/>
                </p:cNvGrpSpPr>
                <p:nvPr/>
              </p:nvGrpSpPr>
              <p:grpSpPr bwMode="auto">
                <a:xfrm rot="1353540">
                  <a:off x="2672" y="1133"/>
                  <a:ext cx="741" cy="185"/>
                  <a:chOff x="1577" y="2581"/>
                  <a:chExt cx="1118" cy="277"/>
                </a:xfrm>
              </p:grpSpPr>
              <p:sp>
                <p:nvSpPr>
                  <p:cNvPr id="52" name="AutoShape 50"/>
                  <p:cNvSpPr>
                    <a:spLocks noChangeArrowheads="1"/>
                  </p:cNvSpPr>
                  <p:nvPr/>
                </p:nvSpPr>
                <p:spPr bwMode="gray">
                  <a:xfrm rot="5263130">
                    <a:off x="1885" y="2297"/>
                    <a:ext cx="217"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3" name="AutoShape 51"/>
                  <p:cNvSpPr>
                    <a:spLocks noChangeArrowheads="1"/>
                  </p:cNvSpPr>
                  <p:nvPr/>
                </p:nvSpPr>
                <p:spPr bwMode="gray">
                  <a:xfrm rot="6078281">
                    <a:off x="2020" y="2298"/>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4" name="AutoShape 52"/>
                  <p:cNvSpPr>
                    <a:spLocks noChangeArrowheads="1"/>
                  </p:cNvSpPr>
                  <p:nvPr/>
                </p:nvSpPr>
                <p:spPr bwMode="gray">
                  <a:xfrm rot="6373927">
                    <a:off x="2096" y="2325"/>
                    <a:ext cx="221" cy="80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5" name="AutoShape 53"/>
                  <p:cNvSpPr>
                    <a:spLocks noChangeArrowheads="1"/>
                  </p:cNvSpPr>
                  <p:nvPr/>
                </p:nvSpPr>
                <p:spPr bwMode="gray">
                  <a:xfrm rot="6906312">
                    <a:off x="2188" y="2350"/>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49"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44"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A</a:t>
              </a:r>
            </a:p>
          </p:txBody>
        </p:sp>
      </p:grpSp>
      <p:grpSp>
        <p:nvGrpSpPr>
          <p:cNvPr id="44161" name="Group 59"/>
          <p:cNvGrpSpPr>
            <a:grpSpLocks/>
          </p:cNvGrpSpPr>
          <p:nvPr/>
        </p:nvGrpSpPr>
        <p:grpSpPr bwMode="auto">
          <a:xfrm>
            <a:off x="2286000" y="5257800"/>
            <a:ext cx="755650" cy="758825"/>
            <a:chOff x="4010025" y="1277941"/>
            <a:chExt cx="755650" cy="758826"/>
          </a:xfrm>
        </p:grpSpPr>
        <p:grpSp>
          <p:nvGrpSpPr>
            <p:cNvPr id="44162" name="Group 39"/>
            <p:cNvGrpSpPr>
              <a:grpSpLocks/>
            </p:cNvGrpSpPr>
            <p:nvPr/>
          </p:nvGrpSpPr>
          <p:grpSpPr bwMode="auto">
            <a:xfrm>
              <a:off x="4032250" y="1277941"/>
              <a:ext cx="723900" cy="758826"/>
              <a:chOff x="3247" y="1673"/>
              <a:chExt cx="606" cy="636"/>
            </a:xfrm>
          </p:grpSpPr>
          <p:pic>
            <p:nvPicPr>
              <p:cNvPr id="44109"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44110"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65"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44163" name="Group 150"/>
              <p:cNvGrpSpPr>
                <a:grpSpLocks/>
              </p:cNvGrpSpPr>
              <p:nvPr/>
            </p:nvGrpSpPr>
            <p:grpSpPr bwMode="auto">
              <a:xfrm rot="-1045052" flipH="1" flipV="1">
                <a:off x="3268" y="2086"/>
                <a:ext cx="465" cy="120"/>
                <a:chOff x="2532" y="1080"/>
                <a:chExt cx="879" cy="240"/>
              </a:xfrm>
            </p:grpSpPr>
            <p:grpSp>
              <p:nvGrpSpPr>
                <p:cNvPr id="44164" name="Group 44"/>
                <p:cNvGrpSpPr>
                  <a:grpSpLocks/>
                </p:cNvGrpSpPr>
                <p:nvPr/>
              </p:nvGrpSpPr>
              <p:grpSpPr bwMode="auto">
                <a:xfrm>
                  <a:off x="2532" y="1080"/>
                  <a:ext cx="741" cy="183"/>
                  <a:chOff x="1571" y="2593"/>
                  <a:chExt cx="1117" cy="274"/>
                </a:xfrm>
              </p:grpSpPr>
              <p:sp>
                <p:nvSpPr>
                  <p:cNvPr id="74"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5" name="AutoShape 46"/>
                  <p:cNvSpPr>
                    <a:spLocks noChangeArrowheads="1"/>
                  </p:cNvSpPr>
                  <p:nvPr/>
                </p:nvSpPr>
                <p:spPr bwMode="gray">
                  <a:xfrm rot="6078281">
                    <a:off x="2006" y="2298"/>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6"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7" name="AutoShape 48"/>
                  <p:cNvSpPr>
                    <a:spLocks noChangeArrowheads="1"/>
                  </p:cNvSpPr>
                  <p:nvPr/>
                </p:nvSpPr>
                <p:spPr bwMode="gray">
                  <a:xfrm rot="6906312">
                    <a:off x="2173" y="2349"/>
                    <a:ext cx="219" cy="822"/>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44165" name="Group 49"/>
                <p:cNvGrpSpPr>
                  <a:grpSpLocks/>
                </p:cNvGrpSpPr>
                <p:nvPr/>
              </p:nvGrpSpPr>
              <p:grpSpPr bwMode="auto">
                <a:xfrm rot="1353540">
                  <a:off x="2670" y="1135"/>
                  <a:ext cx="741" cy="185"/>
                  <a:chOff x="1577" y="2581"/>
                  <a:chExt cx="1118" cy="277"/>
                </a:xfrm>
              </p:grpSpPr>
              <p:sp>
                <p:nvSpPr>
                  <p:cNvPr id="70" name="AutoShape 50"/>
                  <p:cNvSpPr>
                    <a:spLocks noChangeArrowheads="1"/>
                  </p:cNvSpPr>
                  <p:nvPr/>
                </p:nvSpPr>
                <p:spPr bwMode="gray">
                  <a:xfrm rot="5263130">
                    <a:off x="1882" y="2293"/>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1" name="AutoShape 51"/>
                  <p:cNvSpPr>
                    <a:spLocks noChangeArrowheads="1"/>
                  </p:cNvSpPr>
                  <p:nvPr/>
                </p:nvSpPr>
                <p:spPr bwMode="gray">
                  <a:xfrm rot="6078281">
                    <a:off x="2019" y="2292"/>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2" name="AutoShape 52"/>
                  <p:cNvSpPr>
                    <a:spLocks noChangeArrowheads="1"/>
                  </p:cNvSpPr>
                  <p:nvPr/>
                </p:nvSpPr>
                <p:spPr bwMode="gray">
                  <a:xfrm rot="6373927">
                    <a:off x="2099" y="2318"/>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3" name="AutoShape 53"/>
                  <p:cNvSpPr>
                    <a:spLocks noChangeArrowheads="1"/>
                  </p:cNvSpPr>
                  <p:nvPr/>
                </p:nvSpPr>
                <p:spPr bwMode="gray">
                  <a:xfrm rot="6906312">
                    <a:off x="2189" y="2346"/>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67"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62"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C</a:t>
              </a:r>
            </a:p>
          </p:txBody>
        </p:sp>
      </p:grpSp>
      <p:grpSp>
        <p:nvGrpSpPr>
          <p:cNvPr id="44168" name="Group 77"/>
          <p:cNvGrpSpPr>
            <a:grpSpLocks/>
          </p:cNvGrpSpPr>
          <p:nvPr/>
        </p:nvGrpSpPr>
        <p:grpSpPr bwMode="auto">
          <a:xfrm>
            <a:off x="4648200" y="4191000"/>
            <a:ext cx="755650" cy="758825"/>
            <a:chOff x="4010025" y="1277941"/>
            <a:chExt cx="755650" cy="758826"/>
          </a:xfrm>
        </p:grpSpPr>
        <p:grpSp>
          <p:nvGrpSpPr>
            <p:cNvPr id="44169" name="Group 39"/>
            <p:cNvGrpSpPr>
              <a:grpSpLocks/>
            </p:cNvGrpSpPr>
            <p:nvPr/>
          </p:nvGrpSpPr>
          <p:grpSpPr bwMode="auto">
            <a:xfrm>
              <a:off x="4032250" y="1277941"/>
              <a:ext cx="723900" cy="758826"/>
              <a:chOff x="3247" y="1673"/>
              <a:chExt cx="606" cy="636"/>
            </a:xfrm>
          </p:grpSpPr>
          <p:pic>
            <p:nvPicPr>
              <p:cNvPr id="44090"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44091"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83"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44170" name="Group 150"/>
              <p:cNvGrpSpPr>
                <a:grpSpLocks/>
              </p:cNvGrpSpPr>
              <p:nvPr/>
            </p:nvGrpSpPr>
            <p:grpSpPr bwMode="auto">
              <a:xfrm rot="-1045052" flipH="1" flipV="1">
                <a:off x="3268" y="2086"/>
                <a:ext cx="465" cy="120"/>
                <a:chOff x="2532" y="1080"/>
                <a:chExt cx="879" cy="240"/>
              </a:xfrm>
            </p:grpSpPr>
            <p:grpSp>
              <p:nvGrpSpPr>
                <p:cNvPr id="44171" name="Group 44"/>
                <p:cNvGrpSpPr>
                  <a:grpSpLocks/>
                </p:cNvGrpSpPr>
                <p:nvPr/>
              </p:nvGrpSpPr>
              <p:grpSpPr bwMode="auto">
                <a:xfrm>
                  <a:off x="2532" y="1080"/>
                  <a:ext cx="741" cy="183"/>
                  <a:chOff x="1571" y="2593"/>
                  <a:chExt cx="1117" cy="274"/>
                </a:xfrm>
              </p:grpSpPr>
              <p:sp>
                <p:nvSpPr>
                  <p:cNvPr id="92"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3" name="AutoShape 46"/>
                  <p:cNvSpPr>
                    <a:spLocks noChangeArrowheads="1"/>
                  </p:cNvSpPr>
                  <p:nvPr/>
                </p:nvSpPr>
                <p:spPr bwMode="gray">
                  <a:xfrm rot="6078281">
                    <a:off x="2006" y="2298"/>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4"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5" name="AutoShape 48"/>
                  <p:cNvSpPr>
                    <a:spLocks noChangeArrowheads="1"/>
                  </p:cNvSpPr>
                  <p:nvPr/>
                </p:nvSpPr>
                <p:spPr bwMode="gray">
                  <a:xfrm rot="6906312">
                    <a:off x="2173" y="2349"/>
                    <a:ext cx="219" cy="822"/>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44172" name="Group 49"/>
                <p:cNvGrpSpPr>
                  <a:grpSpLocks/>
                </p:cNvGrpSpPr>
                <p:nvPr/>
              </p:nvGrpSpPr>
              <p:grpSpPr bwMode="auto">
                <a:xfrm rot="1353540">
                  <a:off x="2670" y="1135"/>
                  <a:ext cx="741" cy="185"/>
                  <a:chOff x="1577" y="2581"/>
                  <a:chExt cx="1118" cy="277"/>
                </a:xfrm>
              </p:grpSpPr>
              <p:sp>
                <p:nvSpPr>
                  <p:cNvPr id="88" name="AutoShape 50"/>
                  <p:cNvSpPr>
                    <a:spLocks noChangeArrowheads="1"/>
                  </p:cNvSpPr>
                  <p:nvPr/>
                </p:nvSpPr>
                <p:spPr bwMode="gray">
                  <a:xfrm rot="5263130">
                    <a:off x="1882" y="2293"/>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89" name="AutoShape 51"/>
                  <p:cNvSpPr>
                    <a:spLocks noChangeArrowheads="1"/>
                  </p:cNvSpPr>
                  <p:nvPr/>
                </p:nvSpPr>
                <p:spPr bwMode="gray">
                  <a:xfrm rot="6078281">
                    <a:off x="2019" y="2292"/>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0" name="AutoShape 52"/>
                  <p:cNvSpPr>
                    <a:spLocks noChangeArrowheads="1"/>
                  </p:cNvSpPr>
                  <p:nvPr/>
                </p:nvSpPr>
                <p:spPr bwMode="gray">
                  <a:xfrm rot="6373927">
                    <a:off x="2099" y="2318"/>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1" name="AutoShape 53"/>
                  <p:cNvSpPr>
                    <a:spLocks noChangeArrowheads="1"/>
                  </p:cNvSpPr>
                  <p:nvPr/>
                </p:nvSpPr>
                <p:spPr bwMode="gray">
                  <a:xfrm rot="6906312">
                    <a:off x="2189" y="2346"/>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85"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80"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Y</a:t>
              </a:r>
            </a:p>
          </p:txBody>
        </p:sp>
      </p:grpSp>
      <p:grpSp>
        <p:nvGrpSpPr>
          <p:cNvPr id="44173" name="Group 95"/>
          <p:cNvGrpSpPr>
            <a:grpSpLocks/>
          </p:cNvGrpSpPr>
          <p:nvPr/>
        </p:nvGrpSpPr>
        <p:grpSpPr bwMode="auto">
          <a:xfrm>
            <a:off x="3200400" y="4191000"/>
            <a:ext cx="755650" cy="758825"/>
            <a:chOff x="4010025" y="1277941"/>
            <a:chExt cx="755650" cy="758826"/>
          </a:xfrm>
        </p:grpSpPr>
        <p:grpSp>
          <p:nvGrpSpPr>
            <p:cNvPr id="44174" name="Group 39"/>
            <p:cNvGrpSpPr>
              <a:grpSpLocks/>
            </p:cNvGrpSpPr>
            <p:nvPr/>
          </p:nvGrpSpPr>
          <p:grpSpPr bwMode="auto">
            <a:xfrm>
              <a:off x="4032250" y="1277941"/>
              <a:ext cx="723900" cy="758826"/>
              <a:chOff x="3247" y="1673"/>
              <a:chExt cx="606" cy="636"/>
            </a:xfrm>
          </p:grpSpPr>
          <p:pic>
            <p:nvPicPr>
              <p:cNvPr id="44071"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44072"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101"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44175" name="Group 150"/>
              <p:cNvGrpSpPr>
                <a:grpSpLocks/>
              </p:cNvGrpSpPr>
              <p:nvPr/>
            </p:nvGrpSpPr>
            <p:grpSpPr bwMode="auto">
              <a:xfrm rot="-1045052" flipH="1" flipV="1">
                <a:off x="3268" y="2081"/>
                <a:ext cx="464" cy="122"/>
                <a:chOff x="2532" y="1080"/>
                <a:chExt cx="877" cy="242"/>
              </a:xfrm>
            </p:grpSpPr>
            <p:grpSp>
              <p:nvGrpSpPr>
                <p:cNvPr id="44176" name="Group 44"/>
                <p:cNvGrpSpPr>
                  <a:grpSpLocks/>
                </p:cNvGrpSpPr>
                <p:nvPr/>
              </p:nvGrpSpPr>
              <p:grpSpPr bwMode="auto">
                <a:xfrm>
                  <a:off x="2532" y="1080"/>
                  <a:ext cx="741" cy="183"/>
                  <a:chOff x="1571" y="2593"/>
                  <a:chExt cx="1117" cy="274"/>
                </a:xfrm>
              </p:grpSpPr>
              <p:sp>
                <p:nvSpPr>
                  <p:cNvPr id="110" name="AutoShape 45"/>
                  <p:cNvSpPr>
                    <a:spLocks noChangeArrowheads="1"/>
                  </p:cNvSpPr>
                  <p:nvPr/>
                </p:nvSpPr>
                <p:spPr bwMode="gray">
                  <a:xfrm rot="5263130">
                    <a:off x="1873" y="2297"/>
                    <a:ext cx="21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11" name="AutoShape 46"/>
                  <p:cNvSpPr>
                    <a:spLocks noChangeArrowheads="1"/>
                  </p:cNvSpPr>
                  <p:nvPr/>
                </p:nvSpPr>
                <p:spPr bwMode="gray">
                  <a:xfrm rot="6078281">
                    <a:off x="2007" y="2304"/>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12" name="AutoShape 47"/>
                  <p:cNvSpPr>
                    <a:spLocks noChangeArrowheads="1"/>
                  </p:cNvSpPr>
                  <p:nvPr/>
                </p:nvSpPr>
                <p:spPr bwMode="gray">
                  <a:xfrm rot="6373927">
                    <a:off x="2080" y="2331"/>
                    <a:ext cx="221"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13" name="AutoShape 48"/>
                  <p:cNvSpPr>
                    <a:spLocks noChangeArrowheads="1"/>
                  </p:cNvSpPr>
                  <p:nvPr/>
                </p:nvSpPr>
                <p:spPr bwMode="gray">
                  <a:xfrm rot="6906312">
                    <a:off x="2173" y="2355"/>
                    <a:ext cx="217" cy="822"/>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44177" name="Group 49"/>
                <p:cNvGrpSpPr>
                  <a:grpSpLocks/>
                </p:cNvGrpSpPr>
                <p:nvPr/>
              </p:nvGrpSpPr>
              <p:grpSpPr bwMode="auto">
                <a:xfrm rot="1353540">
                  <a:off x="2668" y="1137"/>
                  <a:ext cx="741" cy="185"/>
                  <a:chOff x="1577" y="2581"/>
                  <a:chExt cx="1118" cy="277"/>
                </a:xfrm>
              </p:grpSpPr>
              <p:sp>
                <p:nvSpPr>
                  <p:cNvPr id="106" name="AutoShape 50"/>
                  <p:cNvSpPr>
                    <a:spLocks noChangeArrowheads="1"/>
                  </p:cNvSpPr>
                  <p:nvPr/>
                </p:nvSpPr>
                <p:spPr bwMode="gray">
                  <a:xfrm rot="5263130">
                    <a:off x="1882" y="2291"/>
                    <a:ext cx="225"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07" name="AutoShape 51"/>
                  <p:cNvSpPr>
                    <a:spLocks noChangeArrowheads="1"/>
                  </p:cNvSpPr>
                  <p:nvPr/>
                </p:nvSpPr>
                <p:spPr bwMode="gray">
                  <a:xfrm rot="6078281">
                    <a:off x="2019" y="2290"/>
                    <a:ext cx="221"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08" name="AutoShape 52"/>
                  <p:cNvSpPr>
                    <a:spLocks noChangeArrowheads="1"/>
                  </p:cNvSpPr>
                  <p:nvPr/>
                </p:nvSpPr>
                <p:spPr bwMode="gray">
                  <a:xfrm rot="6373927">
                    <a:off x="2099" y="2316"/>
                    <a:ext cx="221"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09" name="AutoShape 53"/>
                  <p:cNvSpPr>
                    <a:spLocks noChangeArrowheads="1"/>
                  </p:cNvSpPr>
                  <p:nvPr/>
                </p:nvSpPr>
                <p:spPr bwMode="gray">
                  <a:xfrm rot="6906312">
                    <a:off x="2189" y="2343"/>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103"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98"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B</a:t>
              </a:r>
            </a:p>
          </p:txBody>
        </p:sp>
      </p:grpSp>
      <p:cxnSp>
        <p:nvCxnSpPr>
          <p:cNvPr id="120" name="Straight Arrow Connector 119"/>
          <p:cNvCxnSpPr>
            <a:stCxn id="65" idx="7"/>
            <a:endCxn id="101" idx="3"/>
          </p:cNvCxnSpPr>
          <p:nvPr/>
        </p:nvCxnSpPr>
        <p:spPr>
          <a:xfrm rot="5400000" flipH="1" flipV="1">
            <a:off x="2839244" y="4872832"/>
            <a:ext cx="571500" cy="404812"/>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rot="10800000" flipV="1">
            <a:off x="1517650" y="4541838"/>
            <a:ext cx="1704975" cy="282575"/>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0" idx="3"/>
            <a:endCxn id="62" idx="3"/>
          </p:cNvCxnSpPr>
          <p:nvPr/>
        </p:nvCxnSpPr>
        <p:spPr>
          <a:xfrm rot="5400000">
            <a:off x="3509962" y="4321176"/>
            <a:ext cx="796925" cy="173355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0" idx="2"/>
          </p:cNvCxnSpPr>
          <p:nvPr/>
        </p:nvCxnSpPr>
        <p:spPr>
          <a:xfrm rot="10800000">
            <a:off x="2563813" y="3551238"/>
            <a:ext cx="658812"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0" idx="2"/>
            <a:endCxn id="101" idx="6"/>
          </p:cNvCxnSpPr>
          <p:nvPr/>
        </p:nvCxnSpPr>
        <p:spPr>
          <a:xfrm rot="10800000">
            <a:off x="3941763" y="4541838"/>
            <a:ext cx="728662" cy="1587"/>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5400000" flipH="1" flipV="1">
            <a:off x="1333500" y="4000500"/>
            <a:ext cx="457200" cy="3810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grpSp>
        <p:nvGrpSpPr>
          <p:cNvPr id="44178" name="Group 173"/>
          <p:cNvGrpSpPr/>
          <p:nvPr/>
        </p:nvGrpSpPr>
        <p:grpSpPr>
          <a:xfrm>
            <a:off x="5486400" y="3124200"/>
            <a:ext cx="2703512" cy="2133600"/>
            <a:chOff x="5486400" y="3124200"/>
            <a:chExt cx="2703512" cy="2133600"/>
          </a:xfrm>
          <a:scene3d>
            <a:camera prst="perspectiveHeroicExtremeLeftFacing"/>
            <a:lightRig rig="threePt" dir="t"/>
          </a:scene3d>
        </p:grpSpPr>
        <p:sp>
          <p:nvSpPr>
            <p:cNvPr id="148" name="AutoShape 6"/>
            <p:cNvSpPr>
              <a:spLocks noChangeArrowheads="1"/>
            </p:cNvSpPr>
            <p:nvPr/>
          </p:nvSpPr>
          <p:spPr bwMode="gray">
            <a:xfrm>
              <a:off x="5562600" y="3657600"/>
              <a:ext cx="2590800" cy="1600200"/>
            </a:xfrm>
            <a:prstGeom prst="roundRect">
              <a:avLst>
                <a:gd name="adj" fmla="val 0"/>
              </a:avLst>
            </a:prstGeom>
            <a:noFill/>
            <a:ln>
              <a:solidFill>
                <a:schemeClr val="tx2"/>
              </a:solidFill>
              <a:headEnd/>
              <a:tailEn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txBody>
            <a:bodyPr/>
            <a:lstStyle/>
            <a:p>
              <a:pPr>
                <a:defRPr/>
              </a:pPr>
              <a:endParaRPr lang="en-US">
                <a:latin typeface="Tahoma" pitchFamily="34" charset="0"/>
                <a:cs typeface="Tahoma" pitchFamily="34" charset="0"/>
              </a:endParaRPr>
            </a:p>
          </p:txBody>
        </p:sp>
        <p:grpSp>
          <p:nvGrpSpPr>
            <p:cNvPr id="44179" name="Group 19"/>
            <p:cNvGrpSpPr/>
            <p:nvPr/>
          </p:nvGrpSpPr>
          <p:grpSpPr>
            <a:xfrm>
              <a:off x="5486400" y="3124200"/>
              <a:ext cx="2703512" cy="530225"/>
              <a:chOff x="560388" y="1143000"/>
              <a:chExt cx="3617912" cy="530225"/>
            </a:xfrm>
          </p:grpSpPr>
          <p:sp>
            <p:nvSpPr>
              <p:cNvPr id="150" name="Freeform 2"/>
              <p:cNvSpPr>
                <a:spLocks/>
              </p:cNvSpPr>
              <p:nvPr/>
            </p:nvSpPr>
            <p:spPr bwMode="gray">
              <a:xfrm>
                <a:off x="560388" y="1143000"/>
                <a:ext cx="3617912"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rotWithShape="1">
                <a:gsLst>
                  <a:gs pos="0">
                    <a:srgbClr val="738AC8">
                      <a:shade val="51000"/>
                      <a:satMod val="130000"/>
                    </a:srgbClr>
                  </a:gs>
                  <a:gs pos="80000">
                    <a:srgbClr val="738AC8">
                      <a:shade val="93000"/>
                      <a:satMod val="130000"/>
                    </a:srgbClr>
                  </a:gs>
                  <a:gs pos="100000">
                    <a:srgbClr val="738AC8">
                      <a:shade val="94000"/>
                      <a:satMod val="135000"/>
                    </a:srgbClr>
                  </a:gs>
                </a:gsLst>
                <a:lin ang="162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a:sp3d>
                <a:bevelT/>
              </a:sp3d>
            </p:spPr>
            <p:txBody>
              <a:bodyPr wrap="none" anchor="ctr"/>
              <a:lstStyle/>
              <a:p>
                <a:pPr fontAlgn="auto">
                  <a:spcBef>
                    <a:spcPts val="0"/>
                  </a:spcBef>
                  <a:spcAft>
                    <a:spcPts val="0"/>
                  </a:spcAft>
                  <a:defRPr/>
                </a:pPr>
                <a:endParaRPr lang="en-US" kern="0">
                  <a:solidFill>
                    <a:sysClr val="windowText" lastClr="000000"/>
                  </a:solidFill>
                  <a:latin typeface="Verdana"/>
                  <a:cs typeface="+mn-cs"/>
                </a:endParaRPr>
              </a:p>
            </p:txBody>
          </p:sp>
          <p:sp>
            <p:nvSpPr>
              <p:cNvPr id="151" name="Rectangle 4"/>
              <p:cNvSpPr>
                <a:spLocks noChangeArrowheads="1"/>
              </p:cNvSpPr>
              <p:nvPr/>
            </p:nvSpPr>
            <p:spPr bwMode="gray">
              <a:xfrm>
                <a:off x="708025" y="1192213"/>
                <a:ext cx="3357563" cy="461665"/>
              </a:xfrm>
              <a:prstGeom prst="rect">
                <a:avLst/>
              </a:prstGeom>
              <a:noFill/>
              <a:ln w="9525" algn="ctr">
                <a:noFill/>
                <a:miter lim="800000"/>
                <a:headEnd/>
                <a:tailEnd/>
              </a:ln>
              <a:effectLst>
                <a:outerShdw dist="35921" dir="2700000" algn="ctr" rotWithShape="0">
                  <a:srgbClr val="003300"/>
                </a:outerShdw>
              </a:effectLst>
              <a:sp3d>
                <a:bevelT/>
              </a:sp3d>
            </p:spPr>
            <p:txBody>
              <a:bodyPr>
                <a:spAutoFit/>
              </a:bodyPr>
              <a:lstStyle/>
              <a:p>
                <a:pPr algn="ctr" fontAlgn="auto">
                  <a:spcBef>
                    <a:spcPts val="0"/>
                  </a:spcBef>
                  <a:spcAft>
                    <a:spcPts val="0"/>
                  </a:spcAft>
                  <a:defRPr/>
                </a:pPr>
                <a:r>
                  <a:rPr lang="en-US" sz="2400" kern="0">
                    <a:solidFill>
                      <a:srgbClr val="FFFFFF"/>
                    </a:solidFill>
                    <a:cs typeface="+mn-cs"/>
                  </a:rPr>
                  <a:t>Kết quả</a:t>
                </a:r>
              </a:p>
            </p:txBody>
          </p:sp>
        </p:grpSp>
      </p:grpSp>
      <p:sp>
        <p:nvSpPr>
          <p:cNvPr id="157" name="AutoShape 6"/>
          <p:cNvSpPr>
            <a:spLocks noChangeArrowheads="1"/>
          </p:cNvSpPr>
          <p:nvPr/>
        </p:nvSpPr>
        <p:spPr bwMode="gray">
          <a:xfrm>
            <a:off x="6172200" y="38100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a:t>X</a:t>
            </a:r>
          </a:p>
        </p:txBody>
      </p:sp>
      <p:sp>
        <p:nvSpPr>
          <p:cNvPr id="158" name="AutoShape 6"/>
          <p:cNvSpPr>
            <a:spLocks noChangeArrowheads="1"/>
          </p:cNvSpPr>
          <p:nvPr/>
        </p:nvSpPr>
        <p:spPr bwMode="gray">
          <a:xfrm>
            <a:off x="6629400" y="38100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a:t>B</a:t>
            </a:r>
          </a:p>
        </p:txBody>
      </p:sp>
      <p:sp>
        <p:nvSpPr>
          <p:cNvPr id="159" name="AutoShape 6"/>
          <p:cNvSpPr>
            <a:spLocks noChangeArrowheads="1"/>
          </p:cNvSpPr>
          <p:nvPr/>
        </p:nvSpPr>
        <p:spPr bwMode="gray">
          <a:xfrm>
            <a:off x="7086600" y="38100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a:t>Y</a:t>
            </a:r>
          </a:p>
        </p:txBody>
      </p:sp>
      <p:sp>
        <p:nvSpPr>
          <p:cNvPr id="160" name="AutoShape 6"/>
          <p:cNvSpPr>
            <a:spLocks noChangeArrowheads="1"/>
          </p:cNvSpPr>
          <p:nvPr/>
        </p:nvSpPr>
        <p:spPr bwMode="gray">
          <a:xfrm>
            <a:off x="6096000" y="44958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a:t>X</a:t>
            </a:r>
          </a:p>
        </p:txBody>
      </p:sp>
      <p:sp>
        <p:nvSpPr>
          <p:cNvPr id="161" name="AutoShape 6"/>
          <p:cNvSpPr>
            <a:spLocks noChangeArrowheads="1"/>
          </p:cNvSpPr>
          <p:nvPr/>
        </p:nvSpPr>
        <p:spPr bwMode="gray">
          <a:xfrm>
            <a:off x="6553200" y="44958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a:t>B</a:t>
            </a:r>
          </a:p>
        </p:txBody>
      </p:sp>
      <p:sp>
        <p:nvSpPr>
          <p:cNvPr id="162" name="AutoShape 6"/>
          <p:cNvSpPr>
            <a:spLocks noChangeArrowheads="1"/>
          </p:cNvSpPr>
          <p:nvPr/>
        </p:nvSpPr>
        <p:spPr bwMode="gray">
          <a:xfrm>
            <a:off x="7010400" y="44958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a:t>C</a:t>
            </a:r>
          </a:p>
        </p:txBody>
      </p:sp>
      <p:sp>
        <p:nvSpPr>
          <p:cNvPr id="168" name="AutoShape 6"/>
          <p:cNvSpPr>
            <a:spLocks noChangeArrowheads="1"/>
          </p:cNvSpPr>
          <p:nvPr/>
        </p:nvSpPr>
        <p:spPr bwMode="gray">
          <a:xfrm>
            <a:off x="7467600" y="4495800"/>
            <a:ext cx="457200" cy="457200"/>
          </a:xfrm>
          <a:prstGeom prst="roundRect">
            <a:avLst>
              <a:gd name="adj" fmla="val 16667"/>
            </a:avLst>
          </a:prstGeom>
          <a:ln>
            <a:prstDash val="sysDash"/>
            <a:headEnd/>
            <a:tailEnd/>
          </a:ln>
          <a:scene3d>
            <a:camera prst="perspectiveHeroicExtremeLeftFacing"/>
            <a:lightRig rig="threePt" dir="t"/>
          </a:scene3d>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a:t>Y</a:t>
            </a:r>
          </a:p>
        </p:txBody>
      </p:sp>
      <p:cxnSp>
        <p:nvCxnSpPr>
          <p:cNvPr id="172" name="Straight Arrow Connector 171"/>
          <p:cNvCxnSpPr/>
          <p:nvPr/>
        </p:nvCxnSpPr>
        <p:spPr>
          <a:xfrm>
            <a:off x="2667000" y="3429000"/>
            <a:ext cx="381000" cy="1588"/>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75" name="Straight Arrow Connector 174"/>
          <p:cNvCxnSpPr/>
          <p:nvPr/>
        </p:nvCxnSpPr>
        <p:spPr>
          <a:xfrm rot="10800000">
            <a:off x="2667001" y="3733800"/>
            <a:ext cx="381000" cy="1588"/>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78" name="Straight Arrow Connector 177"/>
          <p:cNvCxnSpPr/>
          <p:nvPr/>
        </p:nvCxnSpPr>
        <p:spPr>
          <a:xfrm rot="5400000">
            <a:off x="1638300" y="4076700"/>
            <a:ext cx="381000" cy="304800"/>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82" name="Straight Arrow Connector 181"/>
          <p:cNvCxnSpPr/>
          <p:nvPr/>
        </p:nvCxnSpPr>
        <p:spPr>
          <a:xfrm flipV="1">
            <a:off x="1905000" y="4495800"/>
            <a:ext cx="914400" cy="1524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88" name="Straight Arrow Connector 187"/>
          <p:cNvCxnSpPr/>
          <p:nvPr/>
        </p:nvCxnSpPr>
        <p:spPr>
          <a:xfrm>
            <a:off x="4114800" y="4419600"/>
            <a:ext cx="381000" cy="1588"/>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195" name="Straight Arrow Connector 194"/>
          <p:cNvCxnSpPr/>
          <p:nvPr/>
        </p:nvCxnSpPr>
        <p:spPr>
          <a:xfrm rot="10800000">
            <a:off x="4114800" y="4724400"/>
            <a:ext cx="381000" cy="1588"/>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03" name="Straight Arrow Connector 202"/>
          <p:cNvCxnSpPr/>
          <p:nvPr/>
        </p:nvCxnSpPr>
        <p:spPr>
          <a:xfrm rot="5400000">
            <a:off x="3086100" y="5067300"/>
            <a:ext cx="304800" cy="2286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13" name="Straight Arrow Connector 212"/>
          <p:cNvCxnSpPr/>
          <p:nvPr/>
        </p:nvCxnSpPr>
        <p:spPr>
          <a:xfrm flipV="1">
            <a:off x="3429000" y="4953000"/>
            <a:ext cx="685800" cy="3048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18" name="Straight Arrow Connector 217"/>
          <p:cNvCxnSpPr/>
          <p:nvPr/>
        </p:nvCxnSpPr>
        <p:spPr>
          <a:xfrm rot="10800000" flipV="1">
            <a:off x="3581400" y="5181600"/>
            <a:ext cx="685800" cy="304800"/>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21" name="Straight Arrow Connector 220"/>
          <p:cNvCxnSpPr/>
          <p:nvPr/>
        </p:nvCxnSpPr>
        <p:spPr>
          <a:xfrm rot="5400000" flipH="1" flipV="1">
            <a:off x="2857500" y="4762500"/>
            <a:ext cx="381000" cy="304800"/>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224" name="Straight Arrow Connector 223"/>
          <p:cNvCxnSpPr/>
          <p:nvPr/>
        </p:nvCxnSpPr>
        <p:spPr>
          <a:xfrm rot="10800000" flipV="1">
            <a:off x="1905000" y="4800600"/>
            <a:ext cx="914400" cy="152400"/>
          </a:xfrm>
          <a:prstGeom prst="straightConnector1">
            <a:avLst/>
          </a:prstGeom>
          <a:noFill/>
          <a:ln>
            <a:solidFill>
              <a:schemeClr val="tx2"/>
            </a:solidFill>
            <a:prstDash val="dash"/>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0" fill="hold" nodeType="withEffect">
                                  <p:stCondLst>
                                    <p:cond delay="0"/>
                                  </p:stCondLst>
                                  <p:childTnLst>
                                    <p:set>
                                      <p:cBhvr>
                                        <p:cTn id="16" dur="1" fill="hold">
                                          <p:stCondLst>
                                            <p:cond delay="0"/>
                                          </p:stCondLst>
                                        </p:cTn>
                                        <p:tgtEl>
                                          <p:spTgt spid="44173"/>
                                        </p:tgtEl>
                                        <p:attrNameLst>
                                          <p:attrName>style.visibility</p:attrName>
                                        </p:attrNameLst>
                                      </p:cBhvr>
                                      <p:to>
                                        <p:strVal val="visible"/>
                                      </p:to>
                                    </p:set>
                                    <p:anim calcmode="lin" valueType="num">
                                      <p:cBhvr>
                                        <p:cTn id="17" dur="500" fill="hold"/>
                                        <p:tgtEl>
                                          <p:spTgt spid="44173"/>
                                        </p:tgtEl>
                                        <p:attrNameLst>
                                          <p:attrName>ppt_w</p:attrName>
                                        </p:attrNameLst>
                                      </p:cBhvr>
                                      <p:tavLst>
                                        <p:tav tm="0">
                                          <p:val>
                                            <p:fltVal val="0"/>
                                          </p:val>
                                        </p:tav>
                                        <p:tav tm="100000">
                                          <p:val>
                                            <p:strVal val="#ppt_w"/>
                                          </p:val>
                                        </p:tav>
                                      </p:tavLst>
                                    </p:anim>
                                    <p:anim calcmode="lin" valueType="num">
                                      <p:cBhvr>
                                        <p:cTn id="18" dur="500" fill="hold"/>
                                        <p:tgtEl>
                                          <p:spTgt spid="44173"/>
                                        </p:tgtEl>
                                        <p:attrNameLst>
                                          <p:attrName>ppt_h</p:attrName>
                                        </p:attrNameLst>
                                      </p:cBhvr>
                                      <p:tavLst>
                                        <p:tav tm="0">
                                          <p:val>
                                            <p:fltVal val="0"/>
                                          </p:val>
                                        </p:tav>
                                        <p:tav tm="100000">
                                          <p:val>
                                            <p:strVal val="#ppt_h"/>
                                          </p:val>
                                        </p:tav>
                                      </p:tavLst>
                                    </p:anim>
                                    <p:animEffect transition="in" filter="fade">
                                      <p:cBhvr>
                                        <p:cTn id="19" dur="500"/>
                                        <p:tgtEl>
                                          <p:spTgt spid="44173"/>
                                        </p:tgtEl>
                                      </p:cBhvr>
                                    </p:animEffect>
                                  </p:childTnLst>
                                </p:cTn>
                              </p:par>
                              <p:par>
                                <p:cTn id="20" presetID="53" presetClass="entr" presetSubtype="0" fill="hold" nodeType="withEffect">
                                  <p:stCondLst>
                                    <p:cond delay="0"/>
                                  </p:stCondLst>
                                  <p:childTnLst>
                                    <p:set>
                                      <p:cBhvr>
                                        <p:cTn id="21" dur="1" fill="hold">
                                          <p:stCondLst>
                                            <p:cond delay="0"/>
                                          </p:stCondLst>
                                        </p:cTn>
                                        <p:tgtEl>
                                          <p:spTgt spid="44168"/>
                                        </p:tgtEl>
                                        <p:attrNameLst>
                                          <p:attrName>style.visibility</p:attrName>
                                        </p:attrNameLst>
                                      </p:cBhvr>
                                      <p:to>
                                        <p:strVal val="visible"/>
                                      </p:to>
                                    </p:set>
                                    <p:anim calcmode="lin" valueType="num">
                                      <p:cBhvr>
                                        <p:cTn id="22" dur="500" fill="hold"/>
                                        <p:tgtEl>
                                          <p:spTgt spid="44168"/>
                                        </p:tgtEl>
                                        <p:attrNameLst>
                                          <p:attrName>ppt_w</p:attrName>
                                        </p:attrNameLst>
                                      </p:cBhvr>
                                      <p:tavLst>
                                        <p:tav tm="0">
                                          <p:val>
                                            <p:fltVal val="0"/>
                                          </p:val>
                                        </p:tav>
                                        <p:tav tm="100000">
                                          <p:val>
                                            <p:strVal val="#ppt_w"/>
                                          </p:val>
                                        </p:tav>
                                      </p:tavLst>
                                    </p:anim>
                                    <p:anim calcmode="lin" valueType="num">
                                      <p:cBhvr>
                                        <p:cTn id="23" dur="500" fill="hold"/>
                                        <p:tgtEl>
                                          <p:spTgt spid="44168"/>
                                        </p:tgtEl>
                                        <p:attrNameLst>
                                          <p:attrName>ppt_h</p:attrName>
                                        </p:attrNameLst>
                                      </p:cBhvr>
                                      <p:tavLst>
                                        <p:tav tm="0">
                                          <p:val>
                                            <p:fltVal val="0"/>
                                          </p:val>
                                        </p:tav>
                                        <p:tav tm="100000">
                                          <p:val>
                                            <p:strVal val="#ppt_h"/>
                                          </p:val>
                                        </p:tav>
                                      </p:tavLst>
                                    </p:anim>
                                    <p:animEffect transition="in" filter="fade">
                                      <p:cBhvr>
                                        <p:cTn id="24" dur="500"/>
                                        <p:tgtEl>
                                          <p:spTgt spid="44168"/>
                                        </p:tgtEl>
                                      </p:cBhvr>
                                    </p:animEffect>
                                  </p:childTnLst>
                                </p:cTn>
                              </p:par>
                              <p:par>
                                <p:cTn id="25" presetID="53" presetClass="entr" presetSubtype="0" fill="hold" nodeType="withEffect">
                                  <p:stCondLst>
                                    <p:cond delay="0"/>
                                  </p:stCondLst>
                                  <p:childTnLst>
                                    <p:set>
                                      <p:cBhvr>
                                        <p:cTn id="26" dur="1" fill="hold">
                                          <p:stCondLst>
                                            <p:cond delay="0"/>
                                          </p:stCondLst>
                                        </p:cTn>
                                        <p:tgtEl>
                                          <p:spTgt spid="44161"/>
                                        </p:tgtEl>
                                        <p:attrNameLst>
                                          <p:attrName>style.visibility</p:attrName>
                                        </p:attrNameLst>
                                      </p:cBhvr>
                                      <p:to>
                                        <p:strVal val="visible"/>
                                      </p:to>
                                    </p:set>
                                    <p:anim calcmode="lin" valueType="num">
                                      <p:cBhvr>
                                        <p:cTn id="27" dur="500" fill="hold"/>
                                        <p:tgtEl>
                                          <p:spTgt spid="44161"/>
                                        </p:tgtEl>
                                        <p:attrNameLst>
                                          <p:attrName>ppt_w</p:attrName>
                                        </p:attrNameLst>
                                      </p:cBhvr>
                                      <p:tavLst>
                                        <p:tav tm="0">
                                          <p:val>
                                            <p:fltVal val="0"/>
                                          </p:val>
                                        </p:tav>
                                        <p:tav tm="100000">
                                          <p:val>
                                            <p:strVal val="#ppt_w"/>
                                          </p:val>
                                        </p:tav>
                                      </p:tavLst>
                                    </p:anim>
                                    <p:anim calcmode="lin" valueType="num">
                                      <p:cBhvr>
                                        <p:cTn id="28" dur="500" fill="hold"/>
                                        <p:tgtEl>
                                          <p:spTgt spid="44161"/>
                                        </p:tgtEl>
                                        <p:attrNameLst>
                                          <p:attrName>ppt_h</p:attrName>
                                        </p:attrNameLst>
                                      </p:cBhvr>
                                      <p:tavLst>
                                        <p:tav tm="0">
                                          <p:val>
                                            <p:fltVal val="0"/>
                                          </p:val>
                                        </p:tav>
                                        <p:tav tm="100000">
                                          <p:val>
                                            <p:strVal val="#ppt_h"/>
                                          </p:val>
                                        </p:tav>
                                      </p:tavLst>
                                    </p:anim>
                                    <p:animEffect transition="in" filter="fade">
                                      <p:cBhvr>
                                        <p:cTn id="29" dur="500"/>
                                        <p:tgtEl>
                                          <p:spTgt spid="44161"/>
                                        </p:tgtEl>
                                      </p:cBhvr>
                                    </p:animEffect>
                                  </p:childTnLst>
                                </p:cTn>
                              </p:par>
                              <p:par>
                                <p:cTn id="30" presetID="53"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par>
                                <p:cTn id="39" presetID="22" presetClass="entr" presetSubtype="1" fill="hold" nodeType="withEffect">
                                  <p:stCondLst>
                                    <p:cond delay="0"/>
                                  </p:stCondLst>
                                  <p:childTnLst>
                                    <p:set>
                                      <p:cBhvr>
                                        <p:cTn id="40" dur="1" fill="hold">
                                          <p:stCondLst>
                                            <p:cond delay="0"/>
                                          </p:stCondLst>
                                        </p:cTn>
                                        <p:tgtEl>
                                          <p:spTgt spid="120"/>
                                        </p:tgtEl>
                                        <p:attrNameLst>
                                          <p:attrName>style.visibility</p:attrName>
                                        </p:attrNameLst>
                                      </p:cBhvr>
                                      <p:to>
                                        <p:strVal val="visible"/>
                                      </p:to>
                                    </p:set>
                                    <p:animEffect transition="in" filter="wipe(up)">
                                      <p:cBhvr>
                                        <p:cTn id="41" dur="500"/>
                                        <p:tgtEl>
                                          <p:spTgt spid="120"/>
                                        </p:tgtEl>
                                      </p:cBhvr>
                                    </p:animEffect>
                                  </p:childTnLst>
                                </p:cTn>
                              </p:par>
                              <p:par>
                                <p:cTn id="42" presetID="22" presetClass="entr" presetSubtype="8" fill="hold" nodeType="withEffect">
                                  <p:stCondLst>
                                    <p:cond delay="0"/>
                                  </p:stCondLst>
                                  <p:childTnLst>
                                    <p:set>
                                      <p:cBhvr>
                                        <p:cTn id="43" dur="1" fill="hold">
                                          <p:stCondLst>
                                            <p:cond delay="0"/>
                                          </p:stCondLst>
                                        </p:cTn>
                                        <p:tgtEl>
                                          <p:spTgt spid="123"/>
                                        </p:tgtEl>
                                        <p:attrNameLst>
                                          <p:attrName>style.visibility</p:attrName>
                                        </p:attrNameLst>
                                      </p:cBhvr>
                                      <p:to>
                                        <p:strVal val="visible"/>
                                      </p:to>
                                    </p:set>
                                    <p:animEffect transition="in" filter="wipe(left)">
                                      <p:cBhvr>
                                        <p:cTn id="44" dur="500"/>
                                        <p:tgtEl>
                                          <p:spTgt spid="123"/>
                                        </p:tgtEl>
                                      </p:cBhvr>
                                    </p:animEffect>
                                  </p:childTnLst>
                                </p:cTn>
                              </p:par>
                              <p:par>
                                <p:cTn id="45" presetID="22" presetClass="entr" presetSubtype="8" fill="hold" nodeType="withEffect">
                                  <p:stCondLst>
                                    <p:cond delay="0"/>
                                  </p:stCondLst>
                                  <p:childTnLst>
                                    <p:set>
                                      <p:cBhvr>
                                        <p:cTn id="46" dur="1" fill="hold">
                                          <p:stCondLst>
                                            <p:cond delay="0"/>
                                          </p:stCondLst>
                                        </p:cTn>
                                        <p:tgtEl>
                                          <p:spTgt spid="126"/>
                                        </p:tgtEl>
                                        <p:attrNameLst>
                                          <p:attrName>style.visibility</p:attrName>
                                        </p:attrNameLst>
                                      </p:cBhvr>
                                      <p:to>
                                        <p:strVal val="visible"/>
                                      </p:to>
                                    </p:set>
                                    <p:animEffect transition="in" filter="wipe(left)">
                                      <p:cBhvr>
                                        <p:cTn id="47" dur="500"/>
                                        <p:tgtEl>
                                          <p:spTgt spid="126"/>
                                        </p:tgtEl>
                                      </p:cBhvr>
                                    </p:animEffect>
                                  </p:childTnLst>
                                </p:cTn>
                              </p:par>
                              <p:par>
                                <p:cTn id="48" presetID="22" presetClass="entr" presetSubtype="8" fill="hold" nodeType="with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wipe(left)">
                                      <p:cBhvr>
                                        <p:cTn id="50" dur="500"/>
                                        <p:tgtEl>
                                          <p:spTgt spid="129"/>
                                        </p:tgtEl>
                                      </p:cBhvr>
                                    </p:animEffect>
                                  </p:childTnLst>
                                </p:cTn>
                              </p:par>
                              <p:par>
                                <p:cTn id="51" presetID="22" presetClass="entr" presetSubtype="8" fill="hold" nodeType="withEffect">
                                  <p:stCondLst>
                                    <p:cond delay="0"/>
                                  </p:stCondLst>
                                  <p:childTnLst>
                                    <p:set>
                                      <p:cBhvr>
                                        <p:cTn id="52" dur="1" fill="hold">
                                          <p:stCondLst>
                                            <p:cond delay="0"/>
                                          </p:stCondLst>
                                        </p:cTn>
                                        <p:tgtEl>
                                          <p:spTgt spid="132"/>
                                        </p:tgtEl>
                                        <p:attrNameLst>
                                          <p:attrName>style.visibility</p:attrName>
                                        </p:attrNameLst>
                                      </p:cBhvr>
                                      <p:to>
                                        <p:strVal val="visible"/>
                                      </p:to>
                                    </p:set>
                                    <p:animEffect transition="in" filter="wipe(left)">
                                      <p:cBhvr>
                                        <p:cTn id="53" dur="500"/>
                                        <p:tgtEl>
                                          <p:spTgt spid="13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40"/>
                                        </p:tgtEl>
                                        <p:attrNameLst>
                                          <p:attrName>style.visibility</p:attrName>
                                        </p:attrNameLst>
                                      </p:cBhvr>
                                      <p:to>
                                        <p:strVal val="visible"/>
                                      </p:to>
                                    </p:set>
                                    <p:animEffect transition="in" filter="wipe(down)">
                                      <p:cBhvr>
                                        <p:cTn id="58" dur="500"/>
                                        <p:tgtEl>
                                          <p:spTgt spid="14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2"/>
                                        </p:tgtEl>
                                        <p:attrNameLst>
                                          <p:attrName>style.visibility</p:attrName>
                                        </p:attrNameLst>
                                      </p:cBhvr>
                                      <p:to>
                                        <p:strVal val="visible"/>
                                      </p:to>
                                    </p:set>
                                    <p:animEffect transition="in" filter="wipe(left)">
                                      <p:cBhvr>
                                        <p:cTn id="63" dur="500"/>
                                        <p:tgtEl>
                                          <p:spTgt spid="17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75"/>
                                        </p:tgtEl>
                                        <p:attrNameLst>
                                          <p:attrName>style.visibility</p:attrName>
                                        </p:attrNameLst>
                                      </p:cBhvr>
                                      <p:to>
                                        <p:strVal val="visible"/>
                                      </p:to>
                                    </p:set>
                                    <p:animEffect transition="in" filter="wipe(right)">
                                      <p:cBhvr>
                                        <p:cTn id="68" dur="500"/>
                                        <p:tgtEl>
                                          <p:spTgt spid="17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78"/>
                                        </p:tgtEl>
                                        <p:attrNameLst>
                                          <p:attrName>style.visibility</p:attrName>
                                        </p:attrNameLst>
                                      </p:cBhvr>
                                      <p:to>
                                        <p:strVal val="visible"/>
                                      </p:to>
                                    </p:set>
                                    <p:animEffect transition="in" filter="wipe(up)">
                                      <p:cBhvr>
                                        <p:cTn id="73" dur="500"/>
                                        <p:tgtEl>
                                          <p:spTgt spid="17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82"/>
                                        </p:tgtEl>
                                        <p:attrNameLst>
                                          <p:attrName>style.visibility</p:attrName>
                                        </p:attrNameLst>
                                      </p:cBhvr>
                                      <p:to>
                                        <p:strVal val="visible"/>
                                      </p:to>
                                    </p:set>
                                    <p:animEffect transition="in" filter="wipe(left)">
                                      <p:cBhvr>
                                        <p:cTn id="78" dur="500"/>
                                        <p:tgtEl>
                                          <p:spTgt spid="18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88"/>
                                        </p:tgtEl>
                                        <p:attrNameLst>
                                          <p:attrName>style.visibility</p:attrName>
                                        </p:attrNameLst>
                                      </p:cBhvr>
                                      <p:to>
                                        <p:strVal val="visible"/>
                                      </p:to>
                                    </p:set>
                                    <p:animEffect transition="in" filter="wipe(left)">
                                      <p:cBhvr>
                                        <p:cTn id="83" dur="500"/>
                                        <p:tgtEl>
                                          <p:spTgt spid="18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57"/>
                                        </p:tgtEl>
                                        <p:attrNameLst>
                                          <p:attrName>style.visibility</p:attrName>
                                        </p:attrNameLst>
                                      </p:cBhvr>
                                      <p:to>
                                        <p:strVal val="visible"/>
                                      </p:to>
                                    </p:set>
                                    <p:animEffect transition="in" filter="fade">
                                      <p:cBhvr>
                                        <p:cTn id="88" dur="500"/>
                                        <p:tgtEl>
                                          <p:spTgt spid="157"/>
                                        </p:tgtEl>
                                      </p:cBhvr>
                                    </p:animEffect>
                                  </p:childTnLst>
                                </p:cTn>
                              </p:par>
                              <p:par>
                                <p:cTn id="89" presetID="10" presetClass="entr" presetSubtype="0" fill="hold" nodeType="withEffect">
                                  <p:stCondLst>
                                    <p:cond delay="0"/>
                                  </p:stCondLst>
                                  <p:childTnLst>
                                    <p:set>
                                      <p:cBhvr>
                                        <p:cTn id="90" dur="1" fill="hold">
                                          <p:stCondLst>
                                            <p:cond delay="0"/>
                                          </p:stCondLst>
                                        </p:cTn>
                                        <p:tgtEl>
                                          <p:spTgt spid="158"/>
                                        </p:tgtEl>
                                        <p:attrNameLst>
                                          <p:attrName>style.visibility</p:attrName>
                                        </p:attrNameLst>
                                      </p:cBhvr>
                                      <p:to>
                                        <p:strVal val="visible"/>
                                      </p:to>
                                    </p:set>
                                    <p:animEffect transition="in" filter="fade">
                                      <p:cBhvr>
                                        <p:cTn id="91" dur="500"/>
                                        <p:tgtEl>
                                          <p:spTgt spid="158"/>
                                        </p:tgtEl>
                                      </p:cBhvr>
                                    </p:animEffect>
                                  </p:childTnLst>
                                </p:cTn>
                              </p:par>
                              <p:par>
                                <p:cTn id="92" presetID="10" presetClass="entr" presetSubtype="0" fill="hold" nodeType="withEffect">
                                  <p:stCondLst>
                                    <p:cond delay="0"/>
                                  </p:stCondLst>
                                  <p:childTnLst>
                                    <p:set>
                                      <p:cBhvr>
                                        <p:cTn id="93" dur="1" fill="hold">
                                          <p:stCondLst>
                                            <p:cond delay="0"/>
                                          </p:stCondLst>
                                        </p:cTn>
                                        <p:tgtEl>
                                          <p:spTgt spid="159"/>
                                        </p:tgtEl>
                                        <p:attrNameLst>
                                          <p:attrName>style.visibility</p:attrName>
                                        </p:attrNameLst>
                                      </p:cBhvr>
                                      <p:to>
                                        <p:strVal val="visible"/>
                                      </p:to>
                                    </p:set>
                                    <p:animEffect transition="in" filter="fade">
                                      <p:cBhvr>
                                        <p:cTn id="94" dur="500"/>
                                        <p:tgtEl>
                                          <p:spTgt spid="15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nodeType="clickEffect">
                                  <p:stCondLst>
                                    <p:cond delay="0"/>
                                  </p:stCondLst>
                                  <p:childTnLst>
                                    <p:set>
                                      <p:cBhvr>
                                        <p:cTn id="98" dur="1" fill="hold">
                                          <p:stCondLst>
                                            <p:cond delay="0"/>
                                          </p:stCondLst>
                                        </p:cTn>
                                        <p:tgtEl>
                                          <p:spTgt spid="195"/>
                                        </p:tgtEl>
                                        <p:attrNameLst>
                                          <p:attrName>style.visibility</p:attrName>
                                        </p:attrNameLst>
                                      </p:cBhvr>
                                      <p:to>
                                        <p:strVal val="visible"/>
                                      </p:to>
                                    </p:set>
                                    <p:animEffect transition="in" filter="wipe(right)">
                                      <p:cBhvr>
                                        <p:cTn id="99" dur="500"/>
                                        <p:tgtEl>
                                          <p:spTgt spid="19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203"/>
                                        </p:tgtEl>
                                        <p:attrNameLst>
                                          <p:attrName>style.visibility</p:attrName>
                                        </p:attrNameLst>
                                      </p:cBhvr>
                                      <p:to>
                                        <p:strVal val="visible"/>
                                      </p:to>
                                    </p:set>
                                    <p:animEffect transition="in" filter="wipe(up)">
                                      <p:cBhvr>
                                        <p:cTn id="104" dur="500"/>
                                        <p:tgtEl>
                                          <p:spTgt spid="20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13"/>
                                        </p:tgtEl>
                                        <p:attrNameLst>
                                          <p:attrName>style.visibility</p:attrName>
                                        </p:attrNameLst>
                                      </p:cBhvr>
                                      <p:to>
                                        <p:strVal val="visible"/>
                                      </p:to>
                                    </p:set>
                                    <p:animEffect transition="in" filter="wipe(left)">
                                      <p:cBhvr>
                                        <p:cTn id="109" dur="500"/>
                                        <p:tgtEl>
                                          <p:spTgt spid="213"/>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60"/>
                                        </p:tgtEl>
                                        <p:attrNameLst>
                                          <p:attrName>style.visibility</p:attrName>
                                        </p:attrNameLst>
                                      </p:cBhvr>
                                      <p:to>
                                        <p:strVal val="visible"/>
                                      </p:to>
                                    </p:set>
                                    <p:animEffect transition="in" filter="fade">
                                      <p:cBhvr>
                                        <p:cTn id="114" dur="500"/>
                                        <p:tgtEl>
                                          <p:spTgt spid="160"/>
                                        </p:tgtEl>
                                      </p:cBhvr>
                                    </p:animEffect>
                                  </p:childTnLst>
                                </p:cTn>
                              </p:par>
                              <p:par>
                                <p:cTn id="115" presetID="10" presetClass="entr" presetSubtype="0" fill="hold" nodeType="withEffect">
                                  <p:stCondLst>
                                    <p:cond delay="0"/>
                                  </p:stCondLst>
                                  <p:childTnLst>
                                    <p:set>
                                      <p:cBhvr>
                                        <p:cTn id="116" dur="1" fill="hold">
                                          <p:stCondLst>
                                            <p:cond delay="0"/>
                                          </p:stCondLst>
                                        </p:cTn>
                                        <p:tgtEl>
                                          <p:spTgt spid="161"/>
                                        </p:tgtEl>
                                        <p:attrNameLst>
                                          <p:attrName>style.visibility</p:attrName>
                                        </p:attrNameLst>
                                      </p:cBhvr>
                                      <p:to>
                                        <p:strVal val="visible"/>
                                      </p:to>
                                    </p:set>
                                    <p:animEffect transition="in" filter="fade">
                                      <p:cBhvr>
                                        <p:cTn id="117" dur="500"/>
                                        <p:tgtEl>
                                          <p:spTgt spid="161"/>
                                        </p:tgtEl>
                                      </p:cBhvr>
                                    </p:animEffect>
                                  </p:childTnLst>
                                </p:cTn>
                              </p:par>
                              <p:par>
                                <p:cTn id="118" presetID="10" presetClass="entr" presetSubtype="0" fill="hold" nodeType="withEffect">
                                  <p:stCondLst>
                                    <p:cond delay="0"/>
                                  </p:stCondLst>
                                  <p:childTnLst>
                                    <p:set>
                                      <p:cBhvr>
                                        <p:cTn id="119" dur="1" fill="hold">
                                          <p:stCondLst>
                                            <p:cond delay="0"/>
                                          </p:stCondLst>
                                        </p:cTn>
                                        <p:tgtEl>
                                          <p:spTgt spid="162"/>
                                        </p:tgtEl>
                                        <p:attrNameLst>
                                          <p:attrName>style.visibility</p:attrName>
                                        </p:attrNameLst>
                                      </p:cBhvr>
                                      <p:to>
                                        <p:strVal val="visible"/>
                                      </p:to>
                                    </p:set>
                                    <p:animEffect transition="in" filter="fade">
                                      <p:cBhvr>
                                        <p:cTn id="120" dur="500"/>
                                        <p:tgtEl>
                                          <p:spTgt spid="162"/>
                                        </p:tgtEl>
                                      </p:cBhvr>
                                    </p:animEffect>
                                  </p:childTnLst>
                                </p:cTn>
                              </p:par>
                              <p:par>
                                <p:cTn id="121" presetID="10" presetClass="entr" presetSubtype="0" fill="hold" nodeType="withEffect">
                                  <p:stCondLst>
                                    <p:cond delay="0"/>
                                  </p:stCondLst>
                                  <p:childTnLst>
                                    <p:set>
                                      <p:cBhvr>
                                        <p:cTn id="122" dur="1" fill="hold">
                                          <p:stCondLst>
                                            <p:cond delay="0"/>
                                          </p:stCondLst>
                                        </p:cTn>
                                        <p:tgtEl>
                                          <p:spTgt spid="168"/>
                                        </p:tgtEl>
                                        <p:attrNameLst>
                                          <p:attrName>style.visibility</p:attrName>
                                        </p:attrNameLst>
                                      </p:cBhvr>
                                      <p:to>
                                        <p:strVal val="visible"/>
                                      </p:to>
                                    </p:set>
                                    <p:animEffect transition="in" filter="fade">
                                      <p:cBhvr>
                                        <p:cTn id="123" dur="500"/>
                                        <p:tgtEl>
                                          <p:spTgt spid="16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2" fill="hold" nodeType="clickEffect">
                                  <p:stCondLst>
                                    <p:cond delay="0"/>
                                  </p:stCondLst>
                                  <p:childTnLst>
                                    <p:set>
                                      <p:cBhvr>
                                        <p:cTn id="127" dur="1" fill="hold">
                                          <p:stCondLst>
                                            <p:cond delay="0"/>
                                          </p:stCondLst>
                                        </p:cTn>
                                        <p:tgtEl>
                                          <p:spTgt spid="218"/>
                                        </p:tgtEl>
                                        <p:attrNameLst>
                                          <p:attrName>style.visibility</p:attrName>
                                        </p:attrNameLst>
                                      </p:cBhvr>
                                      <p:to>
                                        <p:strVal val="visible"/>
                                      </p:to>
                                    </p:set>
                                    <p:animEffect transition="in" filter="wipe(right)">
                                      <p:cBhvr>
                                        <p:cTn id="128" dur="500"/>
                                        <p:tgtEl>
                                          <p:spTgt spid="21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221"/>
                                        </p:tgtEl>
                                        <p:attrNameLst>
                                          <p:attrName>style.visibility</p:attrName>
                                        </p:attrNameLst>
                                      </p:cBhvr>
                                      <p:to>
                                        <p:strVal val="visible"/>
                                      </p:to>
                                    </p:set>
                                    <p:animEffect transition="in" filter="wipe(down)">
                                      <p:cBhvr>
                                        <p:cTn id="133" dur="500"/>
                                        <p:tgtEl>
                                          <p:spTgt spid="221"/>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2" fill="hold" nodeType="clickEffect">
                                  <p:stCondLst>
                                    <p:cond delay="0"/>
                                  </p:stCondLst>
                                  <p:childTnLst>
                                    <p:set>
                                      <p:cBhvr>
                                        <p:cTn id="137" dur="1" fill="hold">
                                          <p:stCondLst>
                                            <p:cond delay="0"/>
                                          </p:stCondLst>
                                        </p:cTn>
                                        <p:tgtEl>
                                          <p:spTgt spid="224"/>
                                        </p:tgtEl>
                                        <p:attrNameLst>
                                          <p:attrName>style.visibility</p:attrName>
                                        </p:attrNameLst>
                                      </p:cBhvr>
                                      <p:to>
                                        <p:strVal val="visible"/>
                                      </p:to>
                                    </p:set>
                                    <p:animEffect transition="in" filter="wipe(right)">
                                      <p:cBhvr>
                                        <p:cTn id="138"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quay lui</a:t>
            </a:r>
            <a:endParaRPr lang="en-US"/>
          </a:p>
        </p:txBody>
      </p:sp>
      <p:sp>
        <p:nvSpPr>
          <p:cNvPr id="17412" name="Rectangle 3"/>
          <p:cNvSpPr>
            <a:spLocks noGrp="1" noChangeArrowheads="1"/>
          </p:cNvSpPr>
          <p:nvPr>
            <p:ph type="body" idx="1"/>
          </p:nvPr>
        </p:nvSpPr>
        <p:spPr>
          <a:xfrm>
            <a:off x="228600" y="1262063"/>
            <a:ext cx="8915400" cy="5248275"/>
          </a:xfrm>
        </p:spPr>
        <p:txBody>
          <a:bodyPr/>
          <a:lstStyle/>
          <a:p>
            <a:pPr lvl="1"/>
            <a:r>
              <a:rPr lang="en-US" smtClean="0"/>
              <a:t>Lời giải của bài toán là một bộ S = &lt;S</a:t>
            </a:r>
            <a:r>
              <a:rPr lang="en-US" baseline="-25000" smtClean="0"/>
              <a:t>1</a:t>
            </a:r>
            <a:r>
              <a:rPr lang="en-US" smtClean="0"/>
              <a:t>,S</a:t>
            </a:r>
            <a:r>
              <a:rPr lang="en-US" baseline="-25000" smtClean="0"/>
              <a:t>2</a:t>
            </a:r>
            <a:r>
              <a:rPr lang="en-US" smtClean="0"/>
              <a:t>,...,S</a:t>
            </a:r>
            <a:r>
              <a:rPr lang="en-US" baseline="-25000" smtClean="0"/>
              <a:t>n</a:t>
            </a:r>
            <a:r>
              <a:rPr lang="en-US" smtClean="0"/>
              <a:t>&gt; phải thỏa mãn điều kiện nào đó. Để đạt được lời giải S, ta phải xây dựng dần các bước giải S</a:t>
            </a:r>
            <a:r>
              <a:rPr lang="en-US" baseline="-25000" smtClean="0"/>
              <a:t>i</a:t>
            </a:r>
            <a:endParaRPr lang="en-US" smtClean="0"/>
          </a:p>
          <a:p>
            <a:pPr lvl="1"/>
            <a:r>
              <a:rPr lang="en-US" smtClean="0"/>
              <a:t>Ý tưởng:</a:t>
            </a:r>
          </a:p>
          <a:p>
            <a:pPr lvl="1"/>
            <a:r>
              <a:rPr lang="en-US" smtClean="0"/>
              <a:t>Tại bước thứ i:</a:t>
            </a:r>
          </a:p>
          <a:p>
            <a:pPr lvl="2"/>
            <a:r>
              <a:rPr lang="en-US" smtClean="0"/>
              <a:t>Đã xây dựng xong các thành phần S</a:t>
            </a:r>
            <a:r>
              <a:rPr lang="en-US" baseline="-25000" smtClean="0"/>
              <a:t>1</a:t>
            </a:r>
            <a:r>
              <a:rPr lang="en-US" smtClean="0"/>
              <a:t> ,…, S</a:t>
            </a:r>
            <a:r>
              <a:rPr lang="en-US" baseline="-25000" smtClean="0"/>
              <a:t>i-1</a:t>
            </a:r>
            <a:r>
              <a:rPr lang="en-US" smtClean="0"/>
              <a:t>   </a:t>
            </a:r>
          </a:p>
          <a:p>
            <a:pPr lvl="2"/>
            <a:r>
              <a:rPr lang="en-US" smtClean="0"/>
              <a:t>Xây dựng S</a:t>
            </a:r>
            <a:r>
              <a:rPr lang="en-US" baseline="-25000" smtClean="0"/>
              <a:t>i</a:t>
            </a:r>
            <a:r>
              <a:rPr lang="en-US" smtClean="0"/>
              <a:t> bằng cách thử các khả năng mà S</a:t>
            </a:r>
            <a:r>
              <a:rPr lang="en-US" baseline="-25000" smtClean="0"/>
              <a:t>i</a:t>
            </a:r>
            <a:r>
              <a:rPr lang="en-US" smtClean="0"/>
              <a:t> có thể chọn</a:t>
            </a:r>
          </a:p>
          <a:p>
            <a:pPr lvl="3"/>
            <a:r>
              <a:rPr lang="en-US" smtClean="0"/>
              <a:t>Nếu không tồn tại khả năng nào cho S</a:t>
            </a:r>
            <a:r>
              <a:rPr lang="en-US" baseline="-25000" smtClean="0"/>
              <a:t>i</a:t>
            </a:r>
            <a:r>
              <a:rPr lang="en-US" smtClean="0"/>
              <a:t> thì quay lại bước thứ i-1, tìm giải pháp khác cho S</a:t>
            </a:r>
            <a:r>
              <a:rPr lang="en-US" baseline="-25000" smtClean="0"/>
              <a:t>i-1</a:t>
            </a:r>
            <a:r>
              <a:rPr lang="en-US" smtClean="0"/>
              <a:t>.</a:t>
            </a:r>
          </a:p>
          <a:p>
            <a:pPr lvl="3"/>
            <a:r>
              <a:rPr lang="en-US" smtClean="0"/>
              <a:t>Nếu có khả năng j phù hợp với S</a:t>
            </a:r>
            <a:r>
              <a:rPr lang="en-US" baseline="-25000" smtClean="0"/>
              <a:t>i</a:t>
            </a:r>
            <a:r>
              <a:rPr lang="en-US" smtClean="0"/>
              <a:t> </a:t>
            </a:r>
            <a:r>
              <a:rPr lang="en-US" smtClean="0">
                <a:sym typeface="Wingdings" pitchFamily="2" charset="2"/>
              </a:rPr>
              <a:t> xác định S</a:t>
            </a:r>
            <a:r>
              <a:rPr lang="en-US" baseline="-25000" smtClean="0">
                <a:sym typeface="Wingdings" pitchFamily="2" charset="2"/>
              </a:rPr>
              <a:t>i</a:t>
            </a:r>
            <a:r>
              <a:rPr lang="en-US" smtClean="0">
                <a:sym typeface="Wingdings" pitchFamily="2" charset="2"/>
              </a:rPr>
              <a:t> theo j. Ghi lại trạng thái mới cho bài toán. Nếu i = n  có lời giải</a:t>
            </a:r>
            <a:endParaRPr lang="en-US" smtClean="0"/>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quay lui</a:t>
            </a:r>
            <a:endParaRPr lang="en-US"/>
          </a:p>
        </p:txBody>
      </p:sp>
      <p:sp>
        <p:nvSpPr>
          <p:cNvPr id="17412" name="Rectangle 3"/>
          <p:cNvSpPr>
            <a:spLocks noGrp="1" noChangeArrowheads="1"/>
          </p:cNvSpPr>
          <p:nvPr>
            <p:ph type="body" idx="1"/>
          </p:nvPr>
        </p:nvSpPr>
        <p:spPr/>
        <p:txBody>
          <a:bodyPr/>
          <a:lstStyle/>
          <a:p>
            <a:r>
              <a:rPr lang="en-US" smtClean="0"/>
              <a:t>Ví dụ: Bài toán 8 quân hậu</a:t>
            </a:r>
          </a:p>
          <a:p>
            <a:pPr lvl="1"/>
            <a:endParaRPr lang="en-US" smtClean="0"/>
          </a:p>
          <a:p>
            <a:pPr lvl="1"/>
            <a:r>
              <a:rPr lang="en-US" smtClean="0"/>
              <a:t>Cho bàn cờ vua kích th</a:t>
            </a:r>
            <a:r>
              <a:rPr lang="vi-VN" smtClean="0"/>
              <a:t>ướ</a:t>
            </a:r>
            <a:r>
              <a:rPr lang="en-US" smtClean="0"/>
              <a:t>c 8x8</a:t>
            </a:r>
          </a:p>
          <a:p>
            <a:pPr lvl="1"/>
            <a:r>
              <a:rPr lang="en-US" smtClean="0"/>
              <a:t>Hãy </a:t>
            </a:r>
            <a:r>
              <a:rPr lang="vi-VN" smtClean="0"/>
              <a:t>đặ</a:t>
            </a:r>
            <a:r>
              <a:rPr lang="en-US" smtClean="0"/>
              <a:t>t 8 hoàng hậu lên bàn cờ này sao cho không có hoàng hậu nào “</a:t>
            </a:r>
            <a:r>
              <a:rPr lang="vi-VN" smtClean="0"/>
              <a:t>ă</a:t>
            </a:r>
            <a:r>
              <a:rPr lang="en-US" smtClean="0"/>
              <a:t>n” nhau:</a:t>
            </a:r>
          </a:p>
          <a:p>
            <a:pPr lvl="2"/>
            <a:r>
              <a:rPr lang="en-US" smtClean="0"/>
              <a:t>Không nằm trên cùng dòng, cùng cột</a:t>
            </a:r>
          </a:p>
          <a:p>
            <a:pPr lvl="2"/>
            <a:r>
              <a:rPr lang="en-US" smtClean="0"/>
              <a:t>Không nằm trên cùng </a:t>
            </a:r>
            <a:r>
              <a:rPr lang="vi-VN" smtClean="0"/>
              <a:t>đườ</a:t>
            </a:r>
            <a:r>
              <a:rPr lang="en-US" smtClean="0"/>
              <a:t>ng chéo xuôi, ng</a:t>
            </a:r>
            <a:r>
              <a:rPr lang="vi-VN" smtClean="0"/>
              <a:t>ượ</a:t>
            </a:r>
            <a:r>
              <a:rPr lang="en-US" smtClean="0"/>
              <a:t>c.</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quay lui</a:t>
            </a:r>
            <a:endParaRPr lang="en-US"/>
          </a:p>
        </p:txBody>
      </p:sp>
      <p:sp>
        <p:nvSpPr>
          <p:cNvPr id="3" name="Content Placeholder 2"/>
          <p:cNvSpPr>
            <a:spLocks noGrp="1"/>
          </p:cNvSpPr>
          <p:nvPr>
            <p:ph idx="1"/>
          </p:nvPr>
        </p:nvSpPr>
        <p:spPr/>
        <p:txBody>
          <a:bodyPr/>
          <a:lstStyle/>
          <a:p>
            <a:r>
              <a:rPr lang="en-US" smtClean="0"/>
              <a:t> Bài toán 8 quân hậu</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47</a:t>
            </a:fld>
            <a:endParaRPr lang="en-US"/>
          </a:p>
        </p:txBody>
      </p:sp>
      <p:pic>
        <p:nvPicPr>
          <p:cNvPr id="5" name="Picture 4" descr="Untitled.png"/>
          <p:cNvPicPr>
            <a:picLocks noChangeAspect="1"/>
          </p:cNvPicPr>
          <p:nvPr/>
        </p:nvPicPr>
        <p:blipFill>
          <a:blip r:embed="rId2" cstate="print"/>
          <a:stretch>
            <a:fillRect/>
          </a:stretch>
        </p:blipFill>
        <p:spPr>
          <a:xfrm>
            <a:off x="2133600" y="1981200"/>
            <a:ext cx="3962400" cy="4467606"/>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quay lui</a:t>
            </a:r>
            <a:endParaRPr lang="en-US"/>
          </a:p>
        </p:txBody>
      </p:sp>
      <p:sp>
        <p:nvSpPr>
          <p:cNvPr id="3" name="Content Placeholder 2"/>
          <p:cNvSpPr>
            <a:spLocks noGrp="1"/>
          </p:cNvSpPr>
          <p:nvPr>
            <p:ph idx="1"/>
          </p:nvPr>
        </p:nvSpPr>
        <p:spPr/>
        <p:txBody>
          <a:bodyPr/>
          <a:lstStyle/>
          <a:p>
            <a:r>
              <a:rPr lang="en-US" smtClean="0"/>
              <a:t> Bài toán 8 quân hậu</a:t>
            </a:r>
          </a:p>
          <a:p>
            <a:pPr>
              <a:buNone/>
            </a:pPr>
            <a:r>
              <a:rPr lang="en-US" smtClean="0"/>
              <a:t>	</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48</a:t>
            </a:fld>
            <a:endParaRPr lang="en-US"/>
          </a:p>
        </p:txBody>
      </p:sp>
      <p:pic>
        <p:nvPicPr>
          <p:cNvPr id="5" name="Picture 4" descr="Untitled.png"/>
          <p:cNvPicPr>
            <a:picLocks noChangeAspect="1"/>
          </p:cNvPicPr>
          <p:nvPr/>
        </p:nvPicPr>
        <p:blipFill>
          <a:blip r:embed="rId2" cstate="print"/>
          <a:stretch>
            <a:fillRect/>
          </a:stretch>
        </p:blipFill>
        <p:spPr>
          <a:xfrm>
            <a:off x="761999" y="2057400"/>
            <a:ext cx="7788887" cy="39624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quay lui</a:t>
            </a:r>
            <a:endParaRPr lang="en-US"/>
          </a:p>
        </p:txBody>
      </p:sp>
      <p:sp>
        <p:nvSpPr>
          <p:cNvPr id="17412" name="Rectangle 3"/>
          <p:cNvSpPr>
            <a:spLocks noGrp="1" noChangeArrowheads="1"/>
          </p:cNvSpPr>
          <p:nvPr>
            <p:ph type="body" idx="1"/>
          </p:nvPr>
        </p:nvSpPr>
        <p:spPr/>
        <p:txBody>
          <a:bodyPr/>
          <a:lstStyle/>
          <a:p>
            <a:r>
              <a:rPr lang="en-US" smtClean="0"/>
              <a:t>Bài toán các dãy con có tổng cho trước</a:t>
            </a:r>
          </a:p>
          <a:p>
            <a:pPr lvl="1"/>
            <a:r>
              <a:rPr lang="en-US" smtClean="0"/>
              <a:t>Cho dãy số nguyên dương (a</a:t>
            </a:r>
            <a:r>
              <a:rPr lang="en-US" baseline="-25000" smtClean="0"/>
              <a:t>0</a:t>
            </a:r>
            <a:r>
              <a:rPr lang="en-US" smtClean="0"/>
              <a:t>,a</a:t>
            </a:r>
            <a:r>
              <a:rPr lang="en-US" baseline="-25000" smtClean="0"/>
              <a:t>1</a:t>
            </a:r>
            <a:r>
              <a:rPr lang="en-US" smtClean="0"/>
              <a:t>, …, a</a:t>
            </a:r>
            <a:r>
              <a:rPr lang="en-US" baseline="-25000" smtClean="0"/>
              <a:t>n-1</a:t>
            </a:r>
            <a:r>
              <a:rPr lang="en-US" smtClean="0"/>
              <a:t>) và một số nguyên dương M. Tìm tất cả các dãy con của của dãy a sao cho tổng của các phần tử trong dãy con bằng M. </a:t>
            </a:r>
          </a:p>
          <a:p>
            <a:pPr lvl="1"/>
            <a:r>
              <a:rPr lang="en-US" smtClean="0"/>
              <a:t>Ví dụ: cho dãy (7, 1, 4, 3, 5, 6) và M = 11</a:t>
            </a:r>
          </a:p>
          <a:p>
            <a:pPr lvl="1"/>
            <a:r>
              <a:rPr lang="en-US" smtClean="0"/>
              <a:t>Các dãy con thỏa mãn ràng buộc là: </a:t>
            </a:r>
          </a:p>
          <a:p>
            <a:pPr lvl="2"/>
            <a:r>
              <a:rPr lang="en-US" smtClean="0"/>
              <a:t>(7, 1, 3)</a:t>
            </a:r>
          </a:p>
          <a:p>
            <a:pPr lvl="2"/>
            <a:r>
              <a:rPr lang="en-US" smtClean="0"/>
              <a:t>(7, 4)</a:t>
            </a:r>
          </a:p>
          <a:p>
            <a:pPr lvl="2"/>
            <a:r>
              <a:rPr lang="en-US" smtClean="0"/>
              <a:t>(1, 4, 6)</a:t>
            </a:r>
          </a:p>
          <a:p>
            <a:pPr lvl="2"/>
            <a:r>
              <a:rPr lang="en-US" smtClean="0"/>
              <a:t>(5, 6)</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7" dur="500"/>
                                        <p:tgtEl>
                                          <p:spTgt spid="1741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10" dur="500"/>
                                        <p:tgtEl>
                                          <p:spTgt spid="1741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12">
                                            <p:txEl>
                                              <p:pRg st="5" end="5"/>
                                            </p:txEl>
                                          </p:spTgt>
                                        </p:tgtEl>
                                        <p:attrNameLst>
                                          <p:attrName>style.visibility</p:attrName>
                                        </p:attrNameLst>
                                      </p:cBhvr>
                                      <p:to>
                                        <p:strVal val="visible"/>
                                      </p:to>
                                    </p:set>
                                    <p:animEffect transition="in" filter="blinds(horizontal)">
                                      <p:cBhvr>
                                        <p:cTn id="13" dur="500"/>
                                        <p:tgtEl>
                                          <p:spTgt spid="1741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12">
                                            <p:txEl>
                                              <p:pRg st="6" end="6"/>
                                            </p:txEl>
                                          </p:spTgt>
                                        </p:tgtEl>
                                        <p:attrNameLst>
                                          <p:attrName>style.visibility</p:attrName>
                                        </p:attrNameLst>
                                      </p:cBhvr>
                                      <p:to>
                                        <p:strVal val="visible"/>
                                      </p:to>
                                    </p:set>
                                    <p:animEffect transition="in" filter="blinds(horizontal)">
                                      <p:cBhvr>
                                        <p:cTn id="16" dur="500"/>
                                        <p:tgtEl>
                                          <p:spTgt spid="17412">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412">
                                            <p:txEl>
                                              <p:pRg st="7" end="7"/>
                                            </p:txEl>
                                          </p:spTgt>
                                        </p:tgtEl>
                                        <p:attrNameLst>
                                          <p:attrName>style.visibility</p:attrName>
                                        </p:attrNameLst>
                                      </p:cBhvr>
                                      <p:to>
                                        <p:strVal val="visible"/>
                                      </p:to>
                                    </p:set>
                                    <p:animEffect transition="in" filter="blinds(horizontal)">
                                      <p:cBhvr>
                                        <p:cTn id="19" dur="500"/>
                                        <p:tgtEl>
                                          <p:spTgt spid="174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r>
              <a:rPr lang="en-US" smtClean="0"/>
              <a:t> Mô hình </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5</a:t>
            </a:fld>
            <a:endParaRPr lang="en-US"/>
          </a:p>
        </p:txBody>
      </p:sp>
      <p:sp>
        <p:nvSpPr>
          <p:cNvPr id="5" name="Rectangle 4"/>
          <p:cNvSpPr/>
          <p:nvPr/>
        </p:nvSpPr>
        <p:spPr>
          <a:xfrm>
            <a:off x="838200" y="1981200"/>
            <a:ext cx="7543800" cy="403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smtClean="0">
                <a:solidFill>
                  <a:schemeClr val="tx1"/>
                </a:solidFill>
              </a:rPr>
              <a:t>void D&amp;C(</a:t>
            </a:r>
            <a:r>
              <a:rPr lang="en-US" sz="2000" smtClean="0">
                <a:solidFill>
                  <a:schemeClr val="tx1"/>
                </a:solidFill>
              </a:rPr>
              <a:t>N</a:t>
            </a:r>
            <a:r>
              <a:rPr lang="vi-VN" sz="2000" smtClean="0">
                <a:solidFill>
                  <a:schemeClr val="tx1"/>
                </a:solidFill>
              </a:rPr>
              <a:t>)  // N là kích thước dữ liệu của bài toán</a:t>
            </a:r>
          </a:p>
          <a:p>
            <a:r>
              <a:rPr lang="vi-VN" sz="2000" smtClean="0">
                <a:solidFill>
                  <a:schemeClr val="tx1"/>
                </a:solidFill>
              </a:rPr>
              <a:t>{</a:t>
            </a:r>
          </a:p>
          <a:p>
            <a:r>
              <a:rPr lang="vi-VN" sz="2000" smtClean="0">
                <a:solidFill>
                  <a:schemeClr val="tx1"/>
                </a:solidFill>
              </a:rPr>
              <a:t>	if( N đủ nhỏ)</a:t>
            </a:r>
          </a:p>
          <a:p>
            <a:r>
              <a:rPr lang="vi-VN" sz="2000" smtClean="0">
                <a:solidFill>
                  <a:schemeClr val="tx1"/>
                </a:solidFill>
              </a:rPr>
              <a:t>		Giải bài toán;</a:t>
            </a:r>
          </a:p>
          <a:p>
            <a:r>
              <a:rPr lang="vi-VN" sz="2000" smtClean="0">
                <a:solidFill>
                  <a:schemeClr val="tx1"/>
                </a:solidFill>
              </a:rPr>
              <a:t>	else</a:t>
            </a:r>
          </a:p>
          <a:p>
            <a:r>
              <a:rPr lang="vi-VN" sz="2000" smtClean="0">
                <a:solidFill>
                  <a:schemeClr val="tx1"/>
                </a:solidFill>
              </a:rPr>
              <a:t>	{</a:t>
            </a:r>
          </a:p>
          <a:p>
            <a:r>
              <a:rPr lang="vi-VN" sz="2000" smtClean="0">
                <a:solidFill>
                  <a:schemeClr val="tx1"/>
                </a:solidFill>
              </a:rPr>
              <a:t>		Chia </a:t>
            </a:r>
            <a:r>
              <a:rPr lang="en-US" sz="2000" smtClean="0">
                <a:solidFill>
                  <a:schemeClr val="tx1"/>
                </a:solidFill>
              </a:rPr>
              <a:t>bài toán N </a:t>
            </a:r>
            <a:r>
              <a:rPr lang="vi-VN" sz="2000" smtClean="0">
                <a:solidFill>
                  <a:schemeClr val="tx1"/>
                </a:solidFill>
              </a:rPr>
              <a:t>thành </a:t>
            </a:r>
            <a:r>
              <a:rPr lang="en-US" sz="2000" smtClean="0">
                <a:solidFill>
                  <a:schemeClr val="tx1"/>
                </a:solidFill>
              </a:rPr>
              <a:t>các bài toán con 			kích thước </a:t>
            </a:r>
            <a:r>
              <a:rPr lang="vi-VN" sz="2000" smtClean="0">
                <a:solidFill>
                  <a:schemeClr val="tx1"/>
                </a:solidFill>
              </a:rPr>
              <a:t>N</a:t>
            </a:r>
            <a:r>
              <a:rPr lang="en-US" sz="2000" baseline="-25000" smtClean="0">
                <a:solidFill>
                  <a:schemeClr val="tx1"/>
                </a:solidFill>
              </a:rPr>
              <a:t>1</a:t>
            </a:r>
            <a:r>
              <a:rPr lang="vi-VN" sz="2000" smtClean="0">
                <a:solidFill>
                  <a:schemeClr val="tx1"/>
                </a:solidFill>
              </a:rPr>
              <a:t>, N</a:t>
            </a:r>
            <a:r>
              <a:rPr lang="en-US" sz="2000" baseline="-25000" smtClean="0">
                <a:solidFill>
                  <a:schemeClr val="tx1"/>
                </a:solidFill>
              </a:rPr>
              <a:t>2</a:t>
            </a:r>
            <a:r>
              <a:rPr lang="vi-VN" sz="2000" smtClean="0">
                <a:solidFill>
                  <a:schemeClr val="tx1"/>
                </a:solidFill>
              </a:rPr>
              <a:t>, …, N</a:t>
            </a:r>
            <a:r>
              <a:rPr lang="en-US" sz="2000" baseline="-25000" smtClean="0">
                <a:solidFill>
                  <a:schemeClr val="tx1"/>
                </a:solidFill>
              </a:rPr>
              <a:t>m</a:t>
            </a:r>
            <a:endParaRPr lang="en-US" sz="2000" smtClean="0">
              <a:solidFill>
                <a:schemeClr val="tx1"/>
              </a:solidFill>
            </a:endParaRPr>
          </a:p>
          <a:p>
            <a:endParaRPr lang="vi-VN" sz="2000" smtClean="0">
              <a:solidFill>
                <a:schemeClr val="tx1"/>
              </a:solidFill>
            </a:endParaRPr>
          </a:p>
          <a:p>
            <a:r>
              <a:rPr lang="vi-VN" sz="2000" smtClean="0">
                <a:solidFill>
                  <a:schemeClr val="tx1"/>
                </a:solidFill>
              </a:rPr>
              <a:t>		for (i = 1; i &lt;= m; i++)</a:t>
            </a:r>
          </a:p>
          <a:p>
            <a:r>
              <a:rPr lang="vi-VN" sz="2000" smtClean="0">
                <a:solidFill>
                  <a:schemeClr val="tx1"/>
                </a:solidFill>
              </a:rPr>
              <a:t>			D&amp;C(N</a:t>
            </a:r>
            <a:r>
              <a:rPr lang="en-US" sz="2000" baseline="-25000" smtClean="0">
                <a:solidFill>
                  <a:schemeClr val="tx1"/>
                </a:solidFill>
              </a:rPr>
              <a:t>i</a:t>
            </a:r>
            <a:r>
              <a:rPr lang="vi-VN" sz="2000" smtClean="0">
                <a:solidFill>
                  <a:schemeClr val="tx1"/>
                </a:solidFill>
              </a:rPr>
              <a:t>);</a:t>
            </a:r>
          </a:p>
          <a:p>
            <a:r>
              <a:rPr lang="vi-VN" sz="2000" smtClean="0">
                <a:solidFill>
                  <a:schemeClr val="tx1"/>
                </a:solidFill>
              </a:rPr>
              <a:t>	}</a:t>
            </a:r>
          </a:p>
          <a:p>
            <a:r>
              <a:rPr lang="vi-VN" sz="2000" smtClean="0">
                <a:solidFill>
                  <a:schemeClr val="tx1"/>
                </a:solidFill>
              </a:rPr>
              <a:t>}</a:t>
            </a:r>
            <a:endParaRPr lang="en-US" sz="200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quay lui</a:t>
            </a:r>
            <a:endParaRPr lang="en-US"/>
          </a:p>
        </p:txBody>
      </p:sp>
      <p:sp>
        <p:nvSpPr>
          <p:cNvPr id="17412" name="Rectangle 3"/>
          <p:cNvSpPr>
            <a:spLocks noGrp="1" noChangeArrowheads="1"/>
          </p:cNvSpPr>
          <p:nvPr>
            <p:ph type="body" idx="1"/>
          </p:nvPr>
        </p:nvSpPr>
        <p:spPr/>
        <p:txBody>
          <a:bodyPr/>
          <a:lstStyle/>
          <a:p>
            <a:r>
              <a:rPr lang="en-US" smtClean="0"/>
              <a:t>Bài toán các dãy con có tổng cho trước</a:t>
            </a:r>
          </a:p>
          <a:p>
            <a:pPr lvl="1"/>
            <a:r>
              <a:rPr lang="en-US" smtClean="0"/>
              <a:t>  </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50</a:t>
            </a:fld>
            <a:endParaRPr lang="en-US"/>
          </a:p>
        </p:txBody>
      </p:sp>
      <p:pic>
        <p:nvPicPr>
          <p:cNvPr id="5" name="Picture 4" descr="Untitled.png"/>
          <p:cNvPicPr>
            <a:picLocks noChangeAspect="1"/>
          </p:cNvPicPr>
          <p:nvPr/>
        </p:nvPicPr>
        <p:blipFill>
          <a:blip r:embed="rId3" cstate="print"/>
          <a:stretch>
            <a:fillRect/>
          </a:stretch>
        </p:blipFill>
        <p:spPr>
          <a:xfrm>
            <a:off x="990600" y="1828800"/>
            <a:ext cx="5105400" cy="4699739"/>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quay lui</a:t>
            </a:r>
            <a:endParaRPr lang="en-US"/>
          </a:p>
        </p:txBody>
      </p:sp>
      <p:sp>
        <p:nvSpPr>
          <p:cNvPr id="17412" name="Rectangle 3"/>
          <p:cNvSpPr>
            <a:spLocks noGrp="1" noChangeArrowheads="1"/>
          </p:cNvSpPr>
          <p:nvPr>
            <p:ph type="body" idx="1"/>
          </p:nvPr>
        </p:nvSpPr>
        <p:spPr/>
        <p:txBody>
          <a:bodyPr/>
          <a:lstStyle/>
          <a:p>
            <a:r>
              <a:rPr lang="en-US" smtClean="0"/>
              <a:t>Bài toán con mã đi tuần</a:t>
            </a:r>
          </a:p>
          <a:p>
            <a:pPr lvl="1"/>
            <a:r>
              <a:rPr lang="en-US" smtClean="0"/>
              <a:t>Cho bàn cờ vua kích th</a:t>
            </a:r>
            <a:r>
              <a:rPr lang="vi-VN" smtClean="0"/>
              <a:t>ướ</a:t>
            </a:r>
            <a:r>
              <a:rPr lang="en-US" smtClean="0"/>
              <a:t>c 8x8 (64 ô)</a:t>
            </a:r>
          </a:p>
          <a:p>
            <a:pPr lvl="1"/>
            <a:r>
              <a:rPr lang="en-US" smtClean="0"/>
              <a:t>Hãy </a:t>
            </a:r>
            <a:r>
              <a:rPr lang="vi-VN" smtClean="0"/>
              <a:t>đ</a:t>
            </a:r>
            <a:r>
              <a:rPr lang="en-US" smtClean="0"/>
              <a:t>i con mã 64 n</a:t>
            </a:r>
            <a:r>
              <a:rPr lang="vi-VN" smtClean="0"/>
              <a:t>ướ</a:t>
            </a:r>
            <a:r>
              <a:rPr lang="en-US" smtClean="0"/>
              <a:t>c sao cho mỗi ô chỉ </a:t>
            </a:r>
            <a:r>
              <a:rPr lang="vi-VN" smtClean="0"/>
              <a:t>đ</a:t>
            </a:r>
            <a:r>
              <a:rPr lang="en-US" smtClean="0"/>
              <a:t>i qua 1 lần (xuất phát từ ô bất kỳ) theo luật:</a:t>
            </a:r>
          </a:p>
        </p:txBody>
      </p:sp>
      <p:sp>
        <p:nvSpPr>
          <p:cNvPr id="50" name="Slide Number Placeholder 49"/>
          <p:cNvSpPr>
            <a:spLocks noGrp="1"/>
          </p:cNvSpPr>
          <p:nvPr>
            <p:ph type="sldNum" sz="quarter" idx="12"/>
          </p:nvPr>
        </p:nvSpPr>
        <p:spPr>
          <a:xfrm>
            <a:off x="3505200" y="6448425"/>
            <a:ext cx="2133600" cy="228600"/>
          </a:xfrm>
        </p:spPr>
        <p:txBody>
          <a:bodyPr/>
          <a:lstStyle/>
          <a:p>
            <a:fld id="{88A86CDC-0C11-435B-ADAF-D02F9DF6BEE1}" type="slidenum">
              <a:rPr lang="en-US" smtClean="0"/>
              <a:pPr/>
              <a:t>51</a:t>
            </a:fld>
            <a:endParaRPr lang="en-US"/>
          </a:p>
        </p:txBody>
      </p:sp>
      <p:grpSp>
        <p:nvGrpSpPr>
          <p:cNvPr id="2" name="Group 155"/>
          <p:cNvGrpSpPr>
            <a:grpSpLocks/>
          </p:cNvGrpSpPr>
          <p:nvPr/>
        </p:nvGrpSpPr>
        <p:grpSpPr bwMode="auto">
          <a:xfrm>
            <a:off x="2819400" y="3657600"/>
            <a:ext cx="2667000" cy="2667000"/>
            <a:chOff x="2819400" y="3657600"/>
            <a:chExt cx="2667000" cy="2667000"/>
          </a:xfrm>
        </p:grpSpPr>
        <p:sp>
          <p:nvSpPr>
            <p:cNvPr id="8" name="Rectangle 7"/>
            <p:cNvSpPr/>
            <p:nvPr/>
          </p:nvSpPr>
          <p:spPr>
            <a:xfrm>
              <a:off x="2819400" y="41910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b="1">
                <a:solidFill>
                  <a:srgbClr val="FF0000"/>
                </a:solidFill>
              </a:endParaRPr>
            </a:p>
          </p:txBody>
        </p:sp>
        <p:sp>
          <p:nvSpPr>
            <p:cNvPr id="9" name="Rectangle 8"/>
            <p:cNvSpPr/>
            <p:nvPr/>
          </p:nvSpPr>
          <p:spPr>
            <a:xfrm>
              <a:off x="3352800" y="41910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ectangle 9"/>
            <p:cNvSpPr/>
            <p:nvPr/>
          </p:nvSpPr>
          <p:spPr>
            <a:xfrm>
              <a:off x="3886200" y="41910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ectangle 10"/>
            <p:cNvSpPr/>
            <p:nvPr/>
          </p:nvSpPr>
          <p:spPr>
            <a:xfrm>
              <a:off x="4419600" y="41910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ectangle 11"/>
            <p:cNvSpPr/>
            <p:nvPr/>
          </p:nvSpPr>
          <p:spPr>
            <a:xfrm>
              <a:off x="4953000" y="41910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b="1">
                <a:solidFill>
                  <a:srgbClr val="FF0000"/>
                </a:solidFill>
              </a:endParaRPr>
            </a:p>
          </p:txBody>
        </p:sp>
        <p:sp>
          <p:nvSpPr>
            <p:cNvPr id="13" name="Rectangle 12"/>
            <p:cNvSpPr/>
            <p:nvPr/>
          </p:nvSpPr>
          <p:spPr>
            <a:xfrm>
              <a:off x="2819400" y="47244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a:xfrm>
              <a:off x="3352800" y="47244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a:xfrm>
              <a:off x="3886200" y="47244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6" name="Rectangle 15"/>
            <p:cNvSpPr/>
            <p:nvPr/>
          </p:nvSpPr>
          <p:spPr>
            <a:xfrm>
              <a:off x="4419600" y="47244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ectangle 16"/>
            <p:cNvSpPr/>
            <p:nvPr/>
          </p:nvSpPr>
          <p:spPr>
            <a:xfrm>
              <a:off x="4953000" y="47244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ectangle 17"/>
            <p:cNvSpPr/>
            <p:nvPr/>
          </p:nvSpPr>
          <p:spPr>
            <a:xfrm>
              <a:off x="2819400" y="52578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b="1">
                <a:solidFill>
                  <a:srgbClr val="FF0000"/>
                </a:solidFill>
              </a:endParaRPr>
            </a:p>
          </p:txBody>
        </p:sp>
        <p:sp>
          <p:nvSpPr>
            <p:cNvPr id="19" name="Rectangle 18"/>
            <p:cNvSpPr/>
            <p:nvPr/>
          </p:nvSpPr>
          <p:spPr>
            <a:xfrm>
              <a:off x="3352800" y="52578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ectangle 19"/>
            <p:cNvSpPr/>
            <p:nvPr/>
          </p:nvSpPr>
          <p:spPr>
            <a:xfrm>
              <a:off x="3886200" y="52578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1" name="Rectangle 20"/>
            <p:cNvSpPr/>
            <p:nvPr/>
          </p:nvSpPr>
          <p:spPr>
            <a:xfrm>
              <a:off x="4419600" y="52578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2" name="Rectangle 21"/>
            <p:cNvSpPr/>
            <p:nvPr/>
          </p:nvSpPr>
          <p:spPr>
            <a:xfrm>
              <a:off x="4953000" y="52578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b="1">
                <a:solidFill>
                  <a:srgbClr val="FF0000"/>
                </a:solidFill>
              </a:endParaRPr>
            </a:p>
          </p:txBody>
        </p:sp>
        <p:sp>
          <p:nvSpPr>
            <p:cNvPr id="23" name="Rectangle 22"/>
            <p:cNvSpPr/>
            <p:nvPr/>
          </p:nvSpPr>
          <p:spPr>
            <a:xfrm>
              <a:off x="2819400" y="36576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3352800" y="36576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b="1">
                <a:solidFill>
                  <a:srgbClr val="FF0000"/>
                </a:solidFill>
              </a:endParaRPr>
            </a:p>
          </p:txBody>
        </p:sp>
        <p:sp>
          <p:nvSpPr>
            <p:cNvPr id="25" name="Rectangle 24"/>
            <p:cNvSpPr/>
            <p:nvPr/>
          </p:nvSpPr>
          <p:spPr>
            <a:xfrm>
              <a:off x="3886200" y="36576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4419600" y="36576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b="1">
                <a:solidFill>
                  <a:srgbClr val="FF0000"/>
                </a:solidFill>
              </a:endParaRPr>
            </a:p>
          </p:txBody>
        </p:sp>
        <p:sp>
          <p:nvSpPr>
            <p:cNvPr id="27" name="Rectangle 26"/>
            <p:cNvSpPr/>
            <p:nvPr/>
          </p:nvSpPr>
          <p:spPr>
            <a:xfrm>
              <a:off x="4953000" y="36576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819400" y="57912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352800" y="57912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b="1">
                <a:solidFill>
                  <a:srgbClr val="FF0000"/>
                </a:solidFill>
              </a:endParaRPr>
            </a:p>
          </p:txBody>
        </p:sp>
        <p:sp>
          <p:nvSpPr>
            <p:cNvPr id="30" name="Rectangle 29"/>
            <p:cNvSpPr/>
            <p:nvPr/>
          </p:nvSpPr>
          <p:spPr>
            <a:xfrm>
              <a:off x="3886200" y="57912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1" name="Rectangle 30"/>
            <p:cNvSpPr/>
            <p:nvPr/>
          </p:nvSpPr>
          <p:spPr>
            <a:xfrm>
              <a:off x="4419600" y="57912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b="1">
                <a:solidFill>
                  <a:srgbClr val="FF0000"/>
                </a:solidFill>
              </a:endParaRPr>
            </a:p>
          </p:txBody>
        </p:sp>
        <p:sp>
          <p:nvSpPr>
            <p:cNvPr id="32" name="Rectangle 31"/>
            <p:cNvSpPr/>
            <p:nvPr/>
          </p:nvSpPr>
          <p:spPr>
            <a:xfrm>
              <a:off x="4953000" y="5791200"/>
              <a:ext cx="533400" cy="533400"/>
            </a:xfrm>
            <a:prstGeom prst="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pic>
          <p:nvPicPr>
            <p:cNvPr id="33" name="Picture 116" descr="Horse.bmp"/>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3940026" y="4756299"/>
              <a:ext cx="447675" cy="447675"/>
            </a:xfrm>
            <a:prstGeom prst="rect">
              <a:avLst/>
            </a:prstGeom>
            <a:noFill/>
            <a:ln w="9525">
              <a:noFill/>
              <a:miter lim="800000"/>
              <a:headEnd/>
              <a:tailEnd/>
            </a:ln>
          </p:spPr>
        </p:pic>
      </p:grpSp>
      <p:sp>
        <p:nvSpPr>
          <p:cNvPr id="34" name="Rectangle 33"/>
          <p:cNvSpPr/>
          <p:nvPr/>
        </p:nvSpPr>
        <p:spPr>
          <a:xfrm>
            <a:off x="2819400" y="41910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a:solidFill>
                  <a:srgbClr val="FF0000"/>
                </a:solidFill>
              </a:rPr>
              <a:t>4</a:t>
            </a:r>
          </a:p>
        </p:txBody>
      </p:sp>
      <p:sp>
        <p:nvSpPr>
          <p:cNvPr id="35" name="Rectangle 34"/>
          <p:cNvSpPr/>
          <p:nvPr/>
        </p:nvSpPr>
        <p:spPr>
          <a:xfrm>
            <a:off x="4953000" y="41910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a:solidFill>
                  <a:srgbClr val="FF0000"/>
                </a:solidFill>
              </a:rPr>
              <a:t>7</a:t>
            </a:r>
          </a:p>
        </p:txBody>
      </p:sp>
      <p:sp>
        <p:nvSpPr>
          <p:cNvPr id="36" name="Rectangle 35"/>
          <p:cNvSpPr/>
          <p:nvPr/>
        </p:nvSpPr>
        <p:spPr>
          <a:xfrm>
            <a:off x="2819400" y="52578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a:solidFill>
                  <a:srgbClr val="FF0000"/>
                </a:solidFill>
              </a:rPr>
              <a:t>3</a:t>
            </a:r>
          </a:p>
        </p:txBody>
      </p:sp>
      <p:sp>
        <p:nvSpPr>
          <p:cNvPr id="37" name="Rectangle 36"/>
          <p:cNvSpPr/>
          <p:nvPr/>
        </p:nvSpPr>
        <p:spPr>
          <a:xfrm>
            <a:off x="4953000" y="52578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a:solidFill>
                  <a:srgbClr val="FF0000"/>
                </a:solidFill>
              </a:rPr>
              <a:t>8</a:t>
            </a:r>
          </a:p>
        </p:txBody>
      </p:sp>
      <p:sp>
        <p:nvSpPr>
          <p:cNvPr id="38" name="Rectangle 37"/>
          <p:cNvSpPr/>
          <p:nvPr/>
        </p:nvSpPr>
        <p:spPr>
          <a:xfrm>
            <a:off x="3352800" y="36576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a:solidFill>
                  <a:srgbClr val="FF0000"/>
                </a:solidFill>
              </a:rPr>
              <a:t>5</a:t>
            </a:r>
          </a:p>
        </p:txBody>
      </p:sp>
      <p:sp>
        <p:nvSpPr>
          <p:cNvPr id="39" name="Rectangle 38"/>
          <p:cNvSpPr/>
          <p:nvPr/>
        </p:nvSpPr>
        <p:spPr>
          <a:xfrm>
            <a:off x="4419600" y="36576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a:solidFill>
                  <a:srgbClr val="FF0000"/>
                </a:solidFill>
              </a:rPr>
              <a:t>6</a:t>
            </a:r>
          </a:p>
        </p:txBody>
      </p:sp>
      <p:sp>
        <p:nvSpPr>
          <p:cNvPr id="40" name="Rectangle 39"/>
          <p:cNvSpPr/>
          <p:nvPr/>
        </p:nvSpPr>
        <p:spPr>
          <a:xfrm>
            <a:off x="3352800" y="57912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a:solidFill>
                  <a:srgbClr val="FF0000"/>
                </a:solidFill>
              </a:rPr>
              <a:t>2</a:t>
            </a:r>
          </a:p>
        </p:txBody>
      </p:sp>
      <p:sp>
        <p:nvSpPr>
          <p:cNvPr id="41" name="Rectangle 40"/>
          <p:cNvSpPr/>
          <p:nvPr/>
        </p:nvSpPr>
        <p:spPr>
          <a:xfrm>
            <a:off x="4419600" y="5791200"/>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a:solidFill>
                  <a:srgbClr val="FF0000"/>
                </a:solidFill>
              </a:rPr>
              <a:t>1</a:t>
            </a:r>
          </a:p>
        </p:txBody>
      </p:sp>
      <p:cxnSp>
        <p:nvCxnSpPr>
          <p:cNvPr id="42" name="Straight Arrow Connector 41"/>
          <p:cNvCxnSpPr/>
          <p:nvPr/>
        </p:nvCxnSpPr>
        <p:spPr>
          <a:xfrm rot="16200000" flipH="1">
            <a:off x="3924300" y="5219700"/>
            <a:ext cx="914400" cy="5334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43" name="Straight Arrow Connector 42"/>
          <p:cNvCxnSpPr/>
          <p:nvPr/>
        </p:nvCxnSpPr>
        <p:spPr>
          <a:xfrm rot="5400000">
            <a:off x="3429000" y="5257800"/>
            <a:ext cx="914400" cy="4572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44" name="Straight Arrow Connector 43"/>
          <p:cNvCxnSpPr/>
          <p:nvPr/>
        </p:nvCxnSpPr>
        <p:spPr>
          <a:xfrm rot="10800000" flipV="1">
            <a:off x="3200400" y="5029200"/>
            <a:ext cx="914400" cy="4572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45" name="Straight Arrow Connector 44"/>
          <p:cNvCxnSpPr/>
          <p:nvPr/>
        </p:nvCxnSpPr>
        <p:spPr>
          <a:xfrm rot="10800000">
            <a:off x="3200400" y="4495800"/>
            <a:ext cx="914400" cy="5334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46" name="Straight Arrow Connector 45"/>
          <p:cNvCxnSpPr/>
          <p:nvPr/>
        </p:nvCxnSpPr>
        <p:spPr>
          <a:xfrm rot="16200000" flipV="1">
            <a:off x="3390900" y="4305300"/>
            <a:ext cx="990600" cy="4572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47" name="Straight Arrow Connector 46"/>
          <p:cNvCxnSpPr/>
          <p:nvPr/>
        </p:nvCxnSpPr>
        <p:spPr>
          <a:xfrm rot="5400000" flipH="1" flipV="1">
            <a:off x="3886200" y="4267200"/>
            <a:ext cx="990600" cy="5334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48" name="Straight Arrow Connector 47"/>
          <p:cNvCxnSpPr/>
          <p:nvPr/>
        </p:nvCxnSpPr>
        <p:spPr>
          <a:xfrm flipV="1">
            <a:off x="4114800" y="4495800"/>
            <a:ext cx="990600" cy="5334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cxnSp>
        <p:nvCxnSpPr>
          <p:cNvPr id="49" name="Straight Arrow Connector 48"/>
          <p:cNvCxnSpPr/>
          <p:nvPr/>
        </p:nvCxnSpPr>
        <p:spPr>
          <a:xfrm>
            <a:off x="4114800" y="5029200"/>
            <a:ext cx="990600" cy="457200"/>
          </a:xfrm>
          <a:prstGeom prst="straightConnector1">
            <a:avLst/>
          </a:prstGeom>
          <a:noFill/>
          <a:ln>
            <a:solidFill>
              <a:schemeClr val="tx2"/>
            </a:solidFill>
            <a:headEnd type="none"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wipe(up)">
                                      <p:cBhvr>
                                        <p:cTn id="14" dur="500"/>
                                        <p:tgtEl>
                                          <p:spTgt spid="4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up)">
                                      <p:cBhvr>
                                        <p:cTn id="21" dur="500"/>
                                        <p:tgtEl>
                                          <p:spTgt spid="4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right)">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right)">
                                      <p:cBhvr>
                                        <p:cTn id="35" dur="500"/>
                                        <p:tgtEl>
                                          <p:spTgt spid="4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par>
                          <p:cTn id="39" fill="hold">
                            <p:stCondLst>
                              <p:cond delay="2000"/>
                            </p:stCondLst>
                            <p:childTnLst>
                              <p:par>
                                <p:cTn id="40" presetID="22" presetClass="entr" presetSubtype="4" fill="hold"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down)">
                                      <p:cBhvr>
                                        <p:cTn id="42" dur="500"/>
                                        <p:tgtEl>
                                          <p:spTgt spid="4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par>
                          <p:cTn id="46" fill="hold">
                            <p:stCondLst>
                              <p:cond delay="2500"/>
                            </p:stCondLst>
                            <p:childTnLst>
                              <p:par>
                                <p:cTn id="47" presetID="22" presetClass="entr" presetSubtype="4"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par>
                          <p:cTn id="53" fill="hold">
                            <p:stCondLst>
                              <p:cond delay="3000"/>
                            </p:stCondLst>
                            <p:childTnLst>
                              <p:par>
                                <p:cTn id="54" presetID="22" presetClass="entr" presetSubtype="8" fill="hold"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3500"/>
                            </p:stCondLst>
                            <p:childTnLst>
                              <p:par>
                                <p:cTn id="61" presetID="22" presetClass="entr" presetSubtype="8"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quay lui</a:t>
            </a:r>
            <a:endParaRPr lang="en-US"/>
          </a:p>
        </p:txBody>
      </p:sp>
      <p:sp>
        <p:nvSpPr>
          <p:cNvPr id="3" name="Content Placeholder 2"/>
          <p:cNvSpPr>
            <a:spLocks noGrp="1"/>
          </p:cNvSpPr>
          <p:nvPr>
            <p:ph sz="quarter" idx="1"/>
          </p:nvPr>
        </p:nvSpPr>
        <p:spPr/>
        <p:txBody>
          <a:bodyPr/>
          <a:lstStyle/>
          <a:p>
            <a:r>
              <a:rPr lang="en-US" smtClean="0"/>
              <a:t> Biểu thức zero </a:t>
            </a:r>
            <a:br>
              <a:rPr lang="en-US" smtClean="0"/>
            </a:br>
            <a:r>
              <a:rPr lang="en-US" smtClean="0"/>
              <a:t>Cho một số tự nhiên N ≤ 9. Giữa các số từ 1 đến N hãy thêm vào cácdấu + và - sao cho kết quả thu được bằng 0. </a:t>
            </a:r>
          </a:p>
          <a:p>
            <a:r>
              <a:rPr lang="en-US" smtClean="0"/>
              <a:t>Xác định thuật giải để giải bài toán trên.  </a:t>
            </a:r>
            <a:endParaRPr lang="en-US"/>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52</a:t>
            </a:fld>
            <a:endParaRPr lang="en-US"/>
          </a:p>
        </p:txBody>
      </p:sp>
      <p:pic>
        <p:nvPicPr>
          <p:cNvPr id="1026" name="Picture 2" descr="thuat3"/>
          <p:cNvPicPr>
            <a:picLocks noChangeAspect="1" noChangeArrowheads="1"/>
          </p:cNvPicPr>
          <p:nvPr/>
        </p:nvPicPr>
        <p:blipFill>
          <a:blip r:embed="rId2" cstate="print"/>
          <a:srcRect/>
          <a:stretch>
            <a:fillRect/>
          </a:stretch>
        </p:blipFill>
        <p:spPr bwMode="auto">
          <a:xfrm>
            <a:off x="1371600" y="4114800"/>
            <a:ext cx="5029200" cy="202889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quay lui</a:t>
            </a:r>
            <a:endParaRPr lang="en-US"/>
          </a:p>
        </p:txBody>
      </p:sp>
      <p:sp>
        <p:nvSpPr>
          <p:cNvPr id="3" name="Content Placeholder 2"/>
          <p:cNvSpPr>
            <a:spLocks noGrp="1"/>
          </p:cNvSpPr>
          <p:nvPr>
            <p:ph idx="1"/>
          </p:nvPr>
        </p:nvSpPr>
        <p:spPr/>
        <p:txBody>
          <a:bodyPr/>
          <a:lstStyle/>
          <a:p>
            <a:r>
              <a:rPr lang="en-US" smtClean="0"/>
              <a:t> Biểu thức zero</a:t>
            </a:r>
          </a:p>
          <a:p>
            <a:pPr lvl="1"/>
            <a:r>
              <a:rPr lang="en-US" smtClean="0"/>
              <a:t>Ý tưởng: </a:t>
            </a:r>
          </a:p>
          <a:p>
            <a:pPr lvl="2"/>
            <a:r>
              <a:rPr lang="en-US" smtClean="0"/>
              <a:t>Giả sử đã điền các dấu ‘+’ và ‘-’ vào các số từ 1 đến n. </a:t>
            </a:r>
          </a:p>
          <a:p>
            <a:pPr lvl="2"/>
            <a:r>
              <a:rPr lang="en-US" smtClean="0"/>
              <a:t>Cần điền dấu giữa i và i+1. Có 3 khả năng điền: ‘+’, ‘-’, hoặc không điền gì cả. </a:t>
            </a:r>
          </a:p>
          <a:p>
            <a:pPr lvl="2"/>
            <a:r>
              <a:rPr lang="en-US" smtClean="0"/>
              <a:t>Sau khi chọn được 1 trong 3 khả năng trên, tiếp tục điền dấu giữa i+1 và i+2</a:t>
            </a:r>
          </a:p>
          <a:p>
            <a:pPr lvl="2"/>
            <a:r>
              <a:rPr lang="en-US" smtClean="0"/>
              <a:t>Nếu i = N, và kết quả là 0 thì đó là một nghiệm</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lnSpc>
                <a:spcPct val="150000"/>
              </a:lnSpc>
            </a:pPr>
            <a:r>
              <a:rPr lang="en-US" smtClean="0"/>
              <a:t> </a:t>
            </a:r>
            <a:r>
              <a:rPr lang="en-US" smtClean="0">
                <a:solidFill>
                  <a:schemeClr val="bg1">
                    <a:lumMod val="75000"/>
                  </a:schemeClr>
                </a:solidFill>
              </a:rPr>
              <a:t>Phương pháp chia để trị</a:t>
            </a:r>
          </a:p>
          <a:p>
            <a:pPr>
              <a:lnSpc>
                <a:spcPct val="150000"/>
              </a:lnSpc>
            </a:pPr>
            <a:r>
              <a:rPr lang="en-US" smtClean="0"/>
              <a:t> </a:t>
            </a:r>
            <a:r>
              <a:rPr lang="en-US" smtClean="0">
                <a:solidFill>
                  <a:schemeClr val="bg1">
                    <a:lumMod val="75000"/>
                  </a:schemeClr>
                </a:solidFill>
              </a:rPr>
              <a:t>Phương pháp tham lam</a:t>
            </a:r>
          </a:p>
          <a:p>
            <a:pPr>
              <a:lnSpc>
                <a:spcPct val="150000"/>
              </a:lnSpc>
            </a:pPr>
            <a:r>
              <a:rPr lang="en-US" smtClean="0">
                <a:solidFill>
                  <a:schemeClr val="bg1">
                    <a:lumMod val="75000"/>
                  </a:schemeClr>
                </a:solidFill>
              </a:rPr>
              <a:t> Phương pháp quay lui</a:t>
            </a:r>
          </a:p>
          <a:p>
            <a:pPr>
              <a:lnSpc>
                <a:spcPct val="150000"/>
              </a:lnSpc>
            </a:pPr>
            <a:r>
              <a:rPr lang="en-US" smtClean="0">
                <a:solidFill>
                  <a:schemeClr val="bg1">
                    <a:lumMod val="75000"/>
                  </a:schemeClr>
                </a:solidFill>
              </a:rPr>
              <a:t> </a:t>
            </a:r>
            <a:r>
              <a:rPr lang="en-US" smtClean="0"/>
              <a:t>Phương pháp quy hoạch động</a:t>
            </a:r>
          </a:p>
          <a:p>
            <a:pPr>
              <a:lnSpc>
                <a:spcPct val="150000"/>
              </a:lnSpc>
              <a:buNone/>
            </a:pPr>
            <a:r>
              <a:rPr lang="en-US" smtClean="0"/>
              <a:t>		(Dynamic programming)</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quy hoạch động</a:t>
            </a:r>
            <a:endParaRPr lang="en-US"/>
          </a:p>
        </p:txBody>
      </p:sp>
      <p:sp>
        <p:nvSpPr>
          <p:cNvPr id="3" name="Content Placeholder 2"/>
          <p:cNvSpPr>
            <a:spLocks noGrp="1"/>
          </p:cNvSpPr>
          <p:nvPr>
            <p:ph idx="1"/>
          </p:nvPr>
        </p:nvSpPr>
        <p:spPr/>
        <p:txBody>
          <a:bodyPr/>
          <a:lstStyle/>
          <a:p>
            <a:r>
              <a:rPr lang="en-US" sz="2400" smtClean="0"/>
              <a:t>Phương pháp thiết kế thuật toán cho các bài toán tối ưu: cực tiếu hóa hoặc cực đại hóa</a:t>
            </a:r>
          </a:p>
          <a:p>
            <a:r>
              <a:rPr lang="en-US" sz="2400" smtClean="0"/>
              <a:t>Nâng cấp từ phương pháp chia để trị</a:t>
            </a:r>
          </a:p>
          <a:p>
            <a:r>
              <a:rPr lang="en-US" sz="2400" smtClean="0"/>
              <a:t>Chia để trị: </a:t>
            </a:r>
            <a:r>
              <a:rPr lang="en-US" sz="2400" smtClean="0">
                <a:sym typeface="Wingdings" pitchFamily="2" charset="2"/>
              </a:rPr>
              <a:t>Một số bài toán con nào đó có thể giải nhiều lần</a:t>
            </a:r>
            <a:endParaRPr lang="en-US" sz="2400" smtClean="0"/>
          </a:p>
          <a:p>
            <a:endParaRPr lang="en-US" smtClean="0"/>
          </a:p>
          <a:p>
            <a:pPr>
              <a:buNone/>
            </a:pP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55</a:t>
            </a:fld>
            <a:endParaRPr lang="en-US"/>
          </a:p>
        </p:txBody>
      </p:sp>
      <p:grpSp>
        <p:nvGrpSpPr>
          <p:cNvPr id="180" name="Group 179"/>
          <p:cNvGrpSpPr/>
          <p:nvPr/>
        </p:nvGrpSpPr>
        <p:grpSpPr>
          <a:xfrm>
            <a:off x="3429000" y="2895600"/>
            <a:ext cx="4572000" cy="3781425"/>
            <a:chOff x="2209800" y="2895600"/>
            <a:chExt cx="4572000" cy="3781425"/>
          </a:xfrm>
        </p:grpSpPr>
        <p:sp>
          <p:nvSpPr>
            <p:cNvPr id="5" name="Slide Number Placeholder 187"/>
            <p:cNvSpPr txBox="1">
              <a:spLocks/>
            </p:cNvSpPr>
            <p:nvPr/>
          </p:nvSpPr>
          <p:spPr bwMode="auto">
            <a:xfrm>
              <a:off x="3505200" y="6448425"/>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88A86CDC-0C11-435B-ADAF-D02F9DF6BEE1}" type="slidenum">
                <a:rPr kumimoji="0" lang="en-US" sz="1000" b="1"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55</a:t>
              </a:fld>
              <a:endParaRPr kumimoji="0" lang="en-US" sz="1000" b="1" i="0" u="none" strike="noStrike" kern="1200" cap="none" spc="0" normalizeH="0" baseline="0" noProof="0">
                <a:ln>
                  <a:noFill/>
                </a:ln>
                <a:solidFill>
                  <a:schemeClr val="tx1"/>
                </a:solidFill>
                <a:effectLst/>
                <a:uLnTx/>
                <a:uFillTx/>
                <a:latin typeface="+mn-lt"/>
                <a:ea typeface="+mn-ea"/>
                <a:cs typeface="+mn-cs"/>
              </a:endParaRPr>
            </a:p>
          </p:txBody>
        </p:sp>
        <p:grpSp>
          <p:nvGrpSpPr>
            <p:cNvPr id="6" name="Group 5"/>
            <p:cNvGrpSpPr>
              <a:grpSpLocks/>
            </p:cNvGrpSpPr>
            <p:nvPr/>
          </p:nvGrpSpPr>
          <p:grpSpPr bwMode="auto">
            <a:xfrm>
              <a:off x="4428565" y="2895600"/>
              <a:ext cx="666750" cy="699309"/>
              <a:chOff x="4010025" y="1277941"/>
              <a:chExt cx="755650" cy="758826"/>
            </a:xfrm>
          </p:grpSpPr>
          <p:grpSp>
            <p:nvGrpSpPr>
              <p:cNvPr id="7" name="Group 39"/>
              <p:cNvGrpSpPr>
                <a:grpSpLocks/>
              </p:cNvGrpSpPr>
              <p:nvPr/>
            </p:nvGrpSpPr>
            <p:grpSpPr bwMode="auto">
              <a:xfrm>
                <a:off x="4032250" y="1277941"/>
                <a:ext cx="723900" cy="758826"/>
                <a:chOff x="3247" y="1673"/>
                <a:chExt cx="606" cy="636"/>
              </a:xfrm>
            </p:grpSpPr>
            <p:pic>
              <p:nvPicPr>
                <p:cNvPr id="9"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10"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11"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12" name="Group 150"/>
                <p:cNvGrpSpPr>
                  <a:grpSpLocks/>
                </p:cNvGrpSpPr>
                <p:nvPr/>
              </p:nvGrpSpPr>
              <p:grpSpPr bwMode="auto">
                <a:xfrm rot="-1045052" flipH="1" flipV="1">
                  <a:off x="3273" y="2121"/>
                  <a:ext cx="470" cy="116"/>
                  <a:chOff x="2531" y="1076"/>
                  <a:chExt cx="890" cy="244"/>
                </a:xfrm>
              </p:grpSpPr>
              <p:grpSp>
                <p:nvGrpSpPr>
                  <p:cNvPr id="14" name="Group 44"/>
                  <p:cNvGrpSpPr>
                    <a:grpSpLocks/>
                  </p:cNvGrpSpPr>
                  <p:nvPr/>
                </p:nvGrpSpPr>
                <p:grpSpPr bwMode="auto">
                  <a:xfrm>
                    <a:off x="2531" y="1076"/>
                    <a:ext cx="746" cy="187"/>
                    <a:chOff x="1576" y="2596"/>
                    <a:chExt cx="1125" cy="281"/>
                  </a:xfrm>
                </p:grpSpPr>
                <p:sp>
                  <p:nvSpPr>
                    <p:cNvPr id="20" name="AutoShape 45"/>
                    <p:cNvSpPr>
                      <a:spLocks noChangeArrowheads="1"/>
                    </p:cNvSpPr>
                    <p:nvPr/>
                  </p:nvSpPr>
                  <p:spPr bwMode="gray">
                    <a:xfrm rot="5263130">
                      <a:off x="1873" y="2299"/>
                      <a:ext cx="225" cy="820"/>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21" name="AutoShape 46"/>
                    <p:cNvSpPr>
                      <a:spLocks noChangeArrowheads="1"/>
                    </p:cNvSpPr>
                    <p:nvPr/>
                  </p:nvSpPr>
                  <p:spPr bwMode="gray">
                    <a:xfrm rot="6078281">
                      <a:off x="2011" y="2302"/>
                      <a:ext cx="217" cy="820"/>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22" name="AutoShape 47"/>
                    <p:cNvSpPr>
                      <a:spLocks noChangeArrowheads="1"/>
                    </p:cNvSpPr>
                    <p:nvPr/>
                  </p:nvSpPr>
                  <p:spPr bwMode="gray">
                    <a:xfrm rot="6373927">
                      <a:off x="2086" y="2325"/>
                      <a:ext cx="221" cy="820"/>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23" name="AutoShape 48"/>
                    <p:cNvSpPr>
                      <a:spLocks noChangeArrowheads="1"/>
                    </p:cNvSpPr>
                    <p:nvPr/>
                  </p:nvSpPr>
                  <p:spPr bwMode="gray">
                    <a:xfrm rot="6906312">
                      <a:off x="2178" y="2355"/>
                      <a:ext cx="221" cy="82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15" name="Group 49"/>
                  <p:cNvGrpSpPr>
                    <a:grpSpLocks/>
                  </p:cNvGrpSpPr>
                  <p:nvPr/>
                </p:nvGrpSpPr>
                <p:grpSpPr bwMode="auto">
                  <a:xfrm rot="1353540">
                    <a:off x="2672" y="1139"/>
                    <a:ext cx="749" cy="181"/>
                    <a:chOff x="1579" y="2596"/>
                    <a:chExt cx="1130" cy="271"/>
                  </a:xfrm>
                </p:grpSpPr>
                <p:sp>
                  <p:nvSpPr>
                    <p:cNvPr id="16" name="AutoShape 50"/>
                    <p:cNvSpPr>
                      <a:spLocks noChangeArrowheads="1"/>
                    </p:cNvSpPr>
                    <p:nvPr/>
                  </p:nvSpPr>
                  <p:spPr bwMode="gray">
                    <a:xfrm rot="5263130">
                      <a:off x="1882" y="2293"/>
                      <a:ext cx="217" cy="82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7" name="AutoShape 51"/>
                    <p:cNvSpPr>
                      <a:spLocks noChangeArrowheads="1"/>
                    </p:cNvSpPr>
                    <p:nvPr/>
                  </p:nvSpPr>
                  <p:spPr bwMode="gray">
                    <a:xfrm rot="6078281">
                      <a:off x="2018" y="2294"/>
                      <a:ext cx="217" cy="82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8" name="AutoShape 52"/>
                    <p:cNvSpPr>
                      <a:spLocks noChangeArrowheads="1"/>
                    </p:cNvSpPr>
                    <p:nvPr/>
                  </p:nvSpPr>
                  <p:spPr bwMode="gray">
                    <a:xfrm rot="6373927">
                      <a:off x="2096" y="2319"/>
                      <a:ext cx="221" cy="81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9" name="AutoShape 53"/>
                    <p:cNvSpPr>
                      <a:spLocks noChangeArrowheads="1"/>
                    </p:cNvSpPr>
                    <p:nvPr/>
                  </p:nvSpPr>
                  <p:spPr bwMode="gray">
                    <a:xfrm rot="6906312">
                      <a:off x="2190" y="2348"/>
                      <a:ext cx="217" cy="82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13"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8"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F(4)</a:t>
                </a:r>
              </a:p>
            </p:txBody>
          </p:sp>
        </p:grpSp>
        <p:grpSp>
          <p:nvGrpSpPr>
            <p:cNvPr id="24" name="Group 38"/>
            <p:cNvGrpSpPr>
              <a:grpSpLocks/>
            </p:cNvGrpSpPr>
            <p:nvPr/>
          </p:nvGrpSpPr>
          <p:grpSpPr bwMode="auto">
            <a:xfrm>
              <a:off x="2820521" y="4724338"/>
              <a:ext cx="666750" cy="699309"/>
              <a:chOff x="4010025" y="1277941"/>
              <a:chExt cx="755650" cy="758826"/>
            </a:xfrm>
          </p:grpSpPr>
          <p:grpSp>
            <p:nvGrpSpPr>
              <p:cNvPr id="25" name="Group 39"/>
              <p:cNvGrpSpPr>
                <a:grpSpLocks/>
              </p:cNvGrpSpPr>
              <p:nvPr/>
            </p:nvGrpSpPr>
            <p:grpSpPr bwMode="auto">
              <a:xfrm>
                <a:off x="4032250" y="1277941"/>
                <a:ext cx="723900" cy="758826"/>
                <a:chOff x="3247" y="1673"/>
                <a:chExt cx="606" cy="636"/>
              </a:xfrm>
            </p:grpSpPr>
            <p:pic>
              <p:nvPicPr>
                <p:cNvPr id="27"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28"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29"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30" name="Group 150"/>
                <p:cNvGrpSpPr>
                  <a:grpSpLocks/>
                </p:cNvGrpSpPr>
                <p:nvPr/>
              </p:nvGrpSpPr>
              <p:grpSpPr bwMode="auto">
                <a:xfrm rot="-1045052" flipH="1" flipV="1">
                  <a:off x="3267" y="2087"/>
                  <a:ext cx="466" cy="119"/>
                  <a:chOff x="2533" y="1088"/>
                  <a:chExt cx="881" cy="239"/>
                </a:xfrm>
              </p:grpSpPr>
              <p:grpSp>
                <p:nvGrpSpPr>
                  <p:cNvPr id="32" name="Group 44"/>
                  <p:cNvGrpSpPr>
                    <a:grpSpLocks/>
                  </p:cNvGrpSpPr>
                  <p:nvPr/>
                </p:nvGrpSpPr>
                <p:grpSpPr bwMode="auto">
                  <a:xfrm>
                    <a:off x="2533" y="1088"/>
                    <a:ext cx="739" cy="187"/>
                    <a:chOff x="1578" y="2599"/>
                    <a:chExt cx="1114" cy="280"/>
                  </a:xfrm>
                </p:grpSpPr>
                <p:sp>
                  <p:nvSpPr>
                    <p:cNvPr id="38" name="AutoShape 45"/>
                    <p:cNvSpPr>
                      <a:spLocks noChangeArrowheads="1"/>
                    </p:cNvSpPr>
                    <p:nvPr/>
                  </p:nvSpPr>
                  <p:spPr bwMode="gray">
                    <a:xfrm rot="5263130">
                      <a:off x="1872" y="2305"/>
                      <a:ext cx="221" cy="810"/>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39" name="AutoShape 46"/>
                    <p:cNvSpPr>
                      <a:spLocks noChangeArrowheads="1"/>
                    </p:cNvSpPr>
                    <p:nvPr/>
                  </p:nvSpPr>
                  <p:spPr bwMode="gray">
                    <a:xfrm rot="6078281">
                      <a:off x="2011" y="2308"/>
                      <a:ext cx="217" cy="80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40" name="AutoShape 47"/>
                    <p:cNvSpPr>
                      <a:spLocks noChangeArrowheads="1"/>
                    </p:cNvSpPr>
                    <p:nvPr/>
                  </p:nvSpPr>
                  <p:spPr bwMode="gray">
                    <a:xfrm rot="6373927">
                      <a:off x="2084" y="2335"/>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41" name="AutoShape 48"/>
                    <p:cNvSpPr>
                      <a:spLocks noChangeArrowheads="1"/>
                    </p:cNvSpPr>
                    <p:nvPr/>
                  </p:nvSpPr>
                  <p:spPr bwMode="gray">
                    <a:xfrm rot="6906312">
                      <a:off x="2174" y="2362"/>
                      <a:ext cx="221"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33" name="Group 49"/>
                  <p:cNvGrpSpPr>
                    <a:grpSpLocks/>
                  </p:cNvGrpSpPr>
                  <p:nvPr/>
                </p:nvGrpSpPr>
                <p:grpSpPr bwMode="auto">
                  <a:xfrm rot="1353540">
                    <a:off x="2674" y="1147"/>
                    <a:ext cx="740" cy="180"/>
                    <a:chOff x="1586" y="2595"/>
                    <a:chExt cx="1116" cy="269"/>
                  </a:xfrm>
                </p:grpSpPr>
                <p:sp>
                  <p:nvSpPr>
                    <p:cNvPr id="34" name="AutoShape 50"/>
                    <p:cNvSpPr>
                      <a:spLocks noChangeArrowheads="1"/>
                    </p:cNvSpPr>
                    <p:nvPr/>
                  </p:nvSpPr>
                  <p:spPr bwMode="gray">
                    <a:xfrm rot="5263130">
                      <a:off x="1885" y="2297"/>
                      <a:ext cx="217"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35" name="AutoShape 51"/>
                    <p:cNvSpPr>
                      <a:spLocks noChangeArrowheads="1"/>
                    </p:cNvSpPr>
                    <p:nvPr/>
                  </p:nvSpPr>
                  <p:spPr bwMode="gray">
                    <a:xfrm rot="6078281">
                      <a:off x="2020" y="2298"/>
                      <a:ext cx="217"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36" name="AutoShape 52"/>
                    <p:cNvSpPr>
                      <a:spLocks noChangeArrowheads="1"/>
                    </p:cNvSpPr>
                    <p:nvPr/>
                  </p:nvSpPr>
                  <p:spPr bwMode="gray">
                    <a:xfrm rot="6373927">
                      <a:off x="2096" y="2325"/>
                      <a:ext cx="221" cy="80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37" name="AutoShape 53"/>
                    <p:cNvSpPr>
                      <a:spLocks noChangeArrowheads="1"/>
                    </p:cNvSpPr>
                    <p:nvPr/>
                  </p:nvSpPr>
                  <p:spPr bwMode="gray">
                    <a:xfrm rot="6906312">
                      <a:off x="2188" y="2350"/>
                      <a:ext cx="221" cy="807"/>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31"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26"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F(2)</a:t>
                </a:r>
              </a:p>
            </p:txBody>
          </p:sp>
        </p:grpSp>
        <p:grpSp>
          <p:nvGrpSpPr>
            <p:cNvPr id="42" name="Group 56"/>
            <p:cNvGrpSpPr>
              <a:grpSpLocks/>
            </p:cNvGrpSpPr>
            <p:nvPr/>
          </p:nvGrpSpPr>
          <p:grpSpPr bwMode="auto">
            <a:xfrm>
              <a:off x="3352800" y="3811432"/>
              <a:ext cx="666750" cy="699309"/>
              <a:chOff x="4010025" y="1277941"/>
              <a:chExt cx="755650" cy="758826"/>
            </a:xfrm>
          </p:grpSpPr>
          <p:grpSp>
            <p:nvGrpSpPr>
              <p:cNvPr id="43" name="Group 39"/>
              <p:cNvGrpSpPr>
                <a:grpSpLocks/>
              </p:cNvGrpSpPr>
              <p:nvPr/>
            </p:nvGrpSpPr>
            <p:grpSpPr bwMode="auto">
              <a:xfrm>
                <a:off x="4032250" y="1277941"/>
                <a:ext cx="723900" cy="758826"/>
                <a:chOff x="3247" y="1673"/>
                <a:chExt cx="606" cy="636"/>
              </a:xfrm>
            </p:grpSpPr>
            <p:pic>
              <p:nvPicPr>
                <p:cNvPr id="45"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46"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47"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48" name="Group 150"/>
                <p:cNvGrpSpPr>
                  <a:grpSpLocks/>
                </p:cNvGrpSpPr>
                <p:nvPr/>
              </p:nvGrpSpPr>
              <p:grpSpPr bwMode="auto">
                <a:xfrm rot="-1045052" flipH="1" flipV="1">
                  <a:off x="3274" y="2054"/>
                  <a:ext cx="457" cy="146"/>
                  <a:chOff x="2533" y="1083"/>
                  <a:chExt cx="867" cy="290"/>
                </a:xfrm>
              </p:grpSpPr>
              <p:grpSp>
                <p:nvGrpSpPr>
                  <p:cNvPr id="50" name="Group 44"/>
                  <p:cNvGrpSpPr>
                    <a:grpSpLocks/>
                  </p:cNvGrpSpPr>
                  <p:nvPr/>
                </p:nvGrpSpPr>
                <p:grpSpPr bwMode="auto">
                  <a:xfrm>
                    <a:off x="2533" y="1083"/>
                    <a:ext cx="745" cy="188"/>
                    <a:chOff x="1572" y="2588"/>
                    <a:chExt cx="1122" cy="281"/>
                  </a:xfrm>
                </p:grpSpPr>
                <p:sp>
                  <p:nvSpPr>
                    <p:cNvPr id="56"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7" name="AutoShape 46"/>
                    <p:cNvSpPr>
                      <a:spLocks noChangeArrowheads="1"/>
                    </p:cNvSpPr>
                    <p:nvPr/>
                  </p:nvSpPr>
                  <p:spPr bwMode="gray">
                    <a:xfrm rot="6078281">
                      <a:off x="2006" y="2298"/>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8"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9" name="AutoShape 48"/>
                    <p:cNvSpPr>
                      <a:spLocks noChangeArrowheads="1"/>
                    </p:cNvSpPr>
                    <p:nvPr/>
                  </p:nvSpPr>
                  <p:spPr bwMode="gray">
                    <a:xfrm rot="6906312">
                      <a:off x="2173" y="2349"/>
                      <a:ext cx="219" cy="822"/>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51" name="Group 50"/>
                  <p:cNvGrpSpPr>
                    <a:grpSpLocks/>
                  </p:cNvGrpSpPr>
                  <p:nvPr/>
                </p:nvGrpSpPr>
                <p:grpSpPr bwMode="auto">
                  <a:xfrm rot="1353540">
                    <a:off x="2655" y="1182"/>
                    <a:ext cx="745" cy="191"/>
                    <a:chOff x="1586" y="2588"/>
                    <a:chExt cx="1124" cy="279"/>
                  </a:xfrm>
                </p:grpSpPr>
                <p:sp>
                  <p:nvSpPr>
                    <p:cNvPr id="52" name="AutoShape 50"/>
                    <p:cNvSpPr>
                      <a:spLocks noChangeArrowheads="1"/>
                    </p:cNvSpPr>
                    <p:nvPr/>
                  </p:nvSpPr>
                  <p:spPr bwMode="gray">
                    <a:xfrm rot="5263130">
                      <a:off x="1882" y="2293"/>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3" name="AutoShape 51"/>
                    <p:cNvSpPr>
                      <a:spLocks noChangeArrowheads="1"/>
                    </p:cNvSpPr>
                    <p:nvPr/>
                  </p:nvSpPr>
                  <p:spPr bwMode="gray">
                    <a:xfrm rot="6078281">
                      <a:off x="2019" y="2292"/>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4" name="AutoShape 52"/>
                    <p:cNvSpPr>
                      <a:spLocks noChangeArrowheads="1"/>
                    </p:cNvSpPr>
                    <p:nvPr/>
                  </p:nvSpPr>
                  <p:spPr bwMode="gray">
                    <a:xfrm rot="6373927">
                      <a:off x="2099" y="2318"/>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55" name="AutoShape 53"/>
                    <p:cNvSpPr>
                      <a:spLocks noChangeArrowheads="1"/>
                    </p:cNvSpPr>
                    <p:nvPr/>
                  </p:nvSpPr>
                  <p:spPr bwMode="gray">
                    <a:xfrm rot="6906312">
                      <a:off x="2189" y="2346"/>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49"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44"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F(3)</a:t>
                </a:r>
              </a:p>
            </p:txBody>
          </p:sp>
        </p:grpSp>
        <p:grpSp>
          <p:nvGrpSpPr>
            <p:cNvPr id="60" name="Group 74"/>
            <p:cNvGrpSpPr>
              <a:grpSpLocks/>
            </p:cNvGrpSpPr>
            <p:nvPr/>
          </p:nvGrpSpPr>
          <p:grpSpPr bwMode="auto">
            <a:xfrm>
              <a:off x="3896285" y="4724338"/>
              <a:ext cx="666750" cy="699309"/>
              <a:chOff x="4010025" y="1277941"/>
              <a:chExt cx="755650" cy="758826"/>
            </a:xfrm>
          </p:grpSpPr>
          <p:grpSp>
            <p:nvGrpSpPr>
              <p:cNvPr id="61" name="Group 39"/>
              <p:cNvGrpSpPr>
                <a:grpSpLocks/>
              </p:cNvGrpSpPr>
              <p:nvPr/>
            </p:nvGrpSpPr>
            <p:grpSpPr bwMode="auto">
              <a:xfrm>
                <a:off x="4032250" y="1277941"/>
                <a:ext cx="723900" cy="758826"/>
                <a:chOff x="3247" y="1673"/>
                <a:chExt cx="606" cy="636"/>
              </a:xfrm>
            </p:grpSpPr>
            <p:pic>
              <p:nvPicPr>
                <p:cNvPr id="63"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64"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65"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66" name="Group 150"/>
                <p:cNvGrpSpPr>
                  <a:grpSpLocks/>
                </p:cNvGrpSpPr>
                <p:nvPr/>
              </p:nvGrpSpPr>
              <p:grpSpPr bwMode="auto">
                <a:xfrm rot="-1045052" flipH="1" flipV="1">
                  <a:off x="3274" y="2054"/>
                  <a:ext cx="457" cy="146"/>
                  <a:chOff x="2533" y="1083"/>
                  <a:chExt cx="867" cy="290"/>
                </a:xfrm>
              </p:grpSpPr>
              <p:grpSp>
                <p:nvGrpSpPr>
                  <p:cNvPr id="68" name="Group 44"/>
                  <p:cNvGrpSpPr>
                    <a:grpSpLocks/>
                  </p:cNvGrpSpPr>
                  <p:nvPr/>
                </p:nvGrpSpPr>
                <p:grpSpPr bwMode="auto">
                  <a:xfrm>
                    <a:off x="2533" y="1083"/>
                    <a:ext cx="745" cy="188"/>
                    <a:chOff x="1572" y="2588"/>
                    <a:chExt cx="1122" cy="281"/>
                  </a:xfrm>
                </p:grpSpPr>
                <p:sp>
                  <p:nvSpPr>
                    <p:cNvPr id="74"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5" name="AutoShape 46"/>
                    <p:cNvSpPr>
                      <a:spLocks noChangeArrowheads="1"/>
                    </p:cNvSpPr>
                    <p:nvPr/>
                  </p:nvSpPr>
                  <p:spPr bwMode="gray">
                    <a:xfrm rot="6078281">
                      <a:off x="2006" y="2298"/>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6"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7" name="AutoShape 48"/>
                    <p:cNvSpPr>
                      <a:spLocks noChangeArrowheads="1"/>
                    </p:cNvSpPr>
                    <p:nvPr/>
                  </p:nvSpPr>
                  <p:spPr bwMode="gray">
                    <a:xfrm rot="6906312">
                      <a:off x="2173" y="2349"/>
                      <a:ext cx="219" cy="822"/>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69" name="Group 49"/>
                  <p:cNvGrpSpPr>
                    <a:grpSpLocks/>
                  </p:cNvGrpSpPr>
                  <p:nvPr/>
                </p:nvGrpSpPr>
                <p:grpSpPr bwMode="auto">
                  <a:xfrm rot="1353540">
                    <a:off x="2655" y="1182"/>
                    <a:ext cx="745" cy="191"/>
                    <a:chOff x="1586" y="2588"/>
                    <a:chExt cx="1124" cy="279"/>
                  </a:xfrm>
                </p:grpSpPr>
                <p:sp>
                  <p:nvSpPr>
                    <p:cNvPr id="70" name="AutoShape 50"/>
                    <p:cNvSpPr>
                      <a:spLocks noChangeArrowheads="1"/>
                    </p:cNvSpPr>
                    <p:nvPr/>
                  </p:nvSpPr>
                  <p:spPr bwMode="gray">
                    <a:xfrm rot="5263130">
                      <a:off x="1882" y="2293"/>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1" name="AutoShape 51"/>
                    <p:cNvSpPr>
                      <a:spLocks noChangeArrowheads="1"/>
                    </p:cNvSpPr>
                    <p:nvPr/>
                  </p:nvSpPr>
                  <p:spPr bwMode="gray">
                    <a:xfrm rot="6078281">
                      <a:off x="2019" y="2292"/>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2" name="AutoShape 52"/>
                    <p:cNvSpPr>
                      <a:spLocks noChangeArrowheads="1"/>
                    </p:cNvSpPr>
                    <p:nvPr/>
                  </p:nvSpPr>
                  <p:spPr bwMode="gray">
                    <a:xfrm rot="6373927">
                      <a:off x="2099" y="2318"/>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73" name="AutoShape 53"/>
                    <p:cNvSpPr>
                      <a:spLocks noChangeArrowheads="1"/>
                    </p:cNvSpPr>
                    <p:nvPr/>
                  </p:nvSpPr>
                  <p:spPr bwMode="gray">
                    <a:xfrm rot="6906312">
                      <a:off x="2189" y="2346"/>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67"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62"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F(1)</a:t>
                </a:r>
              </a:p>
            </p:txBody>
          </p:sp>
        </p:grpSp>
        <p:grpSp>
          <p:nvGrpSpPr>
            <p:cNvPr id="78" name="Group 92"/>
            <p:cNvGrpSpPr>
              <a:grpSpLocks/>
            </p:cNvGrpSpPr>
            <p:nvPr/>
          </p:nvGrpSpPr>
          <p:grpSpPr bwMode="auto">
            <a:xfrm>
              <a:off x="5504329" y="3811432"/>
              <a:ext cx="666750" cy="699309"/>
              <a:chOff x="4010025" y="1277941"/>
              <a:chExt cx="755650" cy="758826"/>
            </a:xfrm>
          </p:grpSpPr>
          <p:grpSp>
            <p:nvGrpSpPr>
              <p:cNvPr id="79" name="Group 39"/>
              <p:cNvGrpSpPr>
                <a:grpSpLocks/>
              </p:cNvGrpSpPr>
              <p:nvPr/>
            </p:nvGrpSpPr>
            <p:grpSpPr bwMode="auto">
              <a:xfrm>
                <a:off x="4032250" y="1277941"/>
                <a:ext cx="723900" cy="758826"/>
                <a:chOff x="3247" y="1673"/>
                <a:chExt cx="606" cy="636"/>
              </a:xfrm>
            </p:grpSpPr>
            <p:pic>
              <p:nvPicPr>
                <p:cNvPr id="81"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82"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83"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84" name="Group 150"/>
                <p:cNvGrpSpPr>
                  <a:grpSpLocks/>
                </p:cNvGrpSpPr>
                <p:nvPr/>
              </p:nvGrpSpPr>
              <p:grpSpPr bwMode="auto">
                <a:xfrm rot="-1045052" flipH="1" flipV="1">
                  <a:off x="3274" y="2054"/>
                  <a:ext cx="457" cy="146"/>
                  <a:chOff x="2533" y="1083"/>
                  <a:chExt cx="867" cy="290"/>
                </a:xfrm>
              </p:grpSpPr>
              <p:grpSp>
                <p:nvGrpSpPr>
                  <p:cNvPr id="86" name="Group 44"/>
                  <p:cNvGrpSpPr>
                    <a:grpSpLocks/>
                  </p:cNvGrpSpPr>
                  <p:nvPr/>
                </p:nvGrpSpPr>
                <p:grpSpPr bwMode="auto">
                  <a:xfrm>
                    <a:off x="2533" y="1083"/>
                    <a:ext cx="745" cy="188"/>
                    <a:chOff x="1572" y="2588"/>
                    <a:chExt cx="1122" cy="281"/>
                  </a:xfrm>
                </p:grpSpPr>
                <p:sp>
                  <p:nvSpPr>
                    <p:cNvPr id="92"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3" name="AutoShape 46"/>
                    <p:cNvSpPr>
                      <a:spLocks noChangeArrowheads="1"/>
                    </p:cNvSpPr>
                    <p:nvPr/>
                  </p:nvSpPr>
                  <p:spPr bwMode="gray">
                    <a:xfrm rot="6078281">
                      <a:off x="2006" y="2298"/>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4"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5" name="AutoShape 48"/>
                    <p:cNvSpPr>
                      <a:spLocks noChangeArrowheads="1"/>
                    </p:cNvSpPr>
                    <p:nvPr/>
                  </p:nvSpPr>
                  <p:spPr bwMode="gray">
                    <a:xfrm rot="6906312">
                      <a:off x="2173" y="2349"/>
                      <a:ext cx="219" cy="822"/>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87" name="Group 49"/>
                  <p:cNvGrpSpPr>
                    <a:grpSpLocks/>
                  </p:cNvGrpSpPr>
                  <p:nvPr/>
                </p:nvGrpSpPr>
                <p:grpSpPr bwMode="auto">
                  <a:xfrm rot="1353540">
                    <a:off x="2655" y="1182"/>
                    <a:ext cx="745" cy="191"/>
                    <a:chOff x="1586" y="2588"/>
                    <a:chExt cx="1124" cy="279"/>
                  </a:xfrm>
                </p:grpSpPr>
                <p:sp>
                  <p:nvSpPr>
                    <p:cNvPr id="88" name="AutoShape 50"/>
                    <p:cNvSpPr>
                      <a:spLocks noChangeArrowheads="1"/>
                    </p:cNvSpPr>
                    <p:nvPr/>
                  </p:nvSpPr>
                  <p:spPr bwMode="gray">
                    <a:xfrm rot="5263130">
                      <a:off x="1882" y="2293"/>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89" name="AutoShape 51"/>
                    <p:cNvSpPr>
                      <a:spLocks noChangeArrowheads="1"/>
                    </p:cNvSpPr>
                    <p:nvPr/>
                  </p:nvSpPr>
                  <p:spPr bwMode="gray">
                    <a:xfrm rot="6078281">
                      <a:off x="2019" y="2292"/>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0" name="AutoShape 52"/>
                    <p:cNvSpPr>
                      <a:spLocks noChangeArrowheads="1"/>
                    </p:cNvSpPr>
                    <p:nvPr/>
                  </p:nvSpPr>
                  <p:spPr bwMode="gray">
                    <a:xfrm rot="6373927">
                      <a:off x="2099" y="2318"/>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91" name="AutoShape 53"/>
                    <p:cNvSpPr>
                      <a:spLocks noChangeArrowheads="1"/>
                    </p:cNvSpPr>
                    <p:nvPr/>
                  </p:nvSpPr>
                  <p:spPr bwMode="gray">
                    <a:xfrm rot="6906312">
                      <a:off x="2189" y="2346"/>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85"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80"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F(2)</a:t>
                </a:r>
              </a:p>
            </p:txBody>
          </p:sp>
        </p:grpSp>
        <p:grpSp>
          <p:nvGrpSpPr>
            <p:cNvPr id="96" name="Group 164"/>
            <p:cNvGrpSpPr>
              <a:grpSpLocks/>
            </p:cNvGrpSpPr>
            <p:nvPr/>
          </p:nvGrpSpPr>
          <p:grpSpPr bwMode="auto">
            <a:xfrm>
              <a:off x="2282638" y="5707467"/>
              <a:ext cx="666750" cy="699309"/>
              <a:chOff x="4010025" y="1277941"/>
              <a:chExt cx="755650" cy="758826"/>
            </a:xfrm>
          </p:grpSpPr>
          <p:grpSp>
            <p:nvGrpSpPr>
              <p:cNvPr id="97" name="Group 39"/>
              <p:cNvGrpSpPr>
                <a:grpSpLocks/>
              </p:cNvGrpSpPr>
              <p:nvPr/>
            </p:nvGrpSpPr>
            <p:grpSpPr bwMode="auto">
              <a:xfrm>
                <a:off x="4032250" y="1277941"/>
                <a:ext cx="723900" cy="758826"/>
                <a:chOff x="3247" y="1673"/>
                <a:chExt cx="606" cy="636"/>
              </a:xfrm>
            </p:grpSpPr>
            <p:pic>
              <p:nvPicPr>
                <p:cNvPr id="99"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100"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101"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102" name="Group 150"/>
                <p:cNvGrpSpPr>
                  <a:grpSpLocks/>
                </p:cNvGrpSpPr>
                <p:nvPr/>
              </p:nvGrpSpPr>
              <p:grpSpPr bwMode="auto">
                <a:xfrm rot="-1045052" flipH="1" flipV="1">
                  <a:off x="3274" y="2054"/>
                  <a:ext cx="457" cy="146"/>
                  <a:chOff x="2533" y="1083"/>
                  <a:chExt cx="867" cy="290"/>
                </a:xfrm>
              </p:grpSpPr>
              <p:grpSp>
                <p:nvGrpSpPr>
                  <p:cNvPr id="104" name="Group 44"/>
                  <p:cNvGrpSpPr>
                    <a:grpSpLocks/>
                  </p:cNvGrpSpPr>
                  <p:nvPr/>
                </p:nvGrpSpPr>
                <p:grpSpPr bwMode="auto">
                  <a:xfrm>
                    <a:off x="2533" y="1083"/>
                    <a:ext cx="745" cy="188"/>
                    <a:chOff x="1572" y="2588"/>
                    <a:chExt cx="1122" cy="281"/>
                  </a:xfrm>
                </p:grpSpPr>
                <p:sp>
                  <p:nvSpPr>
                    <p:cNvPr id="110" name="AutoShape 45"/>
                    <p:cNvSpPr>
                      <a:spLocks noChangeArrowheads="1"/>
                    </p:cNvSpPr>
                    <p:nvPr/>
                  </p:nvSpPr>
                  <p:spPr bwMode="gray">
                    <a:xfrm rot="5263130">
                      <a:off x="1869" y="2291"/>
                      <a:ext cx="22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11" name="AutoShape 46"/>
                    <p:cNvSpPr>
                      <a:spLocks noChangeArrowheads="1"/>
                    </p:cNvSpPr>
                    <p:nvPr/>
                  </p:nvSpPr>
                  <p:spPr bwMode="gray">
                    <a:xfrm rot="6078281">
                      <a:off x="2006" y="2298"/>
                      <a:ext cx="219"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12" name="AutoShape 47"/>
                    <p:cNvSpPr>
                      <a:spLocks noChangeArrowheads="1"/>
                    </p:cNvSpPr>
                    <p:nvPr/>
                  </p:nvSpPr>
                  <p:spPr bwMode="gray">
                    <a:xfrm rot="6373927">
                      <a:off x="2076" y="2323"/>
                      <a:ext cx="223"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13" name="AutoShape 48"/>
                    <p:cNvSpPr>
                      <a:spLocks noChangeArrowheads="1"/>
                    </p:cNvSpPr>
                    <p:nvPr/>
                  </p:nvSpPr>
                  <p:spPr bwMode="gray">
                    <a:xfrm rot="6906312">
                      <a:off x="2173" y="2349"/>
                      <a:ext cx="219" cy="822"/>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105" name="Group 49"/>
                  <p:cNvGrpSpPr>
                    <a:grpSpLocks/>
                  </p:cNvGrpSpPr>
                  <p:nvPr/>
                </p:nvGrpSpPr>
                <p:grpSpPr bwMode="auto">
                  <a:xfrm rot="1353540">
                    <a:off x="2655" y="1182"/>
                    <a:ext cx="745" cy="191"/>
                    <a:chOff x="1586" y="2588"/>
                    <a:chExt cx="1124" cy="279"/>
                  </a:xfrm>
                </p:grpSpPr>
                <p:sp>
                  <p:nvSpPr>
                    <p:cNvPr id="106" name="AutoShape 50"/>
                    <p:cNvSpPr>
                      <a:spLocks noChangeArrowheads="1"/>
                    </p:cNvSpPr>
                    <p:nvPr/>
                  </p:nvSpPr>
                  <p:spPr bwMode="gray">
                    <a:xfrm rot="5263130">
                      <a:off x="1882" y="2293"/>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07" name="AutoShape 51"/>
                    <p:cNvSpPr>
                      <a:spLocks noChangeArrowheads="1"/>
                    </p:cNvSpPr>
                    <p:nvPr/>
                  </p:nvSpPr>
                  <p:spPr bwMode="gray">
                    <a:xfrm rot="6078281">
                      <a:off x="2019" y="2292"/>
                      <a:ext cx="227"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08" name="AutoShape 52"/>
                    <p:cNvSpPr>
                      <a:spLocks noChangeArrowheads="1"/>
                    </p:cNvSpPr>
                    <p:nvPr/>
                  </p:nvSpPr>
                  <p:spPr bwMode="gray">
                    <a:xfrm rot="6373927">
                      <a:off x="2099" y="2318"/>
                      <a:ext cx="223"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09" name="AutoShape 53"/>
                    <p:cNvSpPr>
                      <a:spLocks noChangeArrowheads="1"/>
                    </p:cNvSpPr>
                    <p:nvPr/>
                  </p:nvSpPr>
                  <p:spPr bwMode="gray">
                    <a:xfrm rot="6906312">
                      <a:off x="2189" y="2346"/>
                      <a:ext cx="227"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103"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98"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F(1)</a:t>
                </a:r>
              </a:p>
            </p:txBody>
          </p:sp>
        </p:grpSp>
        <p:grpSp>
          <p:nvGrpSpPr>
            <p:cNvPr id="114" name="Group 182"/>
            <p:cNvGrpSpPr>
              <a:grpSpLocks/>
            </p:cNvGrpSpPr>
            <p:nvPr/>
          </p:nvGrpSpPr>
          <p:grpSpPr bwMode="auto">
            <a:xfrm>
              <a:off x="3358403" y="5707467"/>
              <a:ext cx="666750" cy="699309"/>
              <a:chOff x="4010025" y="1277941"/>
              <a:chExt cx="755650" cy="758826"/>
            </a:xfrm>
          </p:grpSpPr>
          <p:grpSp>
            <p:nvGrpSpPr>
              <p:cNvPr id="115" name="Group 39"/>
              <p:cNvGrpSpPr>
                <a:grpSpLocks/>
              </p:cNvGrpSpPr>
              <p:nvPr/>
            </p:nvGrpSpPr>
            <p:grpSpPr bwMode="auto">
              <a:xfrm>
                <a:off x="4032250" y="1277941"/>
                <a:ext cx="723900" cy="758826"/>
                <a:chOff x="3247" y="1673"/>
                <a:chExt cx="606" cy="636"/>
              </a:xfrm>
            </p:grpSpPr>
            <p:pic>
              <p:nvPicPr>
                <p:cNvPr id="117"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118"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119"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120" name="Group 150"/>
                <p:cNvGrpSpPr>
                  <a:grpSpLocks/>
                </p:cNvGrpSpPr>
                <p:nvPr/>
              </p:nvGrpSpPr>
              <p:grpSpPr bwMode="auto">
                <a:xfrm rot="-1045052" flipH="1" flipV="1">
                  <a:off x="3268" y="2056"/>
                  <a:ext cx="461" cy="141"/>
                  <a:chOff x="2533" y="1078"/>
                  <a:chExt cx="872" cy="278"/>
                </a:xfrm>
              </p:grpSpPr>
              <p:grpSp>
                <p:nvGrpSpPr>
                  <p:cNvPr id="122" name="Group 44"/>
                  <p:cNvGrpSpPr>
                    <a:grpSpLocks/>
                  </p:cNvGrpSpPr>
                  <p:nvPr/>
                </p:nvGrpSpPr>
                <p:grpSpPr bwMode="auto">
                  <a:xfrm>
                    <a:off x="2533" y="1078"/>
                    <a:ext cx="745" cy="183"/>
                    <a:chOff x="1571" y="2599"/>
                    <a:chExt cx="1122" cy="275"/>
                  </a:xfrm>
                </p:grpSpPr>
                <p:sp>
                  <p:nvSpPr>
                    <p:cNvPr id="128" name="AutoShape 45"/>
                    <p:cNvSpPr>
                      <a:spLocks noChangeArrowheads="1"/>
                    </p:cNvSpPr>
                    <p:nvPr/>
                  </p:nvSpPr>
                  <p:spPr bwMode="gray">
                    <a:xfrm rot="5263130">
                      <a:off x="1873" y="2297"/>
                      <a:ext cx="21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29" name="AutoShape 46"/>
                    <p:cNvSpPr>
                      <a:spLocks noChangeArrowheads="1"/>
                    </p:cNvSpPr>
                    <p:nvPr/>
                  </p:nvSpPr>
                  <p:spPr bwMode="gray">
                    <a:xfrm rot="6078281">
                      <a:off x="2007" y="2304"/>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30" name="AutoShape 47"/>
                    <p:cNvSpPr>
                      <a:spLocks noChangeArrowheads="1"/>
                    </p:cNvSpPr>
                    <p:nvPr/>
                  </p:nvSpPr>
                  <p:spPr bwMode="gray">
                    <a:xfrm rot="6373927">
                      <a:off x="2080" y="2331"/>
                      <a:ext cx="221"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31" name="AutoShape 48"/>
                    <p:cNvSpPr>
                      <a:spLocks noChangeArrowheads="1"/>
                    </p:cNvSpPr>
                    <p:nvPr/>
                  </p:nvSpPr>
                  <p:spPr bwMode="gray">
                    <a:xfrm rot="6906312">
                      <a:off x="2173" y="2355"/>
                      <a:ext cx="217" cy="822"/>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123" name="Group 49"/>
                  <p:cNvGrpSpPr>
                    <a:grpSpLocks/>
                  </p:cNvGrpSpPr>
                  <p:nvPr/>
                </p:nvGrpSpPr>
                <p:grpSpPr bwMode="auto">
                  <a:xfrm rot="1353540">
                    <a:off x="2660" y="1169"/>
                    <a:ext cx="745" cy="187"/>
                    <a:chOff x="1585" y="2587"/>
                    <a:chExt cx="1124" cy="276"/>
                  </a:xfrm>
                </p:grpSpPr>
                <p:sp>
                  <p:nvSpPr>
                    <p:cNvPr id="124" name="AutoShape 50"/>
                    <p:cNvSpPr>
                      <a:spLocks noChangeArrowheads="1"/>
                    </p:cNvSpPr>
                    <p:nvPr/>
                  </p:nvSpPr>
                  <p:spPr bwMode="gray">
                    <a:xfrm rot="5263130">
                      <a:off x="1882" y="2291"/>
                      <a:ext cx="225"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25" name="AutoShape 51"/>
                    <p:cNvSpPr>
                      <a:spLocks noChangeArrowheads="1"/>
                    </p:cNvSpPr>
                    <p:nvPr/>
                  </p:nvSpPr>
                  <p:spPr bwMode="gray">
                    <a:xfrm rot="6078281">
                      <a:off x="2019" y="2290"/>
                      <a:ext cx="221"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26" name="AutoShape 52"/>
                    <p:cNvSpPr>
                      <a:spLocks noChangeArrowheads="1"/>
                    </p:cNvSpPr>
                    <p:nvPr/>
                  </p:nvSpPr>
                  <p:spPr bwMode="gray">
                    <a:xfrm rot="6373927">
                      <a:off x="2099" y="2316"/>
                      <a:ext cx="221"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27" name="AutoShape 53"/>
                    <p:cNvSpPr>
                      <a:spLocks noChangeArrowheads="1"/>
                    </p:cNvSpPr>
                    <p:nvPr/>
                  </p:nvSpPr>
                  <p:spPr bwMode="gray">
                    <a:xfrm rot="6906312">
                      <a:off x="2189" y="2343"/>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121"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116"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F(0)</a:t>
                </a:r>
              </a:p>
            </p:txBody>
          </p:sp>
        </p:grpSp>
        <p:cxnSp>
          <p:nvCxnSpPr>
            <p:cNvPr id="132" name="Straight Arrow Connector 131"/>
            <p:cNvCxnSpPr/>
            <p:nvPr/>
          </p:nvCxnSpPr>
          <p:spPr>
            <a:xfrm rot="16200000" flipH="1">
              <a:off x="5073634" y="3363774"/>
              <a:ext cx="459379" cy="6261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5400000">
              <a:off x="2559906" y="5334794"/>
              <a:ext cx="431582" cy="3137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16200000" flipH="1">
              <a:off x="3276600" y="5359400"/>
              <a:ext cx="421341" cy="2689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5400000">
              <a:off x="3128760" y="4385314"/>
              <a:ext cx="358432" cy="3137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16200000" flipH="1">
              <a:off x="3892799" y="4384675"/>
              <a:ext cx="361358" cy="3179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5400000">
              <a:off x="3997870" y="3363774"/>
              <a:ext cx="459379" cy="6261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38" name="Group 164"/>
            <p:cNvGrpSpPr>
              <a:grpSpLocks/>
            </p:cNvGrpSpPr>
            <p:nvPr/>
          </p:nvGrpSpPr>
          <p:grpSpPr bwMode="auto">
            <a:xfrm>
              <a:off x="4972050" y="4794561"/>
              <a:ext cx="666750" cy="699309"/>
              <a:chOff x="4010025" y="1277941"/>
              <a:chExt cx="755650" cy="758826"/>
            </a:xfrm>
          </p:grpSpPr>
          <p:grpSp>
            <p:nvGrpSpPr>
              <p:cNvPr id="139" name="Group 39"/>
              <p:cNvGrpSpPr>
                <a:grpSpLocks/>
              </p:cNvGrpSpPr>
              <p:nvPr/>
            </p:nvGrpSpPr>
            <p:grpSpPr bwMode="auto">
              <a:xfrm>
                <a:off x="4032250" y="1277941"/>
                <a:ext cx="723900" cy="758826"/>
                <a:chOff x="3247" y="1673"/>
                <a:chExt cx="606" cy="636"/>
              </a:xfrm>
            </p:grpSpPr>
            <p:pic>
              <p:nvPicPr>
                <p:cNvPr id="141"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142"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143"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144" name="Group 150"/>
                <p:cNvGrpSpPr>
                  <a:grpSpLocks/>
                </p:cNvGrpSpPr>
                <p:nvPr/>
              </p:nvGrpSpPr>
              <p:grpSpPr bwMode="auto">
                <a:xfrm rot="-1045052" flipH="1" flipV="1">
                  <a:off x="3268" y="2056"/>
                  <a:ext cx="461" cy="141"/>
                  <a:chOff x="2533" y="1078"/>
                  <a:chExt cx="872" cy="278"/>
                </a:xfrm>
              </p:grpSpPr>
              <p:grpSp>
                <p:nvGrpSpPr>
                  <p:cNvPr id="146" name="Group 44"/>
                  <p:cNvGrpSpPr>
                    <a:grpSpLocks/>
                  </p:cNvGrpSpPr>
                  <p:nvPr/>
                </p:nvGrpSpPr>
                <p:grpSpPr bwMode="auto">
                  <a:xfrm>
                    <a:off x="2533" y="1078"/>
                    <a:ext cx="745" cy="183"/>
                    <a:chOff x="1571" y="2599"/>
                    <a:chExt cx="1122" cy="275"/>
                  </a:xfrm>
                </p:grpSpPr>
                <p:sp>
                  <p:nvSpPr>
                    <p:cNvPr id="152" name="AutoShape 45"/>
                    <p:cNvSpPr>
                      <a:spLocks noChangeArrowheads="1"/>
                    </p:cNvSpPr>
                    <p:nvPr/>
                  </p:nvSpPr>
                  <p:spPr bwMode="gray">
                    <a:xfrm rot="5263130">
                      <a:off x="1873" y="2297"/>
                      <a:ext cx="21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53" name="AutoShape 46"/>
                    <p:cNvSpPr>
                      <a:spLocks noChangeArrowheads="1"/>
                    </p:cNvSpPr>
                    <p:nvPr/>
                  </p:nvSpPr>
                  <p:spPr bwMode="gray">
                    <a:xfrm rot="6078281">
                      <a:off x="2007" y="2304"/>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54" name="AutoShape 47"/>
                    <p:cNvSpPr>
                      <a:spLocks noChangeArrowheads="1"/>
                    </p:cNvSpPr>
                    <p:nvPr/>
                  </p:nvSpPr>
                  <p:spPr bwMode="gray">
                    <a:xfrm rot="6373927">
                      <a:off x="2080" y="2331"/>
                      <a:ext cx="221"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55" name="AutoShape 48"/>
                    <p:cNvSpPr>
                      <a:spLocks noChangeArrowheads="1"/>
                    </p:cNvSpPr>
                    <p:nvPr/>
                  </p:nvSpPr>
                  <p:spPr bwMode="gray">
                    <a:xfrm rot="6906312">
                      <a:off x="2173" y="2355"/>
                      <a:ext cx="217" cy="822"/>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147" name="Group 49"/>
                  <p:cNvGrpSpPr>
                    <a:grpSpLocks/>
                  </p:cNvGrpSpPr>
                  <p:nvPr/>
                </p:nvGrpSpPr>
                <p:grpSpPr bwMode="auto">
                  <a:xfrm rot="1353540">
                    <a:off x="2660" y="1169"/>
                    <a:ext cx="745" cy="187"/>
                    <a:chOff x="1585" y="2587"/>
                    <a:chExt cx="1124" cy="276"/>
                  </a:xfrm>
                </p:grpSpPr>
                <p:sp>
                  <p:nvSpPr>
                    <p:cNvPr id="148" name="AutoShape 50"/>
                    <p:cNvSpPr>
                      <a:spLocks noChangeArrowheads="1"/>
                    </p:cNvSpPr>
                    <p:nvPr/>
                  </p:nvSpPr>
                  <p:spPr bwMode="gray">
                    <a:xfrm rot="5263130">
                      <a:off x="1882" y="2291"/>
                      <a:ext cx="225" cy="819"/>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49" name="AutoShape 51"/>
                    <p:cNvSpPr>
                      <a:spLocks noChangeArrowheads="1"/>
                    </p:cNvSpPr>
                    <p:nvPr/>
                  </p:nvSpPr>
                  <p:spPr bwMode="gray">
                    <a:xfrm rot="6078281">
                      <a:off x="2019" y="2290"/>
                      <a:ext cx="221"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50" name="AutoShape 52"/>
                    <p:cNvSpPr>
                      <a:spLocks noChangeArrowheads="1"/>
                    </p:cNvSpPr>
                    <p:nvPr/>
                  </p:nvSpPr>
                  <p:spPr bwMode="gray">
                    <a:xfrm rot="6373927">
                      <a:off x="2099" y="2316"/>
                      <a:ext cx="221"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51" name="AutoShape 53"/>
                    <p:cNvSpPr>
                      <a:spLocks noChangeArrowheads="1"/>
                    </p:cNvSpPr>
                    <p:nvPr/>
                  </p:nvSpPr>
                  <p:spPr bwMode="gray">
                    <a:xfrm rot="6906312">
                      <a:off x="2189" y="2343"/>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145"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140"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F(1)</a:t>
                </a:r>
              </a:p>
            </p:txBody>
          </p:sp>
        </p:grpSp>
        <p:grpSp>
          <p:nvGrpSpPr>
            <p:cNvPr id="156" name="Group 182"/>
            <p:cNvGrpSpPr>
              <a:grpSpLocks/>
            </p:cNvGrpSpPr>
            <p:nvPr/>
          </p:nvGrpSpPr>
          <p:grpSpPr bwMode="auto">
            <a:xfrm>
              <a:off x="6047815" y="4794561"/>
              <a:ext cx="666750" cy="699309"/>
              <a:chOff x="4010025" y="1277941"/>
              <a:chExt cx="755650" cy="758826"/>
            </a:xfrm>
          </p:grpSpPr>
          <p:grpSp>
            <p:nvGrpSpPr>
              <p:cNvPr id="157" name="Group 39"/>
              <p:cNvGrpSpPr>
                <a:grpSpLocks/>
              </p:cNvGrpSpPr>
              <p:nvPr/>
            </p:nvGrpSpPr>
            <p:grpSpPr bwMode="auto">
              <a:xfrm>
                <a:off x="4032250" y="1277941"/>
                <a:ext cx="723900" cy="758826"/>
                <a:chOff x="3247" y="1673"/>
                <a:chExt cx="606" cy="636"/>
              </a:xfrm>
            </p:grpSpPr>
            <p:pic>
              <p:nvPicPr>
                <p:cNvPr id="159" name="Picture 40" descr="light_shadow"/>
                <p:cNvPicPr>
                  <a:picLocks noChangeAspect="1" noChangeArrowheads="1"/>
                </p:cNvPicPr>
                <p:nvPr/>
              </p:nvPicPr>
              <p:blipFill>
                <a:blip r:embed="rId2" cstate="print">
                  <a:lum bright="-84000" contrast="-48000"/>
                </a:blip>
                <a:srcRect/>
                <a:stretch>
                  <a:fillRect/>
                </a:stretch>
              </p:blipFill>
              <p:spPr bwMode="gray">
                <a:xfrm>
                  <a:off x="3305" y="2171"/>
                  <a:ext cx="498" cy="138"/>
                </a:xfrm>
                <a:prstGeom prst="rect">
                  <a:avLst/>
                </a:prstGeom>
                <a:noFill/>
                <a:ln w="9525">
                  <a:noFill/>
                  <a:miter lim="800000"/>
                  <a:headEnd/>
                  <a:tailEnd/>
                </a:ln>
              </p:spPr>
            </p:pic>
            <p:pic>
              <p:nvPicPr>
                <p:cNvPr id="160" name="Picture 41" descr="circuler_1"/>
                <p:cNvPicPr>
                  <a:picLocks noChangeAspect="1" noChangeArrowheads="1"/>
                </p:cNvPicPr>
                <p:nvPr/>
              </p:nvPicPr>
              <p:blipFill>
                <a:blip r:embed="rId3" cstate="print"/>
                <a:srcRect/>
                <a:stretch>
                  <a:fillRect/>
                </a:stretch>
              </p:blipFill>
              <p:spPr bwMode="gray">
                <a:xfrm>
                  <a:off x="3247" y="1673"/>
                  <a:ext cx="606" cy="586"/>
                </a:xfrm>
                <a:prstGeom prst="rect">
                  <a:avLst/>
                </a:prstGeom>
                <a:noFill/>
                <a:ln w="9525">
                  <a:noFill/>
                  <a:miter lim="800000"/>
                  <a:headEnd/>
                  <a:tailEnd/>
                </a:ln>
              </p:spPr>
            </p:pic>
            <p:sp>
              <p:nvSpPr>
                <p:cNvPr id="161" name="Oval 42"/>
                <p:cNvSpPr>
                  <a:spLocks noChangeArrowheads="1"/>
                </p:cNvSpPr>
                <p:nvPr/>
              </p:nvSpPr>
              <p:spPr bwMode="gray">
                <a:xfrm>
                  <a:off x="3247" y="1673"/>
                  <a:ext cx="602" cy="587"/>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w="9525" algn="ctr">
                  <a:noFill/>
                  <a:round/>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nvGrpSpPr>
                <p:cNvPr id="162" name="Group 150"/>
                <p:cNvGrpSpPr>
                  <a:grpSpLocks/>
                </p:cNvGrpSpPr>
                <p:nvPr/>
              </p:nvGrpSpPr>
              <p:grpSpPr bwMode="auto">
                <a:xfrm rot="-1045052" flipH="1" flipV="1">
                  <a:off x="3275" y="2059"/>
                  <a:ext cx="459" cy="142"/>
                  <a:chOff x="2537" y="1053"/>
                  <a:chExt cx="873" cy="274"/>
                </a:xfrm>
              </p:grpSpPr>
              <p:grpSp>
                <p:nvGrpSpPr>
                  <p:cNvPr id="164" name="Group 44"/>
                  <p:cNvGrpSpPr>
                    <a:grpSpLocks/>
                  </p:cNvGrpSpPr>
                  <p:nvPr/>
                </p:nvGrpSpPr>
                <p:grpSpPr bwMode="auto">
                  <a:xfrm>
                    <a:off x="2537" y="1053"/>
                    <a:ext cx="742" cy="179"/>
                    <a:chOff x="1577" y="2602"/>
                    <a:chExt cx="1118" cy="273"/>
                  </a:xfrm>
                </p:grpSpPr>
                <p:sp>
                  <p:nvSpPr>
                    <p:cNvPr id="170" name="AutoShape 45"/>
                    <p:cNvSpPr>
                      <a:spLocks noChangeArrowheads="1"/>
                    </p:cNvSpPr>
                    <p:nvPr/>
                  </p:nvSpPr>
                  <p:spPr bwMode="gray">
                    <a:xfrm rot="5263130">
                      <a:off x="1879" y="2300"/>
                      <a:ext cx="213"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71" name="AutoShape 46"/>
                    <p:cNvSpPr>
                      <a:spLocks noChangeArrowheads="1"/>
                    </p:cNvSpPr>
                    <p:nvPr/>
                  </p:nvSpPr>
                  <p:spPr bwMode="gray">
                    <a:xfrm rot="6078281">
                      <a:off x="2009" y="2305"/>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72" name="AutoShape 47"/>
                    <p:cNvSpPr>
                      <a:spLocks noChangeArrowheads="1"/>
                    </p:cNvSpPr>
                    <p:nvPr/>
                  </p:nvSpPr>
                  <p:spPr bwMode="gray">
                    <a:xfrm rot="6373927">
                      <a:off x="2084" y="2334"/>
                      <a:ext cx="217" cy="814"/>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73" name="AutoShape 48"/>
                    <p:cNvSpPr>
                      <a:spLocks noChangeArrowheads="1"/>
                    </p:cNvSpPr>
                    <p:nvPr/>
                  </p:nvSpPr>
                  <p:spPr bwMode="gray">
                    <a:xfrm rot="6906312">
                      <a:off x="2177" y="2358"/>
                      <a:ext cx="217"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nvGrpSpPr>
                  <p:cNvPr id="165" name="Group 49"/>
                  <p:cNvGrpSpPr>
                    <a:grpSpLocks/>
                  </p:cNvGrpSpPr>
                  <p:nvPr/>
                </p:nvGrpSpPr>
                <p:grpSpPr bwMode="auto">
                  <a:xfrm rot="1353540">
                    <a:off x="2668" y="1142"/>
                    <a:ext cx="742" cy="185"/>
                    <a:chOff x="1590" y="2587"/>
                    <a:chExt cx="1120" cy="277"/>
                  </a:xfrm>
                </p:grpSpPr>
                <p:sp>
                  <p:nvSpPr>
                    <p:cNvPr id="166" name="AutoShape 50"/>
                    <p:cNvSpPr>
                      <a:spLocks noChangeArrowheads="1"/>
                    </p:cNvSpPr>
                    <p:nvPr/>
                  </p:nvSpPr>
                  <p:spPr bwMode="gray">
                    <a:xfrm rot="5263130">
                      <a:off x="1885" y="2293"/>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67" name="AutoShape 51"/>
                    <p:cNvSpPr>
                      <a:spLocks noChangeArrowheads="1"/>
                    </p:cNvSpPr>
                    <p:nvPr/>
                  </p:nvSpPr>
                  <p:spPr bwMode="gray">
                    <a:xfrm rot="6078281">
                      <a:off x="2020" y="2291"/>
                      <a:ext cx="225" cy="818"/>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68" name="AutoShape 52"/>
                    <p:cNvSpPr>
                      <a:spLocks noChangeArrowheads="1"/>
                    </p:cNvSpPr>
                    <p:nvPr/>
                  </p:nvSpPr>
                  <p:spPr bwMode="gray">
                    <a:xfrm rot="6373927">
                      <a:off x="2100" y="2317"/>
                      <a:ext cx="221" cy="811"/>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sp>
                  <p:nvSpPr>
                    <p:cNvPr id="169" name="AutoShape 53"/>
                    <p:cNvSpPr>
                      <a:spLocks noChangeArrowheads="1"/>
                    </p:cNvSpPr>
                    <p:nvPr/>
                  </p:nvSpPr>
                  <p:spPr bwMode="gray">
                    <a:xfrm rot="6906312">
                      <a:off x="2190" y="2344"/>
                      <a:ext cx="225" cy="815"/>
                    </a:xfrm>
                    <a:prstGeom prst="moon">
                      <a:avLst>
                        <a:gd name="adj" fmla="val 49773"/>
                      </a:avLst>
                    </a:prstGeom>
                    <a:solidFill>
                      <a:srgbClr val="5F5F5F">
                        <a:alpha val="3999"/>
                      </a:srgbClr>
                    </a:solidFill>
                    <a:ln w="9525">
                      <a:no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cs typeface="Tahoma" pitchFamily="34" charset="0"/>
                      </a:endParaRPr>
                    </a:p>
                  </p:txBody>
                </p:sp>
              </p:grpSp>
            </p:grpSp>
            <p:sp>
              <p:nvSpPr>
                <p:cNvPr id="163" name="Freeform 54"/>
                <p:cNvSpPr>
                  <a:spLocks/>
                </p:cNvSpPr>
                <p:nvPr/>
              </p:nvSpPr>
              <p:spPr bwMode="gray">
                <a:xfrm>
                  <a:off x="3309" y="1685"/>
                  <a:ext cx="473" cy="20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AF6A2"/>
                    </a:gs>
                  </a:gsLst>
                  <a:lin ang="5400000" scaled="1"/>
                </a:gradFill>
                <a:ln w="0">
                  <a:noFill/>
                  <a:prstDash val="solid"/>
                  <a:round/>
                  <a:headEnd/>
                  <a:tailEnd/>
                </a:ln>
              </p:spPr>
              <p:txBody>
                <a:bodyPr/>
                <a:lstStyle/>
                <a:p>
                  <a:pPr fontAlgn="auto">
                    <a:spcBef>
                      <a:spcPts val="0"/>
                    </a:spcBef>
                    <a:spcAft>
                      <a:spcPts val="0"/>
                    </a:spcAft>
                    <a:defRPr/>
                  </a:pPr>
                  <a:endParaRPr lang="en-US" kern="0">
                    <a:solidFill>
                      <a:sysClr val="windowText" lastClr="000000"/>
                    </a:solidFill>
                    <a:cs typeface="Tahoma" pitchFamily="34" charset="0"/>
                  </a:endParaRPr>
                </a:p>
              </p:txBody>
            </p:sp>
          </p:grpSp>
          <p:sp>
            <p:nvSpPr>
              <p:cNvPr id="158" name="Text Box 55"/>
              <p:cNvSpPr txBox="1">
                <a:spLocks noChangeArrowheads="1"/>
              </p:cNvSpPr>
              <p:nvPr/>
            </p:nvSpPr>
            <p:spPr bwMode="gray">
              <a:xfrm>
                <a:off x="4010025" y="1406529"/>
                <a:ext cx="755650" cy="400051"/>
              </a:xfrm>
              <a:prstGeom prst="rect">
                <a:avLst/>
              </a:prstGeom>
              <a:noFill/>
              <a:ln w="9525" algn="ctr">
                <a:noFill/>
                <a:miter lim="800000"/>
                <a:headEnd/>
                <a:tailEnd/>
              </a:ln>
              <a:effectLst/>
            </p:spPr>
            <p:txBody>
              <a:bodyPr>
                <a:spAutoFit/>
              </a:bodyPr>
              <a:lstStyle/>
              <a:p>
                <a:pPr algn="ctr" fontAlgn="auto">
                  <a:spcBef>
                    <a:spcPct val="50000"/>
                  </a:spcBef>
                  <a:spcAft>
                    <a:spcPts val="0"/>
                  </a:spcAft>
                  <a:defRPr/>
                </a:pPr>
                <a:r>
                  <a:rPr lang="en-US" sz="2000" kern="0">
                    <a:solidFill>
                      <a:srgbClr val="003366"/>
                    </a:solidFill>
                    <a:cs typeface="Tahoma" pitchFamily="34" charset="0"/>
                  </a:rPr>
                  <a:t>F(0)</a:t>
                </a:r>
              </a:p>
            </p:txBody>
          </p:sp>
        </p:grpSp>
        <p:cxnSp>
          <p:nvCxnSpPr>
            <p:cNvPr id="174" name="Straight Arrow Connector 173"/>
            <p:cNvCxnSpPr/>
            <p:nvPr/>
          </p:nvCxnSpPr>
          <p:spPr>
            <a:xfrm rot="5400000">
              <a:off x="5249318" y="4421888"/>
              <a:ext cx="431582" cy="3137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rot="16200000" flipH="1">
              <a:off x="5983302" y="4429204"/>
              <a:ext cx="431583" cy="3137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6" name="AutoShape 6"/>
            <p:cNvSpPr>
              <a:spLocks noChangeArrowheads="1"/>
            </p:cNvSpPr>
            <p:nvPr/>
          </p:nvSpPr>
          <p:spPr bwMode="gray">
            <a:xfrm>
              <a:off x="2209800" y="4651188"/>
              <a:ext cx="1882588" cy="1825812"/>
            </a:xfrm>
            <a:prstGeom prst="roundRect">
              <a:avLst>
                <a:gd name="adj" fmla="val 16667"/>
              </a:avLst>
            </a:prstGeom>
            <a:noFill/>
            <a:ln>
              <a:solidFill>
                <a:schemeClr val="tx1">
                  <a:lumMod val="60000"/>
                  <a:lumOff val="40000"/>
                </a:schemeClr>
              </a:solid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400"/>
            </a:p>
          </p:txBody>
        </p:sp>
        <p:sp>
          <p:nvSpPr>
            <p:cNvPr id="177" name="AutoShape 6"/>
            <p:cNvSpPr>
              <a:spLocks noChangeArrowheads="1"/>
            </p:cNvSpPr>
            <p:nvPr/>
          </p:nvSpPr>
          <p:spPr bwMode="gray">
            <a:xfrm>
              <a:off x="4899212" y="3738282"/>
              <a:ext cx="1882588" cy="1825812"/>
            </a:xfrm>
            <a:prstGeom prst="roundRect">
              <a:avLst>
                <a:gd name="adj" fmla="val 16667"/>
              </a:avLst>
            </a:prstGeom>
            <a:noFill/>
            <a:ln>
              <a:solidFill>
                <a:schemeClr val="tx1">
                  <a:lumMod val="60000"/>
                  <a:lumOff val="40000"/>
                </a:schemeClr>
              </a:solidFill>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endParaRPr lang="en-US" sz="2400"/>
            </a:p>
          </p:txBody>
        </p:sp>
        <p:sp>
          <p:nvSpPr>
            <p:cNvPr id="178" name="Right Arrow 177"/>
            <p:cNvSpPr/>
            <p:nvPr/>
          </p:nvSpPr>
          <p:spPr bwMode="auto">
            <a:xfrm rot="16200000">
              <a:off x="5454276" y="5266018"/>
              <a:ext cx="772459" cy="806824"/>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r">
                <a:defRPr/>
              </a:pPr>
              <a:endParaRPr lang="en-US" sz="3600" b="1">
                <a:solidFill>
                  <a:schemeClr val="bg1"/>
                </a:solidFill>
                <a:latin typeface="Arial" charset="0"/>
              </a:endParaRPr>
            </a:p>
          </p:txBody>
        </p:sp>
        <p:sp>
          <p:nvSpPr>
            <p:cNvPr id="179" name="AutoShape 6"/>
            <p:cNvSpPr>
              <a:spLocks noChangeArrowheads="1"/>
            </p:cNvSpPr>
            <p:nvPr/>
          </p:nvSpPr>
          <p:spPr bwMode="gray">
            <a:xfrm>
              <a:off x="4697506" y="6055659"/>
              <a:ext cx="1344706" cy="421341"/>
            </a:xfrm>
            <a:prstGeom prst="roundRect">
              <a:avLst>
                <a:gd name="adj" fmla="val 16667"/>
              </a:avLst>
            </a:prstGeom>
            <a:ln>
              <a:prstDash val="sysDash"/>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t>Lặp lại</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quy hoạch động</a:t>
            </a:r>
            <a:endParaRPr lang="en-US"/>
          </a:p>
        </p:txBody>
      </p:sp>
      <p:sp>
        <p:nvSpPr>
          <p:cNvPr id="17412" name="Rectangle 3"/>
          <p:cNvSpPr>
            <a:spLocks noGrp="1" noChangeArrowheads="1"/>
          </p:cNvSpPr>
          <p:nvPr>
            <p:ph type="body" idx="1"/>
          </p:nvPr>
        </p:nvSpPr>
        <p:spPr/>
        <p:txBody>
          <a:bodyPr/>
          <a:lstStyle/>
          <a:p>
            <a:r>
              <a:rPr lang="en-US" smtClean="0"/>
              <a:t>Nâng cấp: sử dụng bảng lưu trữ kết quả của các bài toán con</a:t>
            </a:r>
          </a:p>
          <a:p>
            <a:pPr lvl="1"/>
            <a:r>
              <a:rPr lang="vi-VN" smtClean="0"/>
              <a:t>Giải các bài toán con theo hướng bottom-up (từ nhỏ đến lớn).</a:t>
            </a:r>
          </a:p>
          <a:p>
            <a:pPr lvl="1"/>
            <a:r>
              <a:rPr lang="vi-VN" smtClean="0"/>
              <a:t>Sử dụng bảng để lưu lại giải pháp cho một bài toán con khi nó được giải lần đầu.</a:t>
            </a:r>
          </a:p>
          <a:p>
            <a:pPr lvl="1"/>
            <a:r>
              <a:rPr lang="vi-VN" smtClean="0"/>
              <a:t>Tra lại lời giải của bài toán con khi phải giải nó lần nữa.</a:t>
            </a:r>
          </a:p>
          <a:p>
            <a:pPr lvl="1">
              <a:buNone/>
            </a:pPr>
            <a:endParaRPr lang="en-US" smtClean="0"/>
          </a:p>
          <a:p>
            <a:endParaRPr lang="en-US" smtClean="0"/>
          </a:p>
        </p:txBody>
      </p:sp>
      <p:sp>
        <p:nvSpPr>
          <p:cNvPr id="180" name="Slide Number Placeholder 179"/>
          <p:cNvSpPr>
            <a:spLocks noGrp="1"/>
          </p:cNvSpPr>
          <p:nvPr>
            <p:ph type="sldNum" sz="quarter" idx="12"/>
          </p:nvPr>
        </p:nvSpPr>
        <p:spPr>
          <a:xfrm>
            <a:off x="3505200" y="6448425"/>
            <a:ext cx="2133600" cy="228600"/>
          </a:xfrm>
        </p:spPr>
        <p:txBody>
          <a:bodyPr/>
          <a:lstStyle/>
          <a:p>
            <a:fld id="{88A86CDC-0C11-435B-ADAF-D02F9DF6BEE1}"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quy hoạch động</a:t>
            </a:r>
            <a:endParaRPr lang="en-US"/>
          </a:p>
        </p:txBody>
      </p:sp>
      <p:sp>
        <p:nvSpPr>
          <p:cNvPr id="17412" name="Rectangle 3"/>
          <p:cNvSpPr>
            <a:spLocks noGrp="1" noChangeArrowheads="1"/>
          </p:cNvSpPr>
          <p:nvPr>
            <p:ph type="body" idx="1"/>
          </p:nvPr>
        </p:nvSpPr>
        <p:spPr/>
        <p:txBody>
          <a:bodyPr/>
          <a:lstStyle/>
          <a:p>
            <a:r>
              <a:rPr lang="en-US" smtClean="0"/>
              <a:t>Mô hình</a:t>
            </a:r>
          </a:p>
          <a:p>
            <a:pPr lvl="1"/>
            <a:r>
              <a:rPr lang="en-US" smtClean="0"/>
              <a:t>B1: Xác định đặc trưng của cấu trúc lời giải.</a:t>
            </a:r>
          </a:p>
          <a:p>
            <a:pPr lvl="1"/>
            <a:r>
              <a:rPr lang="en-US" smtClean="0"/>
              <a:t>B2: Xác định giá trị của lời giải tối ưu một cách đệ qui.</a:t>
            </a:r>
          </a:p>
          <a:p>
            <a:pPr lvl="1"/>
            <a:r>
              <a:rPr lang="en-US" smtClean="0"/>
              <a:t>B3: Tính toán giá trị của lời giải tối ưu bằng phương pháp bottom-up và lưu trong một bảng.</a:t>
            </a:r>
          </a:p>
          <a:p>
            <a:pPr lvl="1"/>
            <a:r>
              <a:rPr lang="en-US" smtClean="0"/>
              <a:t>B4: Tạo lời giải tối ưu từ các giá trị đã tính ở bước 3.</a:t>
            </a:r>
          </a:p>
        </p:txBody>
      </p:sp>
      <p:sp>
        <p:nvSpPr>
          <p:cNvPr id="4" name="Slide Number Placeholder 3"/>
          <p:cNvSpPr>
            <a:spLocks noGrp="1"/>
          </p:cNvSpPr>
          <p:nvPr>
            <p:ph type="sldNum" sz="quarter" idx="12"/>
          </p:nvPr>
        </p:nvSpPr>
        <p:spPr>
          <a:xfrm>
            <a:off x="3505200" y="6448425"/>
            <a:ext cx="2133600" cy="228600"/>
          </a:xfrm>
        </p:spPr>
        <p:txBody>
          <a:bodyPr/>
          <a:lstStyle/>
          <a:p>
            <a:fld id="{88A86CDC-0C11-435B-ADAF-D02F9DF6BEE1}"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quy hoạch động</a:t>
            </a:r>
            <a:endParaRPr lang="en-US"/>
          </a:p>
        </p:txBody>
      </p:sp>
      <p:sp>
        <p:nvSpPr>
          <p:cNvPr id="3" name="Content Placeholder 2"/>
          <p:cNvSpPr>
            <a:spLocks noGrp="1"/>
          </p:cNvSpPr>
          <p:nvPr>
            <p:ph idx="1"/>
          </p:nvPr>
        </p:nvSpPr>
        <p:spPr/>
        <p:txBody>
          <a:bodyPr/>
          <a:lstStyle/>
          <a:p>
            <a:r>
              <a:rPr lang="en-US" smtClean="0"/>
              <a:t>Dãy số Fibonacci</a:t>
            </a:r>
          </a:p>
          <a:p>
            <a:pPr>
              <a:buNone/>
            </a:pPr>
            <a:r>
              <a:rPr lang="en-US" smtClean="0"/>
              <a:t>	</a:t>
            </a:r>
          </a:p>
          <a:p>
            <a:pPr lvl="1"/>
            <a:endParaRPr lang="en-US" smtClean="0"/>
          </a:p>
          <a:p>
            <a:pPr lvl="1"/>
            <a:r>
              <a:rPr lang="en-US" smtClean="0"/>
              <a:t>Thuật toán chia để trị</a:t>
            </a:r>
          </a:p>
          <a:p>
            <a:pPr lvl="1"/>
            <a:endParaRPr lang="en-US" smtClean="0"/>
          </a:p>
          <a:p>
            <a:pPr lvl="1"/>
            <a:endParaRPr lang="en-US" smtClean="0"/>
          </a:p>
          <a:p>
            <a:pPr lvl="1"/>
            <a:endParaRPr lang="en-US" smtClean="0"/>
          </a:p>
          <a:p>
            <a:pPr lvl="1"/>
            <a:endParaRPr lang="en-US" smtClean="0"/>
          </a:p>
          <a:p>
            <a:pPr lvl="1"/>
            <a:r>
              <a:rPr lang="en-US" smtClean="0"/>
              <a:t>Độ phức tạp: O(2</a:t>
            </a:r>
            <a:r>
              <a:rPr lang="en-US" baseline="30000" smtClean="0"/>
              <a:t>n</a:t>
            </a:r>
            <a:r>
              <a:rPr lang="en-US" smtClean="0"/>
              <a:t>) </a:t>
            </a:r>
          </a:p>
          <a:p>
            <a:pPr lvl="1">
              <a:buNone/>
            </a:pPr>
            <a:r>
              <a:rPr lang="en-US" smtClean="0"/>
              <a:t>	</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58</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649725964"/>
              </p:ext>
            </p:extLst>
          </p:nvPr>
        </p:nvGraphicFramePr>
        <p:xfrm>
          <a:off x="1676400" y="1752600"/>
          <a:ext cx="4473087" cy="942975"/>
        </p:xfrm>
        <a:graphic>
          <a:graphicData uri="http://schemas.openxmlformats.org/presentationml/2006/ole">
            <mc:AlternateContent xmlns:mc="http://schemas.openxmlformats.org/markup-compatibility/2006">
              <mc:Choice xmlns:v="urn:schemas-microsoft-com:vml" Requires="v">
                <p:oleObj spid="_x0000_s110600" name="Equation" r:id="rId3" imgW="2349360" imgH="495000" progId="Equation.DSMT4">
                  <p:embed/>
                </p:oleObj>
              </mc:Choice>
              <mc:Fallback>
                <p:oleObj name="Equation" r:id="rId3" imgW="2349360" imgH="495000" progId="Equation.DSMT4">
                  <p:embed/>
                  <p:pic>
                    <p:nvPicPr>
                      <p:cNvPr id="0" name="Picture 2"/>
                      <p:cNvPicPr>
                        <a:picLocks noChangeAspect="1" noChangeArrowheads="1"/>
                      </p:cNvPicPr>
                      <p:nvPr/>
                    </p:nvPicPr>
                    <p:blipFill>
                      <a:blip r:embed="rId4"/>
                      <a:srcRect/>
                      <a:stretch>
                        <a:fillRect/>
                      </a:stretch>
                    </p:blipFill>
                    <p:spPr bwMode="auto">
                      <a:xfrm>
                        <a:off x="1676400" y="1752600"/>
                        <a:ext cx="4473087"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Untitled.png"/>
          <p:cNvPicPr>
            <a:picLocks noChangeAspect="1"/>
          </p:cNvPicPr>
          <p:nvPr/>
        </p:nvPicPr>
        <p:blipFill>
          <a:blip r:embed="rId5" cstate="print"/>
          <a:stretch>
            <a:fillRect/>
          </a:stretch>
        </p:blipFill>
        <p:spPr>
          <a:xfrm>
            <a:off x="2133600" y="3505200"/>
            <a:ext cx="3848637" cy="1609950"/>
          </a:xfrm>
          <a:prstGeom prst="rect">
            <a:avLst/>
          </a:prstGeom>
        </p:spPr>
      </p:pic>
      <p:sp>
        <p:nvSpPr>
          <p:cNvPr id="5" name="TextBox 4"/>
          <p:cNvSpPr txBox="1"/>
          <p:nvPr/>
        </p:nvSpPr>
        <p:spPr>
          <a:xfrm>
            <a:off x="3048000" y="4125509"/>
            <a:ext cx="76200" cy="369332"/>
          </a:xfrm>
          <a:prstGeom prst="rect">
            <a:avLst/>
          </a:prstGeom>
          <a:noFill/>
        </p:spPr>
        <p:txBody>
          <a:bodyPr wrap="square" rtlCol="0">
            <a:spAutoFit/>
          </a:bodyPr>
          <a:lstStyle/>
          <a:p>
            <a:r>
              <a:rPr lang="en-US" smtClean="0"/>
              <a:t>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quy hoạch động</a:t>
            </a:r>
            <a:endParaRPr lang="en-US"/>
          </a:p>
        </p:txBody>
      </p:sp>
      <p:sp>
        <p:nvSpPr>
          <p:cNvPr id="3" name="Content Placeholder 2"/>
          <p:cNvSpPr>
            <a:spLocks noGrp="1"/>
          </p:cNvSpPr>
          <p:nvPr>
            <p:ph idx="1"/>
          </p:nvPr>
        </p:nvSpPr>
        <p:spPr/>
        <p:txBody>
          <a:bodyPr/>
          <a:lstStyle/>
          <a:p>
            <a:r>
              <a:rPr lang="en-US" smtClean="0"/>
              <a:t>Dãy số Fibonacci</a:t>
            </a:r>
          </a:p>
          <a:p>
            <a:pPr lvl="1"/>
            <a:r>
              <a:rPr lang="en-US" smtClean="0"/>
              <a:t>Thuật toán quy hoạch động: lưu kết quả bài toán con đã tính để dùng lại</a:t>
            </a:r>
          </a:p>
          <a:p>
            <a:pPr lvl="1"/>
            <a:endParaRPr lang="en-US" smtClean="0"/>
          </a:p>
          <a:p>
            <a:pPr lvl="1"/>
            <a:endParaRPr lang="en-US" smtClean="0"/>
          </a:p>
          <a:p>
            <a:pPr lvl="1"/>
            <a:endParaRPr lang="en-US" smtClean="0"/>
          </a:p>
          <a:p>
            <a:pPr lvl="1"/>
            <a:endParaRPr lang="en-US" smtClean="0"/>
          </a:p>
          <a:p>
            <a:pPr lvl="1"/>
            <a:endParaRPr lang="en-US" smtClean="0"/>
          </a:p>
          <a:p>
            <a:pPr lvl="1"/>
            <a:r>
              <a:rPr lang="en-US" smtClean="0"/>
              <a:t>Độ phức tạp: O(n) </a:t>
            </a:r>
          </a:p>
          <a:p>
            <a:pPr lvl="1">
              <a:buNone/>
            </a:pPr>
            <a:r>
              <a:rPr lang="en-US" smtClean="0"/>
              <a:t>	</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59</a:t>
            </a:fld>
            <a:endParaRPr lang="en-US"/>
          </a:p>
        </p:txBody>
      </p:sp>
      <p:pic>
        <p:nvPicPr>
          <p:cNvPr id="8" name="Picture 7" descr="Untitled.png"/>
          <p:cNvPicPr>
            <a:picLocks noChangeAspect="1"/>
          </p:cNvPicPr>
          <p:nvPr/>
        </p:nvPicPr>
        <p:blipFill>
          <a:blip r:embed="rId2" cstate="print"/>
          <a:stretch>
            <a:fillRect/>
          </a:stretch>
        </p:blipFill>
        <p:spPr>
          <a:xfrm>
            <a:off x="1905000" y="2819400"/>
            <a:ext cx="5229955" cy="2010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50000"/>
              </a:lnSpc>
            </a:pPr>
            <a:r>
              <a:rPr lang="en-US" smtClean="0"/>
              <a:t> Bài toán tìm kiếm</a:t>
            </a:r>
          </a:p>
          <a:p>
            <a:pPr lvl="1" algn="just">
              <a:lnSpc>
                <a:spcPct val="150000"/>
              </a:lnSpc>
            </a:pPr>
            <a:r>
              <a:rPr lang="en-US" smtClean="0"/>
              <a:t>Cho danh sách A có n phần tử đã được sắp xếp tăng. Cho phần tử x. Tìm phần tử trong A có giá trị bằng x. </a:t>
            </a:r>
          </a:p>
          <a:p>
            <a:pPr lvl="1" algn="just">
              <a:lnSpc>
                <a:spcPct val="150000"/>
              </a:lnSpc>
            </a:pPr>
            <a:endParaRPr lang="en-US" smtClean="0"/>
          </a:p>
          <a:p>
            <a:pPr lvl="1" algn="just">
              <a:lnSpc>
                <a:spcPct val="150000"/>
              </a:lnSpc>
            </a:pPr>
            <a:r>
              <a:rPr lang="en-US" smtClean="0"/>
              <a:t>Tìm thuật toán có độ phức tạp O(n) ?</a:t>
            </a:r>
          </a:p>
          <a:p>
            <a:pPr lvl="1" algn="just">
              <a:lnSpc>
                <a:spcPct val="150000"/>
              </a:lnSpc>
            </a:pPr>
            <a:r>
              <a:rPr lang="en-US" smtClean="0"/>
              <a:t>Tìm thuật toán có độ phức tạp O(logn) ?</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quy hoạch động</a:t>
            </a:r>
            <a:endParaRPr lang="en-US"/>
          </a:p>
        </p:txBody>
      </p:sp>
      <p:sp>
        <p:nvSpPr>
          <p:cNvPr id="3" name="Content Placeholder 2"/>
          <p:cNvSpPr>
            <a:spLocks noGrp="1"/>
          </p:cNvSpPr>
          <p:nvPr>
            <p:ph idx="1"/>
          </p:nvPr>
        </p:nvSpPr>
        <p:spPr/>
        <p:txBody>
          <a:bodyPr/>
          <a:lstStyle/>
          <a:p>
            <a:r>
              <a:rPr lang="en-US" smtClean="0"/>
              <a:t> Tính tổ hợp chập r của n</a:t>
            </a:r>
          </a:p>
          <a:p>
            <a:endParaRPr lang="en-US" smtClean="0"/>
          </a:p>
          <a:p>
            <a:endParaRPr lang="en-US" smtClean="0"/>
          </a:p>
          <a:p>
            <a:pPr lvl="1"/>
            <a:r>
              <a:rPr lang="en-US" smtClean="0"/>
              <a:t>Thuật toán</a:t>
            </a:r>
          </a:p>
          <a:p>
            <a:pPr lvl="1"/>
            <a:endParaRPr lang="en-US" smtClean="0"/>
          </a:p>
          <a:p>
            <a:pPr lvl="1"/>
            <a:endParaRPr lang="en-US" smtClean="0"/>
          </a:p>
          <a:p>
            <a:pPr lvl="1"/>
            <a:endParaRPr lang="en-US" smtClean="0"/>
          </a:p>
          <a:p>
            <a:pPr lvl="1"/>
            <a:endParaRPr lang="en-US" smtClean="0"/>
          </a:p>
          <a:p>
            <a:pPr lvl="1"/>
            <a:r>
              <a:rPr lang="en-US" smtClean="0"/>
              <a:t>Độ phức tạp: O(2</a:t>
            </a:r>
            <a:r>
              <a:rPr lang="en-US" baseline="30000" smtClean="0"/>
              <a:t>n</a:t>
            </a:r>
            <a:r>
              <a:rPr lang="en-US" smtClean="0"/>
              <a:t>) </a:t>
            </a:r>
          </a:p>
          <a:p>
            <a:pPr lvl="1"/>
            <a:endParaRPr lang="en-US" smtClean="0"/>
          </a:p>
          <a:p>
            <a:pPr>
              <a:buNone/>
            </a:pPr>
            <a:r>
              <a:rPr lang="en-US" smtClean="0"/>
              <a:t>		</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60</a:t>
            </a:fld>
            <a:endParaRPr lang="en-US"/>
          </a:p>
        </p:txBody>
      </p:sp>
      <p:pic>
        <p:nvPicPr>
          <p:cNvPr id="5" name="Picture 4" descr="Untitled.png"/>
          <p:cNvPicPr>
            <a:picLocks noChangeAspect="1"/>
          </p:cNvPicPr>
          <p:nvPr/>
        </p:nvPicPr>
        <p:blipFill>
          <a:blip r:embed="rId2" cstate="print"/>
          <a:stretch>
            <a:fillRect/>
          </a:stretch>
        </p:blipFill>
        <p:spPr>
          <a:xfrm>
            <a:off x="1981200" y="1981200"/>
            <a:ext cx="3469824" cy="762000"/>
          </a:xfrm>
          <a:prstGeom prst="rect">
            <a:avLst/>
          </a:prstGeom>
        </p:spPr>
      </p:pic>
      <p:pic>
        <p:nvPicPr>
          <p:cNvPr id="6" name="Picture 5" descr="Untitled.png"/>
          <p:cNvPicPr>
            <a:picLocks noChangeAspect="1"/>
          </p:cNvPicPr>
          <p:nvPr/>
        </p:nvPicPr>
        <p:blipFill>
          <a:blip r:embed="rId3" cstate="print"/>
          <a:stretch>
            <a:fillRect/>
          </a:stretch>
        </p:blipFill>
        <p:spPr>
          <a:xfrm>
            <a:off x="2438400" y="3505200"/>
            <a:ext cx="3765805" cy="106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quy hoạch động</a:t>
            </a:r>
            <a:endParaRPr lang="en-US"/>
          </a:p>
        </p:txBody>
      </p:sp>
      <p:sp>
        <p:nvSpPr>
          <p:cNvPr id="3" name="Content Placeholder 2"/>
          <p:cNvSpPr>
            <a:spLocks noGrp="1"/>
          </p:cNvSpPr>
          <p:nvPr>
            <p:ph idx="1"/>
          </p:nvPr>
        </p:nvSpPr>
        <p:spPr/>
        <p:txBody>
          <a:bodyPr/>
          <a:lstStyle/>
          <a:p>
            <a:r>
              <a:rPr lang="en-US" smtClean="0"/>
              <a:t> Tính tổ hợp chập r của n</a:t>
            </a:r>
          </a:p>
          <a:p>
            <a:pPr lvl="1"/>
            <a:r>
              <a:rPr lang="en-US" smtClean="0"/>
              <a:t>Thuật toán quy hoạch động </a:t>
            </a:r>
          </a:p>
          <a:p>
            <a:pPr lvl="2"/>
            <a:r>
              <a:rPr lang="en-US" smtClean="0"/>
              <a:t>Sử dụng bảng T[n][r]</a:t>
            </a:r>
          </a:p>
          <a:p>
            <a:pPr lvl="2"/>
            <a:r>
              <a:rPr lang="en-US" smtClean="0"/>
              <a:t>T[i, j] lưu giá trị  </a:t>
            </a:r>
          </a:p>
          <a:p>
            <a:pPr lvl="1"/>
            <a:endParaRPr lang="en-US" smtClean="0"/>
          </a:p>
          <a:p>
            <a:pPr lvl="1"/>
            <a:endParaRPr lang="en-US" smtClean="0"/>
          </a:p>
          <a:p>
            <a:pPr lvl="1"/>
            <a:endParaRPr lang="en-US" smtClean="0"/>
          </a:p>
          <a:p>
            <a:pPr lvl="1"/>
            <a:endParaRPr lang="en-US" smtClean="0"/>
          </a:p>
          <a:p>
            <a:pPr lvl="1">
              <a:buNone/>
            </a:pPr>
            <a:endParaRPr lang="en-US" smtClean="0"/>
          </a:p>
          <a:p>
            <a:pPr>
              <a:buNone/>
            </a:pPr>
            <a:r>
              <a:rPr lang="en-US" smtClean="0"/>
              <a:t>		</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61</a:t>
            </a:fld>
            <a:endParaRPr lang="en-US"/>
          </a:p>
        </p:txBody>
      </p:sp>
      <p:pic>
        <p:nvPicPr>
          <p:cNvPr id="7" name="Picture 6" descr="Untitled.png"/>
          <p:cNvPicPr>
            <a:picLocks noChangeAspect="1"/>
          </p:cNvPicPr>
          <p:nvPr/>
        </p:nvPicPr>
        <p:blipFill>
          <a:blip r:embed="rId2" cstate="print"/>
          <a:stretch>
            <a:fillRect/>
          </a:stretch>
        </p:blipFill>
        <p:spPr>
          <a:xfrm>
            <a:off x="3886200" y="2743201"/>
            <a:ext cx="533399" cy="541734"/>
          </a:xfrm>
          <a:prstGeom prst="rect">
            <a:avLst/>
          </a:prstGeom>
        </p:spPr>
      </p:pic>
      <p:pic>
        <p:nvPicPr>
          <p:cNvPr id="8" name="Picture 7" descr="Untitled.png"/>
          <p:cNvPicPr>
            <a:picLocks noChangeAspect="1"/>
          </p:cNvPicPr>
          <p:nvPr/>
        </p:nvPicPr>
        <p:blipFill>
          <a:blip r:embed="rId3" cstate="print"/>
          <a:stretch>
            <a:fillRect/>
          </a:stretch>
        </p:blipFill>
        <p:spPr>
          <a:xfrm>
            <a:off x="1905000" y="3200400"/>
            <a:ext cx="3657600" cy="3217333"/>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quy hoạch động</a:t>
            </a:r>
            <a:endParaRPr lang="en-US"/>
          </a:p>
        </p:txBody>
      </p:sp>
      <p:sp>
        <p:nvSpPr>
          <p:cNvPr id="3" name="Content Placeholder 2"/>
          <p:cNvSpPr>
            <a:spLocks noGrp="1"/>
          </p:cNvSpPr>
          <p:nvPr>
            <p:ph idx="1"/>
          </p:nvPr>
        </p:nvSpPr>
        <p:spPr/>
        <p:txBody>
          <a:bodyPr/>
          <a:lstStyle/>
          <a:p>
            <a:r>
              <a:rPr lang="en-US" smtClean="0"/>
              <a:t> Tính tổ hợp chập r của n</a:t>
            </a:r>
          </a:p>
          <a:p>
            <a:pPr lvl="1"/>
            <a:r>
              <a:rPr lang="en-US" smtClean="0"/>
              <a:t>Thuật toán quy hoạch động </a:t>
            </a:r>
          </a:p>
          <a:p>
            <a:pPr lvl="2"/>
            <a:r>
              <a:rPr lang="en-US" smtClean="0"/>
              <a:t>Sử dụng bảng T[n][r]</a:t>
            </a:r>
          </a:p>
          <a:p>
            <a:pPr lvl="2"/>
            <a:r>
              <a:rPr lang="en-US" smtClean="0"/>
              <a:t>T[i, j] lưu giá trị  </a:t>
            </a:r>
          </a:p>
          <a:p>
            <a:pPr lvl="1"/>
            <a:endParaRPr lang="en-US" smtClean="0"/>
          </a:p>
          <a:p>
            <a:pPr lvl="1"/>
            <a:endParaRPr lang="en-US" smtClean="0"/>
          </a:p>
          <a:p>
            <a:pPr lvl="1"/>
            <a:endParaRPr lang="en-US" smtClean="0"/>
          </a:p>
          <a:p>
            <a:pPr lvl="1"/>
            <a:endParaRPr lang="en-US" smtClean="0"/>
          </a:p>
          <a:p>
            <a:pPr lvl="1">
              <a:buNone/>
            </a:pPr>
            <a:endParaRPr lang="en-US" smtClean="0"/>
          </a:p>
          <a:p>
            <a:pPr>
              <a:buNone/>
            </a:pPr>
            <a:r>
              <a:rPr lang="en-US" smtClean="0"/>
              <a:t>		</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62</a:t>
            </a:fld>
            <a:endParaRPr lang="en-US"/>
          </a:p>
        </p:txBody>
      </p:sp>
      <p:pic>
        <p:nvPicPr>
          <p:cNvPr id="7" name="Picture 6" descr="Untitled.png"/>
          <p:cNvPicPr>
            <a:picLocks noChangeAspect="1"/>
          </p:cNvPicPr>
          <p:nvPr/>
        </p:nvPicPr>
        <p:blipFill>
          <a:blip r:embed="rId2" cstate="print"/>
          <a:stretch>
            <a:fillRect/>
          </a:stretch>
        </p:blipFill>
        <p:spPr>
          <a:xfrm>
            <a:off x="3886200" y="2743201"/>
            <a:ext cx="533399" cy="541734"/>
          </a:xfrm>
          <a:prstGeom prst="rect">
            <a:avLst/>
          </a:prstGeom>
        </p:spPr>
      </p:pic>
      <p:pic>
        <p:nvPicPr>
          <p:cNvPr id="8" name="Picture 7" descr="Untitled.png"/>
          <p:cNvPicPr>
            <a:picLocks noChangeAspect="1"/>
          </p:cNvPicPr>
          <p:nvPr/>
        </p:nvPicPr>
        <p:blipFill>
          <a:blip r:embed="rId3" cstate="print"/>
          <a:stretch>
            <a:fillRect/>
          </a:stretch>
        </p:blipFill>
        <p:spPr>
          <a:xfrm>
            <a:off x="1905000" y="3200400"/>
            <a:ext cx="3657600" cy="3217333"/>
          </a:xfrm>
          <a:prstGeom prst="rect">
            <a:avLst/>
          </a:prstGeom>
        </p:spPr>
      </p:pic>
      <p:sp>
        <p:nvSpPr>
          <p:cNvPr id="9" name="TextBox 8"/>
          <p:cNvSpPr txBox="1"/>
          <p:nvPr/>
        </p:nvSpPr>
        <p:spPr>
          <a:xfrm>
            <a:off x="5029200" y="3048000"/>
            <a:ext cx="3733800" cy="461665"/>
          </a:xfrm>
          <a:prstGeom prst="rect">
            <a:avLst/>
          </a:prstGeom>
          <a:noFill/>
        </p:spPr>
        <p:txBody>
          <a:bodyPr wrap="square" rtlCol="0">
            <a:spAutoFit/>
          </a:bodyPr>
          <a:lstStyle/>
          <a:p>
            <a:r>
              <a:rPr lang="en-US" sz="2400" smtClean="0"/>
              <a:t>T[i, j] = T[i-1, j-1] + T[i-1, j]</a:t>
            </a:r>
            <a:endParaRPr lang="en-US" sz="24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quy hoạch động</a:t>
            </a:r>
            <a:endParaRPr lang="en-US"/>
          </a:p>
        </p:txBody>
      </p:sp>
      <p:sp>
        <p:nvSpPr>
          <p:cNvPr id="3" name="Content Placeholder 2"/>
          <p:cNvSpPr>
            <a:spLocks noGrp="1"/>
          </p:cNvSpPr>
          <p:nvPr>
            <p:ph idx="1"/>
          </p:nvPr>
        </p:nvSpPr>
        <p:spPr/>
        <p:txBody>
          <a:bodyPr/>
          <a:lstStyle/>
          <a:p>
            <a:r>
              <a:rPr lang="en-US" smtClean="0"/>
              <a:t> Tính tổ hợp chập r của n</a:t>
            </a:r>
          </a:p>
          <a:p>
            <a:pPr lvl="1"/>
            <a:r>
              <a:rPr lang="en-US" smtClean="0"/>
              <a:t>Thuật toán quy hoạch động </a:t>
            </a:r>
          </a:p>
          <a:p>
            <a:pPr lvl="1"/>
            <a:endParaRPr lang="en-US" smtClean="0"/>
          </a:p>
          <a:p>
            <a:pPr lvl="1"/>
            <a:endParaRPr lang="en-US" smtClean="0"/>
          </a:p>
          <a:p>
            <a:pPr lvl="1"/>
            <a:endParaRPr lang="en-US" smtClean="0"/>
          </a:p>
          <a:p>
            <a:pPr lvl="1"/>
            <a:endParaRPr lang="en-US" smtClean="0"/>
          </a:p>
          <a:p>
            <a:pPr lvl="1"/>
            <a:endParaRPr lang="en-US" smtClean="0"/>
          </a:p>
          <a:p>
            <a:pPr lvl="1"/>
            <a:r>
              <a:rPr lang="en-US" sz="2400" smtClean="0"/>
              <a:t>Độ phức tạp: O(n</a:t>
            </a:r>
            <a:r>
              <a:rPr lang="en-US" sz="2400" baseline="30000" smtClean="0"/>
              <a:t>2</a:t>
            </a:r>
            <a:r>
              <a:rPr lang="en-US" sz="2400" smtClean="0"/>
              <a:t>)</a:t>
            </a:r>
          </a:p>
          <a:p>
            <a:pPr lvl="1"/>
            <a:endParaRPr lang="en-US" smtClean="0"/>
          </a:p>
          <a:p>
            <a:pPr lvl="1"/>
            <a:endParaRPr lang="en-US" smtClean="0"/>
          </a:p>
          <a:p>
            <a:pPr lvl="1"/>
            <a:endParaRPr lang="en-US" smtClean="0"/>
          </a:p>
          <a:p>
            <a:pPr lvl="1"/>
            <a:endParaRPr lang="en-US" smtClean="0"/>
          </a:p>
          <a:p>
            <a:pPr lvl="1">
              <a:buNone/>
            </a:pPr>
            <a:endParaRPr lang="en-US" smtClean="0"/>
          </a:p>
          <a:p>
            <a:pPr>
              <a:buNone/>
            </a:pPr>
            <a:r>
              <a:rPr lang="en-US" smtClean="0"/>
              <a:t>		</a:t>
            </a:r>
            <a:endParaRPr lang="en-US"/>
          </a:p>
        </p:txBody>
      </p:sp>
      <p:sp>
        <p:nvSpPr>
          <p:cNvPr id="4" name="Slide Number Placeholder 3"/>
          <p:cNvSpPr>
            <a:spLocks noGrp="1"/>
          </p:cNvSpPr>
          <p:nvPr>
            <p:ph type="sldNum" sz="quarter" idx="12"/>
          </p:nvPr>
        </p:nvSpPr>
        <p:spPr/>
        <p:txBody>
          <a:bodyPr/>
          <a:lstStyle/>
          <a:p>
            <a:fld id="{5BEDAAE2-C098-4C38-A027-1875731CEB7C}" type="slidenum">
              <a:rPr lang="en-US" smtClean="0"/>
              <a:pPr/>
              <a:t>63</a:t>
            </a:fld>
            <a:endParaRPr lang="en-US"/>
          </a:p>
        </p:txBody>
      </p:sp>
      <p:pic>
        <p:nvPicPr>
          <p:cNvPr id="10" name="Picture 9" descr="Untitled.png"/>
          <p:cNvPicPr>
            <a:picLocks noChangeAspect="1"/>
          </p:cNvPicPr>
          <p:nvPr/>
        </p:nvPicPr>
        <p:blipFill>
          <a:blip r:embed="rId2" cstate="print"/>
          <a:stretch>
            <a:fillRect/>
          </a:stretch>
        </p:blipFill>
        <p:spPr>
          <a:xfrm>
            <a:off x="762000" y="2819400"/>
            <a:ext cx="3496163" cy="1714739"/>
          </a:xfrm>
          <a:prstGeom prst="rect">
            <a:avLst/>
          </a:prstGeom>
        </p:spPr>
      </p:pic>
      <p:pic>
        <p:nvPicPr>
          <p:cNvPr id="11" name="Picture 10" descr="Untitled.png"/>
          <p:cNvPicPr>
            <a:picLocks noChangeAspect="1"/>
          </p:cNvPicPr>
          <p:nvPr/>
        </p:nvPicPr>
        <p:blipFill>
          <a:blip r:embed="rId3" cstate="print"/>
          <a:stretch>
            <a:fillRect/>
          </a:stretch>
        </p:blipFill>
        <p:spPr>
          <a:xfrm>
            <a:off x="4648200" y="2286000"/>
            <a:ext cx="3429000" cy="4150272"/>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quy hoạch động</a:t>
            </a:r>
            <a:endParaRPr lang="en-US"/>
          </a:p>
        </p:txBody>
      </p:sp>
      <p:sp>
        <p:nvSpPr>
          <p:cNvPr id="46084" name="Rectangle 3"/>
          <p:cNvSpPr>
            <a:spLocks noGrp="1" noChangeArrowheads="1"/>
          </p:cNvSpPr>
          <p:nvPr>
            <p:ph type="body" idx="1"/>
          </p:nvPr>
        </p:nvSpPr>
        <p:spPr/>
        <p:txBody>
          <a:bodyPr/>
          <a:lstStyle/>
          <a:p>
            <a:r>
              <a:rPr lang="en-US" smtClean="0"/>
              <a:t>Bài toán nhân ma trận</a:t>
            </a:r>
          </a:p>
          <a:p>
            <a:pPr lvl="1"/>
            <a:r>
              <a:rPr lang="en-US" smtClean="0"/>
              <a:t>Tính A = A</a:t>
            </a:r>
            <a:r>
              <a:rPr lang="en-US" baseline="-25000" smtClean="0"/>
              <a:t>0</a:t>
            </a:r>
            <a:r>
              <a:rPr lang="en-US" smtClean="0"/>
              <a:t> x A</a:t>
            </a:r>
            <a:r>
              <a:rPr lang="en-US" baseline="-25000" smtClean="0"/>
              <a:t>1</a:t>
            </a:r>
            <a:r>
              <a:rPr lang="en-US" smtClean="0"/>
              <a:t> x...x A</a:t>
            </a:r>
            <a:r>
              <a:rPr lang="en-US" baseline="-25000" smtClean="0"/>
              <a:t>n-1</a:t>
            </a:r>
            <a:endParaRPr lang="en-US" smtClean="0"/>
          </a:p>
          <a:p>
            <a:pPr lvl="1"/>
            <a:r>
              <a:rPr lang="en-US" smtClean="0"/>
              <a:t>Ma trận A</a:t>
            </a:r>
            <a:r>
              <a:rPr lang="en-US" baseline="-25000" smtClean="0"/>
              <a:t>i</a:t>
            </a:r>
            <a:r>
              <a:rPr lang="en-US" smtClean="0"/>
              <a:t> có kích thước là d</a:t>
            </a:r>
            <a:r>
              <a:rPr lang="en-US" baseline="-25000" smtClean="0"/>
              <a:t>i</a:t>
            </a:r>
            <a:r>
              <a:rPr lang="en-US" smtClean="0"/>
              <a:t> x d</a:t>
            </a:r>
            <a:r>
              <a:rPr lang="en-US" baseline="-25000" smtClean="0"/>
              <a:t>i+1</a:t>
            </a:r>
            <a:endParaRPr lang="en-US" smtClean="0"/>
          </a:p>
          <a:p>
            <a:pPr lvl="1"/>
            <a:r>
              <a:rPr lang="en-US" smtClean="0"/>
              <a:t>Y/c: Xác định thứ tự nhân sao cho số phép nhân được sử dụng là ít nhất.</a:t>
            </a:r>
          </a:p>
          <a:p>
            <a:pPr lvl="1"/>
            <a:r>
              <a:rPr lang="en-US" smtClean="0"/>
              <a:t>Lưu ý:</a:t>
            </a:r>
          </a:p>
          <a:p>
            <a:pPr lvl="2"/>
            <a:r>
              <a:rPr lang="en-US" smtClean="0"/>
              <a:t> Hai ma trận m x n và n x k nhân nhau sẽ tốn </a:t>
            </a:r>
          </a:p>
          <a:p>
            <a:pPr lvl="2">
              <a:buNone/>
            </a:pPr>
            <a:r>
              <a:rPr lang="en-US" smtClean="0"/>
              <a:t>m x n x k phép nhân.</a:t>
            </a:r>
          </a:p>
          <a:p>
            <a:pPr lvl="2"/>
            <a:r>
              <a:rPr lang="en-US" smtClean="0"/>
              <a:t> Bản chất bài toán là xác định vị trí đặt các dấu ngoặc để thể hiện thứ tự nhân của các ma trận.</a:t>
            </a:r>
          </a:p>
          <a:p>
            <a:pPr lvl="2"/>
            <a:endParaRPr lang="en-US" smtClean="0"/>
          </a:p>
        </p:txBody>
      </p:sp>
      <p:sp>
        <p:nvSpPr>
          <p:cNvPr id="46082" name="Slide Number Placeholder 5"/>
          <p:cNvSpPr>
            <a:spLocks noGrp="1"/>
          </p:cNvSpPr>
          <p:nvPr>
            <p:ph type="sldNum" sz="quarter" idx="12"/>
          </p:nvPr>
        </p:nvSpPr>
        <p:spPr/>
        <p:txBody>
          <a:bodyPr/>
          <a:lstStyle/>
          <a:p>
            <a:fld id="{18A32E6A-9635-4AB5-8D48-62BF99C5BB89}"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quy hoạch động</a:t>
            </a:r>
            <a:endParaRPr lang="en-US"/>
          </a:p>
        </p:txBody>
      </p:sp>
      <p:sp>
        <p:nvSpPr>
          <p:cNvPr id="46084" name="Rectangle 3"/>
          <p:cNvSpPr>
            <a:spLocks noGrp="1" noChangeArrowheads="1"/>
          </p:cNvSpPr>
          <p:nvPr>
            <p:ph type="body" idx="1"/>
          </p:nvPr>
        </p:nvSpPr>
        <p:spPr>
          <a:xfrm>
            <a:off x="457200" y="1262063"/>
            <a:ext cx="8686800" cy="5248275"/>
          </a:xfrm>
        </p:spPr>
        <p:txBody>
          <a:bodyPr/>
          <a:lstStyle/>
          <a:p>
            <a:r>
              <a:rPr lang="en-US" smtClean="0"/>
              <a:t>Bài toán nhân ma trận</a:t>
            </a:r>
          </a:p>
          <a:p>
            <a:pPr lvl="1"/>
            <a:r>
              <a:rPr lang="en-US" smtClean="0"/>
              <a:t>A</a:t>
            </a:r>
            <a:r>
              <a:rPr lang="en-US" baseline="-25000" smtClean="0"/>
              <a:t>0</a:t>
            </a:r>
            <a:r>
              <a:rPr lang="en-US" smtClean="0"/>
              <a:t> : 3 × 100</a:t>
            </a:r>
          </a:p>
          <a:p>
            <a:pPr lvl="1"/>
            <a:r>
              <a:rPr lang="en-US" smtClean="0"/>
              <a:t>A</a:t>
            </a:r>
            <a:r>
              <a:rPr lang="en-US" baseline="-25000" smtClean="0"/>
              <a:t>1</a:t>
            </a:r>
            <a:r>
              <a:rPr lang="en-US" smtClean="0"/>
              <a:t> : 100 × 7</a:t>
            </a:r>
          </a:p>
          <a:p>
            <a:pPr lvl="1"/>
            <a:r>
              <a:rPr lang="en-US" smtClean="0"/>
              <a:t>A</a:t>
            </a:r>
            <a:r>
              <a:rPr lang="en-US" baseline="-25000" smtClean="0"/>
              <a:t>2</a:t>
            </a:r>
            <a:r>
              <a:rPr lang="en-US" smtClean="0"/>
              <a:t> : 7 × 5</a:t>
            </a:r>
          </a:p>
          <a:p>
            <a:pPr lvl="1"/>
            <a:endParaRPr lang="en-US" smtClean="0"/>
          </a:p>
          <a:p>
            <a:pPr lvl="1"/>
            <a:r>
              <a:rPr lang="en-US" smtClean="0"/>
              <a:t>(A</a:t>
            </a:r>
            <a:r>
              <a:rPr lang="en-US" baseline="-25000" smtClean="0"/>
              <a:t>0</a:t>
            </a:r>
            <a:r>
              <a:rPr lang="en-US" smtClean="0"/>
              <a:t>A</a:t>
            </a:r>
            <a:r>
              <a:rPr lang="en-US" baseline="-25000" smtClean="0"/>
              <a:t>1</a:t>
            </a:r>
            <a:r>
              <a:rPr lang="en-US" smtClean="0"/>
              <a:t>)A</a:t>
            </a:r>
            <a:r>
              <a:rPr lang="en-US" baseline="-25000" smtClean="0"/>
              <a:t>2</a:t>
            </a:r>
            <a:r>
              <a:rPr lang="en-US" smtClean="0"/>
              <a:t> : 3×100×7 + 3×7×5 = 2205 phép nhân</a:t>
            </a:r>
          </a:p>
          <a:p>
            <a:pPr lvl="1"/>
            <a:r>
              <a:rPr lang="en-US" smtClean="0"/>
              <a:t>A</a:t>
            </a:r>
            <a:r>
              <a:rPr lang="en-US" baseline="-25000" smtClean="0"/>
              <a:t>0</a:t>
            </a:r>
            <a:r>
              <a:rPr lang="en-US" smtClean="0"/>
              <a:t>(A</a:t>
            </a:r>
            <a:r>
              <a:rPr lang="en-US" baseline="-25000" smtClean="0"/>
              <a:t>1</a:t>
            </a:r>
            <a:r>
              <a:rPr lang="en-US" smtClean="0"/>
              <a:t>A</a:t>
            </a:r>
            <a:r>
              <a:rPr lang="en-US" baseline="-25000" smtClean="0"/>
              <a:t>2</a:t>
            </a:r>
            <a:r>
              <a:rPr lang="en-US" smtClean="0"/>
              <a:t>) : 3×100×5 + 100×7×5 = 5000 phép nhân</a:t>
            </a:r>
          </a:p>
          <a:p>
            <a:pPr lvl="2"/>
            <a:endParaRPr lang="en-US" smtClean="0"/>
          </a:p>
        </p:txBody>
      </p:sp>
      <p:sp>
        <p:nvSpPr>
          <p:cNvPr id="46082" name="Slide Number Placeholder 5"/>
          <p:cNvSpPr>
            <a:spLocks noGrp="1"/>
          </p:cNvSpPr>
          <p:nvPr>
            <p:ph type="sldNum" sz="quarter" idx="12"/>
          </p:nvPr>
        </p:nvSpPr>
        <p:spPr/>
        <p:txBody>
          <a:bodyPr/>
          <a:lstStyle/>
          <a:p>
            <a:fld id="{18A32E6A-9635-4AB5-8D48-62BF99C5BB89}"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quy hoạch động</a:t>
            </a:r>
            <a:endParaRPr lang="en-US"/>
          </a:p>
        </p:txBody>
      </p:sp>
      <p:sp>
        <p:nvSpPr>
          <p:cNvPr id="46084" name="Rectangle 3"/>
          <p:cNvSpPr>
            <a:spLocks noGrp="1" noChangeArrowheads="1"/>
          </p:cNvSpPr>
          <p:nvPr>
            <p:ph type="body" idx="1"/>
          </p:nvPr>
        </p:nvSpPr>
        <p:spPr/>
        <p:txBody>
          <a:bodyPr/>
          <a:lstStyle/>
          <a:p>
            <a:r>
              <a:rPr lang="en-US" smtClean="0"/>
              <a:t>Bài toán nhân ma trận</a:t>
            </a:r>
          </a:p>
          <a:p>
            <a:pPr lvl="1"/>
            <a:r>
              <a:rPr lang="en-US" smtClean="0"/>
              <a:t>Ý tưởng</a:t>
            </a:r>
          </a:p>
          <a:p>
            <a:pPr lvl="2"/>
            <a:r>
              <a:rPr lang="en-US" b="1" smtClean="0"/>
              <a:t>Bước 1: Xác định đặc trưng của bài toán</a:t>
            </a:r>
            <a:endParaRPr lang="vi-VN" b="1" smtClean="0"/>
          </a:p>
          <a:p>
            <a:pPr lvl="3"/>
            <a:r>
              <a:rPr lang="en-US" smtClean="0"/>
              <a:t>Giả sử lần nhân cuối cùng được biểu diễn ở dạng:</a:t>
            </a:r>
          </a:p>
          <a:p>
            <a:pPr lvl="3">
              <a:buNone/>
            </a:pPr>
            <a:r>
              <a:rPr lang="en-US" smtClean="0"/>
              <a:t>	(A</a:t>
            </a:r>
            <a:r>
              <a:rPr lang="en-US" baseline="-25000" smtClean="0"/>
              <a:t>0</a:t>
            </a:r>
            <a:r>
              <a:rPr lang="en-US" smtClean="0"/>
              <a:t> ...A</a:t>
            </a:r>
            <a:r>
              <a:rPr lang="en-US" baseline="-25000" smtClean="0"/>
              <a:t>k</a:t>
            </a:r>
            <a:r>
              <a:rPr lang="en-US" smtClean="0"/>
              <a:t>)(A</a:t>
            </a:r>
            <a:r>
              <a:rPr lang="en-US" baseline="-25000" smtClean="0"/>
              <a:t>k+1</a:t>
            </a:r>
            <a:r>
              <a:rPr lang="en-US" smtClean="0"/>
              <a:t>...A</a:t>
            </a:r>
            <a:r>
              <a:rPr lang="en-US" baseline="-25000" smtClean="0"/>
              <a:t>n-1</a:t>
            </a:r>
            <a:r>
              <a:rPr lang="en-US" smtClean="0"/>
              <a:t>)</a:t>
            </a:r>
          </a:p>
          <a:p>
            <a:pPr lvl="3"/>
            <a:r>
              <a:rPr lang="en-US" smtClean="0"/>
              <a:t>số phép nhân tổng cộng = số phép nhân của dãy ma trận trong cặp ngoặc đầu + số phép nhân của dãy ma trận trong cặp ngoặc sau + chi phí cho phép nhân cuối cùng</a:t>
            </a:r>
          </a:p>
          <a:p>
            <a:pPr lvl="3"/>
            <a:r>
              <a:rPr lang="en-US" smtClean="0"/>
              <a:t>Dự đoán: để kết quả số phép nhân tổng cộng được tối ưu thì số phép nhân của dãy ma trận trong cặp ngoặc đầu phải tối ưu và số phép nhân của dãy ma trận trong cặp ngoặc sau phải tối ưu</a:t>
            </a:r>
          </a:p>
          <a:p>
            <a:pPr lvl="3">
              <a:buNone/>
            </a:pPr>
            <a:r>
              <a:rPr lang="en-US" smtClean="0">
                <a:sym typeface="Wingdings" pitchFamily="2" charset="2"/>
              </a:rPr>
              <a:t>	Tối ưu trên bài toán gốc tức là tối ưu trên bài toán con (subproblem optimal)</a:t>
            </a:r>
            <a:endParaRPr lang="en-US" smtClean="0"/>
          </a:p>
        </p:txBody>
      </p:sp>
      <p:sp>
        <p:nvSpPr>
          <p:cNvPr id="46082" name="Slide Number Placeholder 5"/>
          <p:cNvSpPr>
            <a:spLocks noGrp="1"/>
          </p:cNvSpPr>
          <p:nvPr>
            <p:ph type="sldNum" sz="quarter" idx="12"/>
          </p:nvPr>
        </p:nvSpPr>
        <p:spPr/>
        <p:txBody>
          <a:bodyPr/>
          <a:lstStyle/>
          <a:p>
            <a:fld id="{18A32E6A-9635-4AB5-8D48-62BF99C5BB89}"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quy hoạch động</a:t>
            </a:r>
            <a:endParaRPr lang="en-US"/>
          </a:p>
        </p:txBody>
      </p:sp>
      <p:sp>
        <p:nvSpPr>
          <p:cNvPr id="46084" name="Rectangle 3"/>
          <p:cNvSpPr>
            <a:spLocks noGrp="1" noChangeArrowheads="1"/>
          </p:cNvSpPr>
          <p:nvPr>
            <p:ph type="body" idx="1"/>
          </p:nvPr>
        </p:nvSpPr>
        <p:spPr/>
        <p:txBody>
          <a:bodyPr/>
          <a:lstStyle/>
          <a:p>
            <a:r>
              <a:rPr lang="en-US" smtClean="0"/>
              <a:t>Bài toán nhân ma trận</a:t>
            </a:r>
          </a:p>
          <a:p>
            <a:pPr lvl="1"/>
            <a:r>
              <a:rPr lang="en-US" smtClean="0"/>
              <a:t>Ý tưởng: </a:t>
            </a:r>
          </a:p>
          <a:p>
            <a:pPr lvl="2"/>
            <a:r>
              <a:rPr lang="en-US" b="1" smtClean="0"/>
              <a:t>Bước 2: Xác định giá trị tối ưu một cách đệ qui</a:t>
            </a:r>
          </a:p>
          <a:p>
            <a:pPr lvl="3"/>
            <a:r>
              <a:rPr lang="en-US" smtClean="0"/>
              <a:t>Xét bài toán con: xác định vị trí ngoặc trên dãy A</a:t>
            </a:r>
            <a:r>
              <a:rPr lang="en-US" baseline="-25000" smtClean="0"/>
              <a:t>i</a:t>
            </a:r>
            <a:r>
              <a:rPr lang="en-US" smtClean="0"/>
              <a:t>A</a:t>
            </a:r>
            <a:r>
              <a:rPr lang="en-US" baseline="-25000" smtClean="0"/>
              <a:t>i+1</a:t>
            </a:r>
            <a:r>
              <a:rPr lang="en-US" smtClean="0"/>
              <a:t>...A</a:t>
            </a:r>
            <a:r>
              <a:rPr lang="en-US" baseline="-25000" smtClean="0"/>
              <a:t>j</a:t>
            </a:r>
            <a:r>
              <a:rPr lang="en-US" smtClean="0"/>
              <a:t>.</a:t>
            </a:r>
          </a:p>
          <a:p>
            <a:pPr lvl="3"/>
            <a:r>
              <a:rPr lang="en-US" smtClean="0"/>
              <a:t>Gọi N</a:t>
            </a:r>
            <a:r>
              <a:rPr lang="en-US" baseline="-25000" smtClean="0"/>
              <a:t>i,j</a:t>
            </a:r>
            <a:r>
              <a:rPr lang="en-US" smtClean="0"/>
              <a:t> = số phép nhân tối ưu dùng cho bài toán con này</a:t>
            </a:r>
          </a:p>
          <a:p>
            <a:pPr lvl="3"/>
            <a:r>
              <a:rPr lang="en-US" smtClean="0"/>
              <a:t>Nhận xét:</a:t>
            </a:r>
          </a:p>
          <a:p>
            <a:pPr lvl="4"/>
            <a:r>
              <a:rPr lang="en-US" smtClean="0"/>
              <a:t>Kết quả của bài toán ban đầu là N</a:t>
            </a:r>
            <a:r>
              <a:rPr lang="en-US" baseline="-25000" smtClean="0"/>
              <a:t>0,n-1</a:t>
            </a:r>
          </a:p>
          <a:p>
            <a:pPr lvl="4"/>
            <a:r>
              <a:rPr lang="en-US" smtClean="0">
                <a:sym typeface="Wingdings" pitchFamily="2" charset="2"/>
              </a:rPr>
              <a:t> N</a:t>
            </a:r>
            <a:r>
              <a:rPr lang="en-US" baseline="-25000" smtClean="0">
                <a:sym typeface="Wingdings" pitchFamily="2" charset="2"/>
              </a:rPr>
              <a:t>0,n-1</a:t>
            </a:r>
            <a:r>
              <a:rPr lang="en-US" smtClean="0">
                <a:sym typeface="Wingdings" pitchFamily="2" charset="2"/>
              </a:rPr>
              <a:t> = N</a:t>
            </a:r>
            <a:r>
              <a:rPr lang="en-US" baseline="-25000" smtClean="0">
                <a:sym typeface="Wingdings" pitchFamily="2" charset="2"/>
              </a:rPr>
              <a:t>0,k</a:t>
            </a:r>
            <a:r>
              <a:rPr lang="en-US" smtClean="0">
                <a:sym typeface="Wingdings" pitchFamily="2" charset="2"/>
              </a:rPr>
              <a:t> + N</a:t>
            </a:r>
            <a:r>
              <a:rPr lang="en-US" baseline="-25000" smtClean="0">
                <a:sym typeface="Wingdings" pitchFamily="2" charset="2"/>
              </a:rPr>
              <a:t>k+1,n-1</a:t>
            </a:r>
            <a:r>
              <a:rPr lang="en-US" smtClean="0">
                <a:sym typeface="Wingdings" pitchFamily="2" charset="2"/>
              </a:rPr>
              <a:t> + d</a:t>
            </a:r>
            <a:r>
              <a:rPr lang="en-US" baseline="-25000" smtClean="0">
                <a:sym typeface="Wingdings" pitchFamily="2" charset="2"/>
              </a:rPr>
              <a:t>0</a:t>
            </a:r>
            <a:r>
              <a:rPr lang="en-US" smtClean="0">
                <a:sym typeface="Wingdings" pitchFamily="2" charset="2"/>
              </a:rPr>
              <a:t>d</a:t>
            </a:r>
            <a:r>
              <a:rPr lang="en-US" baseline="-25000" smtClean="0">
                <a:sym typeface="Wingdings" pitchFamily="2" charset="2"/>
              </a:rPr>
              <a:t>k+1</a:t>
            </a:r>
            <a:r>
              <a:rPr lang="en-US" smtClean="0">
                <a:sym typeface="Wingdings" pitchFamily="2" charset="2"/>
              </a:rPr>
              <a:t>d</a:t>
            </a:r>
            <a:r>
              <a:rPr lang="en-US" baseline="-25000" smtClean="0">
                <a:sym typeface="Wingdings" pitchFamily="2" charset="2"/>
              </a:rPr>
              <a:t>n</a:t>
            </a:r>
          </a:p>
          <a:p>
            <a:pPr lvl="4"/>
            <a:r>
              <a:rPr lang="en-US" smtClean="0">
                <a:sym typeface="Wingdings" pitchFamily="2" charset="2"/>
              </a:rPr>
              <a:t>N</a:t>
            </a:r>
            <a:r>
              <a:rPr lang="en-US" baseline="-25000" smtClean="0">
                <a:sym typeface="Wingdings" pitchFamily="2" charset="2"/>
              </a:rPr>
              <a:t>0,n-1</a:t>
            </a:r>
            <a:r>
              <a:rPr lang="en-US" smtClean="0">
                <a:sym typeface="Wingdings" pitchFamily="2" charset="2"/>
              </a:rPr>
              <a:t> phụ thuộc vào k  làm sao xác định k</a:t>
            </a:r>
          </a:p>
          <a:p>
            <a:pPr lvl="1"/>
            <a:endParaRPr lang="en-US" smtClean="0"/>
          </a:p>
        </p:txBody>
      </p:sp>
      <p:sp>
        <p:nvSpPr>
          <p:cNvPr id="46082" name="Slide Number Placeholder 5"/>
          <p:cNvSpPr>
            <a:spLocks noGrp="1"/>
          </p:cNvSpPr>
          <p:nvPr>
            <p:ph type="sldNum" sz="quarter" idx="12"/>
          </p:nvPr>
        </p:nvSpPr>
        <p:spPr/>
        <p:txBody>
          <a:bodyPr/>
          <a:lstStyle/>
          <a:p>
            <a:fld id="{18A32E6A-9635-4AB5-8D48-62BF99C5BB89}" type="slidenum">
              <a:rPr lang="en-US" smtClean="0"/>
              <a:pPr/>
              <a:t>67</a:t>
            </a:fld>
            <a:endParaRPr lang="en-US"/>
          </a:p>
        </p:txBody>
      </p:sp>
      <p:graphicFrame>
        <p:nvGraphicFramePr>
          <p:cNvPr id="3074" name="Object 6"/>
          <p:cNvGraphicFramePr>
            <a:graphicFrameLocks noChangeAspect="1"/>
          </p:cNvGraphicFramePr>
          <p:nvPr/>
        </p:nvGraphicFramePr>
        <p:xfrm>
          <a:off x="1676400" y="5334000"/>
          <a:ext cx="5881687" cy="673100"/>
        </p:xfrm>
        <a:graphic>
          <a:graphicData uri="http://schemas.openxmlformats.org/presentationml/2006/ole">
            <mc:AlternateContent xmlns:mc="http://schemas.openxmlformats.org/markup-compatibility/2006">
              <mc:Choice xmlns:v="urn:schemas-microsoft-com:vml" Requires="v">
                <p:oleObj spid="_x0000_s66568" name="Equation" r:id="rId4" imgW="2438280" imgH="279360" progId="Equation.DSMT4">
                  <p:embed/>
                </p:oleObj>
              </mc:Choice>
              <mc:Fallback>
                <p:oleObj name="Equation" r:id="rId4" imgW="2438280" imgH="27936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334000"/>
                        <a:ext cx="5881687"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Phương pháp quy hoạch động</a:t>
            </a:r>
            <a:endParaRPr lang="en-US"/>
          </a:p>
        </p:txBody>
      </p:sp>
      <p:sp>
        <p:nvSpPr>
          <p:cNvPr id="46084" name="Rectangle 3"/>
          <p:cNvSpPr>
            <a:spLocks noGrp="1" noChangeArrowheads="1"/>
          </p:cNvSpPr>
          <p:nvPr>
            <p:ph type="body" idx="1"/>
          </p:nvPr>
        </p:nvSpPr>
        <p:spPr>
          <a:xfrm>
            <a:off x="457200" y="1262063"/>
            <a:ext cx="8686800" cy="5248275"/>
          </a:xfrm>
        </p:spPr>
        <p:txBody>
          <a:bodyPr/>
          <a:lstStyle/>
          <a:p>
            <a:r>
              <a:rPr lang="en-US" smtClean="0"/>
              <a:t>Bài toán nhân ma trận</a:t>
            </a:r>
          </a:p>
          <a:p>
            <a:pPr lvl="1"/>
            <a:r>
              <a:rPr lang="en-US" smtClean="0"/>
              <a:t>Ý tưởng</a:t>
            </a:r>
          </a:p>
          <a:p>
            <a:pPr lvl="2"/>
            <a:r>
              <a:rPr lang="en-US" b="1" smtClean="0"/>
              <a:t>Bước 3: Tính toán giá trị tối ưu và lưu vào bảng</a:t>
            </a:r>
          </a:p>
        </p:txBody>
      </p:sp>
      <p:sp>
        <p:nvSpPr>
          <p:cNvPr id="46082" name="Slide Number Placeholder 5"/>
          <p:cNvSpPr>
            <a:spLocks noGrp="1"/>
          </p:cNvSpPr>
          <p:nvPr>
            <p:ph type="sldNum" sz="quarter" idx="12"/>
          </p:nvPr>
        </p:nvSpPr>
        <p:spPr/>
        <p:txBody>
          <a:bodyPr/>
          <a:lstStyle/>
          <a:p>
            <a:fld id="{18A32E6A-9635-4AB5-8D48-62BF99C5BB89}" type="slidenum">
              <a:rPr lang="en-US" smtClean="0"/>
              <a:pPr/>
              <a:t>68</a:t>
            </a:fld>
            <a:endParaRPr lang="en-US"/>
          </a:p>
        </p:txBody>
      </p:sp>
      <p:sp>
        <p:nvSpPr>
          <p:cNvPr id="7" name="Rectangle 79" descr="Rectangle: Click to edit Master text styles&#10;Second level&#10;Third level&#10;Fourth level&#10;Fifth level"/>
          <p:cNvSpPr>
            <a:spLocks noChangeArrowheads="1"/>
          </p:cNvSpPr>
          <p:nvPr/>
        </p:nvSpPr>
        <p:spPr bwMode="auto">
          <a:xfrm>
            <a:off x="304800" y="4038600"/>
            <a:ext cx="3276600" cy="2819400"/>
          </a:xfrm>
          <a:prstGeom prst="rect">
            <a:avLst/>
          </a:prstGeom>
          <a:noFill/>
          <a:ln w="9525">
            <a:noFill/>
            <a:miter lim="800000"/>
            <a:headEnd/>
            <a:tailEnd/>
          </a:ln>
          <a:effectLst/>
        </p:spPr>
        <p:txBody>
          <a:bodyPr/>
          <a:lstStyle/>
          <a:p>
            <a:pPr marL="342900" indent="-342900" eaLnBrk="1" hangingPunct="1">
              <a:spcBef>
                <a:spcPct val="20000"/>
              </a:spcBef>
              <a:buFontTx/>
              <a:buChar char="•"/>
            </a:pPr>
            <a:r>
              <a:rPr lang="en-US" sz="2000"/>
              <a:t>PP bottom-up sử dụng một bảng </a:t>
            </a:r>
            <a:r>
              <a:rPr lang="en-US" sz="2000" smtClean="0"/>
              <a:t>n x n </a:t>
            </a:r>
            <a:r>
              <a:rPr lang="en-US" sz="2000"/>
              <a:t>để lưu lời giải của các bài toán con.</a:t>
            </a:r>
          </a:p>
          <a:p>
            <a:pPr marL="342900" indent="-342900" eaLnBrk="1" hangingPunct="1">
              <a:spcBef>
                <a:spcPct val="20000"/>
              </a:spcBef>
              <a:buFontTx/>
              <a:buChar char="•"/>
            </a:pPr>
            <a:r>
              <a:rPr lang="en-US" sz="2000"/>
              <a:t>N</a:t>
            </a:r>
            <a:r>
              <a:rPr lang="en-US" sz="2000" baseline="-25000"/>
              <a:t>i,j</a:t>
            </a:r>
            <a:r>
              <a:rPr lang="en-US" sz="2000"/>
              <a:t> </a:t>
            </a:r>
            <a:r>
              <a:rPr lang="en-US" sz="2000" smtClean="0"/>
              <a:t>lấy </a:t>
            </a:r>
            <a:r>
              <a:rPr lang="en-US" sz="2000"/>
              <a:t>giá trị từ dòng i và cột j </a:t>
            </a:r>
          </a:p>
        </p:txBody>
      </p:sp>
      <p:grpSp>
        <p:nvGrpSpPr>
          <p:cNvPr id="81" name="Group 80"/>
          <p:cNvGrpSpPr/>
          <p:nvPr/>
        </p:nvGrpSpPr>
        <p:grpSpPr>
          <a:xfrm>
            <a:off x="5181600" y="3352800"/>
            <a:ext cx="3302000" cy="3276600"/>
            <a:chOff x="3952875" y="2927350"/>
            <a:chExt cx="3606800" cy="3810000"/>
          </a:xfrm>
        </p:grpSpPr>
        <p:grpSp>
          <p:nvGrpSpPr>
            <p:cNvPr id="2" name="Group 8"/>
            <p:cNvGrpSpPr>
              <a:grpSpLocks/>
            </p:cNvGrpSpPr>
            <p:nvPr/>
          </p:nvGrpSpPr>
          <p:grpSpPr bwMode="auto">
            <a:xfrm>
              <a:off x="5019675" y="3384550"/>
              <a:ext cx="2438400" cy="2438400"/>
              <a:chOff x="2880" y="1536"/>
              <a:chExt cx="1536" cy="1536"/>
            </a:xfrm>
          </p:grpSpPr>
          <p:sp>
            <p:nvSpPr>
              <p:cNvPr id="9" name="Rectangle 9"/>
              <p:cNvSpPr>
                <a:spLocks noChangeArrowheads="1"/>
              </p:cNvSpPr>
              <p:nvPr/>
            </p:nvSpPr>
            <p:spPr bwMode="auto">
              <a:xfrm>
                <a:off x="2880" y="1536"/>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10" name="Rectangle 10"/>
              <p:cNvSpPr>
                <a:spLocks noChangeArrowheads="1"/>
              </p:cNvSpPr>
              <p:nvPr/>
            </p:nvSpPr>
            <p:spPr bwMode="auto">
              <a:xfrm>
                <a:off x="3072" y="1728"/>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11" name="Rectangle 11"/>
              <p:cNvSpPr>
                <a:spLocks noChangeArrowheads="1"/>
              </p:cNvSpPr>
              <p:nvPr/>
            </p:nvSpPr>
            <p:spPr bwMode="auto">
              <a:xfrm>
                <a:off x="3264" y="1920"/>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12" name="Rectangle 12"/>
              <p:cNvSpPr>
                <a:spLocks noChangeArrowheads="1"/>
              </p:cNvSpPr>
              <p:nvPr/>
            </p:nvSpPr>
            <p:spPr bwMode="auto">
              <a:xfrm>
                <a:off x="3456" y="2112"/>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13" name="Rectangle 13"/>
              <p:cNvSpPr>
                <a:spLocks noChangeArrowheads="1"/>
              </p:cNvSpPr>
              <p:nvPr/>
            </p:nvSpPr>
            <p:spPr bwMode="auto">
              <a:xfrm>
                <a:off x="3648" y="2304"/>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14" name="Rectangle 14"/>
              <p:cNvSpPr>
                <a:spLocks noChangeArrowheads="1"/>
              </p:cNvSpPr>
              <p:nvPr/>
            </p:nvSpPr>
            <p:spPr bwMode="auto">
              <a:xfrm>
                <a:off x="3840" y="2496"/>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15" name="Rectangle 15"/>
              <p:cNvSpPr>
                <a:spLocks noChangeArrowheads="1"/>
              </p:cNvSpPr>
              <p:nvPr/>
            </p:nvSpPr>
            <p:spPr bwMode="auto">
              <a:xfrm>
                <a:off x="4032" y="2688"/>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16" name="Rectangle 16"/>
              <p:cNvSpPr>
                <a:spLocks noChangeArrowheads="1"/>
              </p:cNvSpPr>
              <p:nvPr/>
            </p:nvSpPr>
            <p:spPr bwMode="auto">
              <a:xfrm>
                <a:off x="4224" y="2880"/>
                <a:ext cx="192" cy="192"/>
              </a:xfrm>
              <a:prstGeom prst="rect">
                <a:avLst/>
              </a:prstGeom>
              <a:solidFill>
                <a:schemeClr val="accent1"/>
              </a:solidFill>
              <a:ln w="19050">
                <a:noFill/>
                <a:miter lim="800000"/>
                <a:headEnd/>
                <a:tailEnd/>
              </a:ln>
              <a:effectLst/>
            </p:spPr>
            <p:txBody>
              <a:bodyPr wrap="none" anchor="ctr"/>
              <a:lstStyle/>
              <a:p>
                <a:endParaRPr lang="en-US"/>
              </a:p>
            </p:txBody>
          </p:sp>
        </p:grpSp>
        <p:grpSp>
          <p:nvGrpSpPr>
            <p:cNvPr id="3" name="Group 17"/>
            <p:cNvGrpSpPr>
              <a:grpSpLocks/>
            </p:cNvGrpSpPr>
            <p:nvPr/>
          </p:nvGrpSpPr>
          <p:grpSpPr bwMode="auto">
            <a:xfrm>
              <a:off x="4714875" y="3384550"/>
              <a:ext cx="2743200" cy="2743200"/>
              <a:chOff x="2688" y="1536"/>
              <a:chExt cx="1728" cy="1728"/>
            </a:xfrm>
          </p:grpSpPr>
          <p:sp>
            <p:nvSpPr>
              <p:cNvPr id="18" name="Rectangle 18"/>
              <p:cNvSpPr>
                <a:spLocks noChangeArrowheads="1"/>
              </p:cNvSpPr>
              <p:nvPr/>
            </p:nvSpPr>
            <p:spPr bwMode="auto">
              <a:xfrm>
                <a:off x="2688" y="1536"/>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19" name="Rectangle 19"/>
              <p:cNvSpPr>
                <a:spLocks noChangeArrowheads="1"/>
              </p:cNvSpPr>
              <p:nvPr/>
            </p:nvSpPr>
            <p:spPr bwMode="auto">
              <a:xfrm>
                <a:off x="2880" y="1728"/>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20" name="Rectangle 20"/>
              <p:cNvSpPr>
                <a:spLocks noChangeArrowheads="1"/>
              </p:cNvSpPr>
              <p:nvPr/>
            </p:nvSpPr>
            <p:spPr bwMode="auto">
              <a:xfrm>
                <a:off x="3072" y="1920"/>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21" name="Rectangle 21"/>
              <p:cNvSpPr>
                <a:spLocks noChangeArrowheads="1"/>
              </p:cNvSpPr>
              <p:nvPr/>
            </p:nvSpPr>
            <p:spPr bwMode="auto">
              <a:xfrm>
                <a:off x="3264" y="2112"/>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22" name="Rectangle 22"/>
              <p:cNvSpPr>
                <a:spLocks noChangeArrowheads="1"/>
              </p:cNvSpPr>
              <p:nvPr/>
            </p:nvSpPr>
            <p:spPr bwMode="auto">
              <a:xfrm>
                <a:off x="3456" y="2304"/>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23" name="Rectangle 23"/>
              <p:cNvSpPr>
                <a:spLocks noChangeArrowheads="1"/>
              </p:cNvSpPr>
              <p:nvPr/>
            </p:nvSpPr>
            <p:spPr bwMode="auto">
              <a:xfrm>
                <a:off x="3648" y="2496"/>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24" name="Rectangle 24"/>
              <p:cNvSpPr>
                <a:spLocks noChangeArrowheads="1"/>
              </p:cNvSpPr>
              <p:nvPr/>
            </p:nvSpPr>
            <p:spPr bwMode="auto">
              <a:xfrm>
                <a:off x="3840" y="2688"/>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25" name="Rectangle 25"/>
              <p:cNvSpPr>
                <a:spLocks noChangeArrowheads="1"/>
              </p:cNvSpPr>
              <p:nvPr/>
            </p:nvSpPr>
            <p:spPr bwMode="auto">
              <a:xfrm>
                <a:off x="4032" y="2880"/>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26" name="Rectangle 26"/>
              <p:cNvSpPr>
                <a:spLocks noChangeArrowheads="1"/>
              </p:cNvSpPr>
              <p:nvPr/>
            </p:nvSpPr>
            <p:spPr bwMode="auto">
              <a:xfrm>
                <a:off x="4224" y="3072"/>
                <a:ext cx="192" cy="192"/>
              </a:xfrm>
              <a:prstGeom prst="rect">
                <a:avLst/>
              </a:prstGeom>
              <a:solidFill>
                <a:schemeClr val="accent1"/>
              </a:solidFill>
              <a:ln w="19050">
                <a:noFill/>
                <a:miter lim="800000"/>
                <a:headEnd/>
                <a:tailEnd/>
              </a:ln>
              <a:effectLst/>
            </p:spPr>
            <p:txBody>
              <a:bodyPr wrap="none" anchor="ctr"/>
              <a:lstStyle/>
              <a:p>
                <a:endParaRPr lang="en-US"/>
              </a:p>
            </p:txBody>
          </p:sp>
        </p:grpSp>
        <p:grpSp>
          <p:nvGrpSpPr>
            <p:cNvPr id="4" name="Group 27"/>
            <p:cNvGrpSpPr>
              <a:grpSpLocks/>
            </p:cNvGrpSpPr>
            <p:nvPr/>
          </p:nvGrpSpPr>
          <p:grpSpPr bwMode="auto">
            <a:xfrm>
              <a:off x="4410075" y="3384550"/>
              <a:ext cx="3048000" cy="3048000"/>
              <a:chOff x="2496" y="1536"/>
              <a:chExt cx="1920" cy="1920"/>
            </a:xfrm>
          </p:grpSpPr>
          <p:sp>
            <p:nvSpPr>
              <p:cNvPr id="28" name="Rectangle 28"/>
              <p:cNvSpPr>
                <a:spLocks noChangeArrowheads="1"/>
              </p:cNvSpPr>
              <p:nvPr/>
            </p:nvSpPr>
            <p:spPr bwMode="auto">
              <a:xfrm>
                <a:off x="2496" y="1536"/>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29" name="Rectangle 29"/>
              <p:cNvSpPr>
                <a:spLocks noChangeArrowheads="1"/>
              </p:cNvSpPr>
              <p:nvPr/>
            </p:nvSpPr>
            <p:spPr bwMode="auto">
              <a:xfrm>
                <a:off x="2688" y="1728"/>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30" name="Rectangle 30"/>
              <p:cNvSpPr>
                <a:spLocks noChangeArrowheads="1"/>
              </p:cNvSpPr>
              <p:nvPr/>
            </p:nvSpPr>
            <p:spPr bwMode="auto">
              <a:xfrm>
                <a:off x="2880" y="1920"/>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31" name="Rectangle 31"/>
              <p:cNvSpPr>
                <a:spLocks noChangeArrowheads="1"/>
              </p:cNvSpPr>
              <p:nvPr/>
            </p:nvSpPr>
            <p:spPr bwMode="auto">
              <a:xfrm>
                <a:off x="3072" y="2112"/>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32" name="Rectangle 32"/>
              <p:cNvSpPr>
                <a:spLocks noChangeArrowheads="1"/>
              </p:cNvSpPr>
              <p:nvPr/>
            </p:nvSpPr>
            <p:spPr bwMode="auto">
              <a:xfrm>
                <a:off x="3264" y="2304"/>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33" name="Rectangle 33"/>
              <p:cNvSpPr>
                <a:spLocks noChangeArrowheads="1"/>
              </p:cNvSpPr>
              <p:nvPr/>
            </p:nvSpPr>
            <p:spPr bwMode="auto">
              <a:xfrm>
                <a:off x="3456" y="2496"/>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34" name="Rectangle 34"/>
              <p:cNvSpPr>
                <a:spLocks noChangeArrowheads="1"/>
              </p:cNvSpPr>
              <p:nvPr/>
            </p:nvSpPr>
            <p:spPr bwMode="auto">
              <a:xfrm>
                <a:off x="3648" y="2688"/>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35" name="Rectangle 35"/>
              <p:cNvSpPr>
                <a:spLocks noChangeArrowheads="1"/>
              </p:cNvSpPr>
              <p:nvPr/>
            </p:nvSpPr>
            <p:spPr bwMode="auto">
              <a:xfrm>
                <a:off x="3840" y="2880"/>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36" name="Rectangle 36"/>
              <p:cNvSpPr>
                <a:spLocks noChangeArrowheads="1"/>
              </p:cNvSpPr>
              <p:nvPr/>
            </p:nvSpPr>
            <p:spPr bwMode="auto">
              <a:xfrm>
                <a:off x="4032" y="3072"/>
                <a:ext cx="192" cy="192"/>
              </a:xfrm>
              <a:prstGeom prst="rect">
                <a:avLst/>
              </a:prstGeom>
              <a:solidFill>
                <a:schemeClr val="accent1"/>
              </a:solidFill>
              <a:ln w="19050">
                <a:noFill/>
                <a:miter lim="800000"/>
                <a:headEnd/>
                <a:tailEnd/>
              </a:ln>
              <a:effectLst/>
            </p:spPr>
            <p:txBody>
              <a:bodyPr wrap="none" anchor="ctr"/>
              <a:lstStyle/>
              <a:p>
                <a:endParaRPr lang="en-US"/>
              </a:p>
            </p:txBody>
          </p:sp>
          <p:sp>
            <p:nvSpPr>
              <p:cNvPr id="37" name="Rectangle 37"/>
              <p:cNvSpPr>
                <a:spLocks noChangeArrowheads="1"/>
              </p:cNvSpPr>
              <p:nvPr/>
            </p:nvSpPr>
            <p:spPr bwMode="auto">
              <a:xfrm>
                <a:off x="4224" y="3264"/>
                <a:ext cx="192" cy="192"/>
              </a:xfrm>
              <a:prstGeom prst="rect">
                <a:avLst/>
              </a:prstGeom>
              <a:solidFill>
                <a:schemeClr val="accent1"/>
              </a:solidFill>
              <a:ln w="19050">
                <a:noFill/>
                <a:miter lim="800000"/>
                <a:headEnd/>
                <a:tailEnd/>
              </a:ln>
              <a:effectLst/>
            </p:spPr>
            <p:txBody>
              <a:bodyPr wrap="none" anchor="ctr"/>
              <a:lstStyle/>
              <a:p>
                <a:endParaRPr lang="en-US"/>
              </a:p>
            </p:txBody>
          </p:sp>
        </p:grpSp>
        <p:sp>
          <p:nvSpPr>
            <p:cNvPr id="38" name="Line 38"/>
            <p:cNvSpPr>
              <a:spLocks noChangeShapeType="1"/>
            </p:cNvSpPr>
            <p:nvPr/>
          </p:nvSpPr>
          <p:spPr bwMode="auto">
            <a:xfrm>
              <a:off x="4105275" y="3384550"/>
              <a:ext cx="3352800" cy="0"/>
            </a:xfrm>
            <a:prstGeom prst="line">
              <a:avLst/>
            </a:prstGeom>
            <a:noFill/>
            <a:ln w="19050">
              <a:solidFill>
                <a:schemeClr val="tx1"/>
              </a:solidFill>
              <a:round/>
              <a:headEnd/>
              <a:tailEnd/>
            </a:ln>
            <a:effectLst/>
          </p:spPr>
          <p:txBody>
            <a:bodyPr wrap="none" anchor="ctr"/>
            <a:lstStyle/>
            <a:p>
              <a:endParaRPr lang="en-US"/>
            </a:p>
          </p:txBody>
        </p:sp>
        <p:sp>
          <p:nvSpPr>
            <p:cNvPr id="39" name="Line 39"/>
            <p:cNvSpPr>
              <a:spLocks noChangeShapeType="1"/>
            </p:cNvSpPr>
            <p:nvPr/>
          </p:nvSpPr>
          <p:spPr bwMode="auto">
            <a:xfrm>
              <a:off x="4410075" y="3079750"/>
              <a:ext cx="0" cy="3657600"/>
            </a:xfrm>
            <a:prstGeom prst="line">
              <a:avLst/>
            </a:prstGeom>
            <a:noFill/>
            <a:ln w="19050">
              <a:solidFill>
                <a:schemeClr val="tx1"/>
              </a:solidFill>
              <a:round/>
              <a:headEnd/>
              <a:tailEnd/>
            </a:ln>
            <a:effectLst/>
          </p:spPr>
          <p:txBody>
            <a:bodyPr wrap="none" anchor="ctr"/>
            <a:lstStyle/>
            <a:p>
              <a:endParaRPr lang="en-US"/>
            </a:p>
          </p:txBody>
        </p:sp>
        <p:sp>
          <p:nvSpPr>
            <p:cNvPr id="40" name="Text Box 40"/>
            <p:cNvSpPr txBox="1">
              <a:spLocks noChangeArrowheads="1"/>
            </p:cNvSpPr>
            <p:nvPr/>
          </p:nvSpPr>
          <p:spPr bwMode="auto">
            <a:xfrm>
              <a:off x="4022725" y="2927350"/>
              <a:ext cx="387350" cy="457200"/>
            </a:xfrm>
            <a:prstGeom prst="rect">
              <a:avLst/>
            </a:prstGeom>
            <a:noFill/>
            <a:ln w="19050">
              <a:noFill/>
              <a:miter lim="800000"/>
              <a:headEnd/>
              <a:tailEnd/>
            </a:ln>
            <a:effectLst/>
          </p:spPr>
          <p:txBody>
            <a:bodyPr wrap="none">
              <a:spAutoFit/>
            </a:bodyPr>
            <a:lstStyle/>
            <a:p>
              <a:pPr algn="ctr" eaLnBrk="1" hangingPunct="1"/>
              <a:r>
                <a:rPr lang="en-US" sz="2400">
                  <a:latin typeface="Tahoma" pitchFamily="34" charset="0"/>
                </a:rPr>
                <a:t>N</a:t>
              </a:r>
            </a:p>
          </p:txBody>
        </p:sp>
        <p:sp>
          <p:nvSpPr>
            <p:cNvPr id="41" name="Text Box 41"/>
            <p:cNvSpPr txBox="1">
              <a:spLocks noChangeArrowheads="1"/>
            </p:cNvSpPr>
            <p:nvPr/>
          </p:nvSpPr>
          <p:spPr bwMode="auto">
            <a:xfrm>
              <a:off x="4410075" y="3048000"/>
              <a:ext cx="295275"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0</a:t>
              </a:r>
            </a:p>
          </p:txBody>
        </p:sp>
        <p:sp>
          <p:nvSpPr>
            <p:cNvPr id="42" name="Text Box 42"/>
            <p:cNvSpPr txBox="1">
              <a:spLocks noChangeArrowheads="1"/>
            </p:cNvSpPr>
            <p:nvPr/>
          </p:nvSpPr>
          <p:spPr bwMode="auto">
            <a:xfrm>
              <a:off x="4724400" y="3048000"/>
              <a:ext cx="295275"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1</a:t>
              </a:r>
            </a:p>
          </p:txBody>
        </p:sp>
        <p:sp>
          <p:nvSpPr>
            <p:cNvPr id="43" name="Text Box 43"/>
            <p:cNvSpPr txBox="1">
              <a:spLocks noChangeArrowheads="1"/>
            </p:cNvSpPr>
            <p:nvPr/>
          </p:nvSpPr>
          <p:spPr bwMode="auto">
            <a:xfrm>
              <a:off x="4105275" y="3384550"/>
              <a:ext cx="295275"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0</a:t>
              </a:r>
            </a:p>
          </p:txBody>
        </p:sp>
        <p:sp>
          <p:nvSpPr>
            <p:cNvPr id="44" name="Text Box 44"/>
            <p:cNvSpPr txBox="1">
              <a:spLocks noChangeArrowheads="1"/>
            </p:cNvSpPr>
            <p:nvPr/>
          </p:nvSpPr>
          <p:spPr bwMode="auto">
            <a:xfrm>
              <a:off x="4105275" y="3689350"/>
              <a:ext cx="295275"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1</a:t>
              </a:r>
            </a:p>
          </p:txBody>
        </p:sp>
        <p:sp>
          <p:nvSpPr>
            <p:cNvPr id="45" name="Text Box 45"/>
            <p:cNvSpPr txBox="1">
              <a:spLocks noChangeArrowheads="1"/>
            </p:cNvSpPr>
            <p:nvPr/>
          </p:nvSpPr>
          <p:spPr bwMode="auto">
            <a:xfrm>
              <a:off x="5019675" y="3048000"/>
              <a:ext cx="295275"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2</a:t>
              </a:r>
            </a:p>
          </p:txBody>
        </p:sp>
        <p:sp>
          <p:nvSpPr>
            <p:cNvPr id="46" name="Text Box 46"/>
            <p:cNvSpPr txBox="1">
              <a:spLocks noChangeArrowheads="1"/>
            </p:cNvSpPr>
            <p:nvPr/>
          </p:nvSpPr>
          <p:spPr bwMode="auto">
            <a:xfrm>
              <a:off x="6543675" y="3003550"/>
              <a:ext cx="350838"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a:t>
              </a:r>
            </a:p>
          </p:txBody>
        </p:sp>
        <p:sp>
          <p:nvSpPr>
            <p:cNvPr id="47" name="Text Box 47"/>
            <p:cNvSpPr txBox="1">
              <a:spLocks noChangeArrowheads="1"/>
            </p:cNvSpPr>
            <p:nvPr/>
          </p:nvSpPr>
          <p:spPr bwMode="auto">
            <a:xfrm>
              <a:off x="3952875" y="6051550"/>
              <a:ext cx="482600"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n-1</a:t>
              </a:r>
            </a:p>
          </p:txBody>
        </p:sp>
        <p:sp>
          <p:nvSpPr>
            <p:cNvPr id="48" name="Text Box 48"/>
            <p:cNvSpPr txBox="1">
              <a:spLocks noChangeArrowheads="1"/>
            </p:cNvSpPr>
            <p:nvPr/>
          </p:nvSpPr>
          <p:spPr bwMode="auto">
            <a:xfrm>
              <a:off x="4029075" y="3917950"/>
              <a:ext cx="350838"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a:t>
              </a:r>
            </a:p>
          </p:txBody>
        </p:sp>
        <p:sp>
          <p:nvSpPr>
            <p:cNvPr id="49" name="Text Box 49"/>
            <p:cNvSpPr txBox="1">
              <a:spLocks noChangeArrowheads="1"/>
            </p:cNvSpPr>
            <p:nvPr/>
          </p:nvSpPr>
          <p:spPr bwMode="auto">
            <a:xfrm>
              <a:off x="7077075" y="2927350"/>
              <a:ext cx="482600"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n-1</a:t>
              </a:r>
            </a:p>
          </p:txBody>
        </p:sp>
        <p:sp>
          <p:nvSpPr>
            <p:cNvPr id="50" name="Text Box 50"/>
            <p:cNvSpPr txBox="1">
              <a:spLocks noChangeArrowheads="1"/>
            </p:cNvSpPr>
            <p:nvPr/>
          </p:nvSpPr>
          <p:spPr bwMode="auto">
            <a:xfrm>
              <a:off x="6302375" y="3048000"/>
              <a:ext cx="241300"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j</a:t>
              </a:r>
            </a:p>
          </p:txBody>
        </p:sp>
        <p:sp>
          <p:nvSpPr>
            <p:cNvPr id="51" name="Text Box 51"/>
            <p:cNvSpPr txBox="1">
              <a:spLocks noChangeArrowheads="1"/>
            </p:cNvSpPr>
            <p:nvPr/>
          </p:nvSpPr>
          <p:spPr bwMode="auto">
            <a:xfrm>
              <a:off x="4111625" y="4267200"/>
              <a:ext cx="230188"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i</a:t>
              </a:r>
            </a:p>
          </p:txBody>
        </p:sp>
        <p:grpSp>
          <p:nvGrpSpPr>
            <p:cNvPr id="5" name="Group 52"/>
            <p:cNvGrpSpPr>
              <a:grpSpLocks/>
            </p:cNvGrpSpPr>
            <p:nvPr/>
          </p:nvGrpSpPr>
          <p:grpSpPr bwMode="auto">
            <a:xfrm>
              <a:off x="5324475" y="4298950"/>
              <a:ext cx="1219200" cy="1219200"/>
              <a:chOff x="3072" y="2112"/>
              <a:chExt cx="768" cy="768"/>
            </a:xfrm>
          </p:grpSpPr>
          <p:sp>
            <p:nvSpPr>
              <p:cNvPr id="53" name="Rectangle 53"/>
              <p:cNvSpPr>
                <a:spLocks noChangeArrowheads="1"/>
              </p:cNvSpPr>
              <p:nvPr/>
            </p:nvSpPr>
            <p:spPr bwMode="auto">
              <a:xfrm>
                <a:off x="3648" y="2112"/>
                <a:ext cx="192" cy="192"/>
              </a:xfrm>
              <a:prstGeom prst="rect">
                <a:avLst/>
              </a:prstGeom>
              <a:solidFill>
                <a:schemeClr val="tx2"/>
              </a:solidFill>
              <a:ln w="19050">
                <a:noFill/>
                <a:miter lim="800000"/>
                <a:headEnd/>
                <a:tailEnd/>
              </a:ln>
              <a:effectLst/>
            </p:spPr>
            <p:txBody>
              <a:bodyPr wrap="none" anchor="ctr"/>
              <a:lstStyle/>
              <a:p>
                <a:endParaRPr lang="en-US"/>
              </a:p>
            </p:txBody>
          </p:sp>
          <p:sp>
            <p:nvSpPr>
              <p:cNvPr id="54" name="Rectangle 54"/>
              <p:cNvSpPr>
                <a:spLocks noChangeArrowheads="1"/>
              </p:cNvSpPr>
              <p:nvPr/>
            </p:nvSpPr>
            <p:spPr bwMode="auto">
              <a:xfrm>
                <a:off x="3072" y="2112"/>
                <a:ext cx="576" cy="192"/>
              </a:xfrm>
              <a:prstGeom prst="rect">
                <a:avLst/>
              </a:prstGeom>
              <a:solidFill>
                <a:schemeClr val="folHlink"/>
              </a:solidFill>
              <a:ln w="19050">
                <a:noFill/>
                <a:miter lim="800000"/>
                <a:headEnd/>
                <a:tailEnd/>
              </a:ln>
              <a:effectLst/>
            </p:spPr>
            <p:txBody>
              <a:bodyPr wrap="none" anchor="ctr"/>
              <a:lstStyle/>
              <a:p>
                <a:endParaRPr lang="en-US"/>
              </a:p>
            </p:txBody>
          </p:sp>
          <p:sp>
            <p:nvSpPr>
              <p:cNvPr id="55" name="Rectangle 55"/>
              <p:cNvSpPr>
                <a:spLocks noChangeArrowheads="1"/>
              </p:cNvSpPr>
              <p:nvPr/>
            </p:nvSpPr>
            <p:spPr bwMode="auto">
              <a:xfrm rot="-5400000">
                <a:off x="3456" y="2496"/>
                <a:ext cx="576" cy="192"/>
              </a:xfrm>
              <a:prstGeom prst="rect">
                <a:avLst/>
              </a:prstGeom>
              <a:solidFill>
                <a:schemeClr val="folHlink"/>
              </a:solidFill>
              <a:ln w="19050">
                <a:noFill/>
                <a:miter lim="800000"/>
                <a:headEnd/>
                <a:tailEnd/>
              </a:ln>
              <a:effectLst/>
            </p:spPr>
            <p:txBody>
              <a:bodyPr wrap="none" anchor="ctr"/>
              <a:lstStyle/>
              <a:p>
                <a:endParaRPr lang="en-US"/>
              </a:p>
            </p:txBody>
          </p:sp>
        </p:grpSp>
        <p:sp>
          <p:nvSpPr>
            <p:cNvPr id="56" name="Line 56"/>
            <p:cNvSpPr>
              <a:spLocks noChangeShapeType="1"/>
            </p:cNvSpPr>
            <p:nvPr/>
          </p:nvSpPr>
          <p:spPr bwMode="white">
            <a:xfrm>
              <a:off x="4333875" y="3384550"/>
              <a:ext cx="3124200" cy="0"/>
            </a:xfrm>
            <a:prstGeom prst="line">
              <a:avLst/>
            </a:prstGeom>
            <a:noFill/>
            <a:ln w="9525">
              <a:solidFill>
                <a:schemeClr val="tx1"/>
              </a:solidFill>
              <a:round/>
              <a:headEnd/>
              <a:tailEnd/>
            </a:ln>
            <a:effectLst/>
          </p:spPr>
          <p:txBody>
            <a:bodyPr wrap="none" anchor="ctr"/>
            <a:lstStyle/>
            <a:p>
              <a:endParaRPr lang="en-US"/>
            </a:p>
          </p:txBody>
        </p:sp>
        <p:sp>
          <p:nvSpPr>
            <p:cNvPr id="57" name="Line 57"/>
            <p:cNvSpPr>
              <a:spLocks noChangeShapeType="1"/>
            </p:cNvSpPr>
            <p:nvPr/>
          </p:nvSpPr>
          <p:spPr bwMode="white">
            <a:xfrm>
              <a:off x="4410075" y="3689350"/>
              <a:ext cx="3048000" cy="0"/>
            </a:xfrm>
            <a:prstGeom prst="line">
              <a:avLst/>
            </a:prstGeom>
            <a:noFill/>
            <a:ln w="9525">
              <a:solidFill>
                <a:schemeClr val="tx1"/>
              </a:solidFill>
              <a:round/>
              <a:headEnd/>
              <a:tailEnd/>
            </a:ln>
            <a:effectLst/>
          </p:spPr>
          <p:txBody>
            <a:bodyPr wrap="none" anchor="ctr"/>
            <a:lstStyle/>
            <a:p>
              <a:endParaRPr lang="en-US"/>
            </a:p>
          </p:txBody>
        </p:sp>
        <p:sp>
          <p:nvSpPr>
            <p:cNvPr id="58" name="Line 58"/>
            <p:cNvSpPr>
              <a:spLocks noChangeShapeType="1"/>
            </p:cNvSpPr>
            <p:nvPr/>
          </p:nvSpPr>
          <p:spPr bwMode="white">
            <a:xfrm>
              <a:off x="4714875" y="3994150"/>
              <a:ext cx="2743200" cy="0"/>
            </a:xfrm>
            <a:prstGeom prst="line">
              <a:avLst/>
            </a:prstGeom>
            <a:noFill/>
            <a:ln w="9525">
              <a:solidFill>
                <a:schemeClr val="tx1"/>
              </a:solidFill>
              <a:round/>
              <a:headEnd/>
              <a:tailEnd/>
            </a:ln>
            <a:effectLst/>
          </p:spPr>
          <p:txBody>
            <a:bodyPr wrap="none" anchor="ctr"/>
            <a:lstStyle/>
            <a:p>
              <a:endParaRPr lang="en-US"/>
            </a:p>
          </p:txBody>
        </p:sp>
        <p:sp>
          <p:nvSpPr>
            <p:cNvPr id="59" name="Line 59"/>
            <p:cNvSpPr>
              <a:spLocks noChangeShapeType="1"/>
            </p:cNvSpPr>
            <p:nvPr/>
          </p:nvSpPr>
          <p:spPr bwMode="white">
            <a:xfrm>
              <a:off x="5019675" y="4298950"/>
              <a:ext cx="2438400" cy="0"/>
            </a:xfrm>
            <a:prstGeom prst="line">
              <a:avLst/>
            </a:prstGeom>
            <a:noFill/>
            <a:ln w="9525">
              <a:solidFill>
                <a:schemeClr val="tx1"/>
              </a:solidFill>
              <a:round/>
              <a:headEnd/>
              <a:tailEnd/>
            </a:ln>
            <a:effectLst/>
          </p:spPr>
          <p:txBody>
            <a:bodyPr wrap="none" anchor="ctr"/>
            <a:lstStyle/>
            <a:p>
              <a:endParaRPr lang="en-US"/>
            </a:p>
          </p:txBody>
        </p:sp>
        <p:sp>
          <p:nvSpPr>
            <p:cNvPr id="60" name="Line 60"/>
            <p:cNvSpPr>
              <a:spLocks noChangeShapeType="1"/>
            </p:cNvSpPr>
            <p:nvPr/>
          </p:nvSpPr>
          <p:spPr bwMode="white">
            <a:xfrm>
              <a:off x="5324475" y="4603750"/>
              <a:ext cx="2133600" cy="0"/>
            </a:xfrm>
            <a:prstGeom prst="line">
              <a:avLst/>
            </a:prstGeom>
            <a:noFill/>
            <a:ln w="9525">
              <a:solidFill>
                <a:schemeClr val="tx1"/>
              </a:solidFill>
              <a:round/>
              <a:headEnd/>
              <a:tailEnd/>
            </a:ln>
            <a:effectLst/>
          </p:spPr>
          <p:txBody>
            <a:bodyPr wrap="none" anchor="ctr"/>
            <a:lstStyle/>
            <a:p>
              <a:endParaRPr lang="en-US"/>
            </a:p>
          </p:txBody>
        </p:sp>
        <p:sp>
          <p:nvSpPr>
            <p:cNvPr id="61" name="Line 61"/>
            <p:cNvSpPr>
              <a:spLocks noChangeShapeType="1"/>
            </p:cNvSpPr>
            <p:nvPr/>
          </p:nvSpPr>
          <p:spPr bwMode="white">
            <a:xfrm>
              <a:off x="5629275" y="4908550"/>
              <a:ext cx="1828800" cy="0"/>
            </a:xfrm>
            <a:prstGeom prst="line">
              <a:avLst/>
            </a:prstGeom>
            <a:noFill/>
            <a:ln w="9525">
              <a:solidFill>
                <a:schemeClr val="tx1"/>
              </a:solidFill>
              <a:round/>
              <a:headEnd/>
              <a:tailEnd/>
            </a:ln>
            <a:effectLst/>
          </p:spPr>
          <p:txBody>
            <a:bodyPr wrap="none" anchor="ctr"/>
            <a:lstStyle/>
            <a:p>
              <a:endParaRPr lang="en-US"/>
            </a:p>
          </p:txBody>
        </p:sp>
        <p:sp>
          <p:nvSpPr>
            <p:cNvPr id="62" name="Line 62"/>
            <p:cNvSpPr>
              <a:spLocks noChangeShapeType="1"/>
            </p:cNvSpPr>
            <p:nvPr/>
          </p:nvSpPr>
          <p:spPr bwMode="white">
            <a:xfrm>
              <a:off x="5934075" y="5213350"/>
              <a:ext cx="1524000" cy="0"/>
            </a:xfrm>
            <a:prstGeom prst="line">
              <a:avLst/>
            </a:prstGeom>
            <a:noFill/>
            <a:ln w="9525">
              <a:solidFill>
                <a:schemeClr val="tx1"/>
              </a:solidFill>
              <a:round/>
              <a:headEnd/>
              <a:tailEnd/>
            </a:ln>
            <a:effectLst/>
          </p:spPr>
          <p:txBody>
            <a:bodyPr wrap="none" anchor="ctr"/>
            <a:lstStyle/>
            <a:p>
              <a:endParaRPr lang="en-US"/>
            </a:p>
          </p:txBody>
        </p:sp>
        <p:sp>
          <p:nvSpPr>
            <p:cNvPr id="63" name="Line 63"/>
            <p:cNvSpPr>
              <a:spLocks noChangeShapeType="1"/>
            </p:cNvSpPr>
            <p:nvPr/>
          </p:nvSpPr>
          <p:spPr bwMode="white">
            <a:xfrm>
              <a:off x="6238875" y="5518150"/>
              <a:ext cx="1219200" cy="0"/>
            </a:xfrm>
            <a:prstGeom prst="line">
              <a:avLst/>
            </a:prstGeom>
            <a:noFill/>
            <a:ln w="9525">
              <a:solidFill>
                <a:schemeClr val="tx1"/>
              </a:solidFill>
              <a:round/>
              <a:headEnd/>
              <a:tailEnd/>
            </a:ln>
            <a:effectLst/>
          </p:spPr>
          <p:txBody>
            <a:bodyPr wrap="none" anchor="ctr"/>
            <a:lstStyle/>
            <a:p>
              <a:endParaRPr lang="en-US"/>
            </a:p>
          </p:txBody>
        </p:sp>
        <p:sp>
          <p:nvSpPr>
            <p:cNvPr id="64" name="Line 64"/>
            <p:cNvSpPr>
              <a:spLocks noChangeShapeType="1"/>
            </p:cNvSpPr>
            <p:nvPr/>
          </p:nvSpPr>
          <p:spPr bwMode="white">
            <a:xfrm>
              <a:off x="6543675" y="5822950"/>
              <a:ext cx="914400" cy="0"/>
            </a:xfrm>
            <a:prstGeom prst="line">
              <a:avLst/>
            </a:prstGeom>
            <a:noFill/>
            <a:ln w="9525">
              <a:solidFill>
                <a:schemeClr val="tx1"/>
              </a:solidFill>
              <a:round/>
              <a:headEnd/>
              <a:tailEnd/>
            </a:ln>
            <a:effectLst/>
          </p:spPr>
          <p:txBody>
            <a:bodyPr wrap="none" anchor="ctr"/>
            <a:lstStyle/>
            <a:p>
              <a:endParaRPr lang="en-US"/>
            </a:p>
          </p:txBody>
        </p:sp>
        <p:sp>
          <p:nvSpPr>
            <p:cNvPr id="65" name="Line 65"/>
            <p:cNvSpPr>
              <a:spLocks noChangeShapeType="1"/>
            </p:cNvSpPr>
            <p:nvPr/>
          </p:nvSpPr>
          <p:spPr bwMode="white">
            <a:xfrm>
              <a:off x="6848475" y="6127750"/>
              <a:ext cx="609600" cy="0"/>
            </a:xfrm>
            <a:prstGeom prst="line">
              <a:avLst/>
            </a:prstGeom>
            <a:noFill/>
            <a:ln w="9525">
              <a:solidFill>
                <a:schemeClr val="tx1"/>
              </a:solidFill>
              <a:round/>
              <a:headEnd/>
              <a:tailEnd/>
            </a:ln>
            <a:effectLst/>
          </p:spPr>
          <p:txBody>
            <a:bodyPr wrap="none" anchor="ctr"/>
            <a:lstStyle/>
            <a:p>
              <a:endParaRPr lang="en-US"/>
            </a:p>
          </p:txBody>
        </p:sp>
        <p:sp>
          <p:nvSpPr>
            <p:cNvPr id="66" name="Line 66"/>
            <p:cNvSpPr>
              <a:spLocks noChangeShapeType="1"/>
            </p:cNvSpPr>
            <p:nvPr/>
          </p:nvSpPr>
          <p:spPr bwMode="white">
            <a:xfrm>
              <a:off x="7153275" y="6432550"/>
              <a:ext cx="304800" cy="0"/>
            </a:xfrm>
            <a:prstGeom prst="line">
              <a:avLst/>
            </a:prstGeom>
            <a:noFill/>
            <a:ln w="9525">
              <a:solidFill>
                <a:schemeClr val="tx1"/>
              </a:solidFill>
              <a:round/>
              <a:headEnd/>
              <a:tailEnd/>
            </a:ln>
            <a:effectLst/>
          </p:spPr>
          <p:txBody>
            <a:bodyPr wrap="none" anchor="ctr"/>
            <a:lstStyle/>
            <a:p>
              <a:endParaRPr lang="en-US"/>
            </a:p>
          </p:txBody>
        </p:sp>
        <p:sp>
          <p:nvSpPr>
            <p:cNvPr id="67" name="Line 67"/>
            <p:cNvSpPr>
              <a:spLocks noChangeShapeType="1"/>
            </p:cNvSpPr>
            <p:nvPr/>
          </p:nvSpPr>
          <p:spPr bwMode="white">
            <a:xfrm>
              <a:off x="4410075" y="3308350"/>
              <a:ext cx="0" cy="3124200"/>
            </a:xfrm>
            <a:prstGeom prst="line">
              <a:avLst/>
            </a:prstGeom>
            <a:noFill/>
            <a:ln w="9525">
              <a:solidFill>
                <a:schemeClr val="tx1"/>
              </a:solidFill>
              <a:round/>
              <a:headEnd/>
              <a:tailEnd/>
            </a:ln>
            <a:effectLst/>
          </p:spPr>
          <p:txBody>
            <a:bodyPr wrap="none" anchor="ctr"/>
            <a:lstStyle/>
            <a:p>
              <a:endParaRPr lang="en-US"/>
            </a:p>
          </p:txBody>
        </p:sp>
        <p:sp>
          <p:nvSpPr>
            <p:cNvPr id="68" name="Line 68"/>
            <p:cNvSpPr>
              <a:spLocks noChangeShapeType="1"/>
            </p:cNvSpPr>
            <p:nvPr/>
          </p:nvSpPr>
          <p:spPr bwMode="white">
            <a:xfrm>
              <a:off x="4714875" y="3308350"/>
              <a:ext cx="0" cy="685800"/>
            </a:xfrm>
            <a:prstGeom prst="line">
              <a:avLst/>
            </a:prstGeom>
            <a:noFill/>
            <a:ln w="9525">
              <a:solidFill>
                <a:schemeClr val="tx1"/>
              </a:solidFill>
              <a:round/>
              <a:headEnd/>
              <a:tailEnd/>
            </a:ln>
            <a:effectLst/>
          </p:spPr>
          <p:txBody>
            <a:bodyPr wrap="none" anchor="ctr"/>
            <a:lstStyle/>
            <a:p>
              <a:endParaRPr lang="en-US"/>
            </a:p>
          </p:txBody>
        </p:sp>
        <p:sp>
          <p:nvSpPr>
            <p:cNvPr id="69" name="Line 69"/>
            <p:cNvSpPr>
              <a:spLocks noChangeShapeType="1"/>
            </p:cNvSpPr>
            <p:nvPr/>
          </p:nvSpPr>
          <p:spPr bwMode="white">
            <a:xfrm>
              <a:off x="5019675" y="3308350"/>
              <a:ext cx="0" cy="990600"/>
            </a:xfrm>
            <a:prstGeom prst="line">
              <a:avLst/>
            </a:prstGeom>
            <a:noFill/>
            <a:ln w="9525">
              <a:solidFill>
                <a:schemeClr val="tx1"/>
              </a:solidFill>
              <a:round/>
              <a:headEnd/>
              <a:tailEnd/>
            </a:ln>
            <a:effectLst/>
          </p:spPr>
          <p:txBody>
            <a:bodyPr wrap="none" anchor="ctr"/>
            <a:lstStyle/>
            <a:p>
              <a:endParaRPr lang="en-US"/>
            </a:p>
          </p:txBody>
        </p:sp>
        <p:sp>
          <p:nvSpPr>
            <p:cNvPr id="70" name="Line 70"/>
            <p:cNvSpPr>
              <a:spLocks noChangeShapeType="1"/>
            </p:cNvSpPr>
            <p:nvPr/>
          </p:nvSpPr>
          <p:spPr bwMode="white">
            <a:xfrm>
              <a:off x="5324475" y="3308350"/>
              <a:ext cx="0" cy="1295400"/>
            </a:xfrm>
            <a:prstGeom prst="line">
              <a:avLst/>
            </a:prstGeom>
            <a:noFill/>
            <a:ln w="9525">
              <a:solidFill>
                <a:schemeClr val="tx1"/>
              </a:solidFill>
              <a:round/>
              <a:headEnd/>
              <a:tailEnd/>
            </a:ln>
            <a:effectLst/>
          </p:spPr>
          <p:txBody>
            <a:bodyPr wrap="none" anchor="ctr"/>
            <a:lstStyle/>
            <a:p>
              <a:endParaRPr lang="en-US"/>
            </a:p>
          </p:txBody>
        </p:sp>
        <p:sp>
          <p:nvSpPr>
            <p:cNvPr id="71" name="Line 71"/>
            <p:cNvSpPr>
              <a:spLocks noChangeShapeType="1"/>
            </p:cNvSpPr>
            <p:nvPr/>
          </p:nvSpPr>
          <p:spPr bwMode="white">
            <a:xfrm>
              <a:off x="5629275" y="3308350"/>
              <a:ext cx="0" cy="1600200"/>
            </a:xfrm>
            <a:prstGeom prst="line">
              <a:avLst/>
            </a:prstGeom>
            <a:noFill/>
            <a:ln w="9525">
              <a:solidFill>
                <a:schemeClr val="tx1"/>
              </a:solidFill>
              <a:round/>
              <a:headEnd/>
              <a:tailEnd/>
            </a:ln>
            <a:effectLst/>
          </p:spPr>
          <p:txBody>
            <a:bodyPr wrap="none" anchor="ctr"/>
            <a:lstStyle/>
            <a:p>
              <a:endParaRPr lang="en-US"/>
            </a:p>
          </p:txBody>
        </p:sp>
        <p:sp>
          <p:nvSpPr>
            <p:cNvPr id="72" name="Line 72"/>
            <p:cNvSpPr>
              <a:spLocks noChangeShapeType="1"/>
            </p:cNvSpPr>
            <p:nvPr/>
          </p:nvSpPr>
          <p:spPr bwMode="white">
            <a:xfrm>
              <a:off x="5934075" y="3308350"/>
              <a:ext cx="0" cy="1905000"/>
            </a:xfrm>
            <a:prstGeom prst="line">
              <a:avLst/>
            </a:prstGeom>
            <a:noFill/>
            <a:ln w="9525">
              <a:solidFill>
                <a:schemeClr val="tx1"/>
              </a:solidFill>
              <a:round/>
              <a:headEnd/>
              <a:tailEnd/>
            </a:ln>
            <a:effectLst/>
          </p:spPr>
          <p:txBody>
            <a:bodyPr wrap="none" anchor="ctr"/>
            <a:lstStyle/>
            <a:p>
              <a:endParaRPr lang="en-US"/>
            </a:p>
          </p:txBody>
        </p:sp>
        <p:sp>
          <p:nvSpPr>
            <p:cNvPr id="73" name="Line 73"/>
            <p:cNvSpPr>
              <a:spLocks noChangeShapeType="1"/>
            </p:cNvSpPr>
            <p:nvPr/>
          </p:nvSpPr>
          <p:spPr bwMode="white">
            <a:xfrm>
              <a:off x="6238875" y="3308350"/>
              <a:ext cx="0" cy="2209800"/>
            </a:xfrm>
            <a:prstGeom prst="line">
              <a:avLst/>
            </a:prstGeom>
            <a:noFill/>
            <a:ln w="9525">
              <a:solidFill>
                <a:schemeClr val="tx1"/>
              </a:solidFill>
              <a:round/>
              <a:headEnd/>
              <a:tailEnd/>
            </a:ln>
            <a:effectLst/>
          </p:spPr>
          <p:txBody>
            <a:bodyPr wrap="none" anchor="ctr"/>
            <a:lstStyle/>
            <a:p>
              <a:endParaRPr lang="en-US"/>
            </a:p>
          </p:txBody>
        </p:sp>
        <p:sp>
          <p:nvSpPr>
            <p:cNvPr id="74" name="Line 74"/>
            <p:cNvSpPr>
              <a:spLocks noChangeShapeType="1"/>
            </p:cNvSpPr>
            <p:nvPr/>
          </p:nvSpPr>
          <p:spPr bwMode="white">
            <a:xfrm>
              <a:off x="6543675" y="3308350"/>
              <a:ext cx="0" cy="2514600"/>
            </a:xfrm>
            <a:prstGeom prst="line">
              <a:avLst/>
            </a:prstGeom>
            <a:noFill/>
            <a:ln w="9525">
              <a:solidFill>
                <a:schemeClr val="tx1"/>
              </a:solidFill>
              <a:round/>
              <a:headEnd/>
              <a:tailEnd/>
            </a:ln>
            <a:effectLst/>
          </p:spPr>
          <p:txBody>
            <a:bodyPr wrap="none" anchor="ctr"/>
            <a:lstStyle/>
            <a:p>
              <a:endParaRPr lang="en-US"/>
            </a:p>
          </p:txBody>
        </p:sp>
        <p:sp>
          <p:nvSpPr>
            <p:cNvPr id="75" name="Line 75"/>
            <p:cNvSpPr>
              <a:spLocks noChangeShapeType="1"/>
            </p:cNvSpPr>
            <p:nvPr/>
          </p:nvSpPr>
          <p:spPr bwMode="white">
            <a:xfrm>
              <a:off x="6848475" y="3308350"/>
              <a:ext cx="0" cy="2819400"/>
            </a:xfrm>
            <a:prstGeom prst="line">
              <a:avLst/>
            </a:prstGeom>
            <a:noFill/>
            <a:ln w="9525">
              <a:solidFill>
                <a:schemeClr val="tx1"/>
              </a:solidFill>
              <a:round/>
              <a:headEnd/>
              <a:tailEnd/>
            </a:ln>
            <a:effectLst/>
          </p:spPr>
          <p:txBody>
            <a:bodyPr wrap="none" anchor="ctr"/>
            <a:lstStyle/>
            <a:p>
              <a:endParaRPr lang="en-US"/>
            </a:p>
          </p:txBody>
        </p:sp>
        <p:sp>
          <p:nvSpPr>
            <p:cNvPr id="76" name="Line 76"/>
            <p:cNvSpPr>
              <a:spLocks noChangeShapeType="1"/>
            </p:cNvSpPr>
            <p:nvPr/>
          </p:nvSpPr>
          <p:spPr bwMode="white">
            <a:xfrm>
              <a:off x="7153275" y="3308350"/>
              <a:ext cx="0" cy="3124200"/>
            </a:xfrm>
            <a:prstGeom prst="line">
              <a:avLst/>
            </a:prstGeom>
            <a:noFill/>
            <a:ln w="9525">
              <a:solidFill>
                <a:schemeClr val="tx1"/>
              </a:solidFill>
              <a:round/>
              <a:headEnd/>
              <a:tailEnd/>
            </a:ln>
            <a:effectLst/>
          </p:spPr>
          <p:txBody>
            <a:bodyPr wrap="none" anchor="ctr"/>
            <a:lstStyle/>
            <a:p>
              <a:endParaRPr lang="en-US"/>
            </a:p>
          </p:txBody>
        </p:sp>
        <p:sp>
          <p:nvSpPr>
            <p:cNvPr id="77" name="Line 77"/>
            <p:cNvSpPr>
              <a:spLocks noChangeShapeType="1"/>
            </p:cNvSpPr>
            <p:nvPr/>
          </p:nvSpPr>
          <p:spPr bwMode="white">
            <a:xfrm>
              <a:off x="7458075" y="3308350"/>
              <a:ext cx="0" cy="3124200"/>
            </a:xfrm>
            <a:prstGeom prst="line">
              <a:avLst/>
            </a:prstGeom>
            <a:noFill/>
            <a:ln w="9525">
              <a:solidFill>
                <a:schemeClr val="tx1"/>
              </a:solidFill>
              <a:round/>
              <a:headEnd/>
              <a:tailEnd/>
            </a:ln>
            <a:effectLst/>
          </p:spPr>
          <p:txBody>
            <a:bodyPr wrap="none" anchor="ctr"/>
            <a:lstStyle/>
            <a:p>
              <a:endParaRPr lang="en-US"/>
            </a:p>
          </p:txBody>
        </p:sp>
      </p:grpSp>
      <p:graphicFrame>
        <p:nvGraphicFramePr>
          <p:cNvPr id="4099" name="Object 78"/>
          <p:cNvGraphicFramePr>
            <a:graphicFrameLocks noChangeAspect="1"/>
          </p:cNvGraphicFramePr>
          <p:nvPr/>
        </p:nvGraphicFramePr>
        <p:xfrm>
          <a:off x="2590800" y="2819400"/>
          <a:ext cx="4343400" cy="574675"/>
        </p:xfrm>
        <a:graphic>
          <a:graphicData uri="http://schemas.openxmlformats.org/presentationml/2006/ole">
            <mc:AlternateContent xmlns:mc="http://schemas.openxmlformats.org/markup-compatibility/2006">
              <mc:Choice xmlns:v="urn:schemas-microsoft-com:vml" Requires="v">
                <p:oleObj spid="_x0000_s67592" name="Equation" r:id="rId4" imgW="2209680" imgH="291960" progId="Equation.DSMT4">
                  <p:embed/>
                </p:oleObj>
              </mc:Choice>
              <mc:Fallback>
                <p:oleObj name="Equation" r:id="rId4" imgW="2209680" imgH="291960" progId="Equation.DSMT4">
                  <p:embed/>
                  <p:pic>
                    <p:nvPicPr>
                      <p:cNvPr id="0" name="Object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819400"/>
                        <a:ext cx="43434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mtClean="0"/>
              <a:t>Phương pháp quy hoạch động</a:t>
            </a:r>
            <a:endParaRPr lang="en-US"/>
          </a:p>
        </p:txBody>
      </p:sp>
      <p:sp>
        <p:nvSpPr>
          <p:cNvPr id="53253" name="Rectangle 5" descr="Rectangle: Click to edit Master text styles&#10;Second level&#10;Third level&#10;Fourth level&#10;Fifth level"/>
          <p:cNvSpPr>
            <a:spLocks noGrp="1" noChangeArrowheads="1"/>
          </p:cNvSpPr>
          <p:nvPr>
            <p:ph type="body" sz="half" idx="1"/>
          </p:nvPr>
        </p:nvSpPr>
        <p:spPr>
          <a:xfrm>
            <a:off x="457200" y="1219200"/>
            <a:ext cx="8229600" cy="5248275"/>
          </a:xfrm>
        </p:spPr>
        <p:txBody>
          <a:bodyPr/>
          <a:lstStyle/>
          <a:p>
            <a:r>
              <a:rPr lang="en-US" smtClean="0"/>
              <a:t>Bài toán nhân ma trận</a:t>
            </a:r>
          </a:p>
          <a:p>
            <a:r>
              <a:rPr lang="en-US" smtClean="0"/>
              <a:t>Ví dụ: ABCD </a:t>
            </a:r>
          </a:p>
          <a:p>
            <a:pPr lvl="1"/>
            <a:r>
              <a:rPr lang="en-US" smtClean="0"/>
              <a:t>A : 10 × 5</a:t>
            </a:r>
          </a:p>
          <a:p>
            <a:pPr lvl="1"/>
            <a:r>
              <a:rPr lang="en-US" smtClean="0"/>
              <a:t>B : 5 × 10</a:t>
            </a:r>
          </a:p>
          <a:p>
            <a:pPr lvl="1"/>
            <a:r>
              <a:rPr lang="en-US" smtClean="0"/>
              <a:t>C : 10 × 5</a:t>
            </a:r>
          </a:p>
          <a:p>
            <a:pPr lvl="1"/>
            <a:r>
              <a:rPr lang="en-US" smtClean="0"/>
              <a:t>D : 5 × 10</a:t>
            </a:r>
          </a:p>
        </p:txBody>
      </p:sp>
      <p:sp>
        <p:nvSpPr>
          <p:cNvPr id="53250" name="Slide Number Placeholder 5"/>
          <p:cNvSpPr>
            <a:spLocks noGrp="1"/>
          </p:cNvSpPr>
          <p:nvPr>
            <p:ph type="sldNum" sz="quarter" idx="12"/>
          </p:nvPr>
        </p:nvSpPr>
        <p:spPr/>
        <p:txBody>
          <a:bodyPr/>
          <a:lstStyle/>
          <a:p>
            <a:fld id="{FAC5139D-C9CA-4AB2-8ECE-5B61C643AE6C}" type="slidenum">
              <a:rPr lang="en-US" smtClean="0"/>
              <a:pPr/>
              <a:t>69</a:t>
            </a:fld>
            <a:endParaRPr lang="en-US"/>
          </a:p>
        </p:txBody>
      </p:sp>
      <p:grpSp>
        <p:nvGrpSpPr>
          <p:cNvPr id="46" name="Group 45"/>
          <p:cNvGrpSpPr/>
          <p:nvPr/>
        </p:nvGrpSpPr>
        <p:grpSpPr>
          <a:xfrm>
            <a:off x="4800600" y="2362200"/>
            <a:ext cx="3200400" cy="3003550"/>
            <a:chOff x="4876800" y="2482850"/>
            <a:chExt cx="3200400" cy="3003550"/>
          </a:xfrm>
        </p:grpSpPr>
        <p:sp>
          <p:nvSpPr>
            <p:cNvPr id="53252" name="Rectangle 4"/>
            <p:cNvSpPr>
              <a:spLocks noChangeArrowheads="1"/>
            </p:cNvSpPr>
            <p:nvPr/>
          </p:nvSpPr>
          <p:spPr bwMode="auto">
            <a:xfrm>
              <a:off x="7162800" y="2921000"/>
              <a:ext cx="762000" cy="628650"/>
            </a:xfrm>
            <a:prstGeom prst="rect">
              <a:avLst/>
            </a:prstGeom>
            <a:solidFill>
              <a:srgbClr val="F2E4AA"/>
            </a:solidFill>
            <a:ln w="19050">
              <a:noFill/>
              <a:miter lim="800000"/>
              <a:headEnd/>
              <a:tailEnd/>
            </a:ln>
            <a:effectLst/>
          </p:spPr>
          <p:txBody>
            <a:bodyPr wrap="none" anchor="ctr"/>
            <a:lstStyle/>
            <a:p>
              <a:endParaRPr lang="en-US"/>
            </a:p>
          </p:txBody>
        </p:sp>
        <p:sp>
          <p:nvSpPr>
            <p:cNvPr id="53254" name="Text Box 6"/>
            <p:cNvSpPr txBox="1">
              <a:spLocks noChangeArrowheads="1"/>
            </p:cNvSpPr>
            <p:nvPr/>
          </p:nvSpPr>
          <p:spPr bwMode="auto">
            <a:xfrm>
              <a:off x="4876800" y="2482850"/>
              <a:ext cx="404813" cy="457200"/>
            </a:xfrm>
            <a:prstGeom prst="rect">
              <a:avLst/>
            </a:prstGeom>
            <a:noFill/>
            <a:ln w="19050">
              <a:noFill/>
              <a:miter lim="800000"/>
              <a:headEnd/>
              <a:tailEnd/>
            </a:ln>
            <a:effectLst/>
          </p:spPr>
          <p:txBody>
            <a:bodyPr wrap="none">
              <a:spAutoFit/>
            </a:bodyPr>
            <a:lstStyle/>
            <a:p>
              <a:pPr algn="ctr" eaLnBrk="1" hangingPunct="1"/>
              <a:r>
                <a:rPr lang="en-US" sz="2400" b="1" i="1">
                  <a:solidFill>
                    <a:srgbClr val="000000"/>
                  </a:solidFill>
                  <a:latin typeface="Times New Roman" pitchFamily="18" charset="0"/>
                </a:rPr>
                <a:t>N</a:t>
              </a:r>
              <a:endParaRPr lang="en-US" sz="2400" b="1" i="1" baseline="-25000">
                <a:solidFill>
                  <a:srgbClr val="000000"/>
                </a:solidFill>
                <a:latin typeface="Times New Roman" pitchFamily="18" charset="0"/>
              </a:endParaRPr>
            </a:p>
          </p:txBody>
        </p:sp>
        <p:sp>
          <p:nvSpPr>
            <p:cNvPr id="53255" name="Line 7"/>
            <p:cNvSpPr>
              <a:spLocks noChangeShapeType="1"/>
            </p:cNvSpPr>
            <p:nvPr/>
          </p:nvSpPr>
          <p:spPr bwMode="auto">
            <a:xfrm>
              <a:off x="5024438" y="2921000"/>
              <a:ext cx="2886075" cy="0"/>
            </a:xfrm>
            <a:prstGeom prst="line">
              <a:avLst/>
            </a:prstGeom>
            <a:noFill/>
            <a:ln w="19050">
              <a:solidFill>
                <a:schemeClr val="tx1"/>
              </a:solidFill>
              <a:round/>
              <a:headEnd/>
              <a:tailEnd/>
            </a:ln>
            <a:effectLst/>
          </p:spPr>
          <p:txBody>
            <a:bodyPr wrap="none" anchor="ctr"/>
            <a:lstStyle/>
            <a:p>
              <a:endParaRPr lang="en-US"/>
            </a:p>
          </p:txBody>
        </p:sp>
        <p:sp>
          <p:nvSpPr>
            <p:cNvPr id="53256" name="Line 8"/>
            <p:cNvSpPr>
              <a:spLocks noChangeShapeType="1"/>
            </p:cNvSpPr>
            <p:nvPr/>
          </p:nvSpPr>
          <p:spPr bwMode="auto">
            <a:xfrm flipH="1">
              <a:off x="5329238" y="2649538"/>
              <a:ext cx="4762" cy="2805112"/>
            </a:xfrm>
            <a:prstGeom prst="line">
              <a:avLst/>
            </a:prstGeom>
            <a:noFill/>
            <a:ln w="19050">
              <a:solidFill>
                <a:schemeClr val="tx1"/>
              </a:solidFill>
              <a:round/>
              <a:headEnd/>
              <a:tailEnd/>
            </a:ln>
            <a:effectLst/>
          </p:spPr>
          <p:txBody>
            <a:bodyPr wrap="none" anchor="ctr"/>
            <a:lstStyle/>
            <a:p>
              <a:endParaRPr lang="en-US"/>
            </a:p>
          </p:txBody>
        </p:sp>
        <p:sp>
          <p:nvSpPr>
            <p:cNvPr id="53257" name="Text Box 9"/>
            <p:cNvSpPr txBox="1">
              <a:spLocks noChangeArrowheads="1"/>
            </p:cNvSpPr>
            <p:nvPr/>
          </p:nvSpPr>
          <p:spPr bwMode="auto">
            <a:xfrm>
              <a:off x="5334000" y="2559050"/>
              <a:ext cx="2514600" cy="338138"/>
            </a:xfrm>
            <a:prstGeom prst="rect">
              <a:avLst/>
            </a:prstGeom>
            <a:noFill/>
            <a:ln w="19050">
              <a:noFill/>
              <a:miter lim="800000"/>
              <a:headEnd/>
              <a:tailEnd/>
            </a:ln>
            <a:effectLst/>
          </p:spPr>
          <p:txBody>
            <a:bodyPr>
              <a:spAutoFit/>
            </a:bodyPr>
            <a:lstStyle/>
            <a:p>
              <a:pPr algn="ctr" eaLnBrk="1" hangingPunct="1"/>
              <a:r>
                <a:rPr lang="en-US" sz="1600">
                  <a:latin typeface="Tahoma" pitchFamily="34" charset="0"/>
                </a:rPr>
                <a:t>0       1       2        3</a:t>
              </a:r>
            </a:p>
          </p:txBody>
        </p:sp>
        <p:sp>
          <p:nvSpPr>
            <p:cNvPr id="53258" name="Text Box 10"/>
            <p:cNvSpPr txBox="1">
              <a:spLocks noChangeArrowheads="1"/>
            </p:cNvSpPr>
            <p:nvPr/>
          </p:nvSpPr>
          <p:spPr bwMode="auto">
            <a:xfrm>
              <a:off x="5024438" y="2921000"/>
              <a:ext cx="295275" cy="338138"/>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0</a:t>
              </a:r>
            </a:p>
          </p:txBody>
        </p:sp>
        <p:sp>
          <p:nvSpPr>
            <p:cNvPr id="53259" name="Text Box 11"/>
            <p:cNvSpPr txBox="1">
              <a:spLocks noChangeArrowheads="1"/>
            </p:cNvSpPr>
            <p:nvPr/>
          </p:nvSpPr>
          <p:spPr bwMode="auto">
            <a:xfrm>
              <a:off x="5024438" y="3554413"/>
              <a:ext cx="295275" cy="338137"/>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1</a:t>
              </a:r>
            </a:p>
          </p:txBody>
        </p:sp>
        <p:sp>
          <p:nvSpPr>
            <p:cNvPr id="53260" name="Text Box 12"/>
            <p:cNvSpPr txBox="1">
              <a:spLocks noChangeArrowheads="1"/>
            </p:cNvSpPr>
            <p:nvPr/>
          </p:nvSpPr>
          <p:spPr bwMode="auto">
            <a:xfrm>
              <a:off x="4953000" y="4187825"/>
              <a:ext cx="358775" cy="338138"/>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 2</a:t>
              </a:r>
            </a:p>
          </p:txBody>
        </p:sp>
        <p:sp>
          <p:nvSpPr>
            <p:cNvPr id="53261" name="Text Box 13"/>
            <p:cNvSpPr txBox="1">
              <a:spLocks noChangeArrowheads="1"/>
            </p:cNvSpPr>
            <p:nvPr/>
          </p:nvSpPr>
          <p:spPr bwMode="auto">
            <a:xfrm>
              <a:off x="4965700" y="4754563"/>
              <a:ext cx="358775"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 3</a:t>
              </a:r>
            </a:p>
          </p:txBody>
        </p:sp>
        <p:sp>
          <p:nvSpPr>
            <p:cNvPr id="53262" name="Line 14"/>
            <p:cNvSpPr>
              <a:spLocks noChangeShapeType="1"/>
            </p:cNvSpPr>
            <p:nvPr/>
          </p:nvSpPr>
          <p:spPr bwMode="white">
            <a:xfrm flipV="1">
              <a:off x="5253038" y="3549650"/>
              <a:ext cx="2671762" cy="4763"/>
            </a:xfrm>
            <a:prstGeom prst="line">
              <a:avLst/>
            </a:prstGeom>
            <a:noFill/>
            <a:ln w="9525">
              <a:solidFill>
                <a:schemeClr val="tx1"/>
              </a:solidFill>
              <a:round/>
              <a:headEnd/>
              <a:tailEnd/>
            </a:ln>
            <a:effectLst/>
          </p:spPr>
          <p:txBody>
            <a:bodyPr wrap="none" anchor="ctr"/>
            <a:lstStyle/>
            <a:p>
              <a:endParaRPr lang="en-US"/>
            </a:p>
          </p:txBody>
        </p:sp>
        <p:sp>
          <p:nvSpPr>
            <p:cNvPr id="53263" name="Line 15"/>
            <p:cNvSpPr>
              <a:spLocks noChangeShapeType="1"/>
            </p:cNvSpPr>
            <p:nvPr/>
          </p:nvSpPr>
          <p:spPr bwMode="white">
            <a:xfrm flipV="1">
              <a:off x="5253038" y="4187825"/>
              <a:ext cx="2681287" cy="0"/>
            </a:xfrm>
            <a:prstGeom prst="line">
              <a:avLst/>
            </a:prstGeom>
            <a:noFill/>
            <a:ln w="9525">
              <a:solidFill>
                <a:schemeClr val="tx1"/>
              </a:solidFill>
              <a:round/>
              <a:headEnd/>
              <a:tailEnd/>
            </a:ln>
            <a:effectLst/>
          </p:spPr>
          <p:txBody>
            <a:bodyPr wrap="none" anchor="ctr"/>
            <a:lstStyle/>
            <a:p>
              <a:endParaRPr lang="en-US"/>
            </a:p>
          </p:txBody>
        </p:sp>
        <p:sp>
          <p:nvSpPr>
            <p:cNvPr id="53264" name="Line 16"/>
            <p:cNvSpPr>
              <a:spLocks noChangeShapeType="1"/>
            </p:cNvSpPr>
            <p:nvPr/>
          </p:nvSpPr>
          <p:spPr bwMode="white">
            <a:xfrm>
              <a:off x="5253038" y="4821238"/>
              <a:ext cx="2676525" cy="9525"/>
            </a:xfrm>
            <a:prstGeom prst="line">
              <a:avLst/>
            </a:prstGeom>
            <a:noFill/>
            <a:ln w="9525">
              <a:solidFill>
                <a:schemeClr val="tx1"/>
              </a:solidFill>
              <a:round/>
              <a:headEnd/>
              <a:tailEnd/>
            </a:ln>
            <a:effectLst/>
          </p:spPr>
          <p:txBody>
            <a:bodyPr wrap="none" anchor="ctr"/>
            <a:lstStyle/>
            <a:p>
              <a:endParaRPr lang="en-US"/>
            </a:p>
          </p:txBody>
        </p:sp>
        <p:sp>
          <p:nvSpPr>
            <p:cNvPr id="53265" name="Line 17"/>
            <p:cNvSpPr>
              <a:spLocks noChangeShapeType="1"/>
            </p:cNvSpPr>
            <p:nvPr/>
          </p:nvSpPr>
          <p:spPr bwMode="white">
            <a:xfrm>
              <a:off x="5253038" y="5454650"/>
              <a:ext cx="2671762" cy="0"/>
            </a:xfrm>
            <a:prstGeom prst="line">
              <a:avLst/>
            </a:prstGeom>
            <a:noFill/>
            <a:ln w="9525">
              <a:solidFill>
                <a:schemeClr val="tx1"/>
              </a:solidFill>
              <a:round/>
              <a:headEnd/>
              <a:tailEnd/>
            </a:ln>
            <a:effectLst/>
          </p:spPr>
          <p:txBody>
            <a:bodyPr wrap="none" anchor="ctr"/>
            <a:lstStyle/>
            <a:p>
              <a:endParaRPr lang="en-US"/>
            </a:p>
          </p:txBody>
        </p:sp>
        <p:sp>
          <p:nvSpPr>
            <p:cNvPr id="53266" name="Line 18"/>
            <p:cNvSpPr>
              <a:spLocks noChangeShapeType="1"/>
            </p:cNvSpPr>
            <p:nvPr/>
          </p:nvSpPr>
          <p:spPr bwMode="white">
            <a:xfrm>
              <a:off x="5938838" y="2762250"/>
              <a:ext cx="0" cy="2692400"/>
            </a:xfrm>
            <a:prstGeom prst="line">
              <a:avLst/>
            </a:prstGeom>
            <a:noFill/>
            <a:ln w="9525">
              <a:solidFill>
                <a:schemeClr val="tx1"/>
              </a:solidFill>
              <a:round/>
              <a:headEnd/>
              <a:tailEnd/>
            </a:ln>
            <a:effectLst/>
          </p:spPr>
          <p:txBody>
            <a:bodyPr wrap="none" anchor="ctr"/>
            <a:lstStyle/>
            <a:p>
              <a:endParaRPr lang="en-US"/>
            </a:p>
          </p:txBody>
        </p:sp>
        <p:sp>
          <p:nvSpPr>
            <p:cNvPr id="53267" name="Line 19"/>
            <p:cNvSpPr>
              <a:spLocks noChangeShapeType="1"/>
            </p:cNvSpPr>
            <p:nvPr/>
          </p:nvSpPr>
          <p:spPr bwMode="white">
            <a:xfrm flipH="1">
              <a:off x="6548438" y="2830513"/>
              <a:ext cx="4762" cy="2624137"/>
            </a:xfrm>
            <a:prstGeom prst="line">
              <a:avLst/>
            </a:prstGeom>
            <a:noFill/>
            <a:ln w="9525">
              <a:solidFill>
                <a:schemeClr val="tx1"/>
              </a:solidFill>
              <a:round/>
              <a:headEnd/>
              <a:tailEnd/>
            </a:ln>
            <a:effectLst/>
          </p:spPr>
          <p:txBody>
            <a:bodyPr wrap="none" anchor="ctr"/>
            <a:lstStyle/>
            <a:p>
              <a:endParaRPr lang="en-US"/>
            </a:p>
          </p:txBody>
        </p:sp>
        <p:sp>
          <p:nvSpPr>
            <p:cNvPr id="53268" name="Line 20"/>
            <p:cNvSpPr>
              <a:spLocks noChangeShapeType="1"/>
            </p:cNvSpPr>
            <p:nvPr/>
          </p:nvSpPr>
          <p:spPr bwMode="white">
            <a:xfrm>
              <a:off x="7158038" y="2762250"/>
              <a:ext cx="0" cy="2692400"/>
            </a:xfrm>
            <a:prstGeom prst="line">
              <a:avLst/>
            </a:prstGeom>
            <a:noFill/>
            <a:ln w="9525">
              <a:solidFill>
                <a:schemeClr val="tx1"/>
              </a:solidFill>
              <a:round/>
              <a:headEnd/>
              <a:tailEnd/>
            </a:ln>
            <a:effectLst/>
          </p:spPr>
          <p:txBody>
            <a:bodyPr wrap="none" anchor="ctr"/>
            <a:lstStyle/>
            <a:p>
              <a:endParaRPr lang="en-US"/>
            </a:p>
          </p:txBody>
        </p:sp>
        <p:sp>
          <p:nvSpPr>
            <p:cNvPr id="53269" name="Line 21"/>
            <p:cNvSpPr>
              <a:spLocks noChangeShapeType="1"/>
            </p:cNvSpPr>
            <p:nvPr/>
          </p:nvSpPr>
          <p:spPr bwMode="white">
            <a:xfrm>
              <a:off x="7924800" y="2787650"/>
              <a:ext cx="0" cy="2692400"/>
            </a:xfrm>
            <a:prstGeom prst="line">
              <a:avLst/>
            </a:prstGeom>
            <a:noFill/>
            <a:ln w="9525">
              <a:solidFill>
                <a:schemeClr val="tx1"/>
              </a:solidFill>
              <a:round/>
              <a:headEnd/>
              <a:tailEnd/>
            </a:ln>
            <a:effectLst/>
          </p:spPr>
          <p:txBody>
            <a:bodyPr wrap="none" anchor="ctr"/>
            <a:lstStyle/>
            <a:p>
              <a:endParaRPr lang="en-US"/>
            </a:p>
          </p:txBody>
        </p:sp>
        <p:sp>
          <p:nvSpPr>
            <p:cNvPr id="53270" name="Text Box 22"/>
            <p:cNvSpPr txBox="1">
              <a:spLocks noChangeArrowheads="1"/>
            </p:cNvSpPr>
            <p:nvPr/>
          </p:nvSpPr>
          <p:spPr bwMode="auto">
            <a:xfrm>
              <a:off x="5324475" y="2863850"/>
              <a:ext cx="314325" cy="304800"/>
            </a:xfrm>
            <a:prstGeom prst="rect">
              <a:avLst/>
            </a:prstGeom>
            <a:noFill/>
            <a:ln w="19050">
              <a:noFill/>
              <a:miter lim="800000"/>
              <a:headEnd/>
              <a:tailEnd/>
            </a:ln>
            <a:effectLst/>
          </p:spPr>
          <p:txBody>
            <a:bodyPr>
              <a:spAutoFit/>
            </a:bodyPr>
            <a:lstStyle/>
            <a:p>
              <a:pPr algn="ctr" eaLnBrk="1" hangingPunct="1"/>
              <a:r>
                <a:rPr lang="en-US" sz="1400" b="1">
                  <a:solidFill>
                    <a:srgbClr val="000000"/>
                  </a:solidFill>
                  <a:latin typeface="Tahoma" pitchFamily="34" charset="0"/>
                </a:rPr>
                <a:t>0</a:t>
              </a:r>
            </a:p>
          </p:txBody>
        </p:sp>
        <p:sp>
          <p:nvSpPr>
            <p:cNvPr id="53271" name="Text Box 23"/>
            <p:cNvSpPr txBox="1">
              <a:spLocks noChangeArrowheads="1"/>
            </p:cNvSpPr>
            <p:nvPr/>
          </p:nvSpPr>
          <p:spPr bwMode="auto">
            <a:xfrm>
              <a:off x="5943600" y="3429000"/>
              <a:ext cx="296862"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0</a:t>
              </a:r>
            </a:p>
          </p:txBody>
        </p:sp>
        <p:sp>
          <p:nvSpPr>
            <p:cNvPr id="53272" name="Text Box 24"/>
            <p:cNvSpPr txBox="1">
              <a:spLocks noChangeArrowheads="1"/>
            </p:cNvSpPr>
            <p:nvPr/>
          </p:nvSpPr>
          <p:spPr bwMode="auto">
            <a:xfrm>
              <a:off x="6546850" y="4214813"/>
              <a:ext cx="296863"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0</a:t>
              </a:r>
            </a:p>
          </p:txBody>
        </p:sp>
        <p:sp>
          <p:nvSpPr>
            <p:cNvPr id="53273" name="Text Box 25"/>
            <p:cNvSpPr txBox="1">
              <a:spLocks noChangeArrowheads="1"/>
            </p:cNvSpPr>
            <p:nvPr/>
          </p:nvSpPr>
          <p:spPr bwMode="auto">
            <a:xfrm>
              <a:off x="7156450" y="4848225"/>
              <a:ext cx="296863"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0</a:t>
              </a:r>
            </a:p>
          </p:txBody>
        </p:sp>
        <p:sp>
          <p:nvSpPr>
            <p:cNvPr id="53274" name="Text Box 26"/>
            <p:cNvSpPr txBox="1">
              <a:spLocks noChangeArrowheads="1"/>
            </p:cNvSpPr>
            <p:nvPr/>
          </p:nvSpPr>
          <p:spPr bwMode="auto">
            <a:xfrm>
              <a:off x="5410200" y="3244850"/>
              <a:ext cx="306388" cy="336550"/>
            </a:xfrm>
            <a:prstGeom prst="rect">
              <a:avLst/>
            </a:prstGeom>
            <a:noFill/>
            <a:ln w="19050">
              <a:noFill/>
              <a:miter lim="800000"/>
              <a:headEnd/>
              <a:tailEnd/>
            </a:ln>
            <a:effectLst/>
          </p:spPr>
          <p:txBody>
            <a:bodyPr wrap="none">
              <a:spAutoFit/>
            </a:bodyPr>
            <a:lstStyle/>
            <a:p>
              <a:pPr algn="ctr" eaLnBrk="1" hangingPunct="1"/>
              <a:r>
                <a:rPr lang="en-US" sz="1600" smtClean="0">
                  <a:latin typeface="Tahoma" pitchFamily="34" charset="0"/>
                </a:rPr>
                <a:t>A</a:t>
              </a:r>
              <a:endParaRPr lang="en-US" sz="1600">
                <a:latin typeface="Tahoma" pitchFamily="34" charset="0"/>
              </a:endParaRPr>
            </a:p>
          </p:txBody>
        </p:sp>
        <p:sp>
          <p:nvSpPr>
            <p:cNvPr id="53275" name="Text Box 27"/>
            <p:cNvSpPr txBox="1">
              <a:spLocks noChangeArrowheads="1"/>
            </p:cNvSpPr>
            <p:nvPr/>
          </p:nvSpPr>
          <p:spPr bwMode="auto">
            <a:xfrm>
              <a:off x="6096000" y="3854450"/>
              <a:ext cx="306388" cy="336550"/>
            </a:xfrm>
            <a:prstGeom prst="rect">
              <a:avLst/>
            </a:prstGeom>
            <a:noFill/>
            <a:ln w="19050">
              <a:noFill/>
              <a:miter lim="800000"/>
              <a:headEnd/>
              <a:tailEnd/>
            </a:ln>
            <a:effectLst/>
          </p:spPr>
          <p:txBody>
            <a:bodyPr wrap="none">
              <a:spAutoFit/>
            </a:bodyPr>
            <a:lstStyle/>
            <a:p>
              <a:pPr algn="ctr" eaLnBrk="1" hangingPunct="1"/>
              <a:r>
                <a:rPr lang="en-US" sz="1600" smtClean="0">
                  <a:latin typeface="Tahoma" pitchFamily="34" charset="0"/>
                </a:rPr>
                <a:t>B</a:t>
              </a:r>
              <a:endParaRPr lang="en-US" sz="1600">
                <a:latin typeface="Tahoma" pitchFamily="34" charset="0"/>
              </a:endParaRPr>
            </a:p>
          </p:txBody>
        </p:sp>
        <p:sp>
          <p:nvSpPr>
            <p:cNvPr id="53276" name="Text Box 28"/>
            <p:cNvSpPr txBox="1">
              <a:spLocks noChangeArrowheads="1"/>
            </p:cNvSpPr>
            <p:nvPr/>
          </p:nvSpPr>
          <p:spPr bwMode="auto">
            <a:xfrm>
              <a:off x="6705600" y="4540250"/>
              <a:ext cx="306388"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C</a:t>
              </a:r>
            </a:p>
          </p:txBody>
        </p:sp>
        <p:sp>
          <p:nvSpPr>
            <p:cNvPr id="53277" name="Text Box 29"/>
            <p:cNvSpPr txBox="1">
              <a:spLocks noChangeArrowheads="1"/>
            </p:cNvSpPr>
            <p:nvPr/>
          </p:nvSpPr>
          <p:spPr bwMode="auto">
            <a:xfrm>
              <a:off x="7315200" y="5149850"/>
              <a:ext cx="322263" cy="336550"/>
            </a:xfrm>
            <a:prstGeom prst="rect">
              <a:avLst/>
            </a:prstGeom>
            <a:noFill/>
            <a:ln w="19050">
              <a:noFill/>
              <a:miter lim="800000"/>
              <a:headEnd/>
              <a:tailEnd/>
            </a:ln>
            <a:effectLst/>
          </p:spPr>
          <p:txBody>
            <a:bodyPr>
              <a:spAutoFit/>
            </a:bodyPr>
            <a:lstStyle/>
            <a:p>
              <a:pPr algn="ctr" eaLnBrk="1" hangingPunct="1"/>
              <a:r>
                <a:rPr lang="en-US" sz="1600">
                  <a:latin typeface="Tahoma" pitchFamily="34" charset="0"/>
                </a:rPr>
                <a:t>D</a:t>
              </a:r>
            </a:p>
          </p:txBody>
        </p:sp>
        <p:sp>
          <p:nvSpPr>
            <p:cNvPr id="53278" name="Text Box 30"/>
            <p:cNvSpPr txBox="1">
              <a:spLocks noChangeArrowheads="1"/>
            </p:cNvSpPr>
            <p:nvPr/>
          </p:nvSpPr>
          <p:spPr bwMode="auto">
            <a:xfrm>
              <a:off x="5961063" y="3244850"/>
              <a:ext cx="425450"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AB</a:t>
              </a:r>
            </a:p>
          </p:txBody>
        </p:sp>
        <p:sp>
          <p:nvSpPr>
            <p:cNvPr id="53279" name="Text Box 31"/>
            <p:cNvSpPr txBox="1">
              <a:spLocks noChangeArrowheads="1"/>
            </p:cNvSpPr>
            <p:nvPr/>
          </p:nvSpPr>
          <p:spPr bwMode="auto">
            <a:xfrm>
              <a:off x="6629400" y="3854450"/>
              <a:ext cx="425450"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BC</a:t>
              </a:r>
            </a:p>
          </p:txBody>
        </p:sp>
        <p:sp>
          <p:nvSpPr>
            <p:cNvPr id="53280" name="Text Box 32"/>
            <p:cNvSpPr txBox="1">
              <a:spLocks noChangeArrowheads="1"/>
            </p:cNvSpPr>
            <p:nvPr/>
          </p:nvSpPr>
          <p:spPr bwMode="auto">
            <a:xfrm>
              <a:off x="7229475" y="4540250"/>
              <a:ext cx="444500"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CD</a:t>
              </a:r>
            </a:p>
          </p:txBody>
        </p:sp>
        <p:sp>
          <p:nvSpPr>
            <p:cNvPr id="53281" name="Text Box 33"/>
            <p:cNvSpPr txBox="1">
              <a:spLocks noChangeArrowheads="1"/>
            </p:cNvSpPr>
            <p:nvPr/>
          </p:nvSpPr>
          <p:spPr bwMode="auto">
            <a:xfrm>
              <a:off x="6492875" y="3244850"/>
              <a:ext cx="703263"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A(BC)</a:t>
              </a:r>
            </a:p>
          </p:txBody>
        </p:sp>
        <p:sp>
          <p:nvSpPr>
            <p:cNvPr id="53282" name="Text Box 34"/>
            <p:cNvSpPr txBox="1">
              <a:spLocks noChangeArrowheads="1"/>
            </p:cNvSpPr>
            <p:nvPr/>
          </p:nvSpPr>
          <p:spPr bwMode="auto">
            <a:xfrm>
              <a:off x="7078663" y="3854450"/>
              <a:ext cx="719137"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(BC)D</a:t>
              </a:r>
            </a:p>
          </p:txBody>
        </p:sp>
        <p:sp>
          <p:nvSpPr>
            <p:cNvPr id="53283" name="Text Box 35"/>
            <p:cNvSpPr txBox="1">
              <a:spLocks noChangeArrowheads="1"/>
            </p:cNvSpPr>
            <p:nvPr/>
          </p:nvSpPr>
          <p:spPr bwMode="auto">
            <a:xfrm>
              <a:off x="7010400" y="3244850"/>
              <a:ext cx="1066800" cy="304800"/>
            </a:xfrm>
            <a:prstGeom prst="rect">
              <a:avLst/>
            </a:prstGeom>
            <a:noFill/>
            <a:ln w="19050">
              <a:noFill/>
              <a:miter lim="800000"/>
              <a:headEnd/>
              <a:tailEnd/>
            </a:ln>
            <a:effectLst/>
          </p:spPr>
          <p:txBody>
            <a:bodyPr>
              <a:spAutoFit/>
            </a:bodyPr>
            <a:lstStyle/>
            <a:p>
              <a:pPr algn="ctr" eaLnBrk="1" hangingPunct="1"/>
              <a:r>
                <a:rPr lang="en-US" sz="1400">
                  <a:latin typeface="Tahoma" pitchFamily="34" charset="0"/>
                </a:rPr>
                <a:t>(A(BC))D</a:t>
              </a:r>
            </a:p>
          </p:txBody>
        </p:sp>
        <p:sp>
          <p:nvSpPr>
            <p:cNvPr id="53284" name="Text Box 36"/>
            <p:cNvSpPr txBox="1">
              <a:spLocks noChangeArrowheads="1"/>
            </p:cNvSpPr>
            <p:nvPr/>
          </p:nvSpPr>
          <p:spPr bwMode="auto">
            <a:xfrm>
              <a:off x="5892800" y="2890838"/>
              <a:ext cx="522288"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500</a:t>
              </a:r>
            </a:p>
          </p:txBody>
        </p:sp>
        <p:sp>
          <p:nvSpPr>
            <p:cNvPr id="53285" name="Text Box 37"/>
            <p:cNvSpPr txBox="1">
              <a:spLocks noChangeArrowheads="1"/>
            </p:cNvSpPr>
            <p:nvPr/>
          </p:nvSpPr>
          <p:spPr bwMode="auto">
            <a:xfrm>
              <a:off x="6502400" y="3500438"/>
              <a:ext cx="522288"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250</a:t>
              </a:r>
            </a:p>
          </p:txBody>
        </p:sp>
        <p:sp>
          <p:nvSpPr>
            <p:cNvPr id="53286" name="Text Box 38"/>
            <p:cNvSpPr txBox="1">
              <a:spLocks noChangeArrowheads="1"/>
            </p:cNvSpPr>
            <p:nvPr/>
          </p:nvSpPr>
          <p:spPr bwMode="auto">
            <a:xfrm>
              <a:off x="7112000" y="4186238"/>
              <a:ext cx="522288"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500</a:t>
              </a:r>
            </a:p>
          </p:txBody>
        </p:sp>
        <p:sp>
          <p:nvSpPr>
            <p:cNvPr id="53287" name="Text Box 39"/>
            <p:cNvSpPr txBox="1">
              <a:spLocks noChangeArrowheads="1"/>
            </p:cNvSpPr>
            <p:nvPr/>
          </p:nvSpPr>
          <p:spPr bwMode="auto">
            <a:xfrm>
              <a:off x="6502400" y="2890838"/>
              <a:ext cx="522288"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500</a:t>
              </a:r>
            </a:p>
          </p:txBody>
        </p:sp>
        <p:sp>
          <p:nvSpPr>
            <p:cNvPr id="53288" name="Text Box 40"/>
            <p:cNvSpPr txBox="1">
              <a:spLocks noChangeArrowheads="1"/>
            </p:cNvSpPr>
            <p:nvPr/>
          </p:nvSpPr>
          <p:spPr bwMode="auto">
            <a:xfrm>
              <a:off x="7112000" y="3500438"/>
              <a:ext cx="522288"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500</a:t>
              </a:r>
            </a:p>
          </p:txBody>
        </p:sp>
        <p:sp>
          <p:nvSpPr>
            <p:cNvPr id="53289" name="Text Box 41"/>
            <p:cNvSpPr txBox="1">
              <a:spLocks noChangeArrowheads="1"/>
            </p:cNvSpPr>
            <p:nvPr/>
          </p:nvSpPr>
          <p:spPr bwMode="auto">
            <a:xfrm>
              <a:off x="7121525" y="2890838"/>
              <a:ext cx="635000"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1000</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lnSpc>
                <a:spcPct val="130000"/>
              </a:lnSpc>
            </a:pPr>
            <a:r>
              <a:rPr lang="en-US" smtClean="0"/>
              <a:t> Bài toán tìm kiếm</a:t>
            </a:r>
          </a:p>
          <a:p>
            <a:pPr lvl="1" algn="just">
              <a:lnSpc>
                <a:spcPct val="130000"/>
              </a:lnSpc>
            </a:pPr>
            <a:r>
              <a:rPr lang="en-US" smtClean="0"/>
              <a:t>Cho danh sách A có n phần tử đã được sắp xếp tăng. Cho phần tử x. Tìm phần tử trong A có giá trị bằng x. </a:t>
            </a:r>
          </a:p>
          <a:p>
            <a:pPr lvl="1" algn="just">
              <a:lnSpc>
                <a:spcPct val="130000"/>
              </a:lnSpc>
            </a:pPr>
            <a:r>
              <a:rPr lang="en-US" smtClean="0"/>
              <a:t>Tìm thuật toán có độ phức tạp O(n) ?</a:t>
            </a:r>
          </a:p>
          <a:p>
            <a:pPr lvl="2" algn="just">
              <a:lnSpc>
                <a:spcPct val="130000"/>
              </a:lnSpc>
            </a:pPr>
            <a:r>
              <a:rPr lang="en-US" smtClean="0">
                <a:solidFill>
                  <a:srgbClr val="FF0000"/>
                </a:solidFill>
              </a:rPr>
              <a:t>Tìm kiếm tuyến tính</a:t>
            </a:r>
          </a:p>
          <a:p>
            <a:pPr lvl="1" algn="just">
              <a:lnSpc>
                <a:spcPct val="130000"/>
              </a:lnSpc>
            </a:pPr>
            <a:r>
              <a:rPr lang="en-US" smtClean="0"/>
              <a:t>Tìm thuật toán có độ phức tạp O(logn) ?</a:t>
            </a:r>
          </a:p>
          <a:p>
            <a:pPr lvl="2" algn="just">
              <a:lnSpc>
                <a:spcPct val="130000"/>
              </a:lnSpc>
            </a:pPr>
            <a:r>
              <a:rPr lang="en-US" smtClean="0">
                <a:solidFill>
                  <a:srgbClr val="FF0000"/>
                </a:solidFill>
              </a:rPr>
              <a:t>Tìm kiếm nhị phân</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mtClean="0"/>
              <a:t>Phương pháp quy hoạch động</a:t>
            </a:r>
            <a:endParaRPr lang="en-US"/>
          </a:p>
        </p:txBody>
      </p:sp>
      <p:sp>
        <p:nvSpPr>
          <p:cNvPr id="53253" name="Rectangle 5" descr="Rectangle: Click to edit Master text styles&#10;Second level&#10;Third level&#10;Fourth level&#10;Fifth level"/>
          <p:cNvSpPr>
            <a:spLocks noGrp="1" noChangeArrowheads="1"/>
          </p:cNvSpPr>
          <p:nvPr>
            <p:ph type="body" sz="half" idx="1"/>
          </p:nvPr>
        </p:nvSpPr>
        <p:spPr/>
        <p:txBody>
          <a:bodyPr/>
          <a:lstStyle/>
          <a:p>
            <a:r>
              <a:rPr lang="en-US" smtClean="0"/>
              <a:t>Bài toán nhân ma trận</a:t>
            </a:r>
          </a:p>
          <a:p>
            <a:r>
              <a:rPr lang="en-US" smtClean="0"/>
              <a:t>Ví dụ: ABCD </a:t>
            </a:r>
          </a:p>
          <a:p>
            <a:pPr lvl="1"/>
            <a:r>
              <a:rPr lang="en-US" smtClean="0"/>
              <a:t>A : 3 × 100</a:t>
            </a:r>
          </a:p>
          <a:p>
            <a:pPr lvl="1"/>
            <a:r>
              <a:rPr lang="en-US" smtClean="0"/>
              <a:t>B : 100 × 7</a:t>
            </a:r>
          </a:p>
          <a:p>
            <a:pPr lvl="1"/>
            <a:r>
              <a:rPr lang="en-US" smtClean="0"/>
              <a:t>C : 7 × 5</a:t>
            </a:r>
          </a:p>
          <a:p>
            <a:pPr lvl="1"/>
            <a:r>
              <a:rPr lang="en-US" smtClean="0"/>
              <a:t>D : 5 × 40</a:t>
            </a:r>
          </a:p>
        </p:txBody>
      </p:sp>
      <p:sp>
        <p:nvSpPr>
          <p:cNvPr id="53250" name="Slide Number Placeholder 5"/>
          <p:cNvSpPr>
            <a:spLocks noGrp="1"/>
          </p:cNvSpPr>
          <p:nvPr>
            <p:ph type="sldNum" sz="quarter" idx="12"/>
          </p:nvPr>
        </p:nvSpPr>
        <p:spPr/>
        <p:txBody>
          <a:bodyPr/>
          <a:lstStyle/>
          <a:p>
            <a:fld id="{FAC5139D-C9CA-4AB2-8ECE-5B61C643AE6C}" type="slidenum">
              <a:rPr lang="en-US" smtClean="0"/>
              <a:pPr/>
              <a:t>70</a:t>
            </a:fld>
            <a:endParaRPr lang="en-US"/>
          </a:p>
        </p:txBody>
      </p:sp>
      <p:grpSp>
        <p:nvGrpSpPr>
          <p:cNvPr id="42" name="Group 41"/>
          <p:cNvGrpSpPr/>
          <p:nvPr/>
        </p:nvGrpSpPr>
        <p:grpSpPr>
          <a:xfrm>
            <a:off x="4876800" y="2482850"/>
            <a:ext cx="3200400" cy="3003550"/>
            <a:chOff x="4876800" y="2482850"/>
            <a:chExt cx="3200400" cy="3003550"/>
          </a:xfrm>
        </p:grpSpPr>
        <p:sp>
          <p:nvSpPr>
            <p:cNvPr id="53252" name="Rectangle 4"/>
            <p:cNvSpPr>
              <a:spLocks noChangeArrowheads="1"/>
            </p:cNvSpPr>
            <p:nvPr/>
          </p:nvSpPr>
          <p:spPr bwMode="auto">
            <a:xfrm>
              <a:off x="7162800" y="2921000"/>
              <a:ext cx="762000" cy="628650"/>
            </a:xfrm>
            <a:prstGeom prst="rect">
              <a:avLst/>
            </a:prstGeom>
            <a:solidFill>
              <a:srgbClr val="F2E4AA"/>
            </a:solidFill>
            <a:ln w="19050">
              <a:noFill/>
              <a:miter lim="800000"/>
              <a:headEnd/>
              <a:tailEnd/>
            </a:ln>
            <a:effectLst/>
          </p:spPr>
          <p:txBody>
            <a:bodyPr wrap="none" anchor="ctr"/>
            <a:lstStyle/>
            <a:p>
              <a:endParaRPr lang="en-US"/>
            </a:p>
          </p:txBody>
        </p:sp>
        <p:sp>
          <p:nvSpPr>
            <p:cNvPr id="53254" name="Text Box 6"/>
            <p:cNvSpPr txBox="1">
              <a:spLocks noChangeArrowheads="1"/>
            </p:cNvSpPr>
            <p:nvPr/>
          </p:nvSpPr>
          <p:spPr bwMode="auto">
            <a:xfrm>
              <a:off x="4876800" y="2482850"/>
              <a:ext cx="404813" cy="457200"/>
            </a:xfrm>
            <a:prstGeom prst="rect">
              <a:avLst/>
            </a:prstGeom>
            <a:noFill/>
            <a:ln w="19050">
              <a:noFill/>
              <a:miter lim="800000"/>
              <a:headEnd/>
              <a:tailEnd/>
            </a:ln>
            <a:effectLst/>
          </p:spPr>
          <p:txBody>
            <a:bodyPr wrap="none">
              <a:spAutoFit/>
            </a:bodyPr>
            <a:lstStyle/>
            <a:p>
              <a:pPr algn="ctr" eaLnBrk="1" hangingPunct="1"/>
              <a:r>
                <a:rPr lang="en-US" sz="2400" b="1" i="1">
                  <a:solidFill>
                    <a:srgbClr val="000000"/>
                  </a:solidFill>
                  <a:latin typeface="Times New Roman" pitchFamily="18" charset="0"/>
                </a:rPr>
                <a:t>N</a:t>
              </a:r>
              <a:endParaRPr lang="en-US" sz="2400" b="1" i="1" baseline="-25000">
                <a:solidFill>
                  <a:srgbClr val="000000"/>
                </a:solidFill>
                <a:latin typeface="Times New Roman" pitchFamily="18" charset="0"/>
              </a:endParaRPr>
            </a:p>
          </p:txBody>
        </p:sp>
        <p:sp>
          <p:nvSpPr>
            <p:cNvPr id="53255" name="Line 7"/>
            <p:cNvSpPr>
              <a:spLocks noChangeShapeType="1"/>
            </p:cNvSpPr>
            <p:nvPr/>
          </p:nvSpPr>
          <p:spPr bwMode="auto">
            <a:xfrm>
              <a:off x="5024438" y="2921000"/>
              <a:ext cx="2886075" cy="0"/>
            </a:xfrm>
            <a:prstGeom prst="line">
              <a:avLst/>
            </a:prstGeom>
            <a:noFill/>
            <a:ln w="19050">
              <a:solidFill>
                <a:schemeClr val="tx1"/>
              </a:solidFill>
              <a:round/>
              <a:headEnd/>
              <a:tailEnd/>
            </a:ln>
            <a:effectLst/>
          </p:spPr>
          <p:txBody>
            <a:bodyPr wrap="none" anchor="ctr"/>
            <a:lstStyle/>
            <a:p>
              <a:endParaRPr lang="en-US"/>
            </a:p>
          </p:txBody>
        </p:sp>
        <p:sp>
          <p:nvSpPr>
            <p:cNvPr id="53256" name="Line 8"/>
            <p:cNvSpPr>
              <a:spLocks noChangeShapeType="1"/>
            </p:cNvSpPr>
            <p:nvPr/>
          </p:nvSpPr>
          <p:spPr bwMode="auto">
            <a:xfrm flipH="1">
              <a:off x="5329238" y="2649538"/>
              <a:ext cx="4762" cy="2805112"/>
            </a:xfrm>
            <a:prstGeom prst="line">
              <a:avLst/>
            </a:prstGeom>
            <a:noFill/>
            <a:ln w="19050">
              <a:solidFill>
                <a:schemeClr val="tx1"/>
              </a:solidFill>
              <a:round/>
              <a:headEnd/>
              <a:tailEnd/>
            </a:ln>
            <a:effectLst/>
          </p:spPr>
          <p:txBody>
            <a:bodyPr wrap="none" anchor="ctr"/>
            <a:lstStyle/>
            <a:p>
              <a:endParaRPr lang="en-US"/>
            </a:p>
          </p:txBody>
        </p:sp>
        <p:sp>
          <p:nvSpPr>
            <p:cNvPr id="53257" name="Text Box 9"/>
            <p:cNvSpPr txBox="1">
              <a:spLocks noChangeArrowheads="1"/>
            </p:cNvSpPr>
            <p:nvPr/>
          </p:nvSpPr>
          <p:spPr bwMode="auto">
            <a:xfrm>
              <a:off x="5334000" y="2559050"/>
              <a:ext cx="2514600" cy="338138"/>
            </a:xfrm>
            <a:prstGeom prst="rect">
              <a:avLst/>
            </a:prstGeom>
            <a:noFill/>
            <a:ln w="19050">
              <a:noFill/>
              <a:miter lim="800000"/>
              <a:headEnd/>
              <a:tailEnd/>
            </a:ln>
            <a:effectLst/>
          </p:spPr>
          <p:txBody>
            <a:bodyPr>
              <a:spAutoFit/>
            </a:bodyPr>
            <a:lstStyle/>
            <a:p>
              <a:pPr algn="ctr" eaLnBrk="1" hangingPunct="1"/>
              <a:r>
                <a:rPr lang="en-US" sz="1600">
                  <a:latin typeface="Tahoma" pitchFamily="34" charset="0"/>
                </a:rPr>
                <a:t>0       1       2        3</a:t>
              </a:r>
            </a:p>
          </p:txBody>
        </p:sp>
        <p:sp>
          <p:nvSpPr>
            <p:cNvPr id="53258" name="Text Box 10"/>
            <p:cNvSpPr txBox="1">
              <a:spLocks noChangeArrowheads="1"/>
            </p:cNvSpPr>
            <p:nvPr/>
          </p:nvSpPr>
          <p:spPr bwMode="auto">
            <a:xfrm>
              <a:off x="5024438" y="2921000"/>
              <a:ext cx="295275" cy="338138"/>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0</a:t>
              </a:r>
            </a:p>
          </p:txBody>
        </p:sp>
        <p:sp>
          <p:nvSpPr>
            <p:cNvPr id="53259" name="Text Box 11"/>
            <p:cNvSpPr txBox="1">
              <a:spLocks noChangeArrowheads="1"/>
            </p:cNvSpPr>
            <p:nvPr/>
          </p:nvSpPr>
          <p:spPr bwMode="auto">
            <a:xfrm>
              <a:off x="5024438" y="3554413"/>
              <a:ext cx="295275" cy="338137"/>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1</a:t>
              </a:r>
            </a:p>
          </p:txBody>
        </p:sp>
        <p:sp>
          <p:nvSpPr>
            <p:cNvPr id="53260" name="Text Box 12"/>
            <p:cNvSpPr txBox="1">
              <a:spLocks noChangeArrowheads="1"/>
            </p:cNvSpPr>
            <p:nvPr/>
          </p:nvSpPr>
          <p:spPr bwMode="auto">
            <a:xfrm>
              <a:off x="4953000" y="4187825"/>
              <a:ext cx="358775" cy="338138"/>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 2</a:t>
              </a:r>
            </a:p>
          </p:txBody>
        </p:sp>
        <p:sp>
          <p:nvSpPr>
            <p:cNvPr id="53261" name="Text Box 13"/>
            <p:cNvSpPr txBox="1">
              <a:spLocks noChangeArrowheads="1"/>
            </p:cNvSpPr>
            <p:nvPr/>
          </p:nvSpPr>
          <p:spPr bwMode="auto">
            <a:xfrm>
              <a:off x="4965700" y="4754563"/>
              <a:ext cx="358775"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 3</a:t>
              </a:r>
            </a:p>
          </p:txBody>
        </p:sp>
        <p:sp>
          <p:nvSpPr>
            <p:cNvPr id="53262" name="Line 14"/>
            <p:cNvSpPr>
              <a:spLocks noChangeShapeType="1"/>
            </p:cNvSpPr>
            <p:nvPr/>
          </p:nvSpPr>
          <p:spPr bwMode="white">
            <a:xfrm flipV="1">
              <a:off x="5253038" y="3549650"/>
              <a:ext cx="2671762" cy="4763"/>
            </a:xfrm>
            <a:prstGeom prst="line">
              <a:avLst/>
            </a:prstGeom>
            <a:noFill/>
            <a:ln w="9525">
              <a:solidFill>
                <a:schemeClr val="tx1"/>
              </a:solidFill>
              <a:round/>
              <a:headEnd/>
              <a:tailEnd/>
            </a:ln>
            <a:effectLst/>
          </p:spPr>
          <p:txBody>
            <a:bodyPr wrap="none" anchor="ctr"/>
            <a:lstStyle/>
            <a:p>
              <a:endParaRPr lang="en-US"/>
            </a:p>
          </p:txBody>
        </p:sp>
        <p:sp>
          <p:nvSpPr>
            <p:cNvPr id="53263" name="Line 15"/>
            <p:cNvSpPr>
              <a:spLocks noChangeShapeType="1"/>
            </p:cNvSpPr>
            <p:nvPr/>
          </p:nvSpPr>
          <p:spPr bwMode="white">
            <a:xfrm flipV="1">
              <a:off x="5253038" y="4187825"/>
              <a:ext cx="2681287" cy="0"/>
            </a:xfrm>
            <a:prstGeom prst="line">
              <a:avLst/>
            </a:prstGeom>
            <a:noFill/>
            <a:ln w="9525">
              <a:solidFill>
                <a:schemeClr val="tx1"/>
              </a:solidFill>
              <a:round/>
              <a:headEnd/>
              <a:tailEnd/>
            </a:ln>
            <a:effectLst/>
          </p:spPr>
          <p:txBody>
            <a:bodyPr wrap="none" anchor="ctr"/>
            <a:lstStyle/>
            <a:p>
              <a:endParaRPr lang="en-US"/>
            </a:p>
          </p:txBody>
        </p:sp>
        <p:sp>
          <p:nvSpPr>
            <p:cNvPr id="53264" name="Line 16"/>
            <p:cNvSpPr>
              <a:spLocks noChangeShapeType="1"/>
            </p:cNvSpPr>
            <p:nvPr/>
          </p:nvSpPr>
          <p:spPr bwMode="white">
            <a:xfrm>
              <a:off x="5253038" y="4821238"/>
              <a:ext cx="2676525" cy="9525"/>
            </a:xfrm>
            <a:prstGeom prst="line">
              <a:avLst/>
            </a:prstGeom>
            <a:noFill/>
            <a:ln w="9525">
              <a:solidFill>
                <a:schemeClr val="tx1"/>
              </a:solidFill>
              <a:round/>
              <a:headEnd/>
              <a:tailEnd/>
            </a:ln>
            <a:effectLst/>
          </p:spPr>
          <p:txBody>
            <a:bodyPr wrap="none" anchor="ctr"/>
            <a:lstStyle/>
            <a:p>
              <a:endParaRPr lang="en-US"/>
            </a:p>
          </p:txBody>
        </p:sp>
        <p:sp>
          <p:nvSpPr>
            <p:cNvPr id="53265" name="Line 17"/>
            <p:cNvSpPr>
              <a:spLocks noChangeShapeType="1"/>
            </p:cNvSpPr>
            <p:nvPr/>
          </p:nvSpPr>
          <p:spPr bwMode="white">
            <a:xfrm>
              <a:off x="5253038" y="5454650"/>
              <a:ext cx="2671762" cy="0"/>
            </a:xfrm>
            <a:prstGeom prst="line">
              <a:avLst/>
            </a:prstGeom>
            <a:noFill/>
            <a:ln w="9525">
              <a:solidFill>
                <a:schemeClr val="tx1"/>
              </a:solidFill>
              <a:round/>
              <a:headEnd/>
              <a:tailEnd/>
            </a:ln>
            <a:effectLst/>
          </p:spPr>
          <p:txBody>
            <a:bodyPr wrap="none" anchor="ctr"/>
            <a:lstStyle/>
            <a:p>
              <a:endParaRPr lang="en-US"/>
            </a:p>
          </p:txBody>
        </p:sp>
        <p:sp>
          <p:nvSpPr>
            <p:cNvPr id="53266" name="Line 18"/>
            <p:cNvSpPr>
              <a:spLocks noChangeShapeType="1"/>
            </p:cNvSpPr>
            <p:nvPr/>
          </p:nvSpPr>
          <p:spPr bwMode="white">
            <a:xfrm>
              <a:off x="5938838" y="2762250"/>
              <a:ext cx="0" cy="2692400"/>
            </a:xfrm>
            <a:prstGeom prst="line">
              <a:avLst/>
            </a:prstGeom>
            <a:noFill/>
            <a:ln w="9525">
              <a:solidFill>
                <a:schemeClr val="tx1"/>
              </a:solidFill>
              <a:round/>
              <a:headEnd/>
              <a:tailEnd/>
            </a:ln>
            <a:effectLst/>
          </p:spPr>
          <p:txBody>
            <a:bodyPr wrap="none" anchor="ctr"/>
            <a:lstStyle/>
            <a:p>
              <a:endParaRPr lang="en-US"/>
            </a:p>
          </p:txBody>
        </p:sp>
        <p:sp>
          <p:nvSpPr>
            <p:cNvPr id="53267" name="Line 19"/>
            <p:cNvSpPr>
              <a:spLocks noChangeShapeType="1"/>
            </p:cNvSpPr>
            <p:nvPr/>
          </p:nvSpPr>
          <p:spPr bwMode="white">
            <a:xfrm flipH="1">
              <a:off x="6548438" y="2830513"/>
              <a:ext cx="4762" cy="2624137"/>
            </a:xfrm>
            <a:prstGeom prst="line">
              <a:avLst/>
            </a:prstGeom>
            <a:noFill/>
            <a:ln w="9525">
              <a:solidFill>
                <a:schemeClr val="tx1"/>
              </a:solidFill>
              <a:round/>
              <a:headEnd/>
              <a:tailEnd/>
            </a:ln>
            <a:effectLst/>
          </p:spPr>
          <p:txBody>
            <a:bodyPr wrap="none" anchor="ctr"/>
            <a:lstStyle/>
            <a:p>
              <a:endParaRPr lang="en-US"/>
            </a:p>
          </p:txBody>
        </p:sp>
        <p:sp>
          <p:nvSpPr>
            <p:cNvPr id="53268" name="Line 20"/>
            <p:cNvSpPr>
              <a:spLocks noChangeShapeType="1"/>
            </p:cNvSpPr>
            <p:nvPr/>
          </p:nvSpPr>
          <p:spPr bwMode="white">
            <a:xfrm>
              <a:off x="7158038" y="2762250"/>
              <a:ext cx="0" cy="2692400"/>
            </a:xfrm>
            <a:prstGeom prst="line">
              <a:avLst/>
            </a:prstGeom>
            <a:noFill/>
            <a:ln w="9525">
              <a:solidFill>
                <a:schemeClr val="tx1"/>
              </a:solidFill>
              <a:round/>
              <a:headEnd/>
              <a:tailEnd/>
            </a:ln>
            <a:effectLst/>
          </p:spPr>
          <p:txBody>
            <a:bodyPr wrap="none" anchor="ctr"/>
            <a:lstStyle/>
            <a:p>
              <a:endParaRPr lang="en-US"/>
            </a:p>
          </p:txBody>
        </p:sp>
        <p:sp>
          <p:nvSpPr>
            <p:cNvPr id="53269" name="Line 21"/>
            <p:cNvSpPr>
              <a:spLocks noChangeShapeType="1"/>
            </p:cNvSpPr>
            <p:nvPr/>
          </p:nvSpPr>
          <p:spPr bwMode="white">
            <a:xfrm>
              <a:off x="7924800" y="2787650"/>
              <a:ext cx="0" cy="2692400"/>
            </a:xfrm>
            <a:prstGeom prst="line">
              <a:avLst/>
            </a:prstGeom>
            <a:noFill/>
            <a:ln w="9525">
              <a:solidFill>
                <a:schemeClr val="tx1"/>
              </a:solidFill>
              <a:round/>
              <a:headEnd/>
              <a:tailEnd/>
            </a:ln>
            <a:effectLst/>
          </p:spPr>
          <p:txBody>
            <a:bodyPr wrap="none" anchor="ctr"/>
            <a:lstStyle/>
            <a:p>
              <a:endParaRPr lang="en-US"/>
            </a:p>
          </p:txBody>
        </p:sp>
        <p:sp>
          <p:nvSpPr>
            <p:cNvPr id="53270" name="Text Box 22"/>
            <p:cNvSpPr txBox="1">
              <a:spLocks noChangeArrowheads="1"/>
            </p:cNvSpPr>
            <p:nvPr/>
          </p:nvSpPr>
          <p:spPr bwMode="auto">
            <a:xfrm>
              <a:off x="5324475" y="2863850"/>
              <a:ext cx="314325" cy="304800"/>
            </a:xfrm>
            <a:prstGeom prst="rect">
              <a:avLst/>
            </a:prstGeom>
            <a:noFill/>
            <a:ln w="19050">
              <a:noFill/>
              <a:miter lim="800000"/>
              <a:headEnd/>
              <a:tailEnd/>
            </a:ln>
            <a:effectLst/>
          </p:spPr>
          <p:txBody>
            <a:bodyPr>
              <a:spAutoFit/>
            </a:bodyPr>
            <a:lstStyle/>
            <a:p>
              <a:pPr algn="ctr" eaLnBrk="1" hangingPunct="1"/>
              <a:r>
                <a:rPr lang="en-US" sz="1400" b="1">
                  <a:solidFill>
                    <a:srgbClr val="000000"/>
                  </a:solidFill>
                  <a:latin typeface="Tahoma" pitchFamily="34" charset="0"/>
                </a:rPr>
                <a:t>0</a:t>
              </a:r>
            </a:p>
          </p:txBody>
        </p:sp>
        <p:sp>
          <p:nvSpPr>
            <p:cNvPr id="53271" name="Text Box 23"/>
            <p:cNvSpPr txBox="1">
              <a:spLocks noChangeArrowheads="1"/>
            </p:cNvSpPr>
            <p:nvPr/>
          </p:nvSpPr>
          <p:spPr bwMode="auto">
            <a:xfrm>
              <a:off x="5943600" y="3581400"/>
              <a:ext cx="296862"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0</a:t>
              </a:r>
            </a:p>
          </p:txBody>
        </p:sp>
        <p:sp>
          <p:nvSpPr>
            <p:cNvPr id="53272" name="Text Box 24"/>
            <p:cNvSpPr txBox="1">
              <a:spLocks noChangeArrowheads="1"/>
            </p:cNvSpPr>
            <p:nvPr/>
          </p:nvSpPr>
          <p:spPr bwMode="auto">
            <a:xfrm>
              <a:off x="6546850" y="4214813"/>
              <a:ext cx="296863"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0</a:t>
              </a:r>
            </a:p>
          </p:txBody>
        </p:sp>
        <p:sp>
          <p:nvSpPr>
            <p:cNvPr id="53273" name="Text Box 25"/>
            <p:cNvSpPr txBox="1">
              <a:spLocks noChangeArrowheads="1"/>
            </p:cNvSpPr>
            <p:nvPr/>
          </p:nvSpPr>
          <p:spPr bwMode="auto">
            <a:xfrm>
              <a:off x="7156450" y="4848225"/>
              <a:ext cx="296863" cy="304800"/>
            </a:xfrm>
            <a:prstGeom prst="rect">
              <a:avLst/>
            </a:prstGeom>
            <a:noFill/>
            <a:ln w="19050">
              <a:noFill/>
              <a:miter lim="800000"/>
              <a:headEnd/>
              <a:tailEnd/>
            </a:ln>
            <a:effectLst/>
          </p:spPr>
          <p:txBody>
            <a:bodyPr wrap="none">
              <a:spAutoFit/>
            </a:bodyPr>
            <a:lstStyle/>
            <a:p>
              <a:pPr algn="ctr" eaLnBrk="1" hangingPunct="1"/>
              <a:r>
                <a:rPr lang="en-US" sz="1400" b="1">
                  <a:solidFill>
                    <a:srgbClr val="000000"/>
                  </a:solidFill>
                  <a:latin typeface="Tahoma" pitchFamily="34" charset="0"/>
                </a:rPr>
                <a:t>0</a:t>
              </a:r>
            </a:p>
          </p:txBody>
        </p:sp>
        <p:sp>
          <p:nvSpPr>
            <p:cNvPr id="53274" name="Text Box 26"/>
            <p:cNvSpPr txBox="1">
              <a:spLocks noChangeArrowheads="1"/>
            </p:cNvSpPr>
            <p:nvPr/>
          </p:nvSpPr>
          <p:spPr bwMode="auto">
            <a:xfrm>
              <a:off x="5410200" y="3244850"/>
              <a:ext cx="306388"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A</a:t>
              </a:r>
            </a:p>
          </p:txBody>
        </p:sp>
        <p:sp>
          <p:nvSpPr>
            <p:cNvPr id="53275" name="Text Box 27"/>
            <p:cNvSpPr txBox="1">
              <a:spLocks noChangeArrowheads="1"/>
            </p:cNvSpPr>
            <p:nvPr/>
          </p:nvSpPr>
          <p:spPr bwMode="auto">
            <a:xfrm>
              <a:off x="6096000" y="3854450"/>
              <a:ext cx="306388"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B</a:t>
              </a:r>
            </a:p>
          </p:txBody>
        </p:sp>
        <p:sp>
          <p:nvSpPr>
            <p:cNvPr id="53276" name="Text Box 28"/>
            <p:cNvSpPr txBox="1">
              <a:spLocks noChangeArrowheads="1"/>
            </p:cNvSpPr>
            <p:nvPr/>
          </p:nvSpPr>
          <p:spPr bwMode="auto">
            <a:xfrm>
              <a:off x="6705600" y="4540250"/>
              <a:ext cx="306388"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C</a:t>
              </a:r>
            </a:p>
          </p:txBody>
        </p:sp>
        <p:sp>
          <p:nvSpPr>
            <p:cNvPr id="53277" name="Text Box 29"/>
            <p:cNvSpPr txBox="1">
              <a:spLocks noChangeArrowheads="1"/>
            </p:cNvSpPr>
            <p:nvPr/>
          </p:nvSpPr>
          <p:spPr bwMode="auto">
            <a:xfrm>
              <a:off x="7315200" y="5149850"/>
              <a:ext cx="322263" cy="336550"/>
            </a:xfrm>
            <a:prstGeom prst="rect">
              <a:avLst/>
            </a:prstGeom>
            <a:noFill/>
            <a:ln w="19050">
              <a:noFill/>
              <a:miter lim="800000"/>
              <a:headEnd/>
              <a:tailEnd/>
            </a:ln>
            <a:effectLst/>
          </p:spPr>
          <p:txBody>
            <a:bodyPr>
              <a:spAutoFit/>
            </a:bodyPr>
            <a:lstStyle/>
            <a:p>
              <a:pPr algn="ctr" eaLnBrk="1" hangingPunct="1"/>
              <a:r>
                <a:rPr lang="en-US" sz="1600">
                  <a:latin typeface="Tahoma" pitchFamily="34" charset="0"/>
                </a:rPr>
                <a:t>D</a:t>
              </a:r>
            </a:p>
          </p:txBody>
        </p:sp>
        <p:sp>
          <p:nvSpPr>
            <p:cNvPr id="53278" name="Text Box 30"/>
            <p:cNvSpPr txBox="1">
              <a:spLocks noChangeArrowheads="1"/>
            </p:cNvSpPr>
            <p:nvPr/>
          </p:nvSpPr>
          <p:spPr bwMode="auto">
            <a:xfrm>
              <a:off x="5961063" y="3244850"/>
              <a:ext cx="425450"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AB</a:t>
              </a:r>
            </a:p>
          </p:txBody>
        </p:sp>
        <p:sp>
          <p:nvSpPr>
            <p:cNvPr id="53279" name="Text Box 31"/>
            <p:cNvSpPr txBox="1">
              <a:spLocks noChangeArrowheads="1"/>
            </p:cNvSpPr>
            <p:nvPr/>
          </p:nvSpPr>
          <p:spPr bwMode="auto">
            <a:xfrm>
              <a:off x="6629400" y="3854450"/>
              <a:ext cx="425450"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BC</a:t>
              </a:r>
            </a:p>
          </p:txBody>
        </p:sp>
        <p:sp>
          <p:nvSpPr>
            <p:cNvPr id="53280" name="Text Box 32"/>
            <p:cNvSpPr txBox="1">
              <a:spLocks noChangeArrowheads="1"/>
            </p:cNvSpPr>
            <p:nvPr/>
          </p:nvSpPr>
          <p:spPr bwMode="auto">
            <a:xfrm>
              <a:off x="7229475" y="4540250"/>
              <a:ext cx="444500"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CD</a:t>
              </a:r>
            </a:p>
          </p:txBody>
        </p:sp>
        <p:sp>
          <p:nvSpPr>
            <p:cNvPr id="53281" name="Text Box 33"/>
            <p:cNvSpPr txBox="1">
              <a:spLocks noChangeArrowheads="1"/>
            </p:cNvSpPr>
            <p:nvPr/>
          </p:nvSpPr>
          <p:spPr bwMode="auto">
            <a:xfrm>
              <a:off x="6492875" y="3244850"/>
              <a:ext cx="708848" cy="338554"/>
            </a:xfrm>
            <a:prstGeom prst="rect">
              <a:avLst/>
            </a:prstGeom>
            <a:noFill/>
            <a:ln w="19050">
              <a:noFill/>
              <a:miter lim="800000"/>
              <a:headEnd/>
              <a:tailEnd/>
            </a:ln>
            <a:effectLst/>
          </p:spPr>
          <p:txBody>
            <a:bodyPr wrap="none">
              <a:spAutoFit/>
            </a:bodyPr>
            <a:lstStyle/>
            <a:p>
              <a:pPr algn="ctr" eaLnBrk="1" hangingPunct="1"/>
              <a:r>
                <a:rPr lang="en-US" sz="1600" smtClean="0">
                  <a:latin typeface="Tahoma" pitchFamily="34" charset="0"/>
                </a:rPr>
                <a:t>(AB)C</a:t>
              </a:r>
              <a:endParaRPr lang="en-US" sz="1600">
                <a:latin typeface="Tahoma" pitchFamily="34" charset="0"/>
              </a:endParaRPr>
            </a:p>
          </p:txBody>
        </p:sp>
        <p:sp>
          <p:nvSpPr>
            <p:cNvPr id="53282" name="Text Box 34"/>
            <p:cNvSpPr txBox="1">
              <a:spLocks noChangeArrowheads="1"/>
            </p:cNvSpPr>
            <p:nvPr/>
          </p:nvSpPr>
          <p:spPr bwMode="auto">
            <a:xfrm>
              <a:off x="7078663" y="3854450"/>
              <a:ext cx="719137" cy="336550"/>
            </a:xfrm>
            <a:prstGeom prst="rect">
              <a:avLst/>
            </a:prstGeom>
            <a:noFill/>
            <a:ln w="19050">
              <a:noFill/>
              <a:miter lim="800000"/>
              <a:headEnd/>
              <a:tailEnd/>
            </a:ln>
            <a:effectLst/>
          </p:spPr>
          <p:txBody>
            <a:bodyPr wrap="none">
              <a:spAutoFit/>
            </a:bodyPr>
            <a:lstStyle/>
            <a:p>
              <a:pPr algn="ctr" eaLnBrk="1" hangingPunct="1"/>
              <a:r>
                <a:rPr lang="en-US" sz="1600">
                  <a:latin typeface="Tahoma" pitchFamily="34" charset="0"/>
                </a:rPr>
                <a:t>(BC)D</a:t>
              </a:r>
            </a:p>
          </p:txBody>
        </p:sp>
        <p:sp>
          <p:nvSpPr>
            <p:cNvPr id="53283" name="Text Box 35"/>
            <p:cNvSpPr txBox="1">
              <a:spLocks noChangeArrowheads="1"/>
            </p:cNvSpPr>
            <p:nvPr/>
          </p:nvSpPr>
          <p:spPr bwMode="auto">
            <a:xfrm>
              <a:off x="7010400" y="3244850"/>
              <a:ext cx="1066800" cy="304800"/>
            </a:xfrm>
            <a:prstGeom prst="rect">
              <a:avLst/>
            </a:prstGeom>
            <a:noFill/>
            <a:ln w="19050">
              <a:noFill/>
              <a:miter lim="800000"/>
              <a:headEnd/>
              <a:tailEnd/>
            </a:ln>
            <a:effectLst/>
          </p:spPr>
          <p:txBody>
            <a:bodyPr>
              <a:spAutoFit/>
            </a:bodyPr>
            <a:lstStyle/>
            <a:p>
              <a:pPr algn="ctr" eaLnBrk="1" hangingPunct="1"/>
              <a:r>
                <a:rPr lang="en-US" sz="1400" smtClean="0">
                  <a:latin typeface="Tahoma" pitchFamily="34" charset="0"/>
                </a:rPr>
                <a:t>((AB)C)D</a:t>
              </a:r>
              <a:endParaRPr lang="en-US" sz="1400">
                <a:latin typeface="Tahoma" pitchFamily="34" charset="0"/>
              </a:endParaRPr>
            </a:p>
          </p:txBody>
        </p:sp>
        <p:sp>
          <p:nvSpPr>
            <p:cNvPr id="53284" name="Text Box 36"/>
            <p:cNvSpPr txBox="1">
              <a:spLocks noChangeArrowheads="1"/>
            </p:cNvSpPr>
            <p:nvPr/>
          </p:nvSpPr>
          <p:spPr bwMode="auto">
            <a:xfrm>
              <a:off x="5892800" y="2890838"/>
              <a:ext cx="639919" cy="307777"/>
            </a:xfrm>
            <a:prstGeom prst="rect">
              <a:avLst/>
            </a:prstGeom>
            <a:noFill/>
            <a:ln w="19050">
              <a:noFill/>
              <a:miter lim="800000"/>
              <a:headEnd/>
              <a:tailEnd/>
            </a:ln>
            <a:effectLst/>
          </p:spPr>
          <p:txBody>
            <a:bodyPr wrap="none">
              <a:spAutoFit/>
            </a:bodyPr>
            <a:lstStyle/>
            <a:p>
              <a:pPr algn="ctr" eaLnBrk="1" hangingPunct="1"/>
              <a:r>
                <a:rPr lang="en-US" sz="1400" b="1" smtClean="0">
                  <a:solidFill>
                    <a:srgbClr val="000000"/>
                  </a:solidFill>
                  <a:latin typeface="Tahoma" pitchFamily="34" charset="0"/>
                </a:rPr>
                <a:t>2100</a:t>
              </a:r>
              <a:endParaRPr lang="en-US" sz="1400" b="1">
                <a:solidFill>
                  <a:srgbClr val="000000"/>
                </a:solidFill>
                <a:latin typeface="Tahoma" pitchFamily="34" charset="0"/>
              </a:endParaRPr>
            </a:p>
          </p:txBody>
        </p:sp>
        <p:sp>
          <p:nvSpPr>
            <p:cNvPr id="53285" name="Text Box 37"/>
            <p:cNvSpPr txBox="1">
              <a:spLocks noChangeArrowheads="1"/>
            </p:cNvSpPr>
            <p:nvPr/>
          </p:nvSpPr>
          <p:spPr bwMode="auto">
            <a:xfrm>
              <a:off x="6502400" y="3500438"/>
              <a:ext cx="639919" cy="307777"/>
            </a:xfrm>
            <a:prstGeom prst="rect">
              <a:avLst/>
            </a:prstGeom>
            <a:noFill/>
            <a:ln w="19050">
              <a:noFill/>
              <a:miter lim="800000"/>
              <a:headEnd/>
              <a:tailEnd/>
            </a:ln>
            <a:effectLst/>
          </p:spPr>
          <p:txBody>
            <a:bodyPr wrap="none">
              <a:spAutoFit/>
            </a:bodyPr>
            <a:lstStyle/>
            <a:p>
              <a:pPr algn="ctr" eaLnBrk="1" hangingPunct="1"/>
              <a:r>
                <a:rPr lang="en-US" sz="1400" b="1" smtClean="0">
                  <a:solidFill>
                    <a:srgbClr val="000000"/>
                  </a:solidFill>
                  <a:latin typeface="Tahoma" pitchFamily="34" charset="0"/>
                </a:rPr>
                <a:t>3500</a:t>
              </a:r>
              <a:endParaRPr lang="en-US" sz="1400" b="1">
                <a:solidFill>
                  <a:srgbClr val="000000"/>
                </a:solidFill>
                <a:latin typeface="Tahoma" pitchFamily="34" charset="0"/>
              </a:endParaRPr>
            </a:p>
          </p:txBody>
        </p:sp>
        <p:sp>
          <p:nvSpPr>
            <p:cNvPr id="53286" name="Text Box 38"/>
            <p:cNvSpPr txBox="1">
              <a:spLocks noChangeArrowheads="1"/>
            </p:cNvSpPr>
            <p:nvPr/>
          </p:nvSpPr>
          <p:spPr bwMode="auto">
            <a:xfrm>
              <a:off x="7112000" y="4186238"/>
              <a:ext cx="639919" cy="307777"/>
            </a:xfrm>
            <a:prstGeom prst="rect">
              <a:avLst/>
            </a:prstGeom>
            <a:noFill/>
            <a:ln w="19050">
              <a:noFill/>
              <a:miter lim="800000"/>
              <a:headEnd/>
              <a:tailEnd/>
            </a:ln>
            <a:effectLst/>
          </p:spPr>
          <p:txBody>
            <a:bodyPr wrap="none">
              <a:spAutoFit/>
            </a:bodyPr>
            <a:lstStyle/>
            <a:p>
              <a:pPr algn="ctr" eaLnBrk="1" hangingPunct="1"/>
              <a:r>
                <a:rPr lang="en-US" sz="1400" b="1" smtClean="0">
                  <a:solidFill>
                    <a:srgbClr val="000000"/>
                  </a:solidFill>
                  <a:latin typeface="Tahoma" pitchFamily="34" charset="0"/>
                </a:rPr>
                <a:t>1400</a:t>
              </a:r>
              <a:endParaRPr lang="en-US" sz="1400" b="1">
                <a:solidFill>
                  <a:srgbClr val="000000"/>
                </a:solidFill>
                <a:latin typeface="Tahoma" pitchFamily="34" charset="0"/>
              </a:endParaRPr>
            </a:p>
          </p:txBody>
        </p:sp>
        <p:sp>
          <p:nvSpPr>
            <p:cNvPr id="53287" name="Text Box 39"/>
            <p:cNvSpPr txBox="1">
              <a:spLocks noChangeArrowheads="1"/>
            </p:cNvSpPr>
            <p:nvPr/>
          </p:nvSpPr>
          <p:spPr bwMode="auto">
            <a:xfrm>
              <a:off x="6502400" y="2890838"/>
              <a:ext cx="639919" cy="307777"/>
            </a:xfrm>
            <a:prstGeom prst="rect">
              <a:avLst/>
            </a:prstGeom>
            <a:noFill/>
            <a:ln w="19050">
              <a:noFill/>
              <a:miter lim="800000"/>
              <a:headEnd/>
              <a:tailEnd/>
            </a:ln>
            <a:effectLst/>
          </p:spPr>
          <p:txBody>
            <a:bodyPr wrap="none">
              <a:spAutoFit/>
            </a:bodyPr>
            <a:lstStyle/>
            <a:p>
              <a:pPr algn="ctr" eaLnBrk="1" hangingPunct="1"/>
              <a:r>
                <a:rPr lang="en-US" sz="1400" b="1" smtClean="0">
                  <a:solidFill>
                    <a:srgbClr val="000000"/>
                  </a:solidFill>
                  <a:latin typeface="Tahoma" pitchFamily="34" charset="0"/>
                </a:rPr>
                <a:t>2205</a:t>
              </a:r>
              <a:endParaRPr lang="en-US" sz="1400" b="1">
                <a:solidFill>
                  <a:srgbClr val="000000"/>
                </a:solidFill>
                <a:latin typeface="Tahoma" pitchFamily="34" charset="0"/>
              </a:endParaRPr>
            </a:p>
          </p:txBody>
        </p:sp>
        <p:sp>
          <p:nvSpPr>
            <p:cNvPr id="53288" name="Text Box 40"/>
            <p:cNvSpPr txBox="1">
              <a:spLocks noChangeArrowheads="1"/>
            </p:cNvSpPr>
            <p:nvPr/>
          </p:nvSpPr>
          <p:spPr bwMode="auto">
            <a:xfrm>
              <a:off x="7112000" y="3500438"/>
              <a:ext cx="753732" cy="307777"/>
            </a:xfrm>
            <a:prstGeom prst="rect">
              <a:avLst/>
            </a:prstGeom>
            <a:noFill/>
            <a:ln w="19050">
              <a:noFill/>
              <a:miter lim="800000"/>
              <a:headEnd/>
              <a:tailEnd/>
            </a:ln>
            <a:effectLst/>
          </p:spPr>
          <p:txBody>
            <a:bodyPr wrap="none">
              <a:spAutoFit/>
            </a:bodyPr>
            <a:lstStyle/>
            <a:p>
              <a:pPr algn="ctr" eaLnBrk="1" hangingPunct="1"/>
              <a:r>
                <a:rPr lang="en-US" sz="1400" b="1" smtClean="0">
                  <a:solidFill>
                    <a:srgbClr val="000000"/>
                  </a:solidFill>
                  <a:latin typeface="Tahoma" pitchFamily="34" charset="0"/>
                </a:rPr>
                <a:t>23500</a:t>
              </a:r>
              <a:endParaRPr lang="en-US" sz="1400" b="1">
                <a:solidFill>
                  <a:srgbClr val="000000"/>
                </a:solidFill>
                <a:latin typeface="Tahoma" pitchFamily="34" charset="0"/>
              </a:endParaRPr>
            </a:p>
          </p:txBody>
        </p:sp>
        <p:sp>
          <p:nvSpPr>
            <p:cNvPr id="53289" name="Text Box 41"/>
            <p:cNvSpPr txBox="1">
              <a:spLocks noChangeArrowheads="1"/>
            </p:cNvSpPr>
            <p:nvPr/>
          </p:nvSpPr>
          <p:spPr bwMode="auto">
            <a:xfrm>
              <a:off x="7121525" y="2890838"/>
              <a:ext cx="639919" cy="307777"/>
            </a:xfrm>
            <a:prstGeom prst="rect">
              <a:avLst/>
            </a:prstGeom>
            <a:noFill/>
            <a:ln w="19050">
              <a:noFill/>
              <a:miter lim="800000"/>
              <a:headEnd/>
              <a:tailEnd/>
            </a:ln>
            <a:effectLst/>
          </p:spPr>
          <p:txBody>
            <a:bodyPr wrap="none">
              <a:spAutoFit/>
            </a:bodyPr>
            <a:lstStyle/>
            <a:p>
              <a:pPr algn="ctr" eaLnBrk="1" hangingPunct="1"/>
              <a:r>
                <a:rPr lang="en-US" sz="1400" b="1" smtClean="0">
                  <a:solidFill>
                    <a:srgbClr val="000000"/>
                  </a:solidFill>
                  <a:latin typeface="Tahoma" pitchFamily="34" charset="0"/>
                </a:rPr>
                <a:t>2805</a:t>
              </a:r>
              <a:endParaRPr lang="en-US" sz="1400" b="1">
                <a:solidFill>
                  <a:srgbClr val="000000"/>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mtClean="0"/>
              <a:t>Phương pháp quy hoạch động</a:t>
            </a:r>
            <a:endParaRPr lang="en-US"/>
          </a:p>
        </p:txBody>
      </p:sp>
      <p:sp>
        <p:nvSpPr>
          <p:cNvPr id="53253" name="Rectangle 5" descr="Rectangle: Click to edit Master text styles&#10;Second level&#10;Third level&#10;Fourth level&#10;Fifth level"/>
          <p:cNvSpPr>
            <a:spLocks noGrp="1" noChangeArrowheads="1"/>
          </p:cNvSpPr>
          <p:nvPr>
            <p:ph type="body" sz="half" idx="1"/>
          </p:nvPr>
        </p:nvSpPr>
        <p:spPr/>
        <p:txBody>
          <a:bodyPr/>
          <a:lstStyle/>
          <a:p>
            <a:r>
              <a:rPr lang="en-US" smtClean="0"/>
              <a:t>Bài toán nhân ma trận</a:t>
            </a:r>
          </a:p>
          <a:p>
            <a:endParaRPr lang="en-US" smtClean="0"/>
          </a:p>
        </p:txBody>
      </p:sp>
      <p:sp>
        <p:nvSpPr>
          <p:cNvPr id="53250" name="Slide Number Placeholder 5"/>
          <p:cNvSpPr>
            <a:spLocks noGrp="1"/>
          </p:cNvSpPr>
          <p:nvPr>
            <p:ph type="sldNum" sz="quarter" idx="12"/>
          </p:nvPr>
        </p:nvSpPr>
        <p:spPr/>
        <p:txBody>
          <a:bodyPr/>
          <a:lstStyle/>
          <a:p>
            <a:fld id="{FAC5139D-C9CA-4AB2-8ECE-5B61C643AE6C}" type="slidenum">
              <a:rPr lang="en-US" smtClean="0"/>
              <a:pPr/>
              <a:t>71</a:t>
            </a:fld>
            <a:endParaRPr lang="en-US"/>
          </a:p>
        </p:txBody>
      </p:sp>
      <p:pic>
        <p:nvPicPr>
          <p:cNvPr id="42" name="Content Placeholder 4" descr="Untitled.png"/>
          <p:cNvPicPr>
            <a:picLocks noChangeAspect="1"/>
          </p:cNvPicPr>
          <p:nvPr/>
        </p:nvPicPr>
        <p:blipFill>
          <a:blip r:embed="rId3" cstate="print"/>
          <a:stretch>
            <a:fillRect/>
          </a:stretch>
        </p:blipFill>
        <p:spPr bwMode="auto">
          <a:xfrm>
            <a:off x="1295400" y="1905000"/>
            <a:ext cx="5372850" cy="26959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r>
              <a:rPr lang="en-US" smtClean="0"/>
              <a:t> Thuật toán tìm kiếm nhị phân</a:t>
            </a:r>
          </a:p>
          <a:p>
            <a:pPr lvl="1">
              <a:lnSpc>
                <a:spcPct val="150000"/>
              </a:lnSpc>
            </a:pPr>
            <a:r>
              <a:rPr lang="en-US" smtClean="0"/>
              <a:t>Chia</a:t>
            </a:r>
          </a:p>
          <a:p>
            <a:pPr lvl="2">
              <a:lnSpc>
                <a:spcPct val="150000"/>
              </a:lnSpc>
            </a:pPr>
            <a:r>
              <a:rPr lang="en-US" smtClean="0"/>
              <a:t>Chia danh sách ban đầu thành 2 danh sách con</a:t>
            </a:r>
          </a:p>
          <a:p>
            <a:pPr lvl="1">
              <a:lnSpc>
                <a:spcPct val="150000"/>
              </a:lnSpc>
            </a:pPr>
            <a:r>
              <a:rPr lang="en-US" smtClean="0"/>
              <a:t>Đệ quy:</a:t>
            </a:r>
          </a:p>
          <a:p>
            <a:pPr lvl="2">
              <a:lnSpc>
                <a:spcPct val="150000"/>
              </a:lnSpc>
            </a:pPr>
            <a:r>
              <a:rPr lang="en-US" smtClean="0"/>
              <a:t>Tìm kiếm trong từng danh sách con</a:t>
            </a:r>
          </a:p>
          <a:p>
            <a:pPr lvl="1">
              <a:lnSpc>
                <a:spcPct val="150000"/>
              </a:lnSpc>
            </a:pPr>
            <a:r>
              <a:rPr lang="en-US" smtClean="0"/>
              <a:t>Trị</a:t>
            </a:r>
          </a:p>
          <a:p>
            <a:pPr lvl="2">
              <a:lnSpc>
                <a:spcPct val="150000"/>
              </a:lnSpc>
            </a:pPr>
            <a:r>
              <a:rPr lang="en-US" smtClean="0"/>
              <a:t>Thông báo kết quả</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chia để trị</a:t>
            </a:r>
            <a:endParaRPr lang="en-US"/>
          </a:p>
        </p:txBody>
      </p:sp>
      <p:sp>
        <p:nvSpPr>
          <p:cNvPr id="3" name="Content Placeholder 2"/>
          <p:cNvSpPr>
            <a:spLocks noGrp="1"/>
          </p:cNvSpPr>
          <p:nvPr>
            <p:ph idx="1"/>
          </p:nvPr>
        </p:nvSpPr>
        <p:spPr/>
        <p:txBody>
          <a:bodyPr/>
          <a:lstStyle/>
          <a:p>
            <a:pPr algn="just"/>
            <a:r>
              <a:rPr lang="en-US" smtClean="0"/>
              <a:t> Thuật toán tìm kiếm nhị phân</a:t>
            </a:r>
          </a:p>
          <a:p>
            <a:pPr lvl="1">
              <a:buNone/>
            </a:pPr>
            <a:endParaRPr lang="en-US" smtClean="0"/>
          </a:p>
        </p:txBody>
      </p:sp>
      <p:sp>
        <p:nvSpPr>
          <p:cNvPr id="4" name="Slide Number Placeholder 3"/>
          <p:cNvSpPr>
            <a:spLocks noGrp="1"/>
          </p:cNvSpPr>
          <p:nvPr>
            <p:ph type="sldNum" sz="quarter" idx="12"/>
          </p:nvPr>
        </p:nvSpPr>
        <p:spPr/>
        <p:txBody>
          <a:bodyPr/>
          <a:lstStyle/>
          <a:p>
            <a:fld id="{5BEDAAE2-C098-4C38-A027-1875731CEB7C}" type="slidenum">
              <a:rPr lang="en-US" smtClean="0"/>
              <a:pPr/>
              <a:t>9</a:t>
            </a:fld>
            <a:endParaRPr lang="en-US"/>
          </a:p>
        </p:txBody>
      </p:sp>
      <p:pic>
        <p:nvPicPr>
          <p:cNvPr id="5" name="Picture 4" descr="Untitled.png"/>
          <p:cNvPicPr>
            <a:picLocks noChangeAspect="1"/>
          </p:cNvPicPr>
          <p:nvPr/>
        </p:nvPicPr>
        <p:blipFill>
          <a:blip r:embed="rId2" cstate="print"/>
          <a:stretch>
            <a:fillRect/>
          </a:stretch>
        </p:blipFill>
        <p:spPr>
          <a:xfrm>
            <a:off x="990600" y="2091386"/>
            <a:ext cx="6019800" cy="411000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32l">
  <a:themeElements>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sample 2">
        <a:dk1>
          <a:srgbClr val="2D4473"/>
        </a:dk1>
        <a:lt1>
          <a:srgbClr val="FFFFFF"/>
        </a:lt1>
        <a:dk2>
          <a:srgbClr val="2B6185"/>
        </a:dk2>
        <a:lt2>
          <a:srgbClr val="D3D9DD"/>
        </a:lt2>
        <a:accent1>
          <a:srgbClr val="638AA1"/>
        </a:accent1>
        <a:accent2>
          <a:srgbClr val="8CA8B5"/>
        </a:accent2>
        <a:accent3>
          <a:srgbClr val="FFFFFF"/>
        </a:accent3>
        <a:accent4>
          <a:srgbClr val="253961"/>
        </a:accent4>
        <a:accent5>
          <a:srgbClr val="B7C4CD"/>
        </a:accent5>
        <a:accent6>
          <a:srgbClr val="7E98A4"/>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ynprog">
  <a:themeElements>
    <a:clrScheme name="dynpro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ynprog">
      <a:majorFont>
        <a:latin typeface="VNI-Times"/>
        <a:ea typeface=""/>
        <a:cs typeface=""/>
      </a:majorFont>
      <a:minorFont>
        <a:latin typeface="VNI-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stealth"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I-Times" pitchFamily="2" charset="0"/>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stealth"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I-Times" pitchFamily="2" charset="0"/>
          </a:defRPr>
        </a:defPPr>
      </a:lstStyle>
    </a:lnDef>
  </a:objectDefaults>
  <a:extraClrSchemeLst>
    <a:extraClrScheme>
      <a:clrScheme name="dynpro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ynpro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ynpro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ynpro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ynpro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ynpro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ynpro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cdb2004132l</Template>
  <TotalTime>3283</TotalTime>
  <Words>3718</Words>
  <Application>Microsoft Office PowerPoint</Application>
  <PresentationFormat>On-screen Show (4:3)</PresentationFormat>
  <Paragraphs>684</Paragraphs>
  <Slides>71</Slides>
  <Notes>15</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71</vt:i4>
      </vt:variant>
    </vt:vector>
  </HeadingPairs>
  <TitlesOfParts>
    <vt:vector size="84" baseType="lpstr">
      <vt:lpstr>Arial</vt:lpstr>
      <vt:lpstr>Calibri</vt:lpstr>
      <vt:lpstr>Symbol</vt:lpstr>
      <vt:lpstr>Tahoma</vt:lpstr>
      <vt:lpstr>Times New Roman</vt:lpstr>
      <vt:lpstr>Verdana</vt:lpstr>
      <vt:lpstr>VNI-Times</vt:lpstr>
      <vt:lpstr>Webdings</vt:lpstr>
      <vt:lpstr>Wingdings</vt:lpstr>
      <vt:lpstr>cdb2004132l</vt:lpstr>
      <vt:lpstr>dynprog</vt:lpstr>
      <vt:lpstr>Image</vt:lpstr>
      <vt:lpstr>Equation</vt:lpstr>
      <vt:lpstr>THIẾT KẾ THUẬT TOÁN</vt:lpstr>
      <vt:lpstr>Nội dung</vt:lpstr>
      <vt:lpstr>Nội dung</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Phương pháp chia để trị</vt:lpstr>
      <vt:lpstr>Nội dung</vt:lpstr>
      <vt:lpstr>Phương pháp tham lam</vt:lpstr>
      <vt:lpstr>Phương pháp tham lam</vt:lpstr>
      <vt:lpstr>Phương pháp tham lam</vt:lpstr>
      <vt:lpstr>Phương pháp tham lam</vt:lpstr>
      <vt:lpstr>Phương pháp tham lam</vt:lpstr>
      <vt:lpstr>Phương pháp tham lam</vt:lpstr>
      <vt:lpstr>Phương pháp tham lam</vt:lpstr>
      <vt:lpstr>Phương pháp tham lam</vt:lpstr>
      <vt:lpstr>Phương pháp tham lam</vt:lpstr>
      <vt:lpstr>Phương pháp tham lam</vt:lpstr>
      <vt:lpstr>Phương pháp tham lam</vt:lpstr>
      <vt:lpstr>Phương pháp tham lam</vt:lpstr>
      <vt:lpstr>Phương pháp tham lam</vt:lpstr>
      <vt:lpstr>Phương pháp tham lam</vt:lpstr>
      <vt:lpstr>Phương pháp tham lam</vt:lpstr>
      <vt:lpstr>Nội dung</vt:lpstr>
      <vt:lpstr>Phương pháp quay lui</vt:lpstr>
      <vt:lpstr>Phương pháp quay lui</vt:lpstr>
      <vt:lpstr>Phương pháp quay lui</vt:lpstr>
      <vt:lpstr>Phương pháp quay lui</vt:lpstr>
      <vt:lpstr>Phương pháp quay lui</vt:lpstr>
      <vt:lpstr>Phương pháp quay lui</vt:lpstr>
      <vt:lpstr>Phương pháp quay lui</vt:lpstr>
      <vt:lpstr>Phương pháp quay lui</vt:lpstr>
      <vt:lpstr>Phương pháp quay lui</vt:lpstr>
      <vt:lpstr>Phương pháp quay lui</vt:lpstr>
      <vt:lpstr>Phương pháp quay lui</vt:lpstr>
      <vt:lpstr>Nội dung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lpstr>Phương pháp quy hoạch động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THUYẾT AUTOMAT &amp; ỨNG DỤNG</dc:title>
  <dc:creator>Windows User</dc:creator>
  <cp:lastModifiedBy>Windows User</cp:lastModifiedBy>
  <cp:revision>110</cp:revision>
  <dcterms:created xsi:type="dcterms:W3CDTF">2013-08-26T04:33:42Z</dcterms:created>
  <dcterms:modified xsi:type="dcterms:W3CDTF">2019-03-13T06:15:24Z</dcterms:modified>
</cp:coreProperties>
</file>