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5"/>
  </p:notesMasterIdLst>
  <p:handoutMasterIdLst>
    <p:handoutMasterId r:id="rId36"/>
  </p:handoutMasterIdLst>
  <p:sldIdLst>
    <p:sldId id="461" r:id="rId2"/>
    <p:sldId id="477" r:id="rId3"/>
    <p:sldId id="509" r:id="rId4"/>
    <p:sldId id="510" r:id="rId5"/>
    <p:sldId id="511" r:id="rId6"/>
    <p:sldId id="512" r:id="rId7"/>
    <p:sldId id="513" r:id="rId8"/>
    <p:sldId id="514" r:id="rId9"/>
    <p:sldId id="515" r:id="rId10"/>
    <p:sldId id="516" r:id="rId11"/>
    <p:sldId id="517" r:id="rId12"/>
    <p:sldId id="518" r:id="rId13"/>
    <p:sldId id="519" r:id="rId14"/>
    <p:sldId id="520" r:id="rId15"/>
    <p:sldId id="521" r:id="rId16"/>
    <p:sldId id="522" r:id="rId17"/>
    <p:sldId id="523" r:id="rId18"/>
    <p:sldId id="321" r:id="rId19"/>
    <p:sldId id="322" r:id="rId20"/>
    <p:sldId id="323" r:id="rId21"/>
    <p:sldId id="324" r:id="rId22"/>
    <p:sldId id="325" r:id="rId23"/>
    <p:sldId id="326" r:id="rId24"/>
    <p:sldId id="327" r:id="rId25"/>
    <p:sldId id="328" r:id="rId26"/>
    <p:sldId id="379" r:id="rId27"/>
    <p:sldId id="380" r:id="rId28"/>
    <p:sldId id="381" r:id="rId29"/>
    <p:sldId id="382" r:id="rId30"/>
    <p:sldId id="383" r:id="rId31"/>
    <p:sldId id="384" r:id="rId32"/>
    <p:sldId id="385" r:id="rId33"/>
    <p:sldId id="355" r:id="rId34"/>
  </p:sldIdLst>
  <p:sldSz cx="9906000" cy="6858000" type="A4"/>
  <p:notesSz cx="9601200" cy="7313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E5FC"/>
    <a:srgbClr val="FB2603"/>
    <a:srgbClr val="00FF00"/>
    <a:srgbClr val="008200"/>
    <a:srgbClr val="00B800"/>
    <a:srgbClr val="CCFFFF"/>
    <a:srgbClr val="0000F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6482" autoAdjust="0"/>
  </p:normalViewPr>
  <p:slideViewPr>
    <p:cSldViewPr>
      <p:cViewPr varScale="1">
        <p:scale>
          <a:sx n="65" d="100"/>
          <a:sy n="65" d="100"/>
        </p:scale>
        <p:origin x="1180" y="40"/>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416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t" anchorCtr="0" compatLnSpc="1">
            <a:prstTxWarp prst="textNoShape">
              <a:avLst/>
            </a:prstTxWarp>
          </a:bodyPr>
          <a:lstStyle>
            <a:lvl1pPr defTabSz="966788">
              <a:defRPr sz="1200"/>
            </a:lvl1pPr>
          </a:lstStyle>
          <a:p>
            <a:endParaRPr lang="en-US"/>
          </a:p>
        </p:txBody>
      </p:sp>
      <p:sp>
        <p:nvSpPr>
          <p:cNvPr id="23555" name="Rectangle 3"/>
          <p:cNvSpPr>
            <a:spLocks noGrp="1" noChangeArrowheads="1"/>
          </p:cNvSpPr>
          <p:nvPr>
            <p:ph type="dt" sz="quarter" idx="1"/>
          </p:nvPr>
        </p:nvSpPr>
        <p:spPr bwMode="auto">
          <a:xfrm>
            <a:off x="5438775" y="0"/>
            <a:ext cx="416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t" anchorCtr="0" compatLnSpc="1">
            <a:prstTxWarp prst="textNoShape">
              <a:avLst/>
            </a:prstTxWarp>
          </a:bodyPr>
          <a:lstStyle>
            <a:lvl1pPr algn="r" defTabSz="966788">
              <a:defRPr sz="1200"/>
            </a:lvl1pPr>
          </a:lstStyle>
          <a:p>
            <a:r>
              <a:rPr lang="en-US"/>
              <a:t>hung</a:t>
            </a:r>
          </a:p>
        </p:txBody>
      </p:sp>
      <p:sp>
        <p:nvSpPr>
          <p:cNvPr id="23556" name="Rectangle 4"/>
          <p:cNvSpPr>
            <a:spLocks noGrp="1" noChangeArrowheads="1"/>
          </p:cNvSpPr>
          <p:nvPr>
            <p:ph type="ftr" sz="quarter" idx="2"/>
          </p:nvPr>
        </p:nvSpPr>
        <p:spPr bwMode="auto">
          <a:xfrm>
            <a:off x="0" y="6945313"/>
            <a:ext cx="4160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b" anchorCtr="0" compatLnSpc="1">
            <a:prstTxWarp prst="textNoShape">
              <a:avLst/>
            </a:prstTxWarp>
          </a:bodyPr>
          <a:lstStyle>
            <a:lvl1pPr defTabSz="966788">
              <a:defRPr sz="1200"/>
            </a:lvl1pPr>
          </a:lstStyle>
          <a:p>
            <a:endParaRPr lang="en-US"/>
          </a:p>
        </p:txBody>
      </p:sp>
      <p:sp>
        <p:nvSpPr>
          <p:cNvPr id="23557" name="Rectangle 5"/>
          <p:cNvSpPr>
            <a:spLocks noGrp="1" noChangeArrowheads="1"/>
          </p:cNvSpPr>
          <p:nvPr>
            <p:ph type="sldNum" sz="quarter" idx="3"/>
          </p:nvPr>
        </p:nvSpPr>
        <p:spPr bwMode="auto">
          <a:xfrm>
            <a:off x="5438775" y="6945313"/>
            <a:ext cx="4160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b" anchorCtr="0" compatLnSpc="1">
            <a:prstTxWarp prst="textNoShape">
              <a:avLst/>
            </a:prstTxWarp>
          </a:bodyPr>
          <a:lstStyle>
            <a:lvl1pPr algn="r" defTabSz="966788">
              <a:defRPr sz="1200"/>
            </a:lvl1pPr>
          </a:lstStyle>
          <a:p>
            <a:fld id="{542037E9-81DF-4004-98F9-469E4885A6E4}" type="slidenum">
              <a:rPr lang="en-US"/>
              <a:pPr/>
              <a:t>‹#›</a:t>
            </a:fld>
            <a:endParaRPr lang="en-US"/>
          </a:p>
        </p:txBody>
      </p:sp>
    </p:spTree>
    <p:extLst>
      <p:ext uri="{BB962C8B-B14F-4D97-AF65-F5344CB8AC3E}">
        <p14:creationId xmlns:p14="http://schemas.microsoft.com/office/powerpoint/2010/main" val="692152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t" anchorCtr="0" compatLnSpc="1">
            <a:prstTxWarp prst="textNoShape">
              <a:avLst/>
            </a:prstTxWarp>
          </a:bodyPr>
          <a:lstStyle>
            <a:lvl1pPr defTabSz="966788">
              <a:defRPr sz="1200"/>
            </a:lvl1pPr>
          </a:lstStyle>
          <a:p>
            <a:endParaRPr lang="en-US"/>
          </a:p>
        </p:txBody>
      </p:sp>
      <p:sp>
        <p:nvSpPr>
          <p:cNvPr id="7171" name="Rectangle 3"/>
          <p:cNvSpPr>
            <a:spLocks noGrp="1" noChangeArrowheads="1"/>
          </p:cNvSpPr>
          <p:nvPr>
            <p:ph type="dt" idx="1"/>
          </p:nvPr>
        </p:nvSpPr>
        <p:spPr bwMode="auto">
          <a:xfrm>
            <a:off x="5438775" y="0"/>
            <a:ext cx="416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t" anchorCtr="0" compatLnSpc="1">
            <a:prstTxWarp prst="textNoShape">
              <a:avLst/>
            </a:prstTxWarp>
          </a:bodyPr>
          <a:lstStyle>
            <a:lvl1pPr algn="r" defTabSz="966788">
              <a:defRPr sz="1200"/>
            </a:lvl1pPr>
          </a:lstStyle>
          <a:p>
            <a:r>
              <a:rPr lang="en-US"/>
              <a:t>hung</a:t>
            </a:r>
          </a:p>
        </p:txBody>
      </p:sp>
      <p:sp>
        <p:nvSpPr>
          <p:cNvPr id="7172" name="Rectangle 4"/>
          <p:cNvSpPr>
            <a:spLocks noGrp="1" noRot="1" noChangeAspect="1" noChangeArrowheads="1" noTextEdit="1"/>
          </p:cNvSpPr>
          <p:nvPr>
            <p:ph type="sldImg" idx="2"/>
          </p:nvPr>
        </p:nvSpPr>
        <p:spPr bwMode="auto">
          <a:xfrm>
            <a:off x="2819400" y="547688"/>
            <a:ext cx="3962400" cy="27432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60438" y="3475038"/>
            <a:ext cx="7680325" cy="329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0" y="6945313"/>
            <a:ext cx="4160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b" anchorCtr="0" compatLnSpc="1">
            <a:prstTxWarp prst="textNoShape">
              <a:avLst/>
            </a:prstTxWarp>
          </a:bodyPr>
          <a:lstStyle>
            <a:lvl1pPr defTabSz="966788">
              <a:defRPr sz="1200"/>
            </a:lvl1pPr>
          </a:lstStyle>
          <a:p>
            <a:endParaRPr lang="en-US"/>
          </a:p>
        </p:txBody>
      </p:sp>
      <p:sp>
        <p:nvSpPr>
          <p:cNvPr id="7175" name="Rectangle 7"/>
          <p:cNvSpPr>
            <a:spLocks noGrp="1" noChangeArrowheads="1"/>
          </p:cNvSpPr>
          <p:nvPr>
            <p:ph type="sldNum" sz="quarter" idx="5"/>
          </p:nvPr>
        </p:nvSpPr>
        <p:spPr bwMode="auto">
          <a:xfrm>
            <a:off x="5438775" y="6945313"/>
            <a:ext cx="4160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b" anchorCtr="0" compatLnSpc="1">
            <a:prstTxWarp prst="textNoShape">
              <a:avLst/>
            </a:prstTxWarp>
          </a:bodyPr>
          <a:lstStyle>
            <a:lvl1pPr algn="r" defTabSz="966788">
              <a:defRPr sz="1200"/>
            </a:lvl1pPr>
          </a:lstStyle>
          <a:p>
            <a:fld id="{8B0AF6F9-40F4-44DD-A190-8C08402AEAD1}" type="slidenum">
              <a:rPr lang="en-US"/>
              <a:pPr/>
              <a:t>‹#›</a:t>
            </a:fld>
            <a:endParaRPr lang="en-US"/>
          </a:p>
        </p:txBody>
      </p:sp>
    </p:spTree>
    <p:extLst>
      <p:ext uri="{BB962C8B-B14F-4D97-AF65-F5344CB8AC3E}">
        <p14:creationId xmlns:p14="http://schemas.microsoft.com/office/powerpoint/2010/main" val="3681285318"/>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t>hung</a:t>
            </a:r>
          </a:p>
        </p:txBody>
      </p:sp>
      <p:sp>
        <p:nvSpPr>
          <p:cNvPr id="7" name="Rectangle 7"/>
          <p:cNvSpPr>
            <a:spLocks noGrp="1" noChangeArrowheads="1"/>
          </p:cNvSpPr>
          <p:nvPr>
            <p:ph type="sldNum" sz="quarter" idx="5"/>
          </p:nvPr>
        </p:nvSpPr>
        <p:spPr>
          <a:ln/>
        </p:spPr>
        <p:txBody>
          <a:bodyPr/>
          <a:lstStyle/>
          <a:p>
            <a:fld id="{7343585F-E6F9-4B44-8631-EE9162D34696}" type="slidenum">
              <a:rPr lang="en-US"/>
              <a:pPr/>
              <a:t>3</a:t>
            </a:fld>
            <a:endParaRPr lang="en-US"/>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505836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9929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10463" y="79375"/>
            <a:ext cx="2195512" cy="6445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20750" y="79375"/>
            <a:ext cx="6437313" cy="6445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49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20750" y="79375"/>
            <a:ext cx="8785225"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2188" y="981075"/>
            <a:ext cx="4208462" cy="554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53050" y="981075"/>
            <a:ext cx="4208463" cy="554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8408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498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2462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2188" y="981075"/>
            <a:ext cx="4208462" cy="5543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53050" y="981075"/>
            <a:ext cx="4208463" cy="5543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368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367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3422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893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03597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807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bwMode="auto">
          <a:xfrm>
            <a:off x="992188" y="981075"/>
            <a:ext cx="8569325"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4" name="Text Box 8"/>
          <p:cNvSpPr txBox="1">
            <a:spLocks noChangeArrowheads="1"/>
          </p:cNvSpPr>
          <p:nvPr userDrawn="1"/>
        </p:nvSpPr>
        <p:spPr bwMode="auto">
          <a:xfrm>
            <a:off x="0" y="908050"/>
            <a:ext cx="415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p>
        </p:txBody>
      </p:sp>
      <p:sp>
        <p:nvSpPr>
          <p:cNvPr id="4108" name="Rectangle 12"/>
          <p:cNvSpPr>
            <a:spLocks noChangeArrowheads="1"/>
          </p:cNvSpPr>
          <p:nvPr userDrawn="1"/>
        </p:nvSpPr>
        <p:spPr bwMode="gray">
          <a:xfrm>
            <a:off x="0" y="762000"/>
            <a:ext cx="704850" cy="6096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 name="Text Box 13"/>
          <p:cNvSpPr txBox="1">
            <a:spLocks noChangeArrowheads="1"/>
          </p:cNvSpPr>
          <p:nvPr userDrawn="1"/>
        </p:nvSpPr>
        <p:spPr bwMode="auto">
          <a:xfrm rot="16200000">
            <a:off x="-1248569" y="4888707"/>
            <a:ext cx="34020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003366"/>
                </a:solidFill>
              </a:rPr>
              <a:t>CẤU TRÚC DỮ LIỆU VÀ GIẢI THUẬT 1</a:t>
            </a:r>
          </a:p>
        </p:txBody>
      </p:sp>
      <p:pic>
        <p:nvPicPr>
          <p:cNvPr id="4110" name="Picture 14"/>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704850" cy="762000"/>
          </a:xfrm>
          <a:prstGeom prst="rect">
            <a:avLst/>
          </a:prstGeom>
          <a:noFill/>
          <a:extLst>
            <a:ext uri="{909E8E84-426E-40DD-AFC4-6F175D3DCCD1}">
              <a14:hiddenFill xmlns:a14="http://schemas.microsoft.com/office/drawing/2010/main">
                <a:solidFill>
                  <a:srgbClr val="FFFFFF"/>
                </a:solidFill>
              </a14:hiddenFill>
            </a:ext>
          </a:extLst>
        </p:spPr>
      </p:pic>
      <p:sp>
        <p:nvSpPr>
          <p:cNvPr id="4111" name="Rectangle 15"/>
          <p:cNvSpPr>
            <a:spLocks noChangeArrowheads="1"/>
          </p:cNvSpPr>
          <p:nvPr userDrawn="1"/>
        </p:nvSpPr>
        <p:spPr bwMode="gray">
          <a:xfrm>
            <a:off x="704850" y="3175"/>
            <a:ext cx="9217025" cy="762000"/>
          </a:xfrm>
          <a:prstGeom prst="rect">
            <a:avLst/>
          </a:prstGeom>
          <a:gradFill rotWithShape="1">
            <a:gsLst>
              <a:gs pos="0">
                <a:srgbClr val="006600">
                  <a:gamma/>
                  <a:shade val="46275"/>
                  <a:invGamma/>
                </a:srgbClr>
              </a:gs>
              <a:gs pos="100000">
                <a:srgbClr val="00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2" name="Rectangle 16"/>
          <p:cNvSpPr>
            <a:spLocks noGrp="1" noChangeArrowheads="1"/>
          </p:cNvSpPr>
          <p:nvPr>
            <p:ph type="title"/>
          </p:nvPr>
        </p:nvSpPr>
        <p:spPr bwMode="white">
          <a:xfrm>
            <a:off x="920750" y="79375"/>
            <a:ext cx="87852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4113" name="Picture 17" descr="logo"/>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194800" y="6121400"/>
            <a:ext cx="438150" cy="476250"/>
          </a:xfrm>
          <a:prstGeom prst="rect">
            <a:avLst/>
          </a:prstGeom>
          <a:noFill/>
          <a:extLst>
            <a:ext uri="{909E8E84-426E-40DD-AFC4-6F175D3DCCD1}">
              <a14:hiddenFill xmlns:a14="http://schemas.microsoft.com/office/drawing/2010/main">
                <a:solidFill>
                  <a:srgbClr val="FFFFFF"/>
                </a:solidFill>
              </a14:hiddenFill>
            </a:ext>
          </a:extLst>
        </p:spPr>
      </p:pic>
      <p:sp>
        <p:nvSpPr>
          <p:cNvPr id="4114" name="Text Box 18"/>
          <p:cNvSpPr txBox="1">
            <a:spLocks noChangeArrowheads="1"/>
          </p:cNvSpPr>
          <p:nvPr userDrawn="1"/>
        </p:nvSpPr>
        <p:spPr bwMode="auto">
          <a:xfrm>
            <a:off x="4648200" y="6430963"/>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fld id="{BC3E79D9-9BBE-4FEF-98B8-C5839F8AD5A2}" type="slidenum">
              <a:rPr lang="en-US" sz="1200" b="1">
                <a:solidFill>
                  <a:schemeClr val="tx2"/>
                </a:solidFill>
              </a:rPr>
              <a:pPr/>
              <a:t>‹#›</a:t>
            </a:fld>
            <a:endParaRPr lang="en-US" sz="1200" b="1">
              <a:solidFill>
                <a:schemeClr val="tx2"/>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Arial" charset="0"/>
          <a:cs typeface="Arial" charset="0"/>
        </a:defRPr>
      </a:lvl2pPr>
      <a:lvl3pPr algn="l" rtl="0" fontAlgn="base">
        <a:spcBef>
          <a:spcPct val="0"/>
        </a:spcBef>
        <a:spcAft>
          <a:spcPct val="0"/>
        </a:spcAft>
        <a:defRPr sz="3200" b="1">
          <a:solidFill>
            <a:schemeClr val="bg1"/>
          </a:solidFill>
          <a:latin typeface="Arial" charset="0"/>
          <a:cs typeface="Arial" charset="0"/>
        </a:defRPr>
      </a:lvl3pPr>
      <a:lvl4pPr algn="l" rtl="0" fontAlgn="base">
        <a:spcBef>
          <a:spcPct val="0"/>
        </a:spcBef>
        <a:spcAft>
          <a:spcPct val="0"/>
        </a:spcAft>
        <a:defRPr sz="3200" b="1">
          <a:solidFill>
            <a:schemeClr val="bg1"/>
          </a:solidFill>
          <a:latin typeface="Arial" charset="0"/>
          <a:cs typeface="Arial" charset="0"/>
        </a:defRPr>
      </a:lvl4pPr>
      <a:lvl5pPr algn="l" rtl="0" fontAlgn="base">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463550" indent="-463550" algn="l" rtl="0" fontAlgn="base">
        <a:spcBef>
          <a:spcPct val="20000"/>
        </a:spcBef>
        <a:spcAft>
          <a:spcPct val="0"/>
        </a:spcAft>
        <a:buFont typeface="Wingdings" pitchFamily="2" charset="2"/>
        <a:buChar char="Ø"/>
        <a:defRPr sz="2800">
          <a:solidFill>
            <a:schemeClr val="tx1"/>
          </a:solidFill>
          <a:latin typeface="+mn-lt"/>
          <a:ea typeface="+mn-ea"/>
          <a:cs typeface="+mn-cs"/>
        </a:defRPr>
      </a:lvl1pPr>
      <a:lvl2pPr marL="1023938" indent="-446088" algn="l" rtl="0" fontAlgn="base">
        <a:spcBef>
          <a:spcPct val="20000"/>
        </a:spcBef>
        <a:spcAft>
          <a:spcPct val="0"/>
        </a:spcAft>
        <a:buFont typeface="Wingdings" pitchFamily="2" charset="2"/>
        <a:buChar char="Ä"/>
        <a:defRPr sz="2800">
          <a:solidFill>
            <a:schemeClr val="tx1"/>
          </a:solidFill>
          <a:latin typeface="+mn-lt"/>
          <a:cs typeface="+mn-cs"/>
        </a:defRPr>
      </a:lvl2pPr>
      <a:lvl3pPr marL="1487488" indent="-349250" algn="l" rtl="0" fontAlgn="base">
        <a:spcBef>
          <a:spcPct val="20000"/>
        </a:spcBef>
        <a:spcAft>
          <a:spcPct val="0"/>
        </a:spcAft>
        <a:buFont typeface="Wingdings" pitchFamily="2" charset="2"/>
        <a:buChar char="§"/>
        <a:defRPr sz="2400">
          <a:solidFill>
            <a:schemeClr val="tx1"/>
          </a:solidFill>
          <a:latin typeface="+mn-lt"/>
          <a:cs typeface="+mn-cs"/>
        </a:defRPr>
      </a:lvl3pPr>
      <a:lvl4pPr marL="1938338" indent="-336550" algn="l" rtl="0" fontAlgn="base">
        <a:spcBef>
          <a:spcPct val="20000"/>
        </a:spcBef>
        <a:spcAft>
          <a:spcPct val="0"/>
        </a:spcAft>
        <a:buChar char="•"/>
        <a:defRPr sz="2000">
          <a:solidFill>
            <a:schemeClr val="tx1"/>
          </a:solidFill>
          <a:latin typeface="+mn-lt"/>
          <a:cs typeface="+mn-cs"/>
        </a:defRPr>
      </a:lvl4pPr>
      <a:lvl5pPr marL="2401888" indent="-349250" algn="l" rtl="0" fontAlgn="base">
        <a:spcBef>
          <a:spcPct val="20000"/>
        </a:spcBef>
        <a:spcAft>
          <a:spcPct val="0"/>
        </a:spcAft>
        <a:buChar char="»"/>
        <a:defRPr sz="2000">
          <a:solidFill>
            <a:schemeClr val="tx1"/>
          </a:solidFill>
          <a:latin typeface="+mn-lt"/>
          <a:cs typeface="+mn-cs"/>
        </a:defRPr>
      </a:lvl5pPr>
      <a:lvl6pPr marL="2859088" indent="-349250" algn="l" rtl="0" fontAlgn="base">
        <a:spcBef>
          <a:spcPct val="20000"/>
        </a:spcBef>
        <a:spcAft>
          <a:spcPct val="0"/>
        </a:spcAft>
        <a:buChar char="»"/>
        <a:defRPr sz="2000">
          <a:solidFill>
            <a:schemeClr val="tx1"/>
          </a:solidFill>
          <a:latin typeface="+mn-lt"/>
          <a:cs typeface="+mn-cs"/>
        </a:defRPr>
      </a:lvl6pPr>
      <a:lvl7pPr marL="3316288" indent="-349250" algn="l" rtl="0" fontAlgn="base">
        <a:spcBef>
          <a:spcPct val="20000"/>
        </a:spcBef>
        <a:spcAft>
          <a:spcPct val="0"/>
        </a:spcAft>
        <a:buChar char="»"/>
        <a:defRPr sz="2000">
          <a:solidFill>
            <a:schemeClr val="tx1"/>
          </a:solidFill>
          <a:latin typeface="+mn-lt"/>
          <a:cs typeface="+mn-cs"/>
        </a:defRPr>
      </a:lvl7pPr>
      <a:lvl8pPr marL="3773488" indent="-349250" algn="l" rtl="0" fontAlgn="base">
        <a:spcBef>
          <a:spcPct val="20000"/>
        </a:spcBef>
        <a:spcAft>
          <a:spcPct val="0"/>
        </a:spcAft>
        <a:buChar char="»"/>
        <a:defRPr sz="2000">
          <a:solidFill>
            <a:schemeClr val="tx1"/>
          </a:solidFill>
          <a:latin typeface="+mn-lt"/>
          <a:cs typeface="+mn-cs"/>
        </a:defRPr>
      </a:lvl8pPr>
      <a:lvl9pPr marL="4230688" indent="-34925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t>CHƯƠNG 2</a:t>
            </a:r>
          </a:p>
        </p:txBody>
      </p:sp>
      <p:grpSp>
        <p:nvGrpSpPr>
          <p:cNvPr id="237572" name="Group 4"/>
          <p:cNvGrpSpPr>
            <a:grpSpLocks/>
          </p:cNvGrpSpPr>
          <p:nvPr/>
        </p:nvGrpSpPr>
        <p:grpSpPr bwMode="auto">
          <a:xfrm>
            <a:off x="1712913" y="2995613"/>
            <a:ext cx="7127875" cy="1081087"/>
            <a:chOff x="960" y="2256"/>
            <a:chExt cx="4320" cy="624"/>
          </a:xfrm>
        </p:grpSpPr>
        <p:sp>
          <p:nvSpPr>
            <p:cNvPr id="237573" name="AutoShape 5"/>
            <p:cNvSpPr>
              <a:spLocks noChangeArrowheads="1"/>
            </p:cNvSpPr>
            <p:nvPr/>
          </p:nvSpPr>
          <p:spPr bwMode="gray">
            <a:xfrm>
              <a:off x="1320" y="2364"/>
              <a:ext cx="3960" cy="416"/>
            </a:xfrm>
            <a:prstGeom prst="roundRect">
              <a:avLst>
                <a:gd name="adj" fmla="val 16667"/>
              </a:avLst>
            </a:prstGeom>
            <a:solidFill>
              <a:schemeClr va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lgn="ctr"/>
              <a:endParaRPr lang="de-DE">
                <a:solidFill>
                  <a:schemeClr val="bg1"/>
                </a:solidFill>
              </a:endParaRPr>
            </a:p>
          </p:txBody>
        </p:sp>
        <p:sp>
          <p:nvSpPr>
            <p:cNvPr id="237574" name="AutoShape 6"/>
            <p:cNvSpPr>
              <a:spLocks noChangeArrowheads="1"/>
            </p:cNvSpPr>
            <p:nvPr/>
          </p:nvSpPr>
          <p:spPr bwMode="gray">
            <a:xfrm>
              <a:off x="960" y="2256"/>
              <a:ext cx="648" cy="624"/>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37575" name="Text Box 7"/>
            <p:cNvSpPr txBox="1">
              <a:spLocks noChangeArrowheads="1"/>
            </p:cNvSpPr>
            <p:nvPr/>
          </p:nvSpPr>
          <p:spPr bwMode="gray">
            <a:xfrm>
              <a:off x="1560" y="2457"/>
              <a:ext cx="3240" cy="26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smtClean="0">
                  <a:solidFill>
                    <a:schemeClr val="bg1"/>
                  </a:solidFill>
                </a:rPr>
                <a:t>SẮP XẾP</a:t>
              </a:r>
              <a:endParaRPr lang="en-US" sz="2400" b="1">
                <a:solidFill>
                  <a:schemeClr val="bg1"/>
                </a:solidFill>
              </a:endParaRPr>
            </a:p>
          </p:txBody>
        </p:sp>
        <p:sp>
          <p:nvSpPr>
            <p:cNvPr id="237576" name="Text Box 8"/>
            <p:cNvSpPr txBox="1">
              <a:spLocks noChangeArrowheads="1"/>
            </p:cNvSpPr>
            <p:nvPr/>
          </p:nvSpPr>
          <p:spPr bwMode="gray">
            <a:xfrm>
              <a:off x="1218" y="2400"/>
              <a:ext cx="111" cy="26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endParaRPr lang="en-US" sz="2400">
                <a:solidFill>
                  <a:schemeClr val="bg1"/>
                </a:solidFill>
              </a:endParaRPr>
            </a:p>
          </p:txBody>
        </p:sp>
      </p:grpSp>
      <p:sp>
        <p:nvSpPr>
          <p:cNvPr id="2" name="TextBox 1"/>
          <p:cNvSpPr txBox="1"/>
          <p:nvPr/>
        </p:nvSpPr>
        <p:spPr>
          <a:xfrm>
            <a:off x="2864768" y="4293096"/>
            <a:ext cx="5616624" cy="830997"/>
          </a:xfrm>
          <a:prstGeom prst="rect">
            <a:avLst/>
          </a:prstGeom>
          <a:noFill/>
        </p:spPr>
        <p:txBody>
          <a:bodyPr wrap="square" rtlCol="0">
            <a:spAutoFit/>
          </a:bodyPr>
          <a:lstStyle/>
          <a:p>
            <a:r>
              <a:rPr lang="en-US" sz="2400" b="1" smtClean="0"/>
              <a:t>Đổi chỗ trực tiếp (Interchange Sort)</a:t>
            </a:r>
          </a:p>
          <a:p>
            <a:r>
              <a:rPr lang="en-US" sz="2400" b="1" smtClean="0"/>
              <a:t>Nổi bọt (Bubble Sort)</a:t>
            </a:r>
            <a:endParaRPr lang="en-US" sz="24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Đổi Chỗ Trực Tiếp – Interchange Sort</a:t>
            </a:r>
          </a:p>
        </p:txBody>
      </p:sp>
      <p:pic>
        <p:nvPicPr>
          <p:cNvPr id="1085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3" y="4149725"/>
            <a:ext cx="7777162"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8555" name="Group 11"/>
          <p:cNvGrpSpPr>
            <a:grpSpLocks/>
          </p:cNvGrpSpPr>
          <p:nvPr/>
        </p:nvGrpSpPr>
        <p:grpSpPr bwMode="auto">
          <a:xfrm>
            <a:off x="1036638" y="1412875"/>
            <a:ext cx="7732712" cy="1800225"/>
            <a:chOff x="653" y="890"/>
            <a:chExt cx="4854" cy="1134"/>
          </a:xfrm>
        </p:grpSpPr>
        <p:pic>
          <p:nvPicPr>
            <p:cNvPr id="1085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 y="890"/>
              <a:ext cx="4854" cy="1134"/>
            </a:xfrm>
            <a:prstGeom prst="rect">
              <a:avLst/>
            </a:prstGeom>
            <a:noFill/>
            <a:extLst>
              <a:ext uri="{909E8E84-426E-40DD-AFC4-6F175D3DCCD1}">
                <a14:hiddenFill xmlns:a14="http://schemas.microsoft.com/office/drawing/2010/main">
                  <a:solidFill>
                    <a:srgbClr val="FFFFFF"/>
                  </a:solidFill>
                </a14:hiddenFill>
              </a:ext>
            </a:extLst>
          </p:spPr>
        </p:pic>
        <p:sp>
          <p:nvSpPr>
            <p:cNvPr id="108552" name="Text Box 8"/>
            <p:cNvSpPr txBox="1">
              <a:spLocks noChangeArrowheads="1"/>
            </p:cNvSpPr>
            <p:nvPr/>
          </p:nvSpPr>
          <p:spPr bwMode="auto">
            <a:xfrm>
              <a:off x="4466" y="1692"/>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i=6</a:t>
              </a:r>
            </a:p>
          </p:txBody>
        </p:sp>
        <p:sp>
          <p:nvSpPr>
            <p:cNvPr id="108553" name="Text Box 9"/>
            <p:cNvSpPr txBox="1">
              <a:spLocks noChangeArrowheads="1"/>
            </p:cNvSpPr>
            <p:nvPr/>
          </p:nvSpPr>
          <p:spPr bwMode="auto">
            <a:xfrm>
              <a:off x="5010" y="1661"/>
              <a:ext cx="423" cy="243"/>
            </a:xfrm>
            <a:prstGeom prst="rect">
              <a:avLst/>
            </a:prstGeom>
            <a:noFill/>
            <a:ln w="19050">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j=7</a:t>
              </a:r>
            </a:p>
          </p:txBody>
        </p:sp>
        <p:sp>
          <p:nvSpPr>
            <p:cNvPr id="108554" name="Line 10"/>
            <p:cNvSpPr>
              <a:spLocks noChangeShapeType="1"/>
            </p:cNvSpPr>
            <p:nvPr/>
          </p:nvSpPr>
          <p:spPr bwMode="auto">
            <a:xfrm flipV="1">
              <a:off x="5207" y="1389"/>
              <a:ext cx="3" cy="272"/>
            </a:xfrm>
            <a:prstGeom prst="line">
              <a:avLst/>
            </a:prstGeom>
            <a:noFill/>
            <a:ln w="28575">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62553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8555"/>
                                        </p:tgtEl>
                                        <p:attrNameLst>
                                          <p:attrName>style.visibility</p:attrName>
                                        </p:attrNameLst>
                                      </p:cBhvr>
                                      <p:to>
                                        <p:strVal val="visible"/>
                                      </p:to>
                                    </p:set>
                                    <p:animEffect transition="in" filter="blinds(horizontal)">
                                      <p:cBhvr>
                                        <p:cTn id="7" dur="500"/>
                                        <p:tgtEl>
                                          <p:spTgt spid="108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8549"/>
                                        </p:tgtEl>
                                        <p:attrNameLst>
                                          <p:attrName>style.visibility</p:attrName>
                                        </p:attrNameLst>
                                      </p:cBhvr>
                                      <p:to>
                                        <p:strVal val="visible"/>
                                      </p:to>
                                    </p:set>
                                    <p:animEffect transition="in" filter="blinds(horizontal)">
                                      <p:cBhvr>
                                        <p:cTn id="12" dur="500"/>
                                        <p:tgtEl>
                                          <p:spTgt spid="108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Cài Đặt Đổi Chỗ Trực Tiếp</a:t>
            </a:r>
          </a:p>
        </p:txBody>
      </p:sp>
      <p:sp>
        <p:nvSpPr>
          <p:cNvPr id="81923" name="Rectangle 3"/>
          <p:cNvSpPr>
            <a:spLocks noGrp="1" noChangeArrowheads="1"/>
          </p:cNvSpPr>
          <p:nvPr>
            <p:ph type="body" idx="1"/>
          </p:nvPr>
        </p:nvSpPr>
        <p:spPr/>
        <p:txBody>
          <a:bodyPr/>
          <a:lstStyle/>
          <a:p>
            <a:pPr>
              <a:buFont typeface="Wingdings" pitchFamily="2" charset="2"/>
              <a:buNone/>
            </a:pPr>
            <a:r>
              <a:rPr lang="en-US" sz="2400" b="1"/>
              <a:t>	</a:t>
            </a:r>
            <a:r>
              <a:rPr lang="en-US" sz="2400" b="1">
                <a:solidFill>
                  <a:srgbClr val="0000FF"/>
                </a:solidFill>
                <a:cs typeface="Courier New" pitchFamily="49" charset="0"/>
              </a:rPr>
              <a:t>void</a:t>
            </a:r>
            <a:r>
              <a:rPr lang="en-US" sz="2400" b="1"/>
              <a:t> InterchangeSort(</a:t>
            </a:r>
            <a:r>
              <a:rPr lang="en-US" sz="2400" b="1">
                <a:solidFill>
                  <a:srgbClr val="0000FF"/>
                </a:solidFill>
                <a:cs typeface="Courier New" pitchFamily="49" charset="0"/>
              </a:rPr>
              <a:t>int</a:t>
            </a:r>
            <a:r>
              <a:rPr lang="en-US" sz="2400" b="1"/>
              <a:t> a[], </a:t>
            </a:r>
            <a:r>
              <a:rPr lang="en-US" sz="2400" b="1">
                <a:solidFill>
                  <a:srgbClr val="0000FF"/>
                </a:solidFill>
                <a:cs typeface="Courier New" pitchFamily="49" charset="0"/>
              </a:rPr>
              <a:t>int</a:t>
            </a:r>
            <a:r>
              <a:rPr lang="en-US" sz="2400" b="1"/>
              <a:t> N )</a:t>
            </a:r>
            <a:br>
              <a:rPr lang="en-US" sz="2400" b="1"/>
            </a:br>
            <a:r>
              <a:rPr lang="en-US" sz="2400" b="1"/>
              <a:t>{	</a:t>
            </a:r>
          </a:p>
          <a:p>
            <a:pPr>
              <a:buFont typeface="Wingdings" pitchFamily="2" charset="2"/>
              <a:buNone/>
            </a:pPr>
            <a:r>
              <a:rPr lang="en-US" sz="2400" b="1"/>
              <a:t>		</a:t>
            </a:r>
            <a:r>
              <a:rPr lang="en-US" sz="2400" b="1">
                <a:solidFill>
                  <a:srgbClr val="0000FF"/>
                </a:solidFill>
                <a:cs typeface="Courier New" pitchFamily="49" charset="0"/>
              </a:rPr>
              <a:t>int</a:t>
            </a:r>
            <a:r>
              <a:rPr lang="en-US" sz="2400" b="1"/>
              <a:t>	i, j;</a:t>
            </a:r>
            <a:br>
              <a:rPr lang="en-US" sz="2400" b="1"/>
            </a:br>
            <a:r>
              <a:rPr lang="en-US" sz="2400" b="1"/>
              <a:t>	</a:t>
            </a:r>
            <a:r>
              <a:rPr lang="en-US" sz="2400" b="1">
                <a:solidFill>
                  <a:srgbClr val="0000FF"/>
                </a:solidFill>
                <a:cs typeface="Courier New" pitchFamily="49" charset="0"/>
              </a:rPr>
              <a:t>for</a:t>
            </a:r>
            <a:r>
              <a:rPr lang="en-US" sz="2400" b="1"/>
              <a:t> (i = 0 ; i&lt;N-1 ; i++)</a:t>
            </a:r>
            <a:br>
              <a:rPr lang="en-US" sz="2400" b="1"/>
            </a:br>
            <a:r>
              <a:rPr lang="en-US" sz="2400" b="1"/>
              <a:t>		</a:t>
            </a:r>
            <a:r>
              <a:rPr lang="en-US" sz="2400" b="1">
                <a:solidFill>
                  <a:srgbClr val="0000FF"/>
                </a:solidFill>
                <a:cs typeface="Courier New" pitchFamily="49" charset="0"/>
              </a:rPr>
              <a:t>for</a:t>
            </a:r>
            <a:r>
              <a:rPr lang="en-US" sz="2400" b="1"/>
              <a:t> (j =i+1; j &lt; N ; j++)</a:t>
            </a:r>
            <a:br>
              <a:rPr lang="en-US" sz="2400" b="1"/>
            </a:br>
            <a:r>
              <a:rPr lang="en-US" sz="2400" b="1"/>
              <a:t>			</a:t>
            </a:r>
            <a:r>
              <a:rPr lang="en-US" sz="2400" b="1">
                <a:solidFill>
                  <a:srgbClr val="0000FF"/>
                </a:solidFill>
                <a:cs typeface="Courier New" pitchFamily="49" charset="0"/>
              </a:rPr>
              <a:t>if</a:t>
            </a:r>
            <a:r>
              <a:rPr lang="en-US" sz="2400" b="1"/>
              <a:t>(a[j ]&lt; a[i])	</a:t>
            </a:r>
            <a:r>
              <a:rPr lang="en-US" sz="2400" b="1" i="1"/>
              <a:t>// Thỏa 1 cặp nghịch thế</a:t>
            </a:r>
            <a:r>
              <a:rPr lang="en-US" sz="2400" b="1"/>
              <a:t>					Swap(a[i], a[j]);</a:t>
            </a:r>
            <a:br>
              <a:rPr lang="en-US" sz="2400" b="1"/>
            </a:br>
            <a:r>
              <a:rPr lang="en-US" sz="2400" b="1"/>
              <a:t>}</a:t>
            </a:r>
          </a:p>
        </p:txBody>
      </p:sp>
    </p:spTree>
    <p:extLst>
      <p:ext uri="{BB962C8B-B14F-4D97-AF65-F5344CB8AC3E}">
        <p14:creationId xmlns:p14="http://schemas.microsoft.com/office/powerpoint/2010/main" val="786114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Minh Họa Thuật Toán</a:t>
            </a:r>
          </a:p>
        </p:txBody>
      </p:sp>
      <p:sp>
        <p:nvSpPr>
          <p:cNvPr id="139267" name="Oval 3"/>
          <p:cNvSpPr>
            <a:spLocks noChangeArrowheads="1"/>
          </p:cNvSpPr>
          <p:nvPr/>
        </p:nvSpPr>
        <p:spPr bwMode="auto">
          <a:xfrm>
            <a:off x="2198688" y="2871788"/>
            <a:ext cx="80962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39268"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39269"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39270"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39271"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39272"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39273"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39274"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grpSp>
        <p:nvGrpSpPr>
          <p:cNvPr id="139275" name="Group 11"/>
          <p:cNvGrpSpPr>
            <a:grpSpLocks/>
          </p:cNvGrpSpPr>
          <p:nvPr/>
        </p:nvGrpSpPr>
        <p:grpSpPr bwMode="auto">
          <a:xfrm>
            <a:off x="1108075" y="3425825"/>
            <a:ext cx="8550275" cy="608013"/>
            <a:chOff x="644" y="1153"/>
            <a:chExt cx="4972" cy="383"/>
          </a:xfrm>
        </p:grpSpPr>
        <p:sp>
          <p:nvSpPr>
            <p:cNvPr id="139276"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400" b="1">
                  <a:latin typeface="VNI-Helve" pitchFamily="2" charset="0"/>
                </a:rPr>
                <a:t>1</a:t>
              </a:r>
            </a:p>
          </p:txBody>
        </p:sp>
        <p:sp>
          <p:nvSpPr>
            <p:cNvPr id="139277"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400" b="1">
                  <a:latin typeface="VNI-Helve" pitchFamily="2" charset="0"/>
                </a:rPr>
                <a:t>2</a:t>
              </a:r>
            </a:p>
          </p:txBody>
        </p:sp>
        <p:sp>
          <p:nvSpPr>
            <p:cNvPr id="139278"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400" b="1">
                  <a:latin typeface="VNI-Helve" pitchFamily="2" charset="0"/>
                </a:rPr>
                <a:t>3</a:t>
              </a:r>
            </a:p>
          </p:txBody>
        </p:sp>
        <p:sp>
          <p:nvSpPr>
            <p:cNvPr id="139279"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400" b="1">
                  <a:latin typeface="VNI-Helve" pitchFamily="2" charset="0"/>
                </a:rPr>
                <a:t>4</a:t>
              </a:r>
            </a:p>
          </p:txBody>
        </p:sp>
        <p:sp>
          <p:nvSpPr>
            <p:cNvPr id="139280"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400" b="1">
                  <a:latin typeface="VNI-Helve" pitchFamily="2" charset="0"/>
                </a:rPr>
                <a:t>5</a:t>
              </a:r>
            </a:p>
          </p:txBody>
        </p:sp>
        <p:sp>
          <p:nvSpPr>
            <p:cNvPr id="139281"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400" b="1">
                  <a:latin typeface="VNI-Helve" pitchFamily="2" charset="0"/>
                </a:rPr>
                <a:t>6</a:t>
              </a:r>
            </a:p>
          </p:txBody>
        </p:sp>
        <p:sp>
          <p:nvSpPr>
            <p:cNvPr id="139282"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400" b="1">
                  <a:latin typeface="VNI-Helve" pitchFamily="2" charset="0"/>
                </a:rPr>
                <a:t>7</a:t>
              </a:r>
            </a:p>
          </p:txBody>
        </p:sp>
        <p:sp>
          <p:nvSpPr>
            <p:cNvPr id="139283"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400" b="1">
                  <a:latin typeface="VNI-Helve" pitchFamily="2" charset="0"/>
                </a:rPr>
                <a:t>0</a:t>
              </a:r>
            </a:p>
          </p:txBody>
        </p:sp>
      </p:grpSp>
      <p:sp>
        <p:nvSpPr>
          <p:cNvPr id="139286" name="Oval 22"/>
          <p:cNvSpPr>
            <a:spLocks noChangeArrowheads="1"/>
          </p:cNvSpPr>
          <p:nvPr/>
        </p:nvSpPr>
        <p:spPr bwMode="auto">
          <a:xfrm>
            <a:off x="1100138" y="28702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39287" name="AutoShape 23"/>
          <p:cNvSpPr>
            <a:spLocks noChangeArrowheads="1"/>
          </p:cNvSpPr>
          <p:nvPr/>
        </p:nvSpPr>
        <p:spPr bwMode="auto">
          <a:xfrm>
            <a:off x="1122363" y="3554413"/>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sz="400">
              <a:latin typeface="Times New Roman" pitchFamily="18" charset="0"/>
            </a:endParaRPr>
          </a:p>
          <a:p>
            <a:pPr algn="ctr" eaLnBrk="0" hangingPunct="0">
              <a:spcBef>
                <a:spcPct val="50000"/>
              </a:spcBef>
            </a:pPr>
            <a:r>
              <a:rPr lang="en-US" sz="2400">
                <a:latin typeface="Times New Roman" pitchFamily="18" charset="0"/>
              </a:rPr>
              <a:t>i</a:t>
            </a:r>
          </a:p>
        </p:txBody>
      </p:sp>
      <p:sp>
        <p:nvSpPr>
          <p:cNvPr id="139289" name="AutoShape 25"/>
          <p:cNvSpPr>
            <a:spLocks noChangeArrowheads="1"/>
          </p:cNvSpPr>
          <p:nvPr/>
        </p:nvSpPr>
        <p:spPr bwMode="auto">
          <a:xfrm>
            <a:off x="2289175" y="2133600"/>
            <a:ext cx="576263" cy="608013"/>
          </a:xfrm>
          <a:prstGeom prst="downArrow">
            <a:avLst>
              <a:gd name="adj1" fmla="val 50000"/>
              <a:gd name="adj2" fmla="val 26377"/>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sz="2800"/>
              <a:t>j</a:t>
            </a:r>
          </a:p>
        </p:txBody>
      </p:sp>
    </p:spTree>
    <p:extLst>
      <p:ext uri="{BB962C8B-B14F-4D97-AF65-F5344CB8AC3E}">
        <p14:creationId xmlns:p14="http://schemas.microsoft.com/office/powerpoint/2010/main" val="3590837528"/>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9287"/>
                                        </p:tgtEl>
                                        <p:attrNameLst>
                                          <p:attrName>style.visibility</p:attrName>
                                        </p:attrNameLst>
                                      </p:cBhvr>
                                      <p:to>
                                        <p:strVal val="visible"/>
                                      </p:to>
                                    </p:set>
                                    <p:animEffect transition="in" filter="blinds(horizontal)">
                                      <p:cBhvr>
                                        <p:cTn id="7" dur="500"/>
                                        <p:tgtEl>
                                          <p:spTgt spid="1392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5" nodeType="clickEffect">
                                  <p:stCondLst>
                                    <p:cond delay="0"/>
                                  </p:stCondLst>
                                  <p:childTnLst>
                                    <p:set>
                                      <p:cBhvr>
                                        <p:cTn id="11" dur="1" fill="hold">
                                          <p:stCondLst>
                                            <p:cond delay="0"/>
                                          </p:stCondLst>
                                        </p:cTn>
                                        <p:tgtEl>
                                          <p:spTgt spid="139289"/>
                                        </p:tgtEl>
                                        <p:attrNameLst>
                                          <p:attrName>style.visibility</p:attrName>
                                        </p:attrNameLst>
                                      </p:cBhvr>
                                      <p:to>
                                        <p:strVal val="visible"/>
                                      </p:to>
                                    </p:set>
                                    <p:animEffect transition="in" filter="blinds(horizontal)">
                                      <p:cBhvr>
                                        <p:cTn id="12" dur="500"/>
                                        <p:tgtEl>
                                          <p:spTgt spid="139289"/>
                                        </p:tgtEl>
                                      </p:cBhvr>
                                    </p:animEffect>
                                  </p:childTnLst>
                                </p:cTn>
                              </p:par>
                            </p:childTnLst>
                          </p:cTn>
                        </p:par>
                        <p:par>
                          <p:cTn id="13" fill="hold" nodeType="afterGroup">
                            <p:stCondLst>
                              <p:cond delay="500"/>
                            </p:stCondLst>
                            <p:childTnLst>
                              <p:par>
                                <p:cTn id="14" presetID="26" presetClass="emph" presetSubtype="0" fill="hold" grpId="0" nodeType="afterEffect">
                                  <p:stCondLst>
                                    <p:cond delay="0"/>
                                  </p:stCondLst>
                                  <p:childTnLst>
                                    <p:animEffect transition="out" filter="fade">
                                      <p:cBhvr>
                                        <p:cTn id="15" dur="2000" tmFilter="0, 0; .2, .5; .8, .5; 1, 0"/>
                                        <p:tgtEl>
                                          <p:spTgt spid="139267"/>
                                        </p:tgtEl>
                                      </p:cBhvr>
                                    </p:animEffect>
                                    <p:animScale>
                                      <p:cBhvr>
                                        <p:cTn id="16" dur="1000" autoRev="1" fill="hold"/>
                                        <p:tgtEl>
                                          <p:spTgt spid="139267"/>
                                        </p:tgtEl>
                                      </p:cBhvr>
                                      <p:by x="105000" y="105000"/>
                                    </p:animScale>
                                  </p:childTnLst>
                                </p:cTn>
                              </p:par>
                              <p:par>
                                <p:cTn id="17" presetID="26" presetClass="emph" presetSubtype="0" fill="hold" grpId="0" nodeType="withEffect">
                                  <p:stCondLst>
                                    <p:cond delay="0"/>
                                  </p:stCondLst>
                                  <p:childTnLst>
                                    <p:animEffect transition="out" filter="fade">
                                      <p:cBhvr>
                                        <p:cTn id="18" dur="2000" tmFilter="0, 0; .2, .5; .8, .5; 1, 0"/>
                                        <p:tgtEl>
                                          <p:spTgt spid="139274"/>
                                        </p:tgtEl>
                                      </p:cBhvr>
                                    </p:animEffect>
                                    <p:animScale>
                                      <p:cBhvr>
                                        <p:cTn id="19" dur="1000" autoRev="1" fill="hold"/>
                                        <p:tgtEl>
                                          <p:spTgt spid="139274"/>
                                        </p:tgtEl>
                                      </p:cBhvr>
                                      <p:by x="105000" y="105000"/>
                                    </p:animScale>
                                  </p:childTnLst>
                                </p:cTn>
                              </p:par>
                            </p:childTnLst>
                          </p:cTn>
                        </p:par>
                        <p:par>
                          <p:cTn id="20" fill="hold" nodeType="afterGroup">
                            <p:stCondLst>
                              <p:cond delay="2500"/>
                            </p:stCondLst>
                            <p:childTnLst>
                              <p:par>
                                <p:cTn id="21" presetID="42" presetClass="path" presetSubtype="0" accel="50000" decel="50000" fill="hold" grpId="1" nodeType="afterEffect">
                                  <p:stCondLst>
                                    <p:cond delay="0"/>
                                  </p:stCondLst>
                                  <p:childTnLst>
                                    <p:animMotion origin="layout" path="M -0.00096 -1.38728E-6 L -0.05268 0.20879 " pathEditMode="relative" rAng="0" ptsTypes="AA">
                                      <p:cBhvr>
                                        <p:cTn id="22" dur="2000" fill="hold"/>
                                        <p:tgtEl>
                                          <p:spTgt spid="139267"/>
                                        </p:tgtEl>
                                        <p:attrNameLst>
                                          <p:attrName>ppt_x</p:attrName>
                                          <p:attrName>ppt_y</p:attrName>
                                        </p:attrNameLst>
                                      </p:cBhvr>
                                      <p:rCtr x="-2594" y="10428"/>
                                    </p:animMotion>
                                  </p:childTnLst>
                                </p:cTn>
                              </p:par>
                            </p:childTnLst>
                          </p:cTn>
                        </p:par>
                        <p:par>
                          <p:cTn id="23" fill="hold" nodeType="afterGroup">
                            <p:stCondLst>
                              <p:cond delay="4500"/>
                            </p:stCondLst>
                            <p:childTnLst>
                              <p:par>
                                <p:cTn id="24" presetID="63" presetClass="path" presetSubtype="0" accel="50000" decel="50000" fill="hold" grpId="1" nodeType="afterEffect">
                                  <p:stCondLst>
                                    <p:cond delay="0"/>
                                  </p:stCondLst>
                                  <p:childTnLst>
                                    <p:animMotion origin="layout" path="M 0.00096 -0.00023 L 0.11081 -0.00023 " pathEditMode="relative" rAng="0" ptsTypes="AA">
                                      <p:cBhvr>
                                        <p:cTn id="25" dur="2000" fill="hold"/>
                                        <p:tgtEl>
                                          <p:spTgt spid="139274"/>
                                        </p:tgtEl>
                                        <p:attrNameLst>
                                          <p:attrName>ppt_x</p:attrName>
                                          <p:attrName>ppt_y</p:attrName>
                                        </p:attrNameLst>
                                      </p:cBhvr>
                                      <p:rCtr x="5492" y="0"/>
                                    </p:animMotion>
                                  </p:childTnLst>
                                </p:cTn>
                              </p:par>
                            </p:childTnLst>
                          </p:cTn>
                        </p:par>
                        <p:par>
                          <p:cTn id="26" fill="hold" nodeType="afterGroup">
                            <p:stCondLst>
                              <p:cond delay="6500"/>
                            </p:stCondLst>
                            <p:childTnLst>
                              <p:par>
                                <p:cTn id="27" presetID="64" presetClass="path" presetSubtype="0" accel="50000" decel="50000" fill="hold" grpId="2" nodeType="afterEffect">
                                  <p:stCondLst>
                                    <p:cond delay="0"/>
                                  </p:stCondLst>
                                  <p:childTnLst>
                                    <p:animMotion origin="layout" path="M -0.05268 0.20879 L -0.11097 -0.00023 " pathEditMode="relative" rAng="0" ptsTypes="AA">
                                      <p:cBhvr>
                                        <p:cTn id="28" dur="2000" fill="hold"/>
                                        <p:tgtEl>
                                          <p:spTgt spid="139267"/>
                                        </p:tgtEl>
                                        <p:attrNameLst>
                                          <p:attrName>ppt_x</p:attrName>
                                          <p:attrName>ppt_y</p:attrName>
                                        </p:attrNameLst>
                                      </p:cBhvr>
                                      <p:rCtr x="-2914" y="-10451"/>
                                    </p:animMotion>
                                  </p:childTnLst>
                                </p:cTn>
                              </p:par>
                            </p:childTnLst>
                          </p:cTn>
                        </p:par>
                        <p:par>
                          <p:cTn id="29" fill="hold" nodeType="afterGroup">
                            <p:stCondLst>
                              <p:cond delay="8500"/>
                            </p:stCondLst>
                            <p:childTnLst>
                              <p:par>
                                <p:cTn id="30" presetID="63" presetClass="path" presetSubtype="0" accel="50000" decel="50000" fill="hold" grpId="0" nodeType="afterEffect">
                                  <p:stCondLst>
                                    <p:cond delay="0"/>
                                  </p:stCondLst>
                                  <p:childTnLst>
                                    <p:animMotion origin="layout" path="M -0.00272 0.00232 L 0.11081 0.00463 " pathEditMode="relative" rAng="0" ptsTypes="AA">
                                      <p:cBhvr>
                                        <p:cTn id="31" dur="2000" fill="hold"/>
                                        <p:tgtEl>
                                          <p:spTgt spid="139289"/>
                                        </p:tgtEl>
                                        <p:attrNameLst>
                                          <p:attrName>ppt_x</p:attrName>
                                          <p:attrName>ppt_y</p:attrName>
                                        </p:attrNameLst>
                                      </p:cBhvr>
                                      <p:rCtr x="5669" y="116"/>
                                    </p:animMotion>
                                  </p:childTnLst>
                                </p:cTn>
                              </p:par>
                            </p:childTnLst>
                          </p:cTn>
                        </p:par>
                        <p:par>
                          <p:cTn id="32" fill="hold" nodeType="afterGroup">
                            <p:stCondLst>
                              <p:cond delay="10500"/>
                            </p:stCondLst>
                            <p:childTnLst>
                              <p:par>
                                <p:cTn id="33" presetID="26" presetClass="emph" presetSubtype="0" fill="hold" grpId="0" nodeType="afterEffect">
                                  <p:stCondLst>
                                    <p:cond delay="0"/>
                                  </p:stCondLst>
                                  <p:childTnLst>
                                    <p:animEffect transition="out" filter="fade">
                                      <p:cBhvr>
                                        <p:cTn id="34" dur="2000" tmFilter="0, 0; .2, .5; .8, .5; 1, 0"/>
                                        <p:tgtEl>
                                          <p:spTgt spid="139268"/>
                                        </p:tgtEl>
                                      </p:cBhvr>
                                    </p:animEffect>
                                    <p:animScale>
                                      <p:cBhvr>
                                        <p:cTn id="35" dur="1000" autoRev="1" fill="hold"/>
                                        <p:tgtEl>
                                          <p:spTgt spid="139268"/>
                                        </p:tgtEl>
                                      </p:cBhvr>
                                      <p:by x="105000" y="105000"/>
                                    </p:animScale>
                                  </p:childTnLst>
                                </p:cTn>
                              </p:par>
                              <p:par>
                                <p:cTn id="36" presetID="26" presetClass="emph" presetSubtype="0" fill="hold" grpId="3" nodeType="withEffect">
                                  <p:stCondLst>
                                    <p:cond delay="0"/>
                                  </p:stCondLst>
                                  <p:childTnLst>
                                    <p:animEffect transition="out" filter="fade">
                                      <p:cBhvr>
                                        <p:cTn id="37" dur="2000" tmFilter="0, 0; .2, .5; .8, .5; 1, 0"/>
                                        <p:tgtEl>
                                          <p:spTgt spid="139267"/>
                                        </p:tgtEl>
                                      </p:cBhvr>
                                    </p:animEffect>
                                    <p:animScale>
                                      <p:cBhvr>
                                        <p:cTn id="38" dur="1000" autoRev="1" fill="hold"/>
                                        <p:tgtEl>
                                          <p:spTgt spid="139267"/>
                                        </p:tgtEl>
                                      </p:cBhvr>
                                      <p:by x="105000" y="105000"/>
                                    </p:animScale>
                                  </p:childTnLst>
                                </p:cTn>
                              </p:par>
                            </p:childTnLst>
                          </p:cTn>
                        </p:par>
                        <p:par>
                          <p:cTn id="39" fill="hold" nodeType="afterGroup">
                            <p:stCondLst>
                              <p:cond delay="12500"/>
                            </p:stCondLst>
                            <p:childTnLst>
                              <p:par>
                                <p:cTn id="40" presetID="63" presetClass="path" presetSubtype="0" accel="50000" decel="50000" fill="hold" grpId="1" nodeType="afterEffect">
                                  <p:stCondLst>
                                    <p:cond delay="0"/>
                                  </p:stCondLst>
                                  <p:childTnLst>
                                    <p:animMotion origin="layout" path="M 0.11081 0.00463 L 0.22242 0.00232 " pathEditMode="relative" rAng="0" ptsTypes="AA">
                                      <p:cBhvr>
                                        <p:cTn id="41" dur="2000" fill="hold"/>
                                        <p:tgtEl>
                                          <p:spTgt spid="139289"/>
                                        </p:tgtEl>
                                        <p:attrNameLst>
                                          <p:attrName>ppt_x</p:attrName>
                                          <p:attrName>ppt_y</p:attrName>
                                        </p:attrNameLst>
                                      </p:cBhvr>
                                      <p:rCtr x="5572" y="-116"/>
                                    </p:animMotion>
                                  </p:childTnLst>
                                </p:cTn>
                              </p:par>
                            </p:childTnLst>
                          </p:cTn>
                        </p:par>
                        <p:par>
                          <p:cTn id="42" fill="hold" nodeType="afterGroup">
                            <p:stCondLst>
                              <p:cond delay="14500"/>
                            </p:stCondLst>
                            <p:childTnLst>
                              <p:par>
                                <p:cTn id="43" presetID="26" presetClass="emph" presetSubtype="0" fill="hold" grpId="4" nodeType="afterEffect">
                                  <p:stCondLst>
                                    <p:cond delay="0"/>
                                  </p:stCondLst>
                                  <p:childTnLst>
                                    <p:animEffect transition="out" filter="fade">
                                      <p:cBhvr>
                                        <p:cTn id="44" dur="2000" tmFilter="0, 0; .2, .5; .8, .5; 1, 0"/>
                                        <p:tgtEl>
                                          <p:spTgt spid="139267"/>
                                        </p:tgtEl>
                                      </p:cBhvr>
                                    </p:animEffect>
                                    <p:animScale>
                                      <p:cBhvr>
                                        <p:cTn id="45" dur="1000" autoRev="1" fill="hold"/>
                                        <p:tgtEl>
                                          <p:spTgt spid="139267"/>
                                        </p:tgtEl>
                                      </p:cBhvr>
                                      <p:by x="105000" y="105000"/>
                                    </p:animScale>
                                  </p:childTnLst>
                                </p:cTn>
                              </p:par>
                              <p:par>
                                <p:cTn id="46" presetID="26" presetClass="emph" presetSubtype="0" fill="hold" grpId="0" nodeType="withEffect">
                                  <p:stCondLst>
                                    <p:cond delay="0"/>
                                  </p:stCondLst>
                                  <p:childTnLst>
                                    <p:animEffect transition="out" filter="fade">
                                      <p:cBhvr>
                                        <p:cTn id="47" dur="2000" tmFilter="0, 0; .2, .5; .8, .5; 1, 0"/>
                                        <p:tgtEl>
                                          <p:spTgt spid="139269"/>
                                        </p:tgtEl>
                                      </p:cBhvr>
                                    </p:animEffect>
                                    <p:animScale>
                                      <p:cBhvr>
                                        <p:cTn id="48" dur="1000" autoRev="1" fill="hold"/>
                                        <p:tgtEl>
                                          <p:spTgt spid="139269"/>
                                        </p:tgtEl>
                                      </p:cBhvr>
                                      <p:by x="105000" y="105000"/>
                                    </p:animScale>
                                  </p:childTnLst>
                                </p:cTn>
                              </p:par>
                            </p:childTnLst>
                          </p:cTn>
                        </p:par>
                        <p:par>
                          <p:cTn id="49" fill="hold" nodeType="afterGroup">
                            <p:stCondLst>
                              <p:cond delay="16500"/>
                            </p:stCondLst>
                            <p:childTnLst>
                              <p:par>
                                <p:cTn id="50" presetID="63" presetClass="path" presetSubtype="0" accel="50000" decel="50000" fill="hold" grpId="7" nodeType="afterEffect">
                                  <p:stCondLst>
                                    <p:cond delay="0"/>
                                  </p:stCondLst>
                                  <p:childTnLst>
                                    <p:animMotion origin="layout" path="M 0.22532 0.00811 L 0.33445 0.00811 " pathEditMode="relative" rAng="0" ptsTypes="AA">
                                      <p:cBhvr>
                                        <p:cTn id="51" dur="2000" fill="hold"/>
                                        <p:tgtEl>
                                          <p:spTgt spid="139289"/>
                                        </p:tgtEl>
                                        <p:attrNameLst>
                                          <p:attrName>ppt_x</p:attrName>
                                          <p:attrName>ppt_y</p:attrName>
                                        </p:attrNameLst>
                                      </p:cBhvr>
                                      <p:rCtr x="5449" y="0"/>
                                    </p:animMotion>
                                  </p:childTnLst>
                                </p:cTn>
                              </p:par>
                            </p:childTnLst>
                          </p:cTn>
                        </p:par>
                        <p:par>
                          <p:cTn id="52" fill="hold" nodeType="afterGroup">
                            <p:stCondLst>
                              <p:cond delay="18500"/>
                            </p:stCondLst>
                            <p:childTnLst>
                              <p:par>
                                <p:cTn id="53" presetID="26" presetClass="emph" presetSubtype="0" fill="hold" grpId="0" nodeType="afterEffect">
                                  <p:stCondLst>
                                    <p:cond delay="0"/>
                                  </p:stCondLst>
                                  <p:childTnLst>
                                    <p:animEffect transition="out" filter="fade">
                                      <p:cBhvr>
                                        <p:cTn id="54" dur="2000" tmFilter="0, 0; .2, .5; .8, .5; 1, 0"/>
                                        <p:tgtEl>
                                          <p:spTgt spid="139270"/>
                                        </p:tgtEl>
                                      </p:cBhvr>
                                    </p:animEffect>
                                    <p:animScale>
                                      <p:cBhvr>
                                        <p:cTn id="55" dur="1000" autoRev="1" fill="hold"/>
                                        <p:tgtEl>
                                          <p:spTgt spid="139270"/>
                                        </p:tgtEl>
                                      </p:cBhvr>
                                      <p:by x="105000" y="105000"/>
                                    </p:animScale>
                                  </p:childTnLst>
                                </p:cTn>
                              </p:par>
                              <p:par>
                                <p:cTn id="56" presetID="26" presetClass="emph" presetSubtype="0" fill="hold" grpId="5" nodeType="withEffect">
                                  <p:stCondLst>
                                    <p:cond delay="0"/>
                                  </p:stCondLst>
                                  <p:childTnLst>
                                    <p:animEffect transition="out" filter="fade">
                                      <p:cBhvr>
                                        <p:cTn id="57" dur="2000" tmFilter="0, 0; .2, .5; .8, .5; 1, 0"/>
                                        <p:tgtEl>
                                          <p:spTgt spid="139267"/>
                                        </p:tgtEl>
                                      </p:cBhvr>
                                    </p:animEffect>
                                    <p:animScale>
                                      <p:cBhvr>
                                        <p:cTn id="58" dur="1000" autoRev="1" fill="hold"/>
                                        <p:tgtEl>
                                          <p:spTgt spid="139267"/>
                                        </p:tgtEl>
                                      </p:cBhvr>
                                      <p:by x="105000" y="105000"/>
                                    </p:animScale>
                                  </p:childTnLst>
                                </p:cTn>
                              </p:par>
                            </p:childTnLst>
                          </p:cTn>
                        </p:par>
                        <p:par>
                          <p:cTn id="59" fill="hold" nodeType="afterGroup">
                            <p:stCondLst>
                              <p:cond delay="20500"/>
                            </p:stCondLst>
                            <p:childTnLst>
                              <p:par>
                                <p:cTn id="60" presetID="42" presetClass="path" presetSubtype="0" accel="50000" decel="50000" fill="hold" grpId="1" nodeType="afterEffect">
                                  <p:stCondLst>
                                    <p:cond delay="0"/>
                                  </p:stCondLst>
                                  <p:childTnLst>
                                    <p:animMotion origin="layout" path="M 0.00032 -1.38728E-6 L -0.22146 0.20879 " pathEditMode="relative" rAng="0" ptsTypes="AA">
                                      <p:cBhvr>
                                        <p:cTn id="61" dur="2000" fill="hold"/>
                                        <p:tgtEl>
                                          <p:spTgt spid="139270"/>
                                        </p:tgtEl>
                                        <p:attrNameLst>
                                          <p:attrName>ppt_x</p:attrName>
                                          <p:attrName>ppt_y</p:attrName>
                                        </p:attrNameLst>
                                      </p:cBhvr>
                                      <p:rCtr x="-11097" y="10428"/>
                                    </p:animMotion>
                                  </p:childTnLst>
                                </p:cTn>
                              </p:par>
                            </p:childTnLst>
                          </p:cTn>
                        </p:par>
                        <p:par>
                          <p:cTn id="62" fill="hold" nodeType="afterGroup">
                            <p:stCondLst>
                              <p:cond delay="22500"/>
                            </p:stCondLst>
                            <p:childTnLst>
                              <p:par>
                                <p:cTn id="63" presetID="63" presetClass="path" presetSubtype="0" accel="50000" decel="50000" fill="hold" grpId="6" nodeType="afterEffect">
                                  <p:stCondLst>
                                    <p:cond delay="0"/>
                                  </p:stCondLst>
                                  <p:childTnLst>
                                    <p:animMotion origin="layout" path="M -0.11097 -0.00023 L 0.33387 -1.38728E-6 " pathEditMode="relative" rAng="0" ptsTypes="AA">
                                      <p:cBhvr>
                                        <p:cTn id="64" dur="2000" fill="hold"/>
                                        <p:tgtEl>
                                          <p:spTgt spid="139267"/>
                                        </p:tgtEl>
                                        <p:attrNameLst>
                                          <p:attrName>ppt_x</p:attrName>
                                          <p:attrName>ppt_y</p:attrName>
                                        </p:attrNameLst>
                                      </p:cBhvr>
                                      <p:rCtr x="22242" y="0"/>
                                    </p:animMotion>
                                  </p:childTnLst>
                                </p:cTn>
                              </p:par>
                            </p:childTnLst>
                          </p:cTn>
                        </p:par>
                        <p:par>
                          <p:cTn id="65" fill="hold" nodeType="afterGroup">
                            <p:stCondLst>
                              <p:cond delay="24500"/>
                            </p:stCondLst>
                            <p:childTnLst>
                              <p:par>
                                <p:cTn id="66" presetID="64" presetClass="path" presetSubtype="0" accel="50000" decel="50000" fill="hold" grpId="2" nodeType="afterEffect">
                                  <p:stCondLst>
                                    <p:cond delay="0"/>
                                  </p:stCondLst>
                                  <p:childTnLst>
                                    <p:animMotion origin="layout" path="M -0.22146 0.20879 L -0.44644 -0.00023 " pathEditMode="relative" rAng="0" ptsTypes="AA">
                                      <p:cBhvr>
                                        <p:cTn id="67" dur="2000" fill="hold"/>
                                        <p:tgtEl>
                                          <p:spTgt spid="139270"/>
                                        </p:tgtEl>
                                        <p:attrNameLst>
                                          <p:attrName>ppt_x</p:attrName>
                                          <p:attrName>ppt_y</p:attrName>
                                        </p:attrNameLst>
                                      </p:cBhvr>
                                      <p:rCtr x="-11257" y="-10451"/>
                                    </p:animMotion>
                                  </p:childTnLst>
                                </p:cTn>
                              </p:par>
                            </p:childTnLst>
                          </p:cTn>
                        </p:par>
                        <p:par>
                          <p:cTn id="68" fill="hold" nodeType="afterGroup">
                            <p:stCondLst>
                              <p:cond delay="26500"/>
                            </p:stCondLst>
                            <p:childTnLst>
                              <p:par>
                                <p:cTn id="69" presetID="63" presetClass="path" presetSubtype="0" accel="50000" decel="50000" fill="hold" grpId="8" nodeType="afterEffect">
                                  <p:stCondLst>
                                    <p:cond delay="0"/>
                                  </p:stCondLst>
                                  <p:childTnLst>
                                    <p:animMotion origin="layout" path="M 0.33445 0.00811 L 0.44343 0.00811 " pathEditMode="relative" rAng="0" ptsTypes="AA">
                                      <p:cBhvr>
                                        <p:cTn id="70" dur="2000" fill="hold"/>
                                        <p:tgtEl>
                                          <p:spTgt spid="139289"/>
                                        </p:tgtEl>
                                        <p:attrNameLst>
                                          <p:attrName>ppt_x</p:attrName>
                                          <p:attrName>ppt_y</p:attrName>
                                        </p:attrNameLst>
                                      </p:cBhvr>
                                      <p:rCtr x="5449" y="0"/>
                                    </p:animMotion>
                                  </p:childTnLst>
                                </p:cTn>
                              </p:par>
                            </p:childTnLst>
                          </p:cTn>
                        </p:par>
                        <p:par>
                          <p:cTn id="71" fill="hold" nodeType="afterGroup">
                            <p:stCondLst>
                              <p:cond delay="28500"/>
                            </p:stCondLst>
                            <p:childTnLst>
                              <p:par>
                                <p:cTn id="72" presetID="26" presetClass="emph" presetSubtype="0" fill="hold" grpId="0" nodeType="afterEffect">
                                  <p:stCondLst>
                                    <p:cond delay="0"/>
                                  </p:stCondLst>
                                  <p:childTnLst>
                                    <p:animEffect transition="out" filter="fade">
                                      <p:cBhvr>
                                        <p:cTn id="73" dur="2000" tmFilter="0, 0; .2, .5; .8, .5; 1, 0"/>
                                        <p:tgtEl>
                                          <p:spTgt spid="139271"/>
                                        </p:tgtEl>
                                      </p:cBhvr>
                                    </p:animEffect>
                                    <p:animScale>
                                      <p:cBhvr>
                                        <p:cTn id="74" dur="1000" autoRev="1" fill="hold"/>
                                        <p:tgtEl>
                                          <p:spTgt spid="139271"/>
                                        </p:tgtEl>
                                      </p:cBhvr>
                                      <p:by x="105000" y="105000"/>
                                    </p:animScale>
                                  </p:childTnLst>
                                </p:cTn>
                              </p:par>
                              <p:par>
                                <p:cTn id="75" presetID="26" presetClass="emph" presetSubtype="0" fill="hold" grpId="3" nodeType="withEffect">
                                  <p:stCondLst>
                                    <p:cond delay="0"/>
                                  </p:stCondLst>
                                  <p:childTnLst>
                                    <p:animEffect transition="out" filter="fade">
                                      <p:cBhvr>
                                        <p:cTn id="76" dur="2000" tmFilter="0, 0; .2, .5; .8, .5; 1, 0"/>
                                        <p:tgtEl>
                                          <p:spTgt spid="139270"/>
                                        </p:tgtEl>
                                      </p:cBhvr>
                                    </p:animEffect>
                                    <p:animScale>
                                      <p:cBhvr>
                                        <p:cTn id="77" dur="1000" autoRev="1" fill="hold"/>
                                        <p:tgtEl>
                                          <p:spTgt spid="139270"/>
                                        </p:tgtEl>
                                      </p:cBhvr>
                                      <p:by x="105000" y="105000"/>
                                    </p:animScale>
                                  </p:childTnLst>
                                </p:cTn>
                              </p:par>
                            </p:childTnLst>
                          </p:cTn>
                        </p:par>
                      </p:childTnLst>
                    </p:cTn>
                  </p:par>
                  <p:par>
                    <p:cTn id="78" fill="hold" nodeType="clickPar">
                      <p:stCondLst>
                        <p:cond delay="indefinite"/>
                      </p:stCondLst>
                      <p:childTnLst>
                        <p:par>
                          <p:cTn id="79" fill="hold" nodeType="withGroup">
                            <p:stCondLst>
                              <p:cond delay="0"/>
                            </p:stCondLst>
                            <p:childTnLst>
                              <p:par>
                                <p:cTn id="80" presetID="63" presetClass="path" presetSubtype="0" accel="50000" decel="50000" fill="hold" grpId="2" nodeType="clickEffect">
                                  <p:stCondLst>
                                    <p:cond delay="0"/>
                                  </p:stCondLst>
                                  <p:childTnLst>
                                    <p:animMotion origin="layout" path="M 0.44759 0.00811 L 0.55657 0.00811 " pathEditMode="relative" rAng="0" ptsTypes="AA">
                                      <p:cBhvr>
                                        <p:cTn id="81" dur="2000" fill="hold"/>
                                        <p:tgtEl>
                                          <p:spTgt spid="139289"/>
                                        </p:tgtEl>
                                        <p:attrNameLst>
                                          <p:attrName>ppt_x</p:attrName>
                                          <p:attrName>ppt_y</p:attrName>
                                        </p:attrNameLst>
                                      </p:cBhvr>
                                      <p:rCtr x="5449" y="0"/>
                                    </p:animMotion>
                                  </p:childTnLst>
                                </p:cTn>
                              </p:par>
                            </p:childTnLst>
                          </p:cTn>
                        </p:par>
                        <p:par>
                          <p:cTn id="82" fill="hold" nodeType="afterGroup">
                            <p:stCondLst>
                              <p:cond delay="2000"/>
                            </p:stCondLst>
                            <p:childTnLst>
                              <p:par>
                                <p:cTn id="83" presetID="26" presetClass="emph" presetSubtype="0" fill="hold" grpId="0" nodeType="afterEffect">
                                  <p:stCondLst>
                                    <p:cond delay="0"/>
                                  </p:stCondLst>
                                  <p:childTnLst>
                                    <p:animEffect transition="out" filter="fade">
                                      <p:cBhvr>
                                        <p:cTn id="84" dur="2000" tmFilter="0, 0; .2, .5; .8, .5; 1, 0"/>
                                        <p:tgtEl>
                                          <p:spTgt spid="139272"/>
                                        </p:tgtEl>
                                      </p:cBhvr>
                                    </p:animEffect>
                                    <p:animScale>
                                      <p:cBhvr>
                                        <p:cTn id="85" dur="1000" autoRev="1" fill="hold"/>
                                        <p:tgtEl>
                                          <p:spTgt spid="139272"/>
                                        </p:tgtEl>
                                      </p:cBhvr>
                                      <p:by x="105000" y="105000"/>
                                    </p:animScale>
                                  </p:childTnLst>
                                </p:cTn>
                              </p:par>
                              <p:par>
                                <p:cTn id="86" presetID="26" presetClass="emph" presetSubtype="0" fill="hold" grpId="4" nodeType="withEffect">
                                  <p:stCondLst>
                                    <p:cond delay="0"/>
                                  </p:stCondLst>
                                  <p:childTnLst>
                                    <p:animEffect transition="out" filter="fade">
                                      <p:cBhvr>
                                        <p:cTn id="87" dur="2000" tmFilter="0, 0; .2, .5; .8, .5; 1, 0"/>
                                        <p:tgtEl>
                                          <p:spTgt spid="139270"/>
                                        </p:tgtEl>
                                      </p:cBhvr>
                                    </p:animEffect>
                                    <p:animScale>
                                      <p:cBhvr>
                                        <p:cTn id="88" dur="1000" autoRev="1" fill="hold"/>
                                        <p:tgtEl>
                                          <p:spTgt spid="139270"/>
                                        </p:tgtEl>
                                      </p:cBhvr>
                                      <p:by x="105000" y="105000"/>
                                    </p:animScale>
                                  </p:childTnLst>
                                </p:cTn>
                              </p:par>
                            </p:childTnLst>
                          </p:cTn>
                        </p:par>
                      </p:childTnLst>
                    </p:cTn>
                  </p:par>
                  <p:par>
                    <p:cTn id="89" fill="hold" nodeType="clickPar">
                      <p:stCondLst>
                        <p:cond delay="indefinite"/>
                      </p:stCondLst>
                      <p:childTnLst>
                        <p:par>
                          <p:cTn id="90" fill="hold" nodeType="withGroup">
                            <p:stCondLst>
                              <p:cond delay="0"/>
                            </p:stCondLst>
                            <p:childTnLst>
                              <p:par>
                                <p:cTn id="91" presetID="63" presetClass="path" presetSubtype="0" accel="50000" decel="50000" fill="hold" grpId="3" nodeType="clickEffect">
                                  <p:stCondLst>
                                    <p:cond delay="0"/>
                                  </p:stCondLst>
                                  <p:childTnLst>
                                    <p:animMotion origin="layout" path="M 0.55661 0.00232 L 0.68006 0.00232 " pathEditMode="relative" rAng="0" ptsTypes="AA">
                                      <p:cBhvr>
                                        <p:cTn id="92" dur="2000" fill="hold"/>
                                        <p:tgtEl>
                                          <p:spTgt spid="139289"/>
                                        </p:tgtEl>
                                        <p:attrNameLst>
                                          <p:attrName>ppt_x</p:attrName>
                                          <p:attrName>ppt_y</p:attrName>
                                        </p:attrNameLst>
                                      </p:cBhvr>
                                      <p:rCtr x="6165" y="0"/>
                                    </p:animMotion>
                                  </p:childTnLst>
                                </p:cTn>
                              </p:par>
                            </p:childTnLst>
                          </p:cTn>
                        </p:par>
                        <p:par>
                          <p:cTn id="93" fill="hold" nodeType="afterGroup">
                            <p:stCondLst>
                              <p:cond delay="2000"/>
                            </p:stCondLst>
                            <p:childTnLst>
                              <p:par>
                                <p:cTn id="94" presetID="26" presetClass="emph" presetSubtype="0" fill="hold" grpId="5" nodeType="afterEffect">
                                  <p:stCondLst>
                                    <p:cond delay="0"/>
                                  </p:stCondLst>
                                  <p:childTnLst>
                                    <p:animEffect transition="out" filter="fade">
                                      <p:cBhvr>
                                        <p:cTn id="95" dur="2000" tmFilter="0, 0; .2, .5; .8, .5; 1, 0"/>
                                        <p:tgtEl>
                                          <p:spTgt spid="139270"/>
                                        </p:tgtEl>
                                      </p:cBhvr>
                                    </p:animEffect>
                                    <p:animScale>
                                      <p:cBhvr>
                                        <p:cTn id="96" dur="1000" autoRev="1" fill="hold"/>
                                        <p:tgtEl>
                                          <p:spTgt spid="139270"/>
                                        </p:tgtEl>
                                      </p:cBhvr>
                                      <p:by x="105000" y="105000"/>
                                    </p:animScale>
                                  </p:childTnLst>
                                </p:cTn>
                              </p:par>
                              <p:par>
                                <p:cTn id="97" presetID="26" presetClass="emph" presetSubtype="0" fill="hold" grpId="0" nodeType="withEffect">
                                  <p:stCondLst>
                                    <p:cond delay="0"/>
                                  </p:stCondLst>
                                  <p:childTnLst>
                                    <p:animEffect transition="out" filter="fade">
                                      <p:cBhvr>
                                        <p:cTn id="98" dur="2000" tmFilter="0, 0; .2, .5; .8, .5; 1, 0"/>
                                        <p:tgtEl>
                                          <p:spTgt spid="139273"/>
                                        </p:tgtEl>
                                      </p:cBhvr>
                                    </p:animEffect>
                                    <p:animScale>
                                      <p:cBhvr>
                                        <p:cTn id="99" dur="1000" autoRev="1" fill="hold"/>
                                        <p:tgtEl>
                                          <p:spTgt spid="139273"/>
                                        </p:tgtEl>
                                      </p:cBhvr>
                                      <p:by x="105000" y="105000"/>
                                    </p:animScale>
                                  </p:childTnLst>
                                </p:cTn>
                              </p:par>
                            </p:childTnLst>
                          </p:cTn>
                        </p:par>
                        <p:par>
                          <p:cTn id="100" fill="hold" nodeType="afterGroup">
                            <p:stCondLst>
                              <p:cond delay="4000"/>
                            </p:stCondLst>
                            <p:childTnLst>
                              <p:par>
                                <p:cTn id="101" presetID="8" presetClass="exit" presetSubtype="16" fill="hold" grpId="6" nodeType="afterEffect">
                                  <p:stCondLst>
                                    <p:cond delay="0"/>
                                  </p:stCondLst>
                                  <p:childTnLst>
                                    <p:animEffect transition="out" filter="diamond(in)">
                                      <p:cBhvr>
                                        <p:cTn id="102" dur="1000"/>
                                        <p:tgtEl>
                                          <p:spTgt spid="139270"/>
                                        </p:tgtEl>
                                      </p:cBhvr>
                                    </p:animEffect>
                                    <p:set>
                                      <p:cBhvr>
                                        <p:cTn id="103" dur="1" fill="hold">
                                          <p:stCondLst>
                                            <p:cond delay="999"/>
                                          </p:stCondLst>
                                        </p:cTn>
                                        <p:tgtEl>
                                          <p:spTgt spid="139270"/>
                                        </p:tgtEl>
                                        <p:attrNameLst>
                                          <p:attrName>style.visibility</p:attrName>
                                        </p:attrNameLst>
                                      </p:cBhvr>
                                      <p:to>
                                        <p:strVal val="hidden"/>
                                      </p:to>
                                    </p:set>
                                  </p:childTnLst>
                                </p:cTn>
                              </p:par>
                              <p:par>
                                <p:cTn id="104" presetID="8" presetClass="entr" presetSubtype="16" fill="hold" grpId="0" nodeType="withEffect">
                                  <p:stCondLst>
                                    <p:cond delay="0"/>
                                  </p:stCondLst>
                                  <p:childTnLst>
                                    <p:set>
                                      <p:cBhvr>
                                        <p:cTn id="105" dur="1" fill="hold">
                                          <p:stCondLst>
                                            <p:cond delay="0"/>
                                          </p:stCondLst>
                                        </p:cTn>
                                        <p:tgtEl>
                                          <p:spTgt spid="139286"/>
                                        </p:tgtEl>
                                        <p:attrNameLst>
                                          <p:attrName>style.visibility</p:attrName>
                                        </p:attrNameLst>
                                      </p:cBhvr>
                                      <p:to>
                                        <p:strVal val="visible"/>
                                      </p:to>
                                    </p:set>
                                    <p:animEffect transition="in" filter="diamond(in)">
                                      <p:cBhvr>
                                        <p:cTn id="106" dur="1000"/>
                                        <p:tgtEl>
                                          <p:spTgt spid="139286"/>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xit" presetSubtype="10" fill="hold" grpId="4" nodeType="clickEffect">
                                  <p:stCondLst>
                                    <p:cond delay="0"/>
                                  </p:stCondLst>
                                  <p:childTnLst>
                                    <p:animEffect transition="out" filter="blinds(horizontal)">
                                      <p:cBhvr>
                                        <p:cTn id="110" dur="500"/>
                                        <p:tgtEl>
                                          <p:spTgt spid="139289"/>
                                        </p:tgtEl>
                                      </p:cBhvr>
                                    </p:animEffect>
                                    <p:set>
                                      <p:cBhvr>
                                        <p:cTn id="111" dur="1" fill="hold">
                                          <p:stCondLst>
                                            <p:cond delay="499"/>
                                          </p:stCondLst>
                                        </p:cTn>
                                        <p:tgtEl>
                                          <p:spTgt spid="139289"/>
                                        </p:tgtEl>
                                        <p:attrNameLst>
                                          <p:attrName>style.visibility</p:attrName>
                                        </p:attrNameLst>
                                      </p:cBhvr>
                                      <p:to>
                                        <p:strVal val="hidden"/>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6" nodeType="clickEffect">
                                  <p:stCondLst>
                                    <p:cond delay="0"/>
                                  </p:stCondLst>
                                  <p:childTnLst>
                                    <p:set>
                                      <p:cBhvr>
                                        <p:cTn id="115" dur="1" fill="hold">
                                          <p:stCondLst>
                                            <p:cond delay="0"/>
                                          </p:stCondLst>
                                        </p:cTn>
                                        <p:tgtEl>
                                          <p:spTgt spid="139289"/>
                                        </p:tgtEl>
                                        <p:attrNameLst>
                                          <p:attrName>style.visibility</p:attrName>
                                        </p:attrNameLst>
                                      </p:cBhvr>
                                      <p:to>
                                        <p:strVal val="visible"/>
                                      </p:to>
                                    </p:set>
                                    <p:animEffect transition="in" filter="blinds(horizontal)">
                                      <p:cBhvr>
                                        <p:cTn id="116" dur="500"/>
                                        <p:tgtEl>
                                          <p:spTgt spid="139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animBg="1"/>
      <p:bldP spid="139267" grpId="1" animBg="1"/>
      <p:bldP spid="139267" grpId="2" animBg="1"/>
      <p:bldP spid="139267" grpId="3" animBg="1"/>
      <p:bldP spid="139267" grpId="4" animBg="1"/>
      <p:bldP spid="139267" grpId="5" animBg="1"/>
      <p:bldP spid="139267" grpId="6" animBg="1"/>
      <p:bldP spid="139268" grpId="0" animBg="1"/>
      <p:bldP spid="139269" grpId="0" animBg="1"/>
      <p:bldP spid="139270" grpId="0" animBg="1"/>
      <p:bldP spid="139270" grpId="1" animBg="1"/>
      <p:bldP spid="139270" grpId="2" animBg="1"/>
      <p:bldP spid="139270" grpId="3" animBg="1"/>
      <p:bldP spid="139270" grpId="4" animBg="1"/>
      <p:bldP spid="139270" grpId="5" animBg="1"/>
      <p:bldP spid="139270" grpId="6" animBg="1"/>
      <p:bldP spid="139271" grpId="0" animBg="1"/>
      <p:bldP spid="139272" grpId="0" animBg="1"/>
      <p:bldP spid="139273" grpId="0" animBg="1"/>
      <p:bldP spid="139274" grpId="0" animBg="1"/>
      <p:bldP spid="139274" grpId="1" animBg="1"/>
      <p:bldP spid="139286" grpId="0" animBg="1"/>
      <p:bldP spid="139287" grpId="0" animBg="1"/>
      <p:bldP spid="139289" grpId="0" animBg="1"/>
      <p:bldP spid="139289" grpId="1" animBg="1"/>
      <p:bldP spid="139289" grpId="2" animBg="1"/>
      <p:bldP spid="139289" grpId="3" animBg="1"/>
      <p:bldP spid="139289" grpId="4" animBg="1"/>
      <p:bldP spid="139289" grpId="5" animBg="1"/>
      <p:bldP spid="139289" grpId="6" animBg="1"/>
      <p:bldP spid="139289" grpId="7" animBg="1"/>
      <p:bldP spid="139289" grpId="8"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Minh Họa Thuật Toán</a:t>
            </a:r>
          </a:p>
        </p:txBody>
      </p:sp>
      <p:sp>
        <p:nvSpPr>
          <p:cNvPr id="140291" name="Oval 3"/>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40292" name="Oval 4"/>
          <p:cNvSpPr>
            <a:spLocks noChangeArrowheads="1"/>
          </p:cNvSpPr>
          <p:nvPr/>
        </p:nvSpPr>
        <p:spPr bwMode="auto">
          <a:xfrm>
            <a:off x="3324225" y="29559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40293"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0294"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0295"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0296"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0297"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40298"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140299" name="Group 11"/>
          <p:cNvGrpSpPr>
            <a:grpSpLocks/>
          </p:cNvGrpSpPr>
          <p:nvPr/>
        </p:nvGrpSpPr>
        <p:grpSpPr bwMode="auto">
          <a:xfrm>
            <a:off x="1108075" y="3468688"/>
            <a:ext cx="8550275" cy="608012"/>
            <a:chOff x="644" y="1153"/>
            <a:chExt cx="4972" cy="383"/>
          </a:xfrm>
        </p:grpSpPr>
        <p:sp>
          <p:nvSpPr>
            <p:cNvPr id="140300"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40301"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0302"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40303"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0304"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0305"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0306"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40307"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40310" name="Oval 22"/>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0311" name="AutoShape 23"/>
          <p:cNvSpPr>
            <a:spLocks noChangeArrowheads="1"/>
          </p:cNvSpPr>
          <p:nvPr/>
        </p:nvSpPr>
        <p:spPr bwMode="auto">
          <a:xfrm>
            <a:off x="1136650" y="3602038"/>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400" b="1">
                <a:solidFill>
                  <a:srgbClr val="0000F0"/>
                </a:solidFill>
                <a:latin typeface="Times New Roman" pitchFamily="18" charset="0"/>
              </a:rPr>
              <a:t>0</a:t>
            </a:r>
          </a:p>
          <a:p>
            <a:pPr algn="ctr" eaLnBrk="0" hangingPunct="0">
              <a:spcBef>
                <a:spcPct val="50000"/>
              </a:spcBef>
            </a:pPr>
            <a:r>
              <a:rPr lang="en-US" sz="2400" b="1">
                <a:solidFill>
                  <a:srgbClr val="0000F0"/>
                </a:solidFill>
                <a:latin typeface="Times New Roman" pitchFamily="18" charset="0"/>
              </a:rPr>
              <a:t>i</a:t>
            </a:r>
          </a:p>
        </p:txBody>
      </p:sp>
      <p:sp>
        <p:nvSpPr>
          <p:cNvPr id="140312" name="AutoShape 24"/>
          <p:cNvSpPr>
            <a:spLocks noChangeArrowheads="1"/>
          </p:cNvSpPr>
          <p:nvPr/>
        </p:nvSpPr>
        <p:spPr bwMode="auto">
          <a:xfrm>
            <a:off x="3368675" y="1989138"/>
            <a:ext cx="649288"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sz="2800"/>
              <a:t>j</a:t>
            </a:r>
          </a:p>
        </p:txBody>
      </p:sp>
    </p:spTree>
    <p:extLst>
      <p:ext uri="{BB962C8B-B14F-4D97-AF65-F5344CB8AC3E}">
        <p14:creationId xmlns:p14="http://schemas.microsoft.com/office/powerpoint/2010/main" val="168507683"/>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311"/>
                                        </p:tgtEl>
                                        <p:attrNameLst>
                                          <p:attrName>style.visibility</p:attrName>
                                        </p:attrNameLst>
                                      </p:cBhvr>
                                      <p:to>
                                        <p:strVal val="visible"/>
                                      </p:to>
                                    </p:set>
                                    <p:animEffect transition="in" filter="blinds(horizontal)">
                                      <p:cBhvr>
                                        <p:cTn id="7" dur="500"/>
                                        <p:tgtEl>
                                          <p:spTgt spid="140311"/>
                                        </p:tgtEl>
                                      </p:cBhvr>
                                    </p:animEffect>
                                  </p:childTnLst>
                                </p:cTn>
                              </p:par>
                            </p:childTnLst>
                          </p:cTn>
                        </p:par>
                        <p:par>
                          <p:cTn id="8" fill="hold" nodeType="afterGroup">
                            <p:stCondLst>
                              <p:cond delay="500"/>
                            </p:stCondLst>
                            <p:childTnLst>
                              <p:par>
                                <p:cTn id="9" presetID="63" presetClass="path" presetSubtype="0" accel="50000" decel="50000" fill="hold" grpId="2" nodeType="afterEffect">
                                  <p:stCondLst>
                                    <p:cond delay="0"/>
                                  </p:stCondLst>
                                  <p:childTnLst>
                                    <p:animMotion origin="layout" path="M -8.00641E-7 3.75723E-6 L 0.11625 -0.0007 " pathEditMode="relative" rAng="0" ptsTypes="AA">
                                      <p:cBhvr>
                                        <p:cTn id="10" dur="2000" fill="hold"/>
                                        <p:tgtEl>
                                          <p:spTgt spid="140311"/>
                                        </p:tgtEl>
                                        <p:attrNameLst>
                                          <p:attrName>ppt_x</p:attrName>
                                          <p:attrName>ppt_y</p:attrName>
                                        </p:attrNameLst>
                                      </p:cBhvr>
                                      <p:rCtr x="5813" y="-46"/>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40312"/>
                                        </p:tgtEl>
                                        <p:attrNameLst>
                                          <p:attrName>style.visibility</p:attrName>
                                        </p:attrNameLst>
                                      </p:cBhvr>
                                      <p:to>
                                        <p:strVal val="visible"/>
                                      </p:to>
                                    </p:set>
                                    <p:animEffect transition="in" filter="blinds(horizontal)">
                                      <p:cBhvr>
                                        <p:cTn id="15" dur="500"/>
                                        <p:tgtEl>
                                          <p:spTgt spid="140312"/>
                                        </p:tgtEl>
                                      </p:cBhvr>
                                    </p:animEffect>
                                  </p:childTnLst>
                                </p:cTn>
                              </p:par>
                            </p:childTnLst>
                          </p:cTn>
                        </p:par>
                        <p:par>
                          <p:cTn id="16" fill="hold" nodeType="afterGroup">
                            <p:stCondLst>
                              <p:cond delay="500"/>
                            </p:stCondLst>
                            <p:childTnLst>
                              <p:par>
                                <p:cTn id="17" presetID="3" presetClass="entr" presetSubtype="10" fill="hold" grpId="1" nodeType="afterEffect">
                                  <p:stCondLst>
                                    <p:cond delay="0"/>
                                  </p:stCondLst>
                                  <p:childTnLst>
                                    <p:set>
                                      <p:cBhvr>
                                        <p:cTn id="18" dur="1" fill="hold">
                                          <p:stCondLst>
                                            <p:cond delay="0"/>
                                          </p:stCondLst>
                                        </p:cTn>
                                        <p:tgtEl>
                                          <p:spTgt spid="140311"/>
                                        </p:tgtEl>
                                        <p:attrNameLst>
                                          <p:attrName>style.visibility</p:attrName>
                                        </p:attrNameLst>
                                      </p:cBhvr>
                                      <p:to>
                                        <p:strVal val="visible"/>
                                      </p:to>
                                    </p:set>
                                    <p:animEffect transition="in" filter="blinds(horizontal)">
                                      <p:cBhvr>
                                        <p:cTn id="19" dur="500"/>
                                        <p:tgtEl>
                                          <p:spTgt spid="140311"/>
                                        </p:tgtEl>
                                      </p:cBhvr>
                                    </p:animEffect>
                                  </p:childTnLst>
                                </p:cTn>
                              </p:par>
                            </p:childTnLst>
                          </p:cTn>
                        </p:par>
                        <p:par>
                          <p:cTn id="20" fill="hold" nodeType="afterGroup">
                            <p:stCondLst>
                              <p:cond delay="1000"/>
                            </p:stCondLst>
                            <p:childTnLst>
                              <p:par>
                                <p:cTn id="21" presetID="26" presetClass="emph" presetSubtype="0" fill="hold" grpId="0" nodeType="afterEffect">
                                  <p:stCondLst>
                                    <p:cond delay="0"/>
                                  </p:stCondLst>
                                  <p:childTnLst>
                                    <p:animEffect transition="out" filter="fade">
                                      <p:cBhvr>
                                        <p:cTn id="22" dur="2000" tmFilter="0, 0; .2, .5; .8, .5; 1, 0"/>
                                        <p:tgtEl>
                                          <p:spTgt spid="140292"/>
                                        </p:tgtEl>
                                      </p:cBhvr>
                                    </p:animEffect>
                                    <p:animScale>
                                      <p:cBhvr>
                                        <p:cTn id="23" dur="1000" autoRev="1" fill="hold"/>
                                        <p:tgtEl>
                                          <p:spTgt spid="140292"/>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140291"/>
                                        </p:tgtEl>
                                      </p:cBhvr>
                                    </p:animEffect>
                                    <p:animScale>
                                      <p:cBhvr>
                                        <p:cTn id="26" dur="1000" autoRev="1" fill="hold"/>
                                        <p:tgtEl>
                                          <p:spTgt spid="140291"/>
                                        </p:tgtEl>
                                      </p:cBhvr>
                                      <p:by x="105000" y="105000"/>
                                    </p:animScale>
                                  </p:childTnLst>
                                </p:cTn>
                              </p:par>
                            </p:childTnLst>
                          </p:cTn>
                        </p:par>
                        <p:par>
                          <p:cTn id="27" fill="hold" nodeType="afterGroup">
                            <p:stCondLst>
                              <p:cond delay="3000"/>
                            </p:stCondLst>
                            <p:childTnLst>
                              <p:par>
                                <p:cTn id="28" presetID="42" presetClass="path" presetSubtype="0" accel="50000" decel="50000" fill="hold" grpId="1" nodeType="afterEffect">
                                  <p:stCondLst>
                                    <p:cond delay="0"/>
                                  </p:stCondLst>
                                  <p:childTnLst>
                                    <p:animMotion origin="layout" path="M -8.33333E-7 2.59259E-6 L -0.0566 0.21111 " pathEditMode="relative" rAng="0" ptsTypes="AA">
                                      <p:cBhvr>
                                        <p:cTn id="29" dur="2000" fill="hold"/>
                                        <p:tgtEl>
                                          <p:spTgt spid="140292"/>
                                        </p:tgtEl>
                                        <p:attrNameLst>
                                          <p:attrName>ppt_x</p:attrName>
                                          <p:attrName>ppt_y</p:attrName>
                                        </p:attrNameLst>
                                      </p:cBhvr>
                                      <p:rCtr x="-2830" y="10556"/>
                                    </p:animMotion>
                                  </p:childTnLst>
                                </p:cTn>
                              </p:par>
                            </p:childTnLst>
                          </p:cTn>
                        </p:par>
                        <p:par>
                          <p:cTn id="30" fill="hold" nodeType="afterGroup">
                            <p:stCondLst>
                              <p:cond delay="5000"/>
                            </p:stCondLst>
                            <p:childTnLst>
                              <p:par>
                                <p:cTn id="31" presetID="63" presetClass="path" presetSubtype="0" accel="50000" decel="50000" fill="hold" grpId="1" nodeType="afterEffect">
                                  <p:stCondLst>
                                    <p:cond delay="0"/>
                                  </p:stCondLst>
                                  <p:childTnLst>
                                    <p:animMotion origin="layout" path="M 0.00209 2.59259E-6 L 0.11372 2.59259E-6 " pathEditMode="relative" rAng="0" ptsTypes="AA">
                                      <p:cBhvr>
                                        <p:cTn id="32" dur="2000" fill="hold"/>
                                        <p:tgtEl>
                                          <p:spTgt spid="140291"/>
                                        </p:tgtEl>
                                        <p:attrNameLst>
                                          <p:attrName>ppt_x</p:attrName>
                                          <p:attrName>ppt_y</p:attrName>
                                        </p:attrNameLst>
                                      </p:cBhvr>
                                      <p:rCtr x="5573" y="0"/>
                                    </p:animMotion>
                                  </p:childTnLst>
                                </p:cTn>
                              </p:par>
                            </p:childTnLst>
                          </p:cTn>
                        </p:par>
                        <p:par>
                          <p:cTn id="33" fill="hold" nodeType="afterGroup">
                            <p:stCondLst>
                              <p:cond delay="7000"/>
                            </p:stCondLst>
                            <p:childTnLst>
                              <p:par>
                                <p:cTn id="34" presetID="64" presetClass="path" presetSubtype="0" accel="50000" decel="50000" fill="hold" grpId="2" nodeType="afterEffect">
                                  <p:stCondLst>
                                    <p:cond delay="0"/>
                                  </p:stCondLst>
                                  <p:childTnLst>
                                    <p:animMotion origin="layout" path="M -0.0566 0.21111 L -0.11319 -0.00023 " pathEditMode="relative" rAng="0" ptsTypes="AA">
                                      <p:cBhvr>
                                        <p:cTn id="35" dur="2000" fill="hold"/>
                                        <p:tgtEl>
                                          <p:spTgt spid="140292"/>
                                        </p:tgtEl>
                                        <p:attrNameLst>
                                          <p:attrName>ppt_x</p:attrName>
                                          <p:attrName>ppt_y</p:attrName>
                                        </p:attrNameLst>
                                      </p:cBhvr>
                                      <p:rCtr x="-2830" y="-10579"/>
                                    </p:animMotion>
                                  </p:childTnLst>
                                </p:cTn>
                              </p:par>
                            </p:childTnLst>
                          </p:cTn>
                        </p:par>
                        <p:par>
                          <p:cTn id="36" fill="hold" nodeType="afterGroup">
                            <p:stCondLst>
                              <p:cond delay="9000"/>
                            </p:stCondLst>
                            <p:childTnLst>
                              <p:par>
                                <p:cTn id="37" presetID="63" presetClass="path" presetSubtype="0" accel="50000" decel="50000" fill="hold" grpId="4" nodeType="afterEffect">
                                  <p:stCondLst>
                                    <p:cond delay="0"/>
                                  </p:stCondLst>
                                  <p:childTnLst>
                                    <p:animMotion origin="layout" path="M -2.30769E-6 -4.44444E-6 L 0.10898 -4.44444E-6 " pathEditMode="relative" rAng="0" ptsTypes="AA">
                                      <p:cBhvr>
                                        <p:cTn id="38" dur="2000" fill="hold"/>
                                        <p:tgtEl>
                                          <p:spTgt spid="140312"/>
                                        </p:tgtEl>
                                        <p:attrNameLst>
                                          <p:attrName>ppt_x</p:attrName>
                                          <p:attrName>ppt_y</p:attrName>
                                        </p:attrNameLst>
                                      </p:cBhvr>
                                      <p:rCtr x="5449" y="0"/>
                                    </p:animMotion>
                                  </p:childTnLst>
                                </p:cTn>
                              </p:par>
                            </p:childTnLst>
                          </p:cTn>
                        </p:par>
                        <p:par>
                          <p:cTn id="39" fill="hold" nodeType="afterGroup">
                            <p:stCondLst>
                              <p:cond delay="11000"/>
                            </p:stCondLst>
                            <p:childTnLst>
                              <p:par>
                                <p:cTn id="40" presetID="26" presetClass="emph" presetSubtype="0" fill="hold" grpId="0" nodeType="afterEffect">
                                  <p:stCondLst>
                                    <p:cond delay="0"/>
                                  </p:stCondLst>
                                  <p:childTnLst>
                                    <p:animEffect transition="out" filter="fade">
                                      <p:cBhvr>
                                        <p:cTn id="41" dur="2000" tmFilter="0, 0; .2, .5; .8, .5; 1, 0"/>
                                        <p:tgtEl>
                                          <p:spTgt spid="140293"/>
                                        </p:tgtEl>
                                      </p:cBhvr>
                                    </p:animEffect>
                                    <p:animScale>
                                      <p:cBhvr>
                                        <p:cTn id="42" dur="1000" autoRev="1" fill="hold"/>
                                        <p:tgtEl>
                                          <p:spTgt spid="140293"/>
                                        </p:tgtEl>
                                      </p:cBhvr>
                                      <p:by x="105000" y="105000"/>
                                    </p:animScale>
                                  </p:childTnLst>
                                </p:cTn>
                              </p:par>
                              <p:par>
                                <p:cTn id="43" presetID="26" presetClass="emph" presetSubtype="0" fill="hold" grpId="3" nodeType="withEffect">
                                  <p:stCondLst>
                                    <p:cond delay="0"/>
                                  </p:stCondLst>
                                  <p:childTnLst>
                                    <p:animEffect transition="out" filter="fade">
                                      <p:cBhvr>
                                        <p:cTn id="44" dur="2000" tmFilter="0, 0; .2, .5; .8, .5; 1, 0"/>
                                        <p:tgtEl>
                                          <p:spTgt spid="140292"/>
                                        </p:tgtEl>
                                      </p:cBhvr>
                                    </p:animEffect>
                                    <p:animScale>
                                      <p:cBhvr>
                                        <p:cTn id="45" dur="1000" autoRev="1" fill="hold"/>
                                        <p:tgtEl>
                                          <p:spTgt spid="140292"/>
                                        </p:tgtEl>
                                      </p:cBhvr>
                                      <p:by x="105000" y="105000"/>
                                    </p:animScale>
                                  </p:childTnLst>
                                </p:cTn>
                              </p:par>
                            </p:childTnLst>
                          </p:cTn>
                        </p:par>
                        <p:par>
                          <p:cTn id="46" fill="hold" nodeType="afterGroup">
                            <p:stCondLst>
                              <p:cond delay="13000"/>
                            </p:stCondLst>
                            <p:childTnLst>
                              <p:par>
                                <p:cTn id="47" presetID="42" presetClass="path" presetSubtype="0" accel="50000" decel="50000" fill="hold" grpId="1" nodeType="afterEffect">
                                  <p:stCondLst>
                                    <p:cond delay="0"/>
                                  </p:stCondLst>
                                  <p:childTnLst>
                                    <p:animMotion origin="layout" path="M 3.61111E-6 2.59259E-6 L -0.11007 0.21319 " pathEditMode="relative" rAng="0" ptsTypes="AA">
                                      <p:cBhvr>
                                        <p:cTn id="48" dur="2000" fill="hold"/>
                                        <p:tgtEl>
                                          <p:spTgt spid="140293"/>
                                        </p:tgtEl>
                                        <p:attrNameLst>
                                          <p:attrName>ppt_x</p:attrName>
                                          <p:attrName>ppt_y</p:attrName>
                                        </p:attrNameLst>
                                      </p:cBhvr>
                                      <p:rCtr x="-5503" y="10648"/>
                                    </p:animMotion>
                                  </p:childTnLst>
                                </p:cTn>
                              </p:par>
                            </p:childTnLst>
                          </p:cTn>
                        </p:par>
                        <p:par>
                          <p:cTn id="49" fill="hold" nodeType="afterGroup">
                            <p:stCondLst>
                              <p:cond delay="15000"/>
                            </p:stCondLst>
                            <p:childTnLst>
                              <p:par>
                                <p:cTn id="50" presetID="63" presetClass="path" presetSubtype="0" accel="50000" decel="50000" fill="hold" grpId="4" nodeType="afterEffect">
                                  <p:stCondLst>
                                    <p:cond delay="0"/>
                                  </p:stCondLst>
                                  <p:childTnLst>
                                    <p:animMotion origin="layout" path="M -0.11319 -0.00023 L 0.11181 -0.00023 " pathEditMode="relative" rAng="0" ptsTypes="AA">
                                      <p:cBhvr>
                                        <p:cTn id="51" dur="2000" fill="hold"/>
                                        <p:tgtEl>
                                          <p:spTgt spid="140292"/>
                                        </p:tgtEl>
                                        <p:attrNameLst>
                                          <p:attrName>ppt_x</p:attrName>
                                          <p:attrName>ppt_y</p:attrName>
                                        </p:attrNameLst>
                                      </p:cBhvr>
                                      <p:rCtr x="11250" y="0"/>
                                    </p:animMotion>
                                  </p:childTnLst>
                                </p:cTn>
                              </p:par>
                            </p:childTnLst>
                          </p:cTn>
                        </p:par>
                        <p:par>
                          <p:cTn id="52" fill="hold" nodeType="afterGroup">
                            <p:stCondLst>
                              <p:cond delay="17000"/>
                            </p:stCondLst>
                            <p:childTnLst>
                              <p:par>
                                <p:cTn id="53" presetID="64" presetClass="path" presetSubtype="0" accel="50000" decel="50000" fill="hold" grpId="2" nodeType="afterEffect">
                                  <p:stCondLst>
                                    <p:cond delay="0"/>
                                  </p:stCondLst>
                                  <p:childTnLst>
                                    <p:animMotion origin="layout" path="M -0.11007 0.21319 L -0.225 -0.00023 " pathEditMode="relative" rAng="0" ptsTypes="AA">
                                      <p:cBhvr>
                                        <p:cTn id="54" dur="2000" fill="hold"/>
                                        <p:tgtEl>
                                          <p:spTgt spid="140293"/>
                                        </p:tgtEl>
                                        <p:attrNameLst>
                                          <p:attrName>ppt_x</p:attrName>
                                          <p:attrName>ppt_y</p:attrName>
                                        </p:attrNameLst>
                                      </p:cBhvr>
                                      <p:rCtr x="-5747" y="-10671"/>
                                    </p:animMotion>
                                  </p:childTnLst>
                                </p:cTn>
                              </p:par>
                            </p:childTnLst>
                          </p:cTn>
                        </p:par>
                        <p:par>
                          <p:cTn id="55" fill="hold" nodeType="afterGroup">
                            <p:stCondLst>
                              <p:cond delay="19000"/>
                            </p:stCondLst>
                            <p:childTnLst>
                              <p:par>
                                <p:cTn id="56" presetID="26" presetClass="emph" presetSubtype="0" fill="hold" grpId="0" nodeType="afterEffect">
                                  <p:stCondLst>
                                    <p:cond delay="0"/>
                                  </p:stCondLst>
                                  <p:childTnLst>
                                    <p:animEffect transition="out" filter="fade">
                                      <p:cBhvr>
                                        <p:cTn id="57" dur="2000" tmFilter="0, 0; .2, .5; .8, .5; 1, 0"/>
                                        <p:tgtEl>
                                          <p:spTgt spid="140294"/>
                                        </p:tgtEl>
                                      </p:cBhvr>
                                    </p:animEffect>
                                    <p:animScale>
                                      <p:cBhvr>
                                        <p:cTn id="58" dur="1000" autoRev="1" fill="hold"/>
                                        <p:tgtEl>
                                          <p:spTgt spid="140294"/>
                                        </p:tgtEl>
                                      </p:cBhvr>
                                      <p:by x="105000" y="105000"/>
                                    </p:animScale>
                                  </p:childTnLst>
                                </p:cTn>
                              </p:par>
                              <p:par>
                                <p:cTn id="59" presetID="26" presetClass="emph" presetSubtype="0" fill="hold" grpId="3" nodeType="withEffect">
                                  <p:stCondLst>
                                    <p:cond delay="0"/>
                                  </p:stCondLst>
                                  <p:childTnLst>
                                    <p:animEffect transition="out" filter="fade">
                                      <p:cBhvr>
                                        <p:cTn id="60" dur="2000" tmFilter="0, 0; .2, .5; .8, .5; 1, 0"/>
                                        <p:tgtEl>
                                          <p:spTgt spid="140293"/>
                                        </p:tgtEl>
                                      </p:cBhvr>
                                    </p:animEffect>
                                    <p:animScale>
                                      <p:cBhvr>
                                        <p:cTn id="61" dur="1000" autoRev="1" fill="hold"/>
                                        <p:tgtEl>
                                          <p:spTgt spid="140293"/>
                                        </p:tgtEl>
                                      </p:cBhvr>
                                      <p:by x="105000" y="105000"/>
                                    </p:animScale>
                                  </p:childTnLst>
                                </p:cTn>
                              </p:par>
                            </p:childTnLst>
                          </p:cTn>
                        </p:par>
                        <p:par>
                          <p:cTn id="62" fill="hold" nodeType="afterGroup">
                            <p:stCondLst>
                              <p:cond delay="21000"/>
                            </p:stCondLst>
                            <p:childTnLst>
                              <p:par>
                                <p:cTn id="63" presetID="42" presetClass="path" presetSubtype="0" accel="50000" decel="50000" fill="hold" grpId="1" nodeType="afterEffect">
                                  <p:stCondLst>
                                    <p:cond delay="0"/>
                                  </p:stCondLst>
                                  <p:childTnLst>
                                    <p:animMotion origin="layout" path="M 5.55556E-7 2.59259E-6 L -0.16337 0.20879 " pathEditMode="relative" rAng="0" ptsTypes="AA">
                                      <p:cBhvr>
                                        <p:cTn id="64" dur="2000" fill="hold"/>
                                        <p:tgtEl>
                                          <p:spTgt spid="140294"/>
                                        </p:tgtEl>
                                        <p:attrNameLst>
                                          <p:attrName>ppt_x</p:attrName>
                                          <p:attrName>ppt_y</p:attrName>
                                        </p:attrNameLst>
                                      </p:cBhvr>
                                      <p:rCtr x="-8177" y="10440"/>
                                    </p:animMotion>
                                  </p:childTnLst>
                                </p:cTn>
                              </p:par>
                            </p:childTnLst>
                          </p:cTn>
                        </p:par>
                        <p:par>
                          <p:cTn id="65" fill="hold" nodeType="afterGroup">
                            <p:stCondLst>
                              <p:cond delay="23000"/>
                            </p:stCondLst>
                            <p:childTnLst>
                              <p:par>
                                <p:cTn id="66" presetID="63" presetClass="path" presetSubtype="0" accel="50000" decel="50000" fill="hold" grpId="4" nodeType="afterEffect">
                                  <p:stCondLst>
                                    <p:cond delay="0"/>
                                  </p:stCondLst>
                                  <p:childTnLst>
                                    <p:animMotion origin="layout" path="M -0.225 -0.00023 L 0.11163 -0.00023 " pathEditMode="relative" rAng="0" ptsTypes="AA">
                                      <p:cBhvr>
                                        <p:cTn id="67" dur="2000" fill="hold"/>
                                        <p:tgtEl>
                                          <p:spTgt spid="140293"/>
                                        </p:tgtEl>
                                        <p:attrNameLst>
                                          <p:attrName>ppt_x</p:attrName>
                                          <p:attrName>ppt_y</p:attrName>
                                        </p:attrNameLst>
                                      </p:cBhvr>
                                      <p:rCtr x="16823" y="0"/>
                                    </p:animMotion>
                                  </p:childTnLst>
                                </p:cTn>
                              </p:par>
                            </p:childTnLst>
                          </p:cTn>
                        </p:par>
                        <p:par>
                          <p:cTn id="68" fill="hold" nodeType="afterGroup">
                            <p:stCondLst>
                              <p:cond delay="25000"/>
                            </p:stCondLst>
                            <p:childTnLst>
                              <p:par>
                                <p:cTn id="69" presetID="64" presetClass="path" presetSubtype="0" accel="50000" decel="50000" fill="hold" grpId="2" nodeType="afterEffect">
                                  <p:stCondLst>
                                    <p:cond delay="0"/>
                                  </p:stCondLst>
                                  <p:childTnLst>
                                    <p:animMotion origin="layout" path="M -0.16337 0.20879 L -0.33524 -0.00023 " pathEditMode="relative" rAng="0" ptsTypes="AA">
                                      <p:cBhvr>
                                        <p:cTn id="70" dur="2000" fill="hold"/>
                                        <p:tgtEl>
                                          <p:spTgt spid="140294"/>
                                        </p:tgtEl>
                                        <p:attrNameLst>
                                          <p:attrName>ppt_x</p:attrName>
                                          <p:attrName>ppt_y</p:attrName>
                                        </p:attrNameLst>
                                      </p:cBhvr>
                                      <p:rCtr x="-8594" y="-10463"/>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63" presetClass="path" presetSubtype="0" accel="50000" decel="50000" fill="hold" grpId="1" nodeType="clickEffect">
                                  <p:stCondLst>
                                    <p:cond delay="0"/>
                                  </p:stCondLst>
                                  <p:childTnLst>
                                    <p:animMotion origin="layout" path="M 0.22162 -0.00231 L 0.33771 -0.00231 " pathEditMode="relative" rAng="0" ptsTypes="AA">
                                      <p:cBhvr>
                                        <p:cTn id="74" dur="2000" fill="hold"/>
                                        <p:tgtEl>
                                          <p:spTgt spid="140312"/>
                                        </p:tgtEl>
                                        <p:attrNameLst>
                                          <p:attrName>ppt_x</p:attrName>
                                          <p:attrName>ppt_y</p:attrName>
                                        </p:attrNameLst>
                                      </p:cBhvr>
                                      <p:rCtr x="5797" y="0"/>
                                    </p:animMotion>
                                  </p:childTnLst>
                                </p:cTn>
                              </p:par>
                            </p:childTnLst>
                          </p:cTn>
                        </p:par>
                        <p:par>
                          <p:cTn id="75" fill="hold" nodeType="afterGroup">
                            <p:stCondLst>
                              <p:cond delay="2000"/>
                            </p:stCondLst>
                            <p:childTnLst>
                              <p:par>
                                <p:cTn id="76" presetID="26" presetClass="emph" presetSubtype="0" fill="hold" grpId="0" nodeType="afterEffect">
                                  <p:stCondLst>
                                    <p:cond delay="0"/>
                                  </p:stCondLst>
                                  <p:childTnLst>
                                    <p:animEffect transition="out" filter="fade">
                                      <p:cBhvr>
                                        <p:cTn id="77" dur="2000" tmFilter="0, 0; .2, .5; .8, .5; 1, 0"/>
                                        <p:tgtEl>
                                          <p:spTgt spid="140295"/>
                                        </p:tgtEl>
                                      </p:cBhvr>
                                    </p:animEffect>
                                    <p:animScale>
                                      <p:cBhvr>
                                        <p:cTn id="78" dur="1000" autoRev="1" fill="hold"/>
                                        <p:tgtEl>
                                          <p:spTgt spid="140295"/>
                                        </p:tgtEl>
                                      </p:cBhvr>
                                      <p:by x="105000" y="105000"/>
                                    </p:animScale>
                                  </p:childTnLst>
                                </p:cTn>
                              </p:par>
                              <p:par>
                                <p:cTn id="79" presetID="26" presetClass="emph" presetSubtype="0" fill="hold" grpId="3" nodeType="withEffect">
                                  <p:stCondLst>
                                    <p:cond delay="0"/>
                                  </p:stCondLst>
                                  <p:childTnLst>
                                    <p:animEffect transition="out" filter="fade">
                                      <p:cBhvr>
                                        <p:cTn id="80" dur="2000" tmFilter="0, 0; .2, .5; .8, .5; 1, 0"/>
                                        <p:tgtEl>
                                          <p:spTgt spid="140294"/>
                                        </p:tgtEl>
                                      </p:cBhvr>
                                    </p:animEffect>
                                    <p:animScale>
                                      <p:cBhvr>
                                        <p:cTn id="81" dur="1000" autoRev="1" fill="hold"/>
                                        <p:tgtEl>
                                          <p:spTgt spid="140294"/>
                                        </p:tgtEl>
                                      </p:cBhvr>
                                      <p:by x="105000" y="105000"/>
                                    </p:animScale>
                                  </p:childTnLst>
                                </p:cTn>
                              </p:par>
                            </p:childTnLst>
                          </p:cTn>
                        </p:par>
                      </p:childTnLst>
                    </p:cTn>
                  </p:par>
                  <p:par>
                    <p:cTn id="82" fill="hold" nodeType="clickPar">
                      <p:stCondLst>
                        <p:cond delay="indefinite"/>
                      </p:stCondLst>
                      <p:childTnLst>
                        <p:par>
                          <p:cTn id="83" fill="hold" nodeType="withGroup">
                            <p:stCondLst>
                              <p:cond delay="0"/>
                            </p:stCondLst>
                            <p:childTnLst>
                              <p:par>
                                <p:cTn id="84" presetID="63" presetClass="path" presetSubtype="0" accel="50000" decel="50000" fill="hold" grpId="2" nodeType="clickEffect">
                                  <p:stCondLst>
                                    <p:cond delay="0"/>
                                  </p:stCondLst>
                                  <p:childTnLst>
                                    <p:animMotion origin="layout" path="M 0.33771 -0.00231 L 0.44676 -0.00231 " pathEditMode="relative" rAng="0" ptsTypes="AA">
                                      <p:cBhvr>
                                        <p:cTn id="85" dur="2000" fill="hold"/>
                                        <p:tgtEl>
                                          <p:spTgt spid="140312"/>
                                        </p:tgtEl>
                                        <p:attrNameLst>
                                          <p:attrName>ppt_x</p:attrName>
                                          <p:attrName>ppt_y</p:attrName>
                                        </p:attrNameLst>
                                      </p:cBhvr>
                                      <p:rCtr x="5444" y="0"/>
                                    </p:animMotion>
                                  </p:childTnLst>
                                </p:cTn>
                              </p:par>
                            </p:childTnLst>
                          </p:cTn>
                        </p:par>
                        <p:par>
                          <p:cTn id="86" fill="hold" nodeType="afterGroup">
                            <p:stCondLst>
                              <p:cond delay="2000"/>
                            </p:stCondLst>
                            <p:childTnLst>
                              <p:par>
                                <p:cTn id="87" presetID="26" presetClass="emph" presetSubtype="0" fill="hold" grpId="0" nodeType="afterEffect">
                                  <p:stCondLst>
                                    <p:cond delay="0"/>
                                  </p:stCondLst>
                                  <p:childTnLst>
                                    <p:animEffect transition="out" filter="fade">
                                      <p:cBhvr>
                                        <p:cTn id="88" dur="2000" tmFilter="0, 0; .2, .5; .8, .5; 1, 0"/>
                                        <p:tgtEl>
                                          <p:spTgt spid="140296"/>
                                        </p:tgtEl>
                                      </p:cBhvr>
                                    </p:animEffect>
                                    <p:animScale>
                                      <p:cBhvr>
                                        <p:cTn id="89" dur="1000" autoRev="1" fill="hold"/>
                                        <p:tgtEl>
                                          <p:spTgt spid="140296"/>
                                        </p:tgtEl>
                                      </p:cBhvr>
                                      <p:by x="105000" y="105000"/>
                                    </p:animScale>
                                  </p:childTnLst>
                                </p:cTn>
                              </p:par>
                              <p:par>
                                <p:cTn id="90" presetID="26" presetClass="emph" presetSubtype="0" fill="hold" nodeType="withEffect">
                                  <p:stCondLst>
                                    <p:cond delay="0"/>
                                  </p:stCondLst>
                                  <p:childTnLst>
                                    <p:animEffect transition="out" filter="fade">
                                      <p:cBhvr>
                                        <p:cTn id="91" dur="2000" tmFilter="0, 0; .2, .5; .8, .5; 1, 0"/>
                                        <p:tgtEl>
                                          <p:spTgt spid="140294"/>
                                        </p:tgtEl>
                                      </p:cBhvr>
                                    </p:animEffect>
                                    <p:animScale>
                                      <p:cBhvr>
                                        <p:cTn id="92" dur="1000" autoRev="1" fill="hold"/>
                                        <p:tgtEl>
                                          <p:spTgt spid="140294"/>
                                        </p:tgtEl>
                                      </p:cBhvr>
                                      <p:by x="105000" y="105000"/>
                                    </p:animScale>
                                  </p:childTnLst>
                                </p:cTn>
                              </p:par>
                            </p:childTnLst>
                          </p:cTn>
                        </p:par>
                      </p:childTnLst>
                    </p:cTn>
                  </p:par>
                  <p:par>
                    <p:cTn id="93" fill="hold" nodeType="clickPar">
                      <p:stCondLst>
                        <p:cond delay="indefinite"/>
                      </p:stCondLst>
                      <p:childTnLst>
                        <p:par>
                          <p:cTn id="94" fill="hold" nodeType="withGroup">
                            <p:stCondLst>
                              <p:cond delay="0"/>
                            </p:stCondLst>
                            <p:childTnLst>
                              <p:par>
                                <p:cTn id="95" presetID="63" presetClass="path" presetSubtype="0" accel="50000" decel="50000" fill="hold" grpId="3" nodeType="clickEffect">
                                  <p:stCondLst>
                                    <p:cond delay="0"/>
                                  </p:stCondLst>
                                  <p:childTnLst>
                                    <p:animMotion origin="layout" path="M 0.44676 -0.00231 L 0.57021 -0.00231 " pathEditMode="relative" rAng="0" ptsTypes="AA">
                                      <p:cBhvr>
                                        <p:cTn id="96" dur="2000" fill="hold"/>
                                        <p:tgtEl>
                                          <p:spTgt spid="140312"/>
                                        </p:tgtEl>
                                        <p:attrNameLst>
                                          <p:attrName>ppt_x</p:attrName>
                                          <p:attrName>ppt_y</p:attrName>
                                        </p:attrNameLst>
                                      </p:cBhvr>
                                      <p:rCtr x="6165" y="0"/>
                                    </p:animMotion>
                                  </p:childTnLst>
                                </p:cTn>
                              </p:par>
                            </p:childTnLst>
                          </p:cTn>
                        </p:par>
                        <p:par>
                          <p:cTn id="97" fill="hold" nodeType="afterGroup">
                            <p:stCondLst>
                              <p:cond delay="2000"/>
                            </p:stCondLst>
                            <p:childTnLst>
                              <p:par>
                                <p:cTn id="98" presetID="26" presetClass="emph" presetSubtype="0" fill="hold" grpId="0" nodeType="afterEffect">
                                  <p:stCondLst>
                                    <p:cond delay="0"/>
                                  </p:stCondLst>
                                  <p:childTnLst>
                                    <p:animEffect transition="out" filter="fade">
                                      <p:cBhvr>
                                        <p:cTn id="99" dur="2000" tmFilter="0, 0; .2, .5; .8, .5; 1, 0"/>
                                        <p:tgtEl>
                                          <p:spTgt spid="140297"/>
                                        </p:tgtEl>
                                      </p:cBhvr>
                                    </p:animEffect>
                                    <p:animScale>
                                      <p:cBhvr>
                                        <p:cTn id="100" dur="1000" autoRev="1" fill="hold"/>
                                        <p:tgtEl>
                                          <p:spTgt spid="140297"/>
                                        </p:tgtEl>
                                      </p:cBhvr>
                                      <p:by x="105000" y="105000"/>
                                    </p:animScale>
                                  </p:childTnLst>
                                </p:cTn>
                              </p:par>
                              <p:par>
                                <p:cTn id="101" presetID="26" presetClass="emph" presetSubtype="0" fill="hold" nodeType="withEffect">
                                  <p:stCondLst>
                                    <p:cond delay="0"/>
                                  </p:stCondLst>
                                  <p:childTnLst>
                                    <p:animEffect transition="out" filter="fade">
                                      <p:cBhvr>
                                        <p:cTn id="102" dur="2000" tmFilter="0, 0; .2, .5; .8, .5; 1, 0"/>
                                        <p:tgtEl>
                                          <p:spTgt spid="140294"/>
                                        </p:tgtEl>
                                      </p:cBhvr>
                                    </p:animEffect>
                                    <p:animScale>
                                      <p:cBhvr>
                                        <p:cTn id="103" dur="1000" autoRev="1" fill="hold"/>
                                        <p:tgtEl>
                                          <p:spTgt spid="140294"/>
                                        </p:tgtEl>
                                      </p:cBhvr>
                                      <p:by x="105000" y="105000"/>
                                    </p:animScale>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140312"/>
                                        </p:tgtEl>
                                        <p:attrNameLst>
                                          <p:attrName>style.visibility</p:attrName>
                                        </p:attrNameLst>
                                      </p:cBhvr>
                                      <p:to>
                                        <p:strVal val="visible"/>
                                      </p:to>
                                    </p:set>
                                    <p:animEffect transition="in" filter="blinds(horizontal)">
                                      <p:cBhvr>
                                        <p:cTn id="108" dur="500"/>
                                        <p:tgtEl>
                                          <p:spTgt spid="140312"/>
                                        </p:tgtEl>
                                      </p:cBhvr>
                                    </p:animEffect>
                                  </p:childTnLst>
                                </p:cTn>
                              </p:par>
                            </p:childTnLst>
                          </p:cTn>
                        </p:par>
                        <p:par>
                          <p:cTn id="109" fill="hold" nodeType="afterGroup">
                            <p:stCondLst>
                              <p:cond delay="500"/>
                            </p:stCondLst>
                            <p:childTnLst>
                              <p:par>
                                <p:cTn id="110" presetID="8" presetClass="exit" presetSubtype="16" fill="hold" grpId="4" nodeType="afterEffect">
                                  <p:stCondLst>
                                    <p:cond delay="0"/>
                                  </p:stCondLst>
                                  <p:childTnLst>
                                    <p:animEffect transition="out" filter="diamond(in)">
                                      <p:cBhvr>
                                        <p:cTn id="111" dur="1000"/>
                                        <p:tgtEl>
                                          <p:spTgt spid="140294"/>
                                        </p:tgtEl>
                                      </p:cBhvr>
                                    </p:animEffect>
                                    <p:set>
                                      <p:cBhvr>
                                        <p:cTn id="112" dur="1" fill="hold">
                                          <p:stCondLst>
                                            <p:cond delay="999"/>
                                          </p:stCondLst>
                                        </p:cTn>
                                        <p:tgtEl>
                                          <p:spTgt spid="140294"/>
                                        </p:tgtEl>
                                        <p:attrNameLst>
                                          <p:attrName>style.visibility</p:attrName>
                                        </p:attrNameLst>
                                      </p:cBhvr>
                                      <p:to>
                                        <p:strVal val="hidden"/>
                                      </p:to>
                                    </p:set>
                                  </p:childTnLst>
                                </p:cTn>
                              </p:par>
                              <p:par>
                                <p:cTn id="113" presetID="8" presetClass="entr" presetSubtype="16" fill="hold" grpId="0" nodeType="withEffect">
                                  <p:stCondLst>
                                    <p:cond delay="0"/>
                                  </p:stCondLst>
                                  <p:childTnLst>
                                    <p:set>
                                      <p:cBhvr>
                                        <p:cTn id="114" dur="1" fill="hold">
                                          <p:stCondLst>
                                            <p:cond delay="0"/>
                                          </p:stCondLst>
                                        </p:cTn>
                                        <p:tgtEl>
                                          <p:spTgt spid="140310"/>
                                        </p:tgtEl>
                                        <p:attrNameLst>
                                          <p:attrName>style.visibility</p:attrName>
                                        </p:attrNameLst>
                                      </p:cBhvr>
                                      <p:to>
                                        <p:strVal val="visible"/>
                                      </p:to>
                                    </p:set>
                                    <p:animEffect transition="in" filter="diamond(in)">
                                      <p:cBhvr>
                                        <p:cTn id="115" dur="1000"/>
                                        <p:tgtEl>
                                          <p:spTgt spid="140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animBg="1"/>
      <p:bldP spid="140291" grpId="1" animBg="1"/>
      <p:bldP spid="140292" grpId="0" animBg="1"/>
      <p:bldP spid="140292" grpId="1" animBg="1"/>
      <p:bldP spid="140292" grpId="2" animBg="1"/>
      <p:bldP spid="140292" grpId="3" animBg="1"/>
      <p:bldP spid="140292" grpId="4" animBg="1"/>
      <p:bldP spid="140293" grpId="0" animBg="1"/>
      <p:bldP spid="140293" grpId="1" animBg="1"/>
      <p:bldP spid="140293" grpId="2" animBg="1"/>
      <p:bldP spid="140293" grpId="3" animBg="1"/>
      <p:bldP spid="140293" grpId="4" animBg="1"/>
      <p:bldP spid="140294" grpId="0" animBg="1"/>
      <p:bldP spid="140294" grpId="1" animBg="1"/>
      <p:bldP spid="140294" grpId="2" animBg="1"/>
      <p:bldP spid="140294" grpId="3" animBg="1"/>
      <p:bldP spid="140294" grpId="4" animBg="1"/>
      <p:bldP spid="140295" grpId="0" animBg="1"/>
      <p:bldP spid="140296" grpId="0" animBg="1"/>
      <p:bldP spid="140297" grpId="0" animBg="1"/>
      <p:bldP spid="140310" grpId="0" animBg="1"/>
      <p:bldP spid="140311" grpId="0" animBg="1"/>
      <p:bldP spid="140311" grpId="1" animBg="1"/>
      <p:bldP spid="140311" grpId="2" animBg="1"/>
      <p:bldP spid="140312" grpId="0" animBg="1"/>
      <p:bldP spid="140312" grpId="1" animBg="1"/>
      <p:bldP spid="140312" grpId="2" animBg="1"/>
      <p:bldP spid="140312" grpId="3" animBg="1"/>
      <p:bldP spid="140312" grpId="4"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Minh Họa Thuật Toán</a:t>
            </a:r>
          </a:p>
        </p:txBody>
      </p:sp>
      <p:sp>
        <p:nvSpPr>
          <p:cNvPr id="141315" name="Oval 3"/>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1316"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41317"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41318"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1319"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1320"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1321"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41322"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141323" name="Group 11"/>
          <p:cNvGrpSpPr>
            <a:grpSpLocks/>
          </p:cNvGrpSpPr>
          <p:nvPr/>
        </p:nvGrpSpPr>
        <p:grpSpPr bwMode="auto">
          <a:xfrm>
            <a:off x="1108075" y="3468688"/>
            <a:ext cx="8550275" cy="608012"/>
            <a:chOff x="644" y="1153"/>
            <a:chExt cx="4972" cy="383"/>
          </a:xfrm>
        </p:grpSpPr>
        <p:sp>
          <p:nvSpPr>
            <p:cNvPr id="14132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4132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132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4132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132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132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133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4133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41334" name="Oval 22"/>
          <p:cNvSpPr>
            <a:spLocks noChangeArrowheads="1"/>
          </p:cNvSpPr>
          <p:nvPr/>
        </p:nvSpPr>
        <p:spPr bwMode="auto">
          <a:xfrm>
            <a:off x="3333750" y="2870200"/>
            <a:ext cx="792163"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1335" name="AutoShape 23"/>
          <p:cNvSpPr>
            <a:spLocks noChangeArrowheads="1"/>
          </p:cNvSpPr>
          <p:nvPr/>
        </p:nvSpPr>
        <p:spPr bwMode="auto">
          <a:xfrm>
            <a:off x="2216150" y="3573463"/>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400">
                <a:latin typeface="Times New Roman" pitchFamily="18" charset="0"/>
              </a:rPr>
              <a:t>0</a:t>
            </a:r>
          </a:p>
          <a:p>
            <a:pPr algn="ctr" eaLnBrk="0" hangingPunct="0">
              <a:spcBef>
                <a:spcPct val="50000"/>
              </a:spcBef>
            </a:pPr>
            <a:r>
              <a:rPr lang="en-US" sz="2400">
                <a:latin typeface="Times New Roman" pitchFamily="18" charset="0"/>
              </a:rPr>
              <a:t>i</a:t>
            </a:r>
          </a:p>
        </p:txBody>
      </p:sp>
      <p:sp>
        <p:nvSpPr>
          <p:cNvPr id="141336" name="AutoShape 24"/>
          <p:cNvSpPr>
            <a:spLocks noChangeArrowheads="1"/>
          </p:cNvSpPr>
          <p:nvPr/>
        </p:nvSpPr>
        <p:spPr bwMode="auto">
          <a:xfrm>
            <a:off x="4521200" y="2100263"/>
            <a:ext cx="649288"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sz="2800"/>
              <a:t>j</a:t>
            </a:r>
          </a:p>
        </p:txBody>
      </p:sp>
    </p:spTree>
    <p:extLst>
      <p:ext uri="{BB962C8B-B14F-4D97-AF65-F5344CB8AC3E}">
        <p14:creationId xmlns:p14="http://schemas.microsoft.com/office/powerpoint/2010/main" val="1810500903"/>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8.00641E-7 3.75723E-6 L 0.11625 -0.0007 " pathEditMode="relative" rAng="0" ptsTypes="AA">
                                      <p:cBhvr>
                                        <p:cTn id="6" dur="2000" fill="hold"/>
                                        <p:tgtEl>
                                          <p:spTgt spid="141335"/>
                                        </p:tgtEl>
                                        <p:attrNameLst>
                                          <p:attrName>ppt_x</p:attrName>
                                          <p:attrName>ppt_y</p:attrName>
                                        </p:attrNameLst>
                                      </p:cBhvr>
                                      <p:rCtr x="5813" y="-46"/>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3" nodeType="clickEffect">
                                  <p:stCondLst>
                                    <p:cond delay="0"/>
                                  </p:stCondLst>
                                  <p:childTnLst>
                                    <p:set>
                                      <p:cBhvr>
                                        <p:cTn id="10" dur="1" fill="hold">
                                          <p:stCondLst>
                                            <p:cond delay="0"/>
                                          </p:stCondLst>
                                        </p:cTn>
                                        <p:tgtEl>
                                          <p:spTgt spid="141336"/>
                                        </p:tgtEl>
                                        <p:attrNameLst>
                                          <p:attrName>style.visibility</p:attrName>
                                        </p:attrNameLst>
                                      </p:cBhvr>
                                      <p:to>
                                        <p:strVal val="visible"/>
                                      </p:to>
                                    </p:set>
                                    <p:animEffect transition="in" filter="blinds(horizontal)">
                                      <p:cBhvr>
                                        <p:cTn id="11" dur="500"/>
                                        <p:tgtEl>
                                          <p:spTgt spid="141336"/>
                                        </p:tgtEl>
                                      </p:cBhvr>
                                    </p:animEffect>
                                  </p:childTnLst>
                                </p:cTn>
                              </p:par>
                            </p:childTnLst>
                          </p:cTn>
                        </p:par>
                        <p:par>
                          <p:cTn id="12" fill="hold" nodeType="afterGroup">
                            <p:stCondLst>
                              <p:cond delay="500"/>
                            </p:stCondLst>
                            <p:childTnLst>
                              <p:par>
                                <p:cTn id="13" presetID="26" presetClass="emph" presetSubtype="0" fill="hold" grpId="0" nodeType="afterEffect">
                                  <p:stCondLst>
                                    <p:cond delay="0"/>
                                  </p:stCondLst>
                                  <p:childTnLst>
                                    <p:animEffect transition="out" filter="fade">
                                      <p:cBhvr>
                                        <p:cTn id="14" dur="2000" tmFilter="0, 0; .2, .5; .8, .5; 1, 0"/>
                                        <p:tgtEl>
                                          <p:spTgt spid="141317"/>
                                        </p:tgtEl>
                                      </p:cBhvr>
                                    </p:animEffect>
                                    <p:animScale>
                                      <p:cBhvr>
                                        <p:cTn id="15" dur="1000" autoRev="1" fill="hold"/>
                                        <p:tgtEl>
                                          <p:spTgt spid="141317"/>
                                        </p:tgtEl>
                                      </p:cBhvr>
                                      <p:by x="105000" y="105000"/>
                                    </p:animScale>
                                  </p:childTnLst>
                                </p:cTn>
                              </p:par>
                              <p:par>
                                <p:cTn id="16" presetID="26" presetClass="emph" presetSubtype="0" fill="hold" grpId="0" nodeType="withEffect">
                                  <p:stCondLst>
                                    <p:cond delay="0"/>
                                  </p:stCondLst>
                                  <p:childTnLst>
                                    <p:animEffect transition="out" filter="fade">
                                      <p:cBhvr>
                                        <p:cTn id="17" dur="2000" tmFilter="0, 0; .2, .5; .8, .5; 1, 0"/>
                                        <p:tgtEl>
                                          <p:spTgt spid="141316"/>
                                        </p:tgtEl>
                                      </p:cBhvr>
                                    </p:animEffect>
                                    <p:animScale>
                                      <p:cBhvr>
                                        <p:cTn id="18" dur="1000" autoRev="1" fill="hold"/>
                                        <p:tgtEl>
                                          <p:spTgt spid="141316"/>
                                        </p:tgtEl>
                                      </p:cBhvr>
                                      <p:by x="105000" y="105000"/>
                                    </p:animScale>
                                  </p:childTnLst>
                                </p:cTn>
                              </p:par>
                            </p:childTnLst>
                          </p:cTn>
                        </p:par>
                        <p:par>
                          <p:cTn id="19" fill="hold" nodeType="afterGroup">
                            <p:stCondLst>
                              <p:cond delay="2500"/>
                            </p:stCondLst>
                            <p:childTnLst>
                              <p:par>
                                <p:cTn id="20" presetID="42" presetClass="path" presetSubtype="0" accel="50000" decel="50000" fill="hold" grpId="1" nodeType="afterEffect">
                                  <p:stCondLst>
                                    <p:cond delay="0"/>
                                  </p:stCondLst>
                                  <p:childTnLst>
                                    <p:animMotion origin="layout" path="M 3.61111E-6 2.59259E-6 L -0.05348 0.21319 " pathEditMode="relative" rAng="0" ptsTypes="AA">
                                      <p:cBhvr>
                                        <p:cTn id="21" dur="2000" fill="hold"/>
                                        <p:tgtEl>
                                          <p:spTgt spid="141317"/>
                                        </p:tgtEl>
                                        <p:attrNameLst>
                                          <p:attrName>ppt_x</p:attrName>
                                          <p:attrName>ppt_y</p:attrName>
                                        </p:attrNameLst>
                                      </p:cBhvr>
                                      <p:rCtr x="-2674" y="10648"/>
                                    </p:animMotion>
                                  </p:childTnLst>
                                </p:cTn>
                              </p:par>
                            </p:childTnLst>
                          </p:cTn>
                        </p:par>
                        <p:par>
                          <p:cTn id="22" fill="hold" nodeType="afterGroup">
                            <p:stCondLst>
                              <p:cond delay="4500"/>
                            </p:stCondLst>
                            <p:childTnLst>
                              <p:par>
                                <p:cTn id="23" presetID="63" presetClass="path" presetSubtype="0" accel="50000" decel="50000" fill="hold" grpId="1" nodeType="afterEffect">
                                  <p:stCondLst>
                                    <p:cond delay="0"/>
                                  </p:stCondLst>
                                  <p:childTnLst>
                                    <p:animMotion origin="layout" path="M -0.00156 2.59259E-6 L 0.11181 2.59259E-6 " pathEditMode="relative" rAng="0" ptsTypes="AA">
                                      <p:cBhvr>
                                        <p:cTn id="24" dur="2000" fill="hold"/>
                                        <p:tgtEl>
                                          <p:spTgt spid="141316"/>
                                        </p:tgtEl>
                                        <p:attrNameLst>
                                          <p:attrName>ppt_x</p:attrName>
                                          <p:attrName>ppt_y</p:attrName>
                                        </p:attrNameLst>
                                      </p:cBhvr>
                                      <p:rCtr x="5660" y="0"/>
                                    </p:animMotion>
                                  </p:childTnLst>
                                </p:cTn>
                              </p:par>
                            </p:childTnLst>
                          </p:cTn>
                        </p:par>
                        <p:par>
                          <p:cTn id="25" fill="hold" nodeType="afterGroup">
                            <p:stCondLst>
                              <p:cond delay="6500"/>
                            </p:stCondLst>
                            <p:childTnLst>
                              <p:par>
                                <p:cTn id="26" presetID="64" presetClass="path" presetSubtype="0" accel="50000" decel="50000" fill="hold" grpId="2" nodeType="afterEffect">
                                  <p:stCondLst>
                                    <p:cond delay="0"/>
                                  </p:stCondLst>
                                  <p:childTnLst>
                                    <p:animMotion origin="layout" path="M -0.05348 0.21319 L -0.11181 0.00208 " pathEditMode="relative" rAng="0" ptsTypes="AA">
                                      <p:cBhvr>
                                        <p:cTn id="27" dur="2000" fill="hold"/>
                                        <p:tgtEl>
                                          <p:spTgt spid="141317"/>
                                        </p:tgtEl>
                                        <p:attrNameLst>
                                          <p:attrName>ppt_x</p:attrName>
                                          <p:attrName>ppt_y</p:attrName>
                                        </p:attrNameLst>
                                      </p:cBhvr>
                                      <p:rCtr x="-2917" y="-10556"/>
                                    </p:animMotion>
                                  </p:childTnLst>
                                </p:cTn>
                              </p:par>
                            </p:childTnLst>
                          </p:cTn>
                        </p:par>
                        <p:par>
                          <p:cTn id="28" fill="hold" nodeType="afterGroup">
                            <p:stCondLst>
                              <p:cond delay="8500"/>
                            </p:stCondLst>
                            <p:childTnLst>
                              <p:par>
                                <p:cTn id="29" presetID="63" presetClass="path" presetSubtype="0" accel="50000" decel="50000" fill="hold" nodeType="afterEffect">
                                  <p:stCondLst>
                                    <p:cond delay="0"/>
                                  </p:stCondLst>
                                  <p:childTnLst>
                                    <p:animMotion origin="layout" path="M 2.03363E-6 -2.83237E-6 L 0.11257 -0.00231 " pathEditMode="relative" rAng="0" ptsTypes="AA">
                                      <p:cBhvr>
                                        <p:cTn id="30" dur="2000" fill="hold"/>
                                        <p:tgtEl>
                                          <p:spTgt spid="141336"/>
                                        </p:tgtEl>
                                        <p:attrNameLst>
                                          <p:attrName>ppt_x</p:attrName>
                                          <p:attrName>ppt_y</p:attrName>
                                        </p:attrNameLst>
                                      </p:cBhvr>
                                      <p:rCtr x="5620" y="-116"/>
                                    </p:animMotion>
                                  </p:childTnLst>
                                </p:cTn>
                              </p:par>
                            </p:childTnLst>
                          </p:cTn>
                        </p:par>
                        <p:par>
                          <p:cTn id="31" fill="hold" nodeType="afterGroup">
                            <p:stCondLst>
                              <p:cond delay="10500"/>
                            </p:stCondLst>
                            <p:childTnLst>
                              <p:par>
                                <p:cTn id="32" presetID="26" presetClass="emph" presetSubtype="0" fill="hold" grpId="0" nodeType="afterEffect">
                                  <p:stCondLst>
                                    <p:cond delay="0"/>
                                  </p:stCondLst>
                                  <p:childTnLst>
                                    <p:animEffect transition="out" filter="fade">
                                      <p:cBhvr>
                                        <p:cTn id="33" dur="2000" tmFilter="0, 0; .2, .5; .8, .5; 1, 0"/>
                                        <p:tgtEl>
                                          <p:spTgt spid="141318"/>
                                        </p:tgtEl>
                                      </p:cBhvr>
                                    </p:animEffect>
                                    <p:animScale>
                                      <p:cBhvr>
                                        <p:cTn id="34" dur="1000" autoRev="1" fill="hold"/>
                                        <p:tgtEl>
                                          <p:spTgt spid="141318"/>
                                        </p:tgtEl>
                                      </p:cBhvr>
                                      <p:by x="105000" y="105000"/>
                                    </p:animScale>
                                  </p:childTnLst>
                                </p:cTn>
                              </p:par>
                              <p:par>
                                <p:cTn id="35" presetID="26" presetClass="emph" presetSubtype="0" fill="hold" grpId="3" nodeType="withEffect">
                                  <p:stCondLst>
                                    <p:cond delay="0"/>
                                  </p:stCondLst>
                                  <p:childTnLst>
                                    <p:animEffect transition="out" filter="fade">
                                      <p:cBhvr>
                                        <p:cTn id="36" dur="2000" tmFilter="0, 0; .2, .5; .8, .5; 1, 0"/>
                                        <p:tgtEl>
                                          <p:spTgt spid="141317"/>
                                        </p:tgtEl>
                                      </p:cBhvr>
                                    </p:animEffect>
                                    <p:animScale>
                                      <p:cBhvr>
                                        <p:cTn id="37" dur="1000" autoRev="1" fill="hold"/>
                                        <p:tgtEl>
                                          <p:spTgt spid="141317"/>
                                        </p:tgtEl>
                                      </p:cBhvr>
                                      <p:by x="105000" y="105000"/>
                                    </p:animScale>
                                  </p:childTnLst>
                                </p:cTn>
                              </p:par>
                            </p:childTnLst>
                          </p:cTn>
                        </p:par>
                        <p:par>
                          <p:cTn id="38" fill="hold" nodeType="afterGroup">
                            <p:stCondLst>
                              <p:cond delay="12500"/>
                            </p:stCondLst>
                            <p:childTnLst>
                              <p:par>
                                <p:cTn id="39" presetID="42" presetClass="path" presetSubtype="0" accel="50000" decel="50000" fill="hold" grpId="1" nodeType="afterEffect">
                                  <p:stCondLst>
                                    <p:cond delay="0"/>
                                  </p:stCondLst>
                                  <p:childTnLst>
                                    <p:animMotion origin="layout" path="M 5.55556E-7 2.59259E-6 L -0.11163 0.21551 " pathEditMode="relative" rAng="0" ptsTypes="AA">
                                      <p:cBhvr>
                                        <p:cTn id="40" dur="2000" fill="hold"/>
                                        <p:tgtEl>
                                          <p:spTgt spid="141318"/>
                                        </p:tgtEl>
                                        <p:attrNameLst>
                                          <p:attrName>ppt_x</p:attrName>
                                          <p:attrName>ppt_y</p:attrName>
                                        </p:attrNameLst>
                                      </p:cBhvr>
                                      <p:rCtr x="-5590" y="10764"/>
                                    </p:animMotion>
                                  </p:childTnLst>
                                </p:cTn>
                              </p:par>
                            </p:childTnLst>
                          </p:cTn>
                        </p:par>
                        <p:par>
                          <p:cTn id="41" fill="hold" nodeType="afterGroup">
                            <p:stCondLst>
                              <p:cond delay="14500"/>
                            </p:stCondLst>
                            <p:childTnLst>
                              <p:par>
                                <p:cTn id="42" presetID="63" presetClass="path" presetSubtype="0" accel="50000" decel="50000" fill="hold" grpId="4" nodeType="afterEffect">
                                  <p:stCondLst>
                                    <p:cond delay="0"/>
                                  </p:stCondLst>
                                  <p:childTnLst>
                                    <p:animMotion origin="layout" path="M -0.1118 0.00209 L 0.1132 0.00209 " pathEditMode="relative" rAng="0" ptsTypes="AA">
                                      <p:cBhvr>
                                        <p:cTn id="43" dur="2000" fill="hold"/>
                                        <p:tgtEl>
                                          <p:spTgt spid="141317"/>
                                        </p:tgtEl>
                                        <p:attrNameLst>
                                          <p:attrName>ppt_x</p:attrName>
                                          <p:attrName>ppt_y</p:attrName>
                                        </p:attrNameLst>
                                      </p:cBhvr>
                                      <p:rCtr x="11250" y="0"/>
                                    </p:animMotion>
                                  </p:childTnLst>
                                </p:cTn>
                              </p:par>
                            </p:childTnLst>
                          </p:cTn>
                        </p:par>
                        <p:par>
                          <p:cTn id="44" fill="hold" nodeType="afterGroup">
                            <p:stCondLst>
                              <p:cond delay="16500"/>
                            </p:stCondLst>
                            <p:childTnLst>
                              <p:par>
                                <p:cTn id="45" presetID="64" presetClass="path" presetSubtype="0" accel="50000" decel="50000" fill="hold" grpId="2" nodeType="afterEffect">
                                  <p:stCondLst>
                                    <p:cond delay="0"/>
                                  </p:stCondLst>
                                  <p:childTnLst>
                                    <p:animMotion origin="layout" path="M -0.11163 0.21551 L -0.22483 0.00208 " pathEditMode="relative" rAng="0" ptsTypes="AA">
                                      <p:cBhvr>
                                        <p:cTn id="46" dur="2000" fill="hold"/>
                                        <p:tgtEl>
                                          <p:spTgt spid="141318"/>
                                        </p:tgtEl>
                                        <p:attrNameLst>
                                          <p:attrName>ppt_x</p:attrName>
                                          <p:attrName>ppt_y</p:attrName>
                                        </p:attrNameLst>
                                      </p:cBhvr>
                                      <p:rCtr x="-5660" y="-10671"/>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63" presetClass="path" presetSubtype="0" accel="50000" decel="50000" fill="hold" grpId="0" nodeType="clickEffect">
                                  <p:stCondLst>
                                    <p:cond delay="0"/>
                                  </p:stCondLst>
                                  <p:childTnLst>
                                    <p:animMotion origin="layout" path="M 0.11257 -0.00231 L 0.22162 -0.00231 " pathEditMode="relative" rAng="0" ptsTypes="AA">
                                      <p:cBhvr>
                                        <p:cTn id="50" dur="2000" fill="hold"/>
                                        <p:tgtEl>
                                          <p:spTgt spid="141336"/>
                                        </p:tgtEl>
                                        <p:attrNameLst>
                                          <p:attrName>ppt_x</p:attrName>
                                          <p:attrName>ppt_y</p:attrName>
                                        </p:attrNameLst>
                                      </p:cBhvr>
                                      <p:rCtr x="5444" y="0"/>
                                    </p:animMotion>
                                  </p:childTnLst>
                                </p:cTn>
                              </p:par>
                            </p:childTnLst>
                          </p:cTn>
                        </p:par>
                        <p:par>
                          <p:cTn id="51" fill="hold" nodeType="afterGroup">
                            <p:stCondLst>
                              <p:cond delay="2000"/>
                            </p:stCondLst>
                            <p:childTnLst>
                              <p:par>
                                <p:cTn id="52" presetID="26" presetClass="emph" presetSubtype="0" fill="hold" grpId="0" nodeType="afterEffect">
                                  <p:stCondLst>
                                    <p:cond delay="0"/>
                                  </p:stCondLst>
                                  <p:childTnLst>
                                    <p:animEffect transition="out" filter="fade">
                                      <p:cBhvr>
                                        <p:cTn id="53" dur="2000" tmFilter="0, 0; .2, .5; .8, .5; 1, 0"/>
                                        <p:tgtEl>
                                          <p:spTgt spid="141319"/>
                                        </p:tgtEl>
                                      </p:cBhvr>
                                    </p:animEffect>
                                    <p:animScale>
                                      <p:cBhvr>
                                        <p:cTn id="54" dur="1000" autoRev="1" fill="hold"/>
                                        <p:tgtEl>
                                          <p:spTgt spid="141319"/>
                                        </p:tgtEl>
                                      </p:cBhvr>
                                      <p:by x="105000" y="105000"/>
                                    </p:animScale>
                                  </p:childTnLst>
                                </p:cTn>
                              </p:par>
                              <p:par>
                                <p:cTn id="55" presetID="26" presetClass="emph" presetSubtype="0" fill="hold" grpId="3" nodeType="withEffect">
                                  <p:stCondLst>
                                    <p:cond delay="0"/>
                                  </p:stCondLst>
                                  <p:childTnLst>
                                    <p:animEffect transition="out" filter="fade">
                                      <p:cBhvr>
                                        <p:cTn id="56" dur="2000" tmFilter="0, 0; .2, .5; .8, .5; 1, 0"/>
                                        <p:tgtEl>
                                          <p:spTgt spid="141318"/>
                                        </p:tgtEl>
                                      </p:cBhvr>
                                    </p:animEffect>
                                    <p:animScale>
                                      <p:cBhvr>
                                        <p:cTn id="57" dur="1000" autoRev="1" fill="hold"/>
                                        <p:tgtEl>
                                          <p:spTgt spid="141318"/>
                                        </p:tgtEl>
                                      </p:cBhvr>
                                      <p:by x="105000" y="105000"/>
                                    </p:animScale>
                                  </p:childTnLst>
                                </p:cTn>
                              </p:par>
                            </p:childTnLst>
                          </p:cTn>
                        </p:par>
                      </p:childTnLst>
                    </p:cTn>
                  </p:par>
                  <p:par>
                    <p:cTn id="58" fill="hold" nodeType="clickPar">
                      <p:stCondLst>
                        <p:cond delay="indefinite"/>
                      </p:stCondLst>
                      <p:childTnLst>
                        <p:par>
                          <p:cTn id="59" fill="hold" nodeType="withGroup">
                            <p:stCondLst>
                              <p:cond delay="0"/>
                            </p:stCondLst>
                            <p:childTnLst>
                              <p:par>
                                <p:cTn id="60" presetID="63" presetClass="path" presetSubtype="0" accel="50000" decel="50000" fill="hold" grpId="1" nodeType="clickEffect">
                                  <p:stCondLst>
                                    <p:cond delay="0"/>
                                  </p:stCondLst>
                                  <p:childTnLst>
                                    <p:animMotion origin="layout" path="M 0.22162 -0.00231 L 0.33771 -0.00231 " pathEditMode="relative" rAng="0" ptsTypes="AA">
                                      <p:cBhvr>
                                        <p:cTn id="61" dur="2000" fill="hold"/>
                                        <p:tgtEl>
                                          <p:spTgt spid="141336"/>
                                        </p:tgtEl>
                                        <p:attrNameLst>
                                          <p:attrName>ppt_x</p:attrName>
                                          <p:attrName>ppt_y</p:attrName>
                                        </p:attrNameLst>
                                      </p:cBhvr>
                                      <p:rCtr x="5797" y="0"/>
                                    </p:animMotion>
                                  </p:childTnLst>
                                </p:cTn>
                              </p:par>
                            </p:childTnLst>
                          </p:cTn>
                        </p:par>
                        <p:par>
                          <p:cTn id="62" fill="hold" nodeType="afterGroup">
                            <p:stCondLst>
                              <p:cond delay="2000"/>
                            </p:stCondLst>
                            <p:childTnLst>
                              <p:par>
                                <p:cTn id="63" presetID="26" presetClass="emph" presetSubtype="0" fill="hold" grpId="0" nodeType="afterEffect">
                                  <p:stCondLst>
                                    <p:cond delay="0"/>
                                  </p:stCondLst>
                                  <p:childTnLst>
                                    <p:animEffect transition="out" filter="fade">
                                      <p:cBhvr>
                                        <p:cTn id="64" dur="2000" tmFilter="0, 0; .2, .5; .8, .5; 1, 0"/>
                                        <p:tgtEl>
                                          <p:spTgt spid="141320"/>
                                        </p:tgtEl>
                                      </p:cBhvr>
                                    </p:animEffect>
                                    <p:animScale>
                                      <p:cBhvr>
                                        <p:cTn id="65" dur="1000" autoRev="1" fill="hold"/>
                                        <p:tgtEl>
                                          <p:spTgt spid="141320"/>
                                        </p:tgtEl>
                                      </p:cBhvr>
                                      <p:by x="105000" y="105000"/>
                                    </p:animScale>
                                  </p:childTnLst>
                                </p:cTn>
                              </p:par>
                              <p:par>
                                <p:cTn id="66" presetID="26" presetClass="emph" presetSubtype="0" fill="hold" grpId="4" nodeType="withEffect">
                                  <p:stCondLst>
                                    <p:cond delay="0"/>
                                  </p:stCondLst>
                                  <p:childTnLst>
                                    <p:animEffect transition="out" filter="fade">
                                      <p:cBhvr>
                                        <p:cTn id="67" dur="2000" tmFilter="0, 0; .2, .5; .8, .5; 1, 0"/>
                                        <p:tgtEl>
                                          <p:spTgt spid="141318"/>
                                        </p:tgtEl>
                                      </p:cBhvr>
                                    </p:animEffect>
                                    <p:animScale>
                                      <p:cBhvr>
                                        <p:cTn id="68" dur="1000" autoRev="1" fill="hold"/>
                                        <p:tgtEl>
                                          <p:spTgt spid="141318"/>
                                        </p:tgtEl>
                                      </p:cBhvr>
                                      <p:by x="105000" y="105000"/>
                                    </p:animScale>
                                  </p:childTnLst>
                                </p:cTn>
                              </p:par>
                            </p:childTnLst>
                          </p:cTn>
                        </p:par>
                        <p:par>
                          <p:cTn id="69" fill="hold" nodeType="afterGroup">
                            <p:stCondLst>
                              <p:cond delay="4000"/>
                            </p:stCondLst>
                            <p:childTnLst>
                              <p:par>
                                <p:cTn id="70" presetID="42" presetClass="path" presetSubtype="0" accel="50000" decel="50000" fill="hold" grpId="1" nodeType="afterEffect">
                                  <p:stCondLst>
                                    <p:cond delay="0"/>
                                  </p:stCondLst>
                                  <p:childTnLst>
                                    <p:animMotion origin="layout" path="M -4.16667E-6 2.59259E-6 L -0.22013 0.21319 " pathEditMode="relative" rAng="0" ptsTypes="AA">
                                      <p:cBhvr>
                                        <p:cTn id="71" dur="2000" fill="hold"/>
                                        <p:tgtEl>
                                          <p:spTgt spid="141320"/>
                                        </p:tgtEl>
                                        <p:attrNameLst>
                                          <p:attrName>ppt_x</p:attrName>
                                          <p:attrName>ppt_y</p:attrName>
                                        </p:attrNameLst>
                                      </p:cBhvr>
                                      <p:rCtr x="-11007" y="10648"/>
                                    </p:animMotion>
                                  </p:childTnLst>
                                </p:cTn>
                              </p:par>
                            </p:childTnLst>
                          </p:cTn>
                        </p:par>
                        <p:par>
                          <p:cTn id="72" fill="hold" nodeType="afterGroup">
                            <p:stCondLst>
                              <p:cond delay="6000"/>
                            </p:stCondLst>
                            <p:childTnLst>
                              <p:par>
                                <p:cTn id="73" presetID="63" presetClass="path" presetSubtype="0" accel="50000" decel="50000" fill="hold" grpId="5" nodeType="afterEffect">
                                  <p:stCondLst>
                                    <p:cond delay="0"/>
                                  </p:stCondLst>
                                  <p:childTnLst>
                                    <p:animMotion origin="layout" path="M -0.22205 0.00208 L 0.22621 0.00208 " pathEditMode="relative" rAng="0" ptsTypes="AA">
                                      <p:cBhvr>
                                        <p:cTn id="74" dur="2000" fill="hold"/>
                                        <p:tgtEl>
                                          <p:spTgt spid="141318"/>
                                        </p:tgtEl>
                                        <p:attrNameLst>
                                          <p:attrName>ppt_x</p:attrName>
                                          <p:attrName>ppt_y</p:attrName>
                                        </p:attrNameLst>
                                      </p:cBhvr>
                                      <p:rCtr x="22413" y="0"/>
                                    </p:animMotion>
                                  </p:childTnLst>
                                </p:cTn>
                              </p:par>
                            </p:childTnLst>
                          </p:cTn>
                        </p:par>
                        <p:par>
                          <p:cTn id="75" fill="hold" nodeType="afterGroup">
                            <p:stCondLst>
                              <p:cond delay="8000"/>
                            </p:stCondLst>
                            <p:childTnLst>
                              <p:par>
                                <p:cTn id="76" presetID="64" presetClass="path" presetSubtype="0" accel="50000" decel="50000" fill="hold" grpId="2" nodeType="afterEffect">
                                  <p:stCondLst>
                                    <p:cond delay="0"/>
                                  </p:stCondLst>
                                  <p:childTnLst>
                                    <p:animMotion origin="layout" path="M -0.22013 0.21319 L -0.44704 -0.00023 " pathEditMode="relative" rAng="0" ptsTypes="AA">
                                      <p:cBhvr>
                                        <p:cTn id="77" dur="2000" fill="hold"/>
                                        <p:tgtEl>
                                          <p:spTgt spid="141320"/>
                                        </p:tgtEl>
                                        <p:attrNameLst>
                                          <p:attrName>ppt_x</p:attrName>
                                          <p:attrName>ppt_y</p:attrName>
                                        </p:attrNameLst>
                                      </p:cBhvr>
                                      <p:rCtr x="-11354" y="-10671"/>
                                    </p:animMotion>
                                  </p:childTnLst>
                                </p:cTn>
                              </p:par>
                            </p:childTnLst>
                          </p:cTn>
                        </p:par>
                      </p:childTnLst>
                    </p:cTn>
                  </p:par>
                  <p:par>
                    <p:cTn id="78" fill="hold" nodeType="clickPar">
                      <p:stCondLst>
                        <p:cond delay="indefinite"/>
                      </p:stCondLst>
                      <p:childTnLst>
                        <p:par>
                          <p:cTn id="79" fill="hold" nodeType="withGroup">
                            <p:stCondLst>
                              <p:cond delay="0"/>
                            </p:stCondLst>
                            <p:childTnLst>
                              <p:par>
                                <p:cTn id="80" presetID="63" presetClass="path" presetSubtype="0" accel="50000" decel="50000" fill="hold" grpId="2" nodeType="clickEffect">
                                  <p:stCondLst>
                                    <p:cond delay="0"/>
                                  </p:stCondLst>
                                  <p:childTnLst>
                                    <p:animMotion origin="layout" path="M 0.33771 -0.00231 L 0.44676 -0.00231 " pathEditMode="relative" rAng="0" ptsTypes="AA">
                                      <p:cBhvr>
                                        <p:cTn id="81" dur="2000" fill="hold"/>
                                        <p:tgtEl>
                                          <p:spTgt spid="141336"/>
                                        </p:tgtEl>
                                        <p:attrNameLst>
                                          <p:attrName>ppt_x</p:attrName>
                                          <p:attrName>ppt_y</p:attrName>
                                        </p:attrNameLst>
                                      </p:cBhvr>
                                      <p:rCtr x="5444" y="0"/>
                                    </p:animMotion>
                                  </p:childTnLst>
                                </p:cTn>
                              </p:par>
                            </p:childTnLst>
                          </p:cTn>
                        </p:par>
                        <p:par>
                          <p:cTn id="82" fill="hold" nodeType="afterGroup">
                            <p:stCondLst>
                              <p:cond delay="2000"/>
                            </p:stCondLst>
                            <p:childTnLst>
                              <p:par>
                                <p:cTn id="83" presetID="26" presetClass="emph" presetSubtype="0" fill="hold" grpId="0" nodeType="afterEffect">
                                  <p:stCondLst>
                                    <p:cond delay="0"/>
                                  </p:stCondLst>
                                  <p:childTnLst>
                                    <p:animEffect transition="out" filter="fade">
                                      <p:cBhvr>
                                        <p:cTn id="84" dur="2000" tmFilter="0, 0; .2, .5; .8, .5; 1, 0"/>
                                        <p:tgtEl>
                                          <p:spTgt spid="141321"/>
                                        </p:tgtEl>
                                      </p:cBhvr>
                                    </p:animEffect>
                                    <p:animScale>
                                      <p:cBhvr>
                                        <p:cTn id="85" dur="1000" autoRev="1" fill="hold"/>
                                        <p:tgtEl>
                                          <p:spTgt spid="141321"/>
                                        </p:tgtEl>
                                      </p:cBhvr>
                                      <p:by x="105000" y="105000"/>
                                    </p:animScale>
                                  </p:childTnLst>
                                </p:cTn>
                              </p:par>
                              <p:par>
                                <p:cTn id="86" presetID="26" presetClass="emph" presetSubtype="0" fill="hold" grpId="3" nodeType="withEffect">
                                  <p:stCondLst>
                                    <p:cond delay="0"/>
                                  </p:stCondLst>
                                  <p:childTnLst>
                                    <p:animEffect transition="out" filter="fade">
                                      <p:cBhvr>
                                        <p:cTn id="87" dur="2000" tmFilter="0, 0; .2, .5; .8, .5; 1, 0"/>
                                        <p:tgtEl>
                                          <p:spTgt spid="141320"/>
                                        </p:tgtEl>
                                      </p:cBhvr>
                                    </p:animEffect>
                                    <p:animScale>
                                      <p:cBhvr>
                                        <p:cTn id="88" dur="1000" autoRev="1" fill="hold"/>
                                        <p:tgtEl>
                                          <p:spTgt spid="141320"/>
                                        </p:tgtEl>
                                      </p:cBhvr>
                                      <p:by x="105000" y="105000"/>
                                    </p:animScale>
                                  </p:childTnLst>
                                </p:cTn>
                              </p:par>
                            </p:childTnLst>
                          </p:cTn>
                        </p:par>
                        <p:par>
                          <p:cTn id="89" fill="hold" nodeType="afterGroup">
                            <p:stCondLst>
                              <p:cond delay="4000"/>
                            </p:stCondLst>
                            <p:childTnLst>
                              <p:par>
                                <p:cTn id="90" presetID="8" presetClass="exit" presetSubtype="16" fill="hold" grpId="4" nodeType="afterEffect">
                                  <p:stCondLst>
                                    <p:cond delay="0"/>
                                  </p:stCondLst>
                                  <p:childTnLst>
                                    <p:animEffect transition="out" filter="diamond(in)">
                                      <p:cBhvr>
                                        <p:cTn id="91" dur="1000"/>
                                        <p:tgtEl>
                                          <p:spTgt spid="141320"/>
                                        </p:tgtEl>
                                      </p:cBhvr>
                                    </p:animEffect>
                                    <p:set>
                                      <p:cBhvr>
                                        <p:cTn id="92" dur="1" fill="hold">
                                          <p:stCondLst>
                                            <p:cond delay="999"/>
                                          </p:stCondLst>
                                        </p:cTn>
                                        <p:tgtEl>
                                          <p:spTgt spid="141320"/>
                                        </p:tgtEl>
                                        <p:attrNameLst>
                                          <p:attrName>style.visibility</p:attrName>
                                        </p:attrNameLst>
                                      </p:cBhvr>
                                      <p:to>
                                        <p:strVal val="hidden"/>
                                      </p:to>
                                    </p:set>
                                  </p:childTnLst>
                                </p:cTn>
                              </p:par>
                              <p:par>
                                <p:cTn id="93" presetID="8" presetClass="entr" presetSubtype="16" fill="hold" grpId="0" nodeType="withEffect">
                                  <p:stCondLst>
                                    <p:cond delay="0"/>
                                  </p:stCondLst>
                                  <p:childTnLst>
                                    <p:set>
                                      <p:cBhvr>
                                        <p:cTn id="94" dur="1" fill="hold">
                                          <p:stCondLst>
                                            <p:cond delay="0"/>
                                          </p:stCondLst>
                                        </p:cTn>
                                        <p:tgtEl>
                                          <p:spTgt spid="141334"/>
                                        </p:tgtEl>
                                        <p:attrNameLst>
                                          <p:attrName>style.visibility</p:attrName>
                                        </p:attrNameLst>
                                      </p:cBhvr>
                                      <p:to>
                                        <p:strVal val="visible"/>
                                      </p:to>
                                    </p:set>
                                    <p:animEffect transition="in" filter="diamond(in)">
                                      <p:cBhvr>
                                        <p:cTn id="95" dur="1000"/>
                                        <p:tgtEl>
                                          <p:spTgt spid="141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animBg="1"/>
      <p:bldP spid="141316" grpId="1" animBg="1"/>
      <p:bldP spid="141317" grpId="0" animBg="1"/>
      <p:bldP spid="141317" grpId="1" animBg="1"/>
      <p:bldP spid="141317" grpId="2" animBg="1"/>
      <p:bldP spid="141317" grpId="3" animBg="1"/>
      <p:bldP spid="141317" grpId="4" animBg="1"/>
      <p:bldP spid="141318" grpId="0" animBg="1"/>
      <p:bldP spid="141318" grpId="1" animBg="1"/>
      <p:bldP spid="141318" grpId="2" animBg="1"/>
      <p:bldP spid="141318" grpId="3" animBg="1"/>
      <p:bldP spid="141318" grpId="4" animBg="1"/>
      <p:bldP spid="141318" grpId="5" animBg="1"/>
      <p:bldP spid="141319" grpId="0" animBg="1"/>
      <p:bldP spid="141320" grpId="0" animBg="1"/>
      <p:bldP spid="141320" grpId="1" animBg="1"/>
      <p:bldP spid="141320" grpId="2" animBg="1"/>
      <p:bldP spid="141320" grpId="3" animBg="1"/>
      <p:bldP spid="141320" grpId="4" animBg="1"/>
      <p:bldP spid="141321" grpId="0" animBg="1"/>
      <p:bldP spid="141334" grpId="0" animBg="1"/>
      <p:bldP spid="141335" grpId="0" animBg="1"/>
      <p:bldP spid="141336" grpId="0" animBg="1"/>
      <p:bldP spid="141336" grpId="1" animBg="1"/>
      <p:bldP spid="141336" grpId="2" animBg="1"/>
      <p:bldP spid="141336" grpId="3"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Minh Họa Thuật Toán</a:t>
            </a:r>
          </a:p>
        </p:txBody>
      </p:sp>
      <p:sp>
        <p:nvSpPr>
          <p:cNvPr id="142339" name="Oval 3"/>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2340"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2341"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42342"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42343"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2344"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2345"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42346"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142347" name="Group 11"/>
          <p:cNvGrpSpPr>
            <a:grpSpLocks/>
          </p:cNvGrpSpPr>
          <p:nvPr/>
        </p:nvGrpSpPr>
        <p:grpSpPr bwMode="auto">
          <a:xfrm>
            <a:off x="1108075" y="3397250"/>
            <a:ext cx="8550275" cy="608013"/>
            <a:chOff x="644" y="1153"/>
            <a:chExt cx="4972" cy="383"/>
          </a:xfrm>
        </p:grpSpPr>
        <p:sp>
          <p:nvSpPr>
            <p:cNvPr id="142348"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42349"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2350"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42351"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2352"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2353"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2354"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42355"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42358" name="Oval 22"/>
          <p:cNvSpPr>
            <a:spLocks noChangeArrowheads="1"/>
          </p:cNvSpPr>
          <p:nvPr/>
        </p:nvSpPr>
        <p:spPr bwMode="auto">
          <a:xfrm>
            <a:off x="4430713" y="28702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2359" name="AutoShape 23"/>
          <p:cNvSpPr>
            <a:spLocks noChangeArrowheads="1"/>
          </p:cNvSpPr>
          <p:nvPr/>
        </p:nvSpPr>
        <p:spPr bwMode="auto">
          <a:xfrm>
            <a:off x="3368675" y="3535363"/>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400">
                <a:latin typeface="Times New Roman" pitchFamily="18" charset="0"/>
              </a:rPr>
              <a:t>0</a:t>
            </a:r>
          </a:p>
          <a:p>
            <a:pPr algn="ctr" eaLnBrk="0" hangingPunct="0">
              <a:spcBef>
                <a:spcPct val="50000"/>
              </a:spcBef>
            </a:pPr>
            <a:r>
              <a:rPr lang="en-US" sz="2400">
                <a:latin typeface="Times New Roman" pitchFamily="18" charset="0"/>
              </a:rPr>
              <a:t>i</a:t>
            </a:r>
          </a:p>
        </p:txBody>
      </p:sp>
      <p:sp>
        <p:nvSpPr>
          <p:cNvPr id="142360" name="AutoShape 24"/>
          <p:cNvSpPr>
            <a:spLocks noChangeArrowheads="1"/>
          </p:cNvSpPr>
          <p:nvPr/>
        </p:nvSpPr>
        <p:spPr bwMode="auto">
          <a:xfrm>
            <a:off x="5529263" y="2100263"/>
            <a:ext cx="649287"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sz="2800"/>
              <a:t>j</a:t>
            </a:r>
          </a:p>
        </p:txBody>
      </p:sp>
    </p:spTree>
    <p:extLst>
      <p:ext uri="{BB962C8B-B14F-4D97-AF65-F5344CB8AC3E}">
        <p14:creationId xmlns:p14="http://schemas.microsoft.com/office/powerpoint/2010/main" val="42080846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1" nodeType="afterEffect">
                                  <p:stCondLst>
                                    <p:cond delay="0"/>
                                  </p:stCondLst>
                                  <p:childTnLst>
                                    <p:set>
                                      <p:cBhvr>
                                        <p:cTn id="6" dur="1" fill="hold">
                                          <p:stCondLst>
                                            <p:cond delay="0"/>
                                          </p:stCondLst>
                                        </p:cTn>
                                        <p:tgtEl>
                                          <p:spTgt spid="142359"/>
                                        </p:tgtEl>
                                        <p:attrNameLst>
                                          <p:attrName>style.visibility</p:attrName>
                                        </p:attrNameLst>
                                      </p:cBhvr>
                                      <p:to>
                                        <p:strVal val="visible"/>
                                      </p:to>
                                    </p:set>
                                    <p:animEffect transition="in" filter="blinds(horizontal)">
                                      <p:cBhvr>
                                        <p:cTn id="7" dur="500"/>
                                        <p:tgtEl>
                                          <p:spTgt spid="142359"/>
                                        </p:tgtEl>
                                      </p:cBhvr>
                                    </p:animEffect>
                                  </p:childTnLst>
                                </p:cTn>
                              </p:par>
                            </p:childTnLst>
                          </p:cTn>
                        </p:par>
                        <p:par>
                          <p:cTn id="8" fill="hold" nodeType="afterGroup">
                            <p:stCondLst>
                              <p:cond delay="500"/>
                            </p:stCondLst>
                            <p:childTnLst>
                              <p:par>
                                <p:cTn id="9" presetID="63" presetClass="path" presetSubtype="0" accel="50000" decel="50000" fill="hold" grpId="0" nodeType="afterEffect">
                                  <p:stCondLst>
                                    <p:cond delay="0"/>
                                  </p:stCondLst>
                                  <p:childTnLst>
                                    <p:animMotion origin="layout" path="M -8.00641E-7 3.75723E-6 L 0.11625 -0.0007 " pathEditMode="relative" rAng="0" ptsTypes="AA">
                                      <p:cBhvr>
                                        <p:cTn id="10" dur="2000" fill="hold"/>
                                        <p:tgtEl>
                                          <p:spTgt spid="142359"/>
                                        </p:tgtEl>
                                        <p:attrNameLst>
                                          <p:attrName>ppt_x</p:attrName>
                                          <p:attrName>ppt_y</p:attrName>
                                        </p:attrNameLst>
                                      </p:cBhvr>
                                      <p:rCtr x="5813" y="-46"/>
                                    </p:animMotion>
                                  </p:childTnLst>
                                </p:cTn>
                              </p:par>
                            </p:childTnLst>
                          </p:cTn>
                        </p:par>
                        <p:par>
                          <p:cTn id="11" fill="hold" nodeType="afterGroup">
                            <p:stCondLst>
                              <p:cond delay="2500"/>
                            </p:stCondLst>
                            <p:childTnLst>
                              <p:par>
                                <p:cTn id="12" presetID="3" presetClass="entr" presetSubtype="10" fill="hold" grpId="2" nodeType="afterEffect">
                                  <p:stCondLst>
                                    <p:cond delay="0"/>
                                  </p:stCondLst>
                                  <p:childTnLst>
                                    <p:set>
                                      <p:cBhvr>
                                        <p:cTn id="13" dur="1" fill="hold">
                                          <p:stCondLst>
                                            <p:cond delay="0"/>
                                          </p:stCondLst>
                                        </p:cTn>
                                        <p:tgtEl>
                                          <p:spTgt spid="142360"/>
                                        </p:tgtEl>
                                        <p:attrNameLst>
                                          <p:attrName>style.visibility</p:attrName>
                                        </p:attrNameLst>
                                      </p:cBhvr>
                                      <p:to>
                                        <p:strVal val="visible"/>
                                      </p:to>
                                    </p:set>
                                    <p:animEffect transition="in" filter="blinds(horizontal)">
                                      <p:cBhvr>
                                        <p:cTn id="14" dur="500"/>
                                        <p:tgtEl>
                                          <p:spTgt spid="142360"/>
                                        </p:tgtEl>
                                      </p:cBhvr>
                                    </p:animEffect>
                                  </p:childTnLst>
                                </p:cTn>
                              </p:par>
                            </p:childTnLst>
                          </p:cTn>
                        </p:par>
                        <p:par>
                          <p:cTn id="15" fill="hold" nodeType="afterGroup">
                            <p:stCondLst>
                              <p:cond delay="3000"/>
                            </p:stCondLst>
                            <p:childTnLst>
                              <p:par>
                                <p:cTn id="16" presetID="26" presetClass="emph" presetSubtype="0" fill="hold" grpId="0" nodeType="afterEffect">
                                  <p:stCondLst>
                                    <p:cond delay="0"/>
                                  </p:stCondLst>
                                  <p:childTnLst>
                                    <p:animEffect transition="out" filter="fade">
                                      <p:cBhvr>
                                        <p:cTn id="17" dur="2000" tmFilter="0, 0; .2, .5; .8, .5; 1, 0"/>
                                        <p:tgtEl>
                                          <p:spTgt spid="142342"/>
                                        </p:tgtEl>
                                      </p:cBhvr>
                                    </p:animEffect>
                                    <p:animScale>
                                      <p:cBhvr>
                                        <p:cTn id="18" dur="1000" autoRev="1" fill="hold"/>
                                        <p:tgtEl>
                                          <p:spTgt spid="142342"/>
                                        </p:tgtEl>
                                      </p:cBhvr>
                                      <p:by x="105000" y="105000"/>
                                    </p:animScale>
                                  </p:childTnLst>
                                </p:cTn>
                              </p:par>
                              <p:par>
                                <p:cTn id="19" presetID="26" presetClass="emph" presetSubtype="0" fill="hold" grpId="0" nodeType="withEffect">
                                  <p:stCondLst>
                                    <p:cond delay="0"/>
                                  </p:stCondLst>
                                  <p:childTnLst>
                                    <p:animEffect transition="out" filter="fade">
                                      <p:cBhvr>
                                        <p:cTn id="20" dur="2000" tmFilter="0, 0; .2, .5; .8, .5; 1, 0"/>
                                        <p:tgtEl>
                                          <p:spTgt spid="142341"/>
                                        </p:tgtEl>
                                      </p:cBhvr>
                                    </p:animEffect>
                                    <p:animScale>
                                      <p:cBhvr>
                                        <p:cTn id="21" dur="1000" autoRev="1" fill="hold"/>
                                        <p:tgtEl>
                                          <p:spTgt spid="142341"/>
                                        </p:tgtEl>
                                      </p:cBhvr>
                                      <p:by x="105000" y="105000"/>
                                    </p:animScale>
                                  </p:childTnLst>
                                </p:cTn>
                              </p:par>
                            </p:childTnLst>
                          </p:cTn>
                        </p:par>
                        <p:par>
                          <p:cTn id="22" fill="hold" nodeType="afterGroup">
                            <p:stCondLst>
                              <p:cond delay="5000"/>
                            </p:stCondLst>
                            <p:childTnLst>
                              <p:par>
                                <p:cTn id="23" presetID="42" presetClass="path" presetSubtype="0" accel="50000" decel="50000" fill="hold" grpId="1" nodeType="afterEffect">
                                  <p:stCondLst>
                                    <p:cond delay="0"/>
                                  </p:stCondLst>
                                  <p:childTnLst>
                                    <p:animMotion origin="layout" path="M 5.55556E-7 2.59259E-6 L -0.05833 0.21111 " pathEditMode="relative" rAng="0" ptsTypes="AA">
                                      <p:cBhvr>
                                        <p:cTn id="24" dur="2000" fill="hold"/>
                                        <p:tgtEl>
                                          <p:spTgt spid="142342"/>
                                        </p:tgtEl>
                                        <p:attrNameLst>
                                          <p:attrName>ppt_x</p:attrName>
                                          <p:attrName>ppt_y</p:attrName>
                                        </p:attrNameLst>
                                      </p:cBhvr>
                                      <p:rCtr x="-2917" y="10556"/>
                                    </p:animMotion>
                                  </p:childTnLst>
                                </p:cTn>
                              </p:par>
                            </p:childTnLst>
                          </p:cTn>
                        </p:par>
                        <p:par>
                          <p:cTn id="25" fill="hold" nodeType="afterGroup">
                            <p:stCondLst>
                              <p:cond delay="7000"/>
                            </p:stCondLst>
                            <p:childTnLst>
                              <p:par>
                                <p:cTn id="26" presetID="63" presetClass="path" presetSubtype="0" accel="50000" decel="50000" fill="hold" grpId="1" nodeType="afterEffect">
                                  <p:stCondLst>
                                    <p:cond delay="0"/>
                                  </p:stCondLst>
                                  <p:childTnLst>
                                    <p:animMotion origin="layout" path="M -0.00121 2.59259E-6 L 0.11024 2.59259E-6 " pathEditMode="relative" rAng="0" ptsTypes="AA">
                                      <p:cBhvr>
                                        <p:cTn id="27" dur="2000" fill="hold"/>
                                        <p:tgtEl>
                                          <p:spTgt spid="142341"/>
                                        </p:tgtEl>
                                        <p:attrNameLst>
                                          <p:attrName>ppt_x</p:attrName>
                                          <p:attrName>ppt_y</p:attrName>
                                        </p:attrNameLst>
                                      </p:cBhvr>
                                      <p:rCtr x="5573" y="0"/>
                                    </p:animMotion>
                                  </p:childTnLst>
                                </p:cTn>
                              </p:par>
                            </p:childTnLst>
                          </p:cTn>
                        </p:par>
                        <p:par>
                          <p:cTn id="28" fill="hold" nodeType="afterGroup">
                            <p:stCondLst>
                              <p:cond delay="9000"/>
                            </p:stCondLst>
                            <p:childTnLst>
                              <p:par>
                                <p:cTn id="29" presetID="64" presetClass="path" presetSubtype="0" accel="50000" decel="50000" fill="hold" grpId="2" nodeType="afterEffect">
                                  <p:stCondLst>
                                    <p:cond delay="0"/>
                                  </p:stCondLst>
                                  <p:childTnLst>
                                    <p:animMotion origin="layout" path="M -0.05833 0.21112 L -0.11163 0.00209 " pathEditMode="relative" rAng="0" ptsTypes="AA">
                                      <p:cBhvr>
                                        <p:cTn id="30" dur="2000" fill="hold"/>
                                        <p:tgtEl>
                                          <p:spTgt spid="142342"/>
                                        </p:tgtEl>
                                        <p:attrNameLst>
                                          <p:attrName>ppt_x</p:attrName>
                                          <p:attrName>ppt_y</p:attrName>
                                        </p:attrNameLst>
                                      </p:cBhvr>
                                      <p:rCtr x="-2674" y="-10463"/>
                                    </p:animMotion>
                                  </p:childTnLst>
                                </p:cTn>
                              </p:par>
                            </p:childTnLst>
                          </p:cTn>
                        </p:par>
                        <p:par>
                          <p:cTn id="31" fill="hold" nodeType="afterGroup">
                            <p:stCondLst>
                              <p:cond delay="11000"/>
                            </p:stCondLst>
                            <p:childTnLst>
                              <p:par>
                                <p:cTn id="32" presetID="63" presetClass="path" presetSubtype="0" accel="50000" decel="50000" fill="hold" nodeType="afterEffect">
                                  <p:stCondLst>
                                    <p:cond delay="0"/>
                                  </p:stCondLst>
                                  <p:childTnLst>
                                    <p:animMotion origin="layout" path="M 2.03363E-6 -2.83237E-6 L 0.11257 -0.00231 " pathEditMode="relative" rAng="0" ptsTypes="AA">
                                      <p:cBhvr>
                                        <p:cTn id="33" dur="2000" fill="hold"/>
                                        <p:tgtEl>
                                          <p:spTgt spid="142360"/>
                                        </p:tgtEl>
                                        <p:attrNameLst>
                                          <p:attrName>ppt_x</p:attrName>
                                          <p:attrName>ppt_y</p:attrName>
                                        </p:attrNameLst>
                                      </p:cBhvr>
                                      <p:rCtr x="5620" y="-116"/>
                                    </p:animMotion>
                                  </p:childTnLst>
                                </p:cTn>
                              </p:par>
                            </p:childTnLst>
                          </p:cTn>
                        </p:par>
                        <p:par>
                          <p:cTn id="34" fill="hold" nodeType="afterGroup">
                            <p:stCondLst>
                              <p:cond delay="13000"/>
                            </p:stCondLst>
                            <p:childTnLst>
                              <p:par>
                                <p:cTn id="35" presetID="26" presetClass="emph" presetSubtype="0" fill="hold" grpId="0" nodeType="afterEffect">
                                  <p:stCondLst>
                                    <p:cond delay="0"/>
                                  </p:stCondLst>
                                  <p:childTnLst>
                                    <p:animEffect transition="out" filter="fade">
                                      <p:cBhvr>
                                        <p:cTn id="36" dur="2000" tmFilter="0, 0; .2, .5; .8, .5; 1, 0"/>
                                        <p:tgtEl>
                                          <p:spTgt spid="142343"/>
                                        </p:tgtEl>
                                      </p:cBhvr>
                                    </p:animEffect>
                                    <p:animScale>
                                      <p:cBhvr>
                                        <p:cTn id="37" dur="1000" autoRev="1" fill="hold"/>
                                        <p:tgtEl>
                                          <p:spTgt spid="142343"/>
                                        </p:tgtEl>
                                      </p:cBhvr>
                                      <p:by x="105000" y="105000"/>
                                    </p:animScale>
                                  </p:childTnLst>
                                </p:cTn>
                              </p:par>
                              <p:par>
                                <p:cTn id="38" presetID="26" presetClass="emph" presetSubtype="0" fill="hold" grpId="3" nodeType="withEffect">
                                  <p:stCondLst>
                                    <p:cond delay="0"/>
                                  </p:stCondLst>
                                  <p:childTnLst>
                                    <p:animEffect transition="out" filter="fade">
                                      <p:cBhvr>
                                        <p:cTn id="39" dur="2000" tmFilter="0, 0; .2, .5; .8, .5; 1, 0"/>
                                        <p:tgtEl>
                                          <p:spTgt spid="142342"/>
                                        </p:tgtEl>
                                      </p:cBhvr>
                                    </p:animEffect>
                                    <p:animScale>
                                      <p:cBhvr>
                                        <p:cTn id="40" dur="1000" autoRev="1" fill="hold"/>
                                        <p:tgtEl>
                                          <p:spTgt spid="142342"/>
                                        </p:tgtEl>
                                      </p:cBhvr>
                                      <p:by x="105000" y="105000"/>
                                    </p:animScale>
                                  </p:childTnLst>
                                </p:cTn>
                              </p:par>
                            </p:childTnLst>
                          </p:cTn>
                        </p:par>
                        <p:par>
                          <p:cTn id="41" fill="hold" nodeType="afterGroup">
                            <p:stCondLst>
                              <p:cond delay="15000"/>
                            </p:stCondLst>
                            <p:childTnLst>
                              <p:par>
                                <p:cTn id="42" presetID="42" presetClass="path" presetSubtype="0" accel="50000" decel="50000" fill="hold" grpId="1" nodeType="afterEffect">
                                  <p:stCondLst>
                                    <p:cond delay="0"/>
                                  </p:stCondLst>
                                  <p:childTnLst>
                                    <p:animMotion origin="layout" path="M 5E-6 2.59259E-6 L -0.11337 0.21111 " pathEditMode="relative" rAng="0" ptsTypes="AA">
                                      <p:cBhvr>
                                        <p:cTn id="43" dur="2000" fill="hold"/>
                                        <p:tgtEl>
                                          <p:spTgt spid="142343"/>
                                        </p:tgtEl>
                                        <p:attrNameLst>
                                          <p:attrName>ppt_x</p:attrName>
                                          <p:attrName>ppt_y</p:attrName>
                                        </p:attrNameLst>
                                      </p:cBhvr>
                                      <p:rCtr x="-5677" y="10556"/>
                                    </p:animMotion>
                                  </p:childTnLst>
                                </p:cTn>
                              </p:par>
                            </p:childTnLst>
                          </p:cTn>
                        </p:par>
                        <p:par>
                          <p:cTn id="44" fill="hold" nodeType="afterGroup">
                            <p:stCondLst>
                              <p:cond delay="17000"/>
                            </p:stCondLst>
                            <p:childTnLst>
                              <p:par>
                                <p:cTn id="45" presetID="63" presetClass="path" presetSubtype="0" accel="50000" decel="50000" fill="hold" grpId="4" nodeType="afterEffect">
                                  <p:stCondLst>
                                    <p:cond delay="0"/>
                                  </p:stCondLst>
                                  <p:childTnLst>
                                    <p:animMotion origin="layout" path="M -0.11163 0.00208 L 0.11354 0.00208 " pathEditMode="relative" rAng="0" ptsTypes="AA">
                                      <p:cBhvr>
                                        <p:cTn id="46" dur="2000" fill="hold"/>
                                        <p:tgtEl>
                                          <p:spTgt spid="142342"/>
                                        </p:tgtEl>
                                        <p:attrNameLst>
                                          <p:attrName>ppt_x</p:attrName>
                                          <p:attrName>ppt_y</p:attrName>
                                        </p:attrNameLst>
                                      </p:cBhvr>
                                      <p:rCtr x="11250" y="0"/>
                                    </p:animMotion>
                                  </p:childTnLst>
                                </p:cTn>
                              </p:par>
                            </p:childTnLst>
                          </p:cTn>
                        </p:par>
                        <p:par>
                          <p:cTn id="47" fill="hold" nodeType="afterGroup">
                            <p:stCondLst>
                              <p:cond delay="19000"/>
                            </p:stCondLst>
                            <p:childTnLst>
                              <p:par>
                                <p:cTn id="48" presetID="64" presetClass="path" presetSubtype="0" accel="50000" decel="50000" fill="hold" grpId="2" nodeType="afterEffect">
                                  <p:stCondLst>
                                    <p:cond delay="0"/>
                                  </p:stCondLst>
                                  <p:childTnLst>
                                    <p:animMotion origin="layout" path="M -0.11337 0.21111 L -0.2231 2.59259E-6 " pathEditMode="relative" rAng="0" ptsTypes="AA">
                                      <p:cBhvr>
                                        <p:cTn id="49" dur="2000" fill="hold"/>
                                        <p:tgtEl>
                                          <p:spTgt spid="142343"/>
                                        </p:tgtEl>
                                        <p:attrNameLst>
                                          <p:attrName>ppt_x</p:attrName>
                                          <p:attrName>ppt_y</p:attrName>
                                        </p:attrNameLst>
                                      </p:cBhvr>
                                      <p:rCtr x="-5486" y="-10556"/>
                                    </p:animMotion>
                                  </p:childTnLst>
                                </p:cTn>
                              </p:par>
                            </p:childTnLst>
                          </p:cTn>
                        </p:par>
                        <p:par>
                          <p:cTn id="50" fill="hold" nodeType="afterGroup">
                            <p:stCondLst>
                              <p:cond delay="21000"/>
                            </p:stCondLst>
                            <p:childTnLst>
                              <p:par>
                                <p:cTn id="51" presetID="63" presetClass="path" presetSubtype="0" accel="50000" decel="50000" fill="hold" grpId="0" nodeType="afterEffect">
                                  <p:stCondLst>
                                    <p:cond delay="0"/>
                                  </p:stCondLst>
                                  <p:childTnLst>
                                    <p:animMotion origin="layout" path="M 0.11257 -0.00231 L 0.22162 -0.00231 " pathEditMode="relative" rAng="0" ptsTypes="AA">
                                      <p:cBhvr>
                                        <p:cTn id="52" dur="2000" fill="hold"/>
                                        <p:tgtEl>
                                          <p:spTgt spid="142360"/>
                                        </p:tgtEl>
                                        <p:attrNameLst>
                                          <p:attrName>ppt_x</p:attrName>
                                          <p:attrName>ppt_y</p:attrName>
                                        </p:attrNameLst>
                                      </p:cBhvr>
                                      <p:rCtr x="5444" y="0"/>
                                    </p:animMotion>
                                  </p:childTnLst>
                                </p:cTn>
                              </p:par>
                            </p:childTnLst>
                          </p:cTn>
                        </p:par>
                        <p:par>
                          <p:cTn id="53" fill="hold" nodeType="afterGroup">
                            <p:stCondLst>
                              <p:cond delay="23000"/>
                            </p:stCondLst>
                            <p:childTnLst>
                              <p:par>
                                <p:cTn id="54" presetID="26" presetClass="emph" presetSubtype="0" fill="hold" grpId="0" nodeType="afterEffect">
                                  <p:stCondLst>
                                    <p:cond delay="0"/>
                                  </p:stCondLst>
                                  <p:childTnLst>
                                    <p:animEffect transition="out" filter="fade">
                                      <p:cBhvr>
                                        <p:cTn id="55" dur="2000" tmFilter="0, 0; .2, .5; .8, .5; 1, 0"/>
                                        <p:tgtEl>
                                          <p:spTgt spid="142344"/>
                                        </p:tgtEl>
                                      </p:cBhvr>
                                    </p:animEffect>
                                    <p:animScale>
                                      <p:cBhvr>
                                        <p:cTn id="56" dur="1000" autoRev="1" fill="hold"/>
                                        <p:tgtEl>
                                          <p:spTgt spid="142344"/>
                                        </p:tgtEl>
                                      </p:cBhvr>
                                      <p:by x="105000" y="105000"/>
                                    </p:animScale>
                                  </p:childTnLst>
                                </p:cTn>
                              </p:par>
                              <p:par>
                                <p:cTn id="57" presetID="26" presetClass="emph" presetSubtype="0" fill="hold" grpId="3" nodeType="withEffect">
                                  <p:stCondLst>
                                    <p:cond delay="0"/>
                                  </p:stCondLst>
                                  <p:childTnLst>
                                    <p:animEffect transition="out" filter="fade">
                                      <p:cBhvr>
                                        <p:cTn id="58" dur="2000" tmFilter="0, 0; .2, .5; .8, .5; 1, 0"/>
                                        <p:tgtEl>
                                          <p:spTgt spid="142343"/>
                                        </p:tgtEl>
                                      </p:cBhvr>
                                    </p:animEffect>
                                    <p:animScale>
                                      <p:cBhvr>
                                        <p:cTn id="59" dur="1000" autoRev="1" fill="hold"/>
                                        <p:tgtEl>
                                          <p:spTgt spid="142343"/>
                                        </p:tgtEl>
                                      </p:cBhvr>
                                      <p:by x="105000" y="105000"/>
                                    </p:animScale>
                                  </p:childTnLst>
                                </p:cTn>
                              </p:par>
                            </p:childTnLst>
                          </p:cTn>
                        </p:par>
                        <p:par>
                          <p:cTn id="60" fill="hold" nodeType="afterGroup">
                            <p:stCondLst>
                              <p:cond delay="25000"/>
                            </p:stCondLst>
                            <p:childTnLst>
                              <p:par>
                                <p:cTn id="61" presetID="42" presetClass="path" presetSubtype="0" accel="50000" decel="50000" fill="hold" grpId="1" nodeType="afterEffect">
                                  <p:stCondLst>
                                    <p:cond delay="0"/>
                                  </p:stCondLst>
                                  <p:childTnLst>
                                    <p:animMotion origin="layout" path="M -4.16667E-6 2.59259E-6 L -0.16666 0.21319 " pathEditMode="relative" rAng="0" ptsTypes="AA">
                                      <p:cBhvr>
                                        <p:cTn id="62" dur="2000" fill="hold"/>
                                        <p:tgtEl>
                                          <p:spTgt spid="142344"/>
                                        </p:tgtEl>
                                        <p:attrNameLst>
                                          <p:attrName>ppt_x</p:attrName>
                                          <p:attrName>ppt_y</p:attrName>
                                        </p:attrNameLst>
                                      </p:cBhvr>
                                      <p:rCtr x="-8333" y="10648"/>
                                    </p:animMotion>
                                  </p:childTnLst>
                                </p:cTn>
                              </p:par>
                            </p:childTnLst>
                          </p:cTn>
                        </p:par>
                        <p:par>
                          <p:cTn id="63" fill="hold" nodeType="afterGroup">
                            <p:stCondLst>
                              <p:cond delay="27000"/>
                            </p:stCondLst>
                            <p:childTnLst>
                              <p:par>
                                <p:cTn id="64" presetID="63" presetClass="path" presetSubtype="0" accel="50000" decel="50000" fill="hold" grpId="4" nodeType="afterEffect">
                                  <p:stCondLst>
                                    <p:cond delay="0"/>
                                  </p:stCondLst>
                                  <p:childTnLst>
                                    <p:animMotion origin="layout" path="M -0.22344 0.00208 L 0.11164 -0.00023 " pathEditMode="relative" rAng="0" ptsTypes="AA">
                                      <p:cBhvr>
                                        <p:cTn id="65" dur="2000" fill="hold"/>
                                        <p:tgtEl>
                                          <p:spTgt spid="142343"/>
                                        </p:tgtEl>
                                        <p:attrNameLst>
                                          <p:attrName>ppt_x</p:attrName>
                                          <p:attrName>ppt_y</p:attrName>
                                        </p:attrNameLst>
                                      </p:cBhvr>
                                      <p:rCtr x="16753" y="-116"/>
                                    </p:animMotion>
                                  </p:childTnLst>
                                </p:cTn>
                              </p:par>
                            </p:childTnLst>
                          </p:cTn>
                        </p:par>
                        <p:par>
                          <p:cTn id="66" fill="hold" nodeType="afterGroup">
                            <p:stCondLst>
                              <p:cond delay="29000"/>
                            </p:stCondLst>
                            <p:childTnLst>
                              <p:par>
                                <p:cTn id="67" presetID="64" presetClass="path" presetSubtype="0" accel="50000" decel="50000" fill="hold" grpId="2" nodeType="afterEffect">
                                  <p:stCondLst>
                                    <p:cond delay="0"/>
                                  </p:stCondLst>
                                  <p:childTnLst>
                                    <p:animMotion origin="layout" path="M -0.16667 0.21319 L -0.33507 -0.00023 " pathEditMode="relative" rAng="0" ptsTypes="AA">
                                      <p:cBhvr>
                                        <p:cTn id="68" dur="2000" fill="hold"/>
                                        <p:tgtEl>
                                          <p:spTgt spid="142344"/>
                                        </p:tgtEl>
                                        <p:attrNameLst>
                                          <p:attrName>ppt_x</p:attrName>
                                          <p:attrName>ppt_y</p:attrName>
                                        </p:attrNameLst>
                                      </p:cBhvr>
                                      <p:rCtr x="-8420" y="-10671"/>
                                    </p:animMotion>
                                  </p:childTnLst>
                                </p:cTn>
                              </p:par>
                            </p:childTnLst>
                          </p:cTn>
                        </p:par>
                        <p:par>
                          <p:cTn id="69" fill="hold" nodeType="afterGroup">
                            <p:stCondLst>
                              <p:cond delay="31000"/>
                            </p:stCondLst>
                            <p:childTnLst>
                              <p:par>
                                <p:cTn id="70" presetID="63" presetClass="path" presetSubtype="0" accel="50000" decel="50000" fill="hold" grpId="1" nodeType="afterEffect">
                                  <p:stCondLst>
                                    <p:cond delay="0"/>
                                  </p:stCondLst>
                                  <p:childTnLst>
                                    <p:animMotion origin="layout" path="M 0.22162 -0.00231 L 0.33771 -0.00231 " pathEditMode="relative" rAng="0" ptsTypes="AA">
                                      <p:cBhvr>
                                        <p:cTn id="71" dur="2000" fill="hold"/>
                                        <p:tgtEl>
                                          <p:spTgt spid="142360"/>
                                        </p:tgtEl>
                                        <p:attrNameLst>
                                          <p:attrName>ppt_x</p:attrName>
                                          <p:attrName>ppt_y</p:attrName>
                                        </p:attrNameLst>
                                      </p:cBhvr>
                                      <p:rCtr x="5797" y="0"/>
                                    </p:animMotion>
                                  </p:childTnLst>
                                </p:cTn>
                              </p:par>
                            </p:childTnLst>
                          </p:cTn>
                        </p:par>
                        <p:par>
                          <p:cTn id="72" fill="hold" nodeType="afterGroup">
                            <p:stCondLst>
                              <p:cond delay="33000"/>
                            </p:stCondLst>
                            <p:childTnLst>
                              <p:par>
                                <p:cTn id="73" presetID="26" presetClass="emph" presetSubtype="0" fill="hold" grpId="0" nodeType="afterEffect">
                                  <p:stCondLst>
                                    <p:cond delay="0"/>
                                  </p:stCondLst>
                                  <p:childTnLst>
                                    <p:animEffect transition="out" filter="fade">
                                      <p:cBhvr>
                                        <p:cTn id="74" dur="2000" tmFilter="0, 0; .2, .5; .8, .5; 1, 0"/>
                                        <p:tgtEl>
                                          <p:spTgt spid="142345"/>
                                        </p:tgtEl>
                                      </p:cBhvr>
                                    </p:animEffect>
                                    <p:animScale>
                                      <p:cBhvr>
                                        <p:cTn id="75" dur="1000" autoRev="1" fill="hold"/>
                                        <p:tgtEl>
                                          <p:spTgt spid="142345"/>
                                        </p:tgtEl>
                                      </p:cBhvr>
                                      <p:by x="105000" y="105000"/>
                                    </p:animScale>
                                  </p:childTnLst>
                                </p:cTn>
                              </p:par>
                              <p:par>
                                <p:cTn id="76" presetID="26" presetClass="emph" presetSubtype="0" fill="hold" grpId="3" nodeType="withEffect">
                                  <p:stCondLst>
                                    <p:cond delay="0"/>
                                  </p:stCondLst>
                                  <p:childTnLst>
                                    <p:animEffect transition="out" filter="fade">
                                      <p:cBhvr>
                                        <p:cTn id="77" dur="2000" tmFilter="0, 0; .2, .5; .8, .5; 1, 0"/>
                                        <p:tgtEl>
                                          <p:spTgt spid="142344"/>
                                        </p:tgtEl>
                                      </p:cBhvr>
                                    </p:animEffect>
                                    <p:animScale>
                                      <p:cBhvr>
                                        <p:cTn id="78" dur="1000" autoRev="1" fill="hold"/>
                                        <p:tgtEl>
                                          <p:spTgt spid="142344"/>
                                        </p:tgtEl>
                                      </p:cBhvr>
                                      <p:by x="105000" y="105000"/>
                                    </p:animScale>
                                  </p:childTnLst>
                                </p:cTn>
                              </p:par>
                            </p:childTnLst>
                          </p:cTn>
                        </p:par>
                        <p:par>
                          <p:cTn id="79" fill="hold" nodeType="afterGroup">
                            <p:stCondLst>
                              <p:cond delay="35000"/>
                            </p:stCondLst>
                            <p:childTnLst>
                              <p:par>
                                <p:cTn id="80" presetID="8" presetClass="exit" presetSubtype="16" fill="hold" grpId="4" nodeType="afterEffect">
                                  <p:stCondLst>
                                    <p:cond delay="0"/>
                                  </p:stCondLst>
                                  <p:childTnLst>
                                    <p:animEffect transition="out" filter="diamond(in)">
                                      <p:cBhvr>
                                        <p:cTn id="81" dur="1000"/>
                                        <p:tgtEl>
                                          <p:spTgt spid="142344"/>
                                        </p:tgtEl>
                                      </p:cBhvr>
                                    </p:animEffect>
                                    <p:set>
                                      <p:cBhvr>
                                        <p:cTn id="82" dur="1" fill="hold">
                                          <p:stCondLst>
                                            <p:cond delay="999"/>
                                          </p:stCondLst>
                                        </p:cTn>
                                        <p:tgtEl>
                                          <p:spTgt spid="142344"/>
                                        </p:tgtEl>
                                        <p:attrNameLst>
                                          <p:attrName>style.visibility</p:attrName>
                                        </p:attrNameLst>
                                      </p:cBhvr>
                                      <p:to>
                                        <p:strVal val="hidden"/>
                                      </p:to>
                                    </p:set>
                                  </p:childTnLst>
                                </p:cTn>
                              </p:par>
                              <p:par>
                                <p:cTn id="83" presetID="8" presetClass="entr" presetSubtype="16" fill="hold" grpId="0" nodeType="withEffect">
                                  <p:stCondLst>
                                    <p:cond delay="0"/>
                                  </p:stCondLst>
                                  <p:childTnLst>
                                    <p:set>
                                      <p:cBhvr>
                                        <p:cTn id="84" dur="1" fill="hold">
                                          <p:stCondLst>
                                            <p:cond delay="0"/>
                                          </p:stCondLst>
                                        </p:cTn>
                                        <p:tgtEl>
                                          <p:spTgt spid="142358"/>
                                        </p:tgtEl>
                                        <p:attrNameLst>
                                          <p:attrName>style.visibility</p:attrName>
                                        </p:attrNameLst>
                                      </p:cBhvr>
                                      <p:to>
                                        <p:strVal val="visible"/>
                                      </p:to>
                                    </p:set>
                                    <p:animEffect transition="in" filter="diamond(in)">
                                      <p:cBhvr>
                                        <p:cTn id="85" dur="1000"/>
                                        <p:tgtEl>
                                          <p:spTgt spid="142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animBg="1"/>
      <p:bldP spid="142341" grpId="1" animBg="1"/>
      <p:bldP spid="142342" grpId="0" animBg="1"/>
      <p:bldP spid="142342" grpId="1" animBg="1"/>
      <p:bldP spid="142342" grpId="2" animBg="1"/>
      <p:bldP spid="142342" grpId="3" animBg="1"/>
      <p:bldP spid="142342" grpId="4" animBg="1"/>
      <p:bldP spid="142343" grpId="0" animBg="1"/>
      <p:bldP spid="142343" grpId="1" animBg="1"/>
      <p:bldP spid="142343" grpId="2" animBg="1"/>
      <p:bldP spid="142343" grpId="3" animBg="1"/>
      <p:bldP spid="142343" grpId="4" animBg="1"/>
      <p:bldP spid="142344" grpId="0" animBg="1"/>
      <p:bldP spid="142344" grpId="1" animBg="1"/>
      <p:bldP spid="142344" grpId="2" animBg="1"/>
      <p:bldP spid="142344" grpId="3" animBg="1"/>
      <p:bldP spid="142344" grpId="4" animBg="1"/>
      <p:bldP spid="142345" grpId="0" animBg="1"/>
      <p:bldP spid="142358" grpId="0" animBg="1"/>
      <p:bldP spid="142359" grpId="0" animBg="1"/>
      <p:bldP spid="142359" grpId="1" animBg="1"/>
      <p:bldP spid="142360" grpId="0" animBg="1"/>
      <p:bldP spid="142360" grpId="1" animBg="1"/>
      <p:bldP spid="142360"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Minh Họa Thuật Toán</a:t>
            </a:r>
          </a:p>
        </p:txBody>
      </p:sp>
      <p:sp>
        <p:nvSpPr>
          <p:cNvPr id="143363" name="Oval 3"/>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3364"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3365"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3366"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3367"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43368"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43369"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43370"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143371" name="Group 11"/>
          <p:cNvGrpSpPr>
            <a:grpSpLocks/>
          </p:cNvGrpSpPr>
          <p:nvPr/>
        </p:nvGrpSpPr>
        <p:grpSpPr bwMode="auto">
          <a:xfrm>
            <a:off x="1108075" y="2287588"/>
            <a:ext cx="8550275" cy="608012"/>
            <a:chOff x="644" y="1153"/>
            <a:chExt cx="4972" cy="383"/>
          </a:xfrm>
        </p:grpSpPr>
        <p:sp>
          <p:nvSpPr>
            <p:cNvPr id="143372"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3373"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43374"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3375"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3376"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3377"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43378"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43379"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spTree>
    <p:extLst>
      <p:ext uri="{BB962C8B-B14F-4D97-AF65-F5344CB8AC3E}">
        <p14:creationId xmlns:p14="http://schemas.microsoft.com/office/powerpoint/2010/main" val="2122009896"/>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3363"/>
                                        </p:tgtEl>
                                        <p:attrNameLst>
                                          <p:attrName>style.visibility</p:attrName>
                                        </p:attrNameLst>
                                      </p:cBhvr>
                                      <p:to>
                                        <p:strVal val="visible"/>
                                      </p:to>
                                    </p:set>
                                    <p:animEffect transition="in" filter="strips(downRight)">
                                      <p:cBhvr>
                                        <p:cTn id="7" dur="1000"/>
                                        <p:tgtEl>
                                          <p:spTgt spid="143363"/>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43364"/>
                                        </p:tgtEl>
                                        <p:attrNameLst>
                                          <p:attrName>style.visibility</p:attrName>
                                        </p:attrNameLst>
                                      </p:cBhvr>
                                      <p:to>
                                        <p:strVal val="visible"/>
                                      </p:to>
                                    </p:set>
                                    <p:animEffect transition="in" filter="strips(downRight)">
                                      <p:cBhvr>
                                        <p:cTn id="10" dur="1000"/>
                                        <p:tgtEl>
                                          <p:spTgt spid="143364"/>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43365"/>
                                        </p:tgtEl>
                                        <p:attrNameLst>
                                          <p:attrName>style.visibility</p:attrName>
                                        </p:attrNameLst>
                                      </p:cBhvr>
                                      <p:to>
                                        <p:strVal val="visible"/>
                                      </p:to>
                                    </p:set>
                                    <p:animEffect transition="in" filter="strips(downRight)">
                                      <p:cBhvr>
                                        <p:cTn id="13" dur="1000"/>
                                        <p:tgtEl>
                                          <p:spTgt spid="143365"/>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143366"/>
                                        </p:tgtEl>
                                        <p:attrNameLst>
                                          <p:attrName>style.visibility</p:attrName>
                                        </p:attrNameLst>
                                      </p:cBhvr>
                                      <p:to>
                                        <p:strVal val="visible"/>
                                      </p:to>
                                    </p:set>
                                    <p:animEffect transition="in" filter="strips(downRight)">
                                      <p:cBhvr>
                                        <p:cTn id="16" dur="1000"/>
                                        <p:tgtEl>
                                          <p:spTgt spid="143366"/>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143367"/>
                                        </p:tgtEl>
                                        <p:attrNameLst>
                                          <p:attrName>style.visibility</p:attrName>
                                        </p:attrNameLst>
                                      </p:cBhvr>
                                      <p:to>
                                        <p:strVal val="visible"/>
                                      </p:to>
                                    </p:set>
                                    <p:animEffect transition="in" filter="strips(downRight)">
                                      <p:cBhvr>
                                        <p:cTn id="19" dur="1000"/>
                                        <p:tgtEl>
                                          <p:spTgt spid="143367"/>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143368"/>
                                        </p:tgtEl>
                                        <p:attrNameLst>
                                          <p:attrName>style.visibility</p:attrName>
                                        </p:attrNameLst>
                                      </p:cBhvr>
                                      <p:to>
                                        <p:strVal val="visible"/>
                                      </p:to>
                                    </p:set>
                                    <p:animEffect transition="in" filter="strips(downRight)">
                                      <p:cBhvr>
                                        <p:cTn id="22" dur="1000"/>
                                        <p:tgtEl>
                                          <p:spTgt spid="143368"/>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143369"/>
                                        </p:tgtEl>
                                        <p:attrNameLst>
                                          <p:attrName>style.visibility</p:attrName>
                                        </p:attrNameLst>
                                      </p:cBhvr>
                                      <p:to>
                                        <p:strVal val="visible"/>
                                      </p:to>
                                    </p:set>
                                    <p:animEffect transition="in" filter="strips(downRight)">
                                      <p:cBhvr>
                                        <p:cTn id="25" dur="1000"/>
                                        <p:tgtEl>
                                          <p:spTgt spid="143369"/>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143370"/>
                                        </p:tgtEl>
                                        <p:attrNameLst>
                                          <p:attrName>style.visibility</p:attrName>
                                        </p:attrNameLst>
                                      </p:cBhvr>
                                      <p:to>
                                        <p:strVal val="visible"/>
                                      </p:to>
                                    </p:set>
                                    <p:animEffect transition="in" filter="strips(downRight)">
                                      <p:cBhvr>
                                        <p:cTn id="28" dur="1000"/>
                                        <p:tgtEl>
                                          <p:spTgt spid="143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animBg="1"/>
      <p:bldP spid="143364" grpId="0" animBg="1"/>
      <p:bldP spid="143365" grpId="0" animBg="1"/>
      <p:bldP spid="143366" grpId="0" animBg="1"/>
      <p:bldP spid="143367" grpId="0" animBg="1"/>
      <p:bldP spid="143368" grpId="0" animBg="1"/>
      <p:bldP spid="143369" grpId="0" animBg="1"/>
      <p:bldP spid="1433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Độ Phức Tạp Của Thuật Toán</a:t>
            </a:r>
          </a:p>
        </p:txBody>
      </p:sp>
      <p:pic>
        <p:nvPicPr>
          <p:cNvPr id="117763"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39875" y="1309688"/>
            <a:ext cx="7539038" cy="4116387"/>
          </a:xfrm>
        </p:spPr>
      </p:pic>
    </p:spTree>
    <p:extLst>
      <p:ext uri="{BB962C8B-B14F-4D97-AF65-F5344CB8AC3E}">
        <p14:creationId xmlns:p14="http://schemas.microsoft.com/office/powerpoint/2010/main" val="715450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Nổi Bọt – Bubble Sort</a:t>
            </a:r>
          </a:p>
        </p:txBody>
      </p:sp>
      <p:sp>
        <p:nvSpPr>
          <p:cNvPr id="82947" name="Rectangle 3"/>
          <p:cNvSpPr>
            <a:spLocks noGrp="1" noChangeArrowheads="1"/>
          </p:cNvSpPr>
          <p:nvPr>
            <p:ph type="body" idx="1"/>
          </p:nvPr>
        </p:nvSpPr>
        <p:spPr>
          <a:xfrm>
            <a:off x="1062038" y="1243013"/>
            <a:ext cx="8499475" cy="4979987"/>
          </a:xfrm>
        </p:spPr>
        <p:txBody>
          <a:bodyPr/>
          <a:lstStyle/>
          <a:p>
            <a:pPr>
              <a:lnSpc>
                <a:spcPct val="120000"/>
              </a:lnSpc>
              <a:spcBef>
                <a:spcPct val="60000"/>
              </a:spcBef>
            </a:pPr>
            <a:r>
              <a:rPr lang="en-US" b="1"/>
              <a:t>Ý tưởng</a:t>
            </a:r>
            <a:r>
              <a:rPr lang="en-US"/>
              <a:t>:</a:t>
            </a:r>
          </a:p>
          <a:p>
            <a:pPr lvl="1">
              <a:lnSpc>
                <a:spcPct val="120000"/>
              </a:lnSpc>
              <a:spcBef>
                <a:spcPct val="60000"/>
              </a:spcBef>
              <a:buFont typeface="Wingdings" pitchFamily="2" charset="2"/>
              <a:buChar char="§"/>
            </a:pPr>
            <a:r>
              <a:rPr lang="en-US"/>
              <a:t>Xuất phát từ cuối dãy, đổi chỗ các cặp phần tử kế cận để đưa phần tử nhỏ hơn trong cặp phần tử đó về vị trí đúng đầu dãy hiện hành, sau đó sẽ không xét đến nó ở bước tiếp theo, do vậy ở lần xử lý thứ i sẽ có vị trí đầu dãy là i. </a:t>
            </a:r>
          </a:p>
          <a:p>
            <a:pPr lvl="1">
              <a:lnSpc>
                <a:spcPct val="120000"/>
              </a:lnSpc>
              <a:spcBef>
                <a:spcPct val="60000"/>
              </a:spcBef>
              <a:buFont typeface="Wingdings" pitchFamily="2" charset="2"/>
              <a:buChar char="§"/>
            </a:pPr>
            <a:r>
              <a:rPr lang="en-US"/>
              <a:t>Lặp lại xử lý trên cho đến khi không còn cặp phần tử nào để xét.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Nổi Bọt – Bubble Sort</a:t>
            </a:r>
          </a:p>
        </p:txBody>
      </p:sp>
      <p:sp>
        <p:nvSpPr>
          <p:cNvPr id="83971" name="Rectangle 3"/>
          <p:cNvSpPr>
            <a:spLocks noGrp="1" noChangeArrowheads="1"/>
          </p:cNvSpPr>
          <p:nvPr>
            <p:ph type="body" idx="1"/>
          </p:nvPr>
        </p:nvSpPr>
        <p:spPr>
          <a:xfrm>
            <a:off x="1062038" y="1111250"/>
            <a:ext cx="8499475" cy="4749800"/>
          </a:xfrm>
        </p:spPr>
        <p:txBody>
          <a:bodyPr/>
          <a:lstStyle/>
          <a:p>
            <a:r>
              <a:rPr lang="en-US" sz="2400" u="sng"/>
              <a:t>Bước 1</a:t>
            </a:r>
            <a:r>
              <a:rPr lang="en-US" sz="2400"/>
              <a:t> : i = 0;	</a:t>
            </a:r>
            <a:r>
              <a:rPr lang="en-US" sz="2000"/>
              <a:t>// lần xử lý đầu tiên  </a:t>
            </a:r>
          </a:p>
          <a:p>
            <a:r>
              <a:rPr lang="en-US" sz="2400" u="sng"/>
              <a:t>Bước 2</a:t>
            </a:r>
            <a:r>
              <a:rPr lang="en-US" sz="2400"/>
              <a:t> : j = N-1;</a:t>
            </a:r>
            <a:r>
              <a:rPr lang="en-US" sz="2000"/>
              <a:t>//Duyệt từ cuối dãy ngược về vị trí i </a:t>
            </a:r>
          </a:p>
          <a:p>
            <a:pPr>
              <a:buFont typeface="Wingdings" pitchFamily="2" charset="2"/>
              <a:buNone/>
            </a:pPr>
            <a:r>
              <a:rPr lang="en-US" sz="2400"/>
              <a:t>			Trong khi (j &gt; i) thực hiện: </a:t>
            </a:r>
          </a:p>
          <a:p>
            <a:pPr>
              <a:buFont typeface="Wingdings" pitchFamily="2" charset="2"/>
              <a:buNone/>
            </a:pPr>
            <a:r>
              <a:rPr lang="en-US" sz="2400"/>
              <a:t>				Nếu a[j]&lt;a[j-1] </a:t>
            </a:r>
          </a:p>
          <a:p>
            <a:pPr>
              <a:buFont typeface="Wingdings" pitchFamily="2" charset="2"/>
              <a:buNone/>
            </a:pPr>
            <a:r>
              <a:rPr lang="en-US" sz="2400"/>
              <a:t>					Doicho(a[j],a[j-1])</a:t>
            </a:r>
            <a:r>
              <a:rPr lang="en-US" sz="2400" i="1"/>
              <a:t>;</a:t>
            </a:r>
            <a:endParaRPr lang="en-US" sz="2400"/>
          </a:p>
          <a:p>
            <a:pPr>
              <a:buFont typeface="Wingdings" pitchFamily="2" charset="2"/>
              <a:buNone/>
            </a:pPr>
            <a:r>
              <a:rPr lang="en-US" sz="2400"/>
              <a:t>				j = j-1;		</a:t>
            </a:r>
          </a:p>
          <a:p>
            <a:r>
              <a:rPr lang="en-US" sz="2400" u="sng"/>
              <a:t>Bước 3</a:t>
            </a:r>
            <a:r>
              <a:rPr lang="en-US" sz="2400"/>
              <a:t> : i = i+1;	</a:t>
            </a:r>
            <a:r>
              <a:rPr lang="en-US" sz="2000"/>
              <a:t>// lần xử lý kế tiếp</a:t>
            </a:r>
            <a:r>
              <a:rPr lang="en-US" sz="2400"/>
              <a:t> </a:t>
            </a:r>
          </a:p>
          <a:p>
            <a:pPr>
              <a:buFont typeface="Wingdings" pitchFamily="2" charset="2"/>
              <a:buNone/>
            </a:pPr>
            <a:r>
              <a:rPr lang="en-US" sz="2400"/>
              <a:t>			Nếu  i &gt;=N-1: Hết dãy. Dừng	</a:t>
            </a:r>
          </a:p>
          <a:p>
            <a:pPr>
              <a:buFont typeface="Wingdings" pitchFamily="2" charset="2"/>
              <a:buNone/>
            </a:pPr>
            <a:r>
              <a:rPr lang="en-US" sz="2400"/>
              <a:t>			Ngược lại	: Lặp lại Bước 2.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Các Thuật Toán Sắp Xếp</a:t>
            </a:r>
          </a:p>
        </p:txBody>
      </p:sp>
      <p:sp>
        <p:nvSpPr>
          <p:cNvPr id="257027" name="Rectangle 3"/>
          <p:cNvSpPr>
            <a:spLocks noGrp="1" noChangeArrowheads="1"/>
          </p:cNvSpPr>
          <p:nvPr>
            <p:ph type="body" idx="1"/>
          </p:nvPr>
        </p:nvSpPr>
        <p:spPr/>
        <p:txBody>
          <a:bodyPr/>
          <a:lstStyle/>
          <a:p>
            <a:pPr>
              <a:lnSpc>
                <a:spcPct val="90000"/>
              </a:lnSpc>
              <a:buNone/>
            </a:pPr>
            <a:r>
              <a:rPr lang="en-US" smtClean="0"/>
              <a:t>	1. Đổi chỗ trực tiếp – Interchange Sort</a:t>
            </a:r>
          </a:p>
          <a:p>
            <a:pPr>
              <a:lnSpc>
                <a:spcPct val="90000"/>
              </a:lnSpc>
              <a:buNone/>
            </a:pPr>
            <a:r>
              <a:rPr lang="en-US" smtClean="0"/>
              <a:t>	2. Nổi bọt – Bubble Sort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Nổi Bọt – Bubble Sort</a:t>
            </a:r>
          </a:p>
        </p:txBody>
      </p:sp>
      <p:sp>
        <p:nvSpPr>
          <p:cNvPr id="84995" name="Rectangle 3"/>
          <p:cNvSpPr>
            <a:spLocks noGrp="1" noChangeArrowheads="1"/>
          </p:cNvSpPr>
          <p:nvPr>
            <p:ph type="body" idx="1"/>
          </p:nvPr>
        </p:nvSpPr>
        <p:spPr>
          <a:xfrm>
            <a:off x="717550" y="1125538"/>
            <a:ext cx="8915400" cy="1323975"/>
          </a:xfrm>
        </p:spPr>
        <p:txBody>
          <a:bodyPr/>
          <a:lstStyle/>
          <a:p>
            <a:r>
              <a:rPr lang="en-US"/>
              <a:t>Cho dãy số a: </a:t>
            </a:r>
          </a:p>
          <a:p>
            <a:pPr>
              <a:buFont typeface="Wingdings" pitchFamily="2" charset="2"/>
              <a:buNone/>
            </a:pPr>
            <a:r>
              <a:rPr lang="en-US"/>
              <a:t>		2	 12	8	5	1	6	4	15 </a:t>
            </a:r>
          </a:p>
        </p:txBody>
      </p:sp>
      <p:grpSp>
        <p:nvGrpSpPr>
          <p:cNvPr id="85008" name="Group 16"/>
          <p:cNvGrpSpPr>
            <a:grpSpLocks/>
          </p:cNvGrpSpPr>
          <p:nvPr/>
        </p:nvGrpSpPr>
        <p:grpSpPr bwMode="auto">
          <a:xfrm>
            <a:off x="776288" y="2636838"/>
            <a:ext cx="8288337" cy="2068512"/>
            <a:chOff x="489" y="1661"/>
            <a:chExt cx="5221" cy="1303"/>
          </a:xfrm>
        </p:grpSpPr>
        <p:pic>
          <p:nvPicPr>
            <p:cNvPr id="8500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 y="1661"/>
              <a:ext cx="5221" cy="1303"/>
            </a:xfrm>
            <a:prstGeom prst="rect">
              <a:avLst/>
            </a:prstGeom>
            <a:noFill/>
            <a:extLst>
              <a:ext uri="{909E8E84-426E-40DD-AFC4-6F175D3DCCD1}">
                <a14:hiddenFill xmlns:a14="http://schemas.microsoft.com/office/drawing/2010/main">
                  <a:solidFill>
                    <a:srgbClr val="FFFFFF"/>
                  </a:solidFill>
                </a14:hiddenFill>
              </a:ext>
            </a:extLst>
          </p:spPr>
        </p:pic>
        <p:sp>
          <p:nvSpPr>
            <p:cNvPr id="85004" name="Text Box 12"/>
            <p:cNvSpPr txBox="1">
              <a:spLocks noChangeArrowheads="1"/>
            </p:cNvSpPr>
            <p:nvPr/>
          </p:nvSpPr>
          <p:spPr bwMode="auto">
            <a:xfrm>
              <a:off x="807" y="2523"/>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i=0</a:t>
              </a:r>
            </a:p>
          </p:txBody>
        </p:sp>
        <p:sp>
          <p:nvSpPr>
            <p:cNvPr id="85006" name="Text Box 14"/>
            <p:cNvSpPr txBox="1">
              <a:spLocks noChangeArrowheads="1"/>
            </p:cNvSpPr>
            <p:nvPr/>
          </p:nvSpPr>
          <p:spPr bwMode="auto">
            <a:xfrm>
              <a:off x="4708" y="2523"/>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j=6</a:t>
              </a:r>
            </a:p>
          </p:txBody>
        </p:sp>
      </p:grpSp>
      <p:grpSp>
        <p:nvGrpSpPr>
          <p:cNvPr id="85009" name="Group 17"/>
          <p:cNvGrpSpPr>
            <a:grpSpLocks/>
          </p:cNvGrpSpPr>
          <p:nvPr/>
        </p:nvGrpSpPr>
        <p:grpSpPr bwMode="auto">
          <a:xfrm>
            <a:off x="992188" y="4841875"/>
            <a:ext cx="7920037" cy="2016125"/>
            <a:chOff x="625" y="3050"/>
            <a:chExt cx="4989" cy="1270"/>
          </a:xfrm>
        </p:grpSpPr>
        <p:pic>
          <p:nvPicPr>
            <p:cNvPr id="8500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 y="3050"/>
              <a:ext cx="4989" cy="1270"/>
            </a:xfrm>
            <a:prstGeom prst="rect">
              <a:avLst/>
            </a:prstGeom>
            <a:noFill/>
            <a:extLst>
              <a:ext uri="{909E8E84-426E-40DD-AFC4-6F175D3DCCD1}">
                <a14:hiddenFill xmlns:a14="http://schemas.microsoft.com/office/drawing/2010/main">
                  <a:solidFill>
                    <a:srgbClr val="FFFFFF"/>
                  </a:solidFill>
                </a14:hiddenFill>
              </a:ext>
            </a:extLst>
          </p:spPr>
        </p:pic>
        <p:sp>
          <p:nvSpPr>
            <p:cNvPr id="85005" name="Text Box 13"/>
            <p:cNvSpPr txBox="1">
              <a:spLocks noChangeArrowheads="1"/>
            </p:cNvSpPr>
            <p:nvPr/>
          </p:nvSpPr>
          <p:spPr bwMode="auto">
            <a:xfrm>
              <a:off x="795" y="3831"/>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i=0</a:t>
              </a:r>
            </a:p>
          </p:txBody>
        </p:sp>
        <p:sp>
          <p:nvSpPr>
            <p:cNvPr id="85007" name="Text Box 15"/>
            <p:cNvSpPr txBox="1">
              <a:spLocks noChangeArrowheads="1"/>
            </p:cNvSpPr>
            <p:nvPr/>
          </p:nvSpPr>
          <p:spPr bwMode="auto">
            <a:xfrm>
              <a:off x="3302" y="3834"/>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i=4</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5008"/>
                                        </p:tgtEl>
                                        <p:attrNameLst>
                                          <p:attrName>style.visibility</p:attrName>
                                        </p:attrNameLst>
                                      </p:cBhvr>
                                      <p:to>
                                        <p:strVal val="visible"/>
                                      </p:to>
                                    </p:set>
                                    <p:animEffect transition="in" filter="blinds(horizontal)">
                                      <p:cBhvr>
                                        <p:cTn id="7" dur="500"/>
                                        <p:tgtEl>
                                          <p:spTgt spid="850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5009"/>
                                        </p:tgtEl>
                                        <p:attrNameLst>
                                          <p:attrName>style.visibility</p:attrName>
                                        </p:attrNameLst>
                                      </p:cBhvr>
                                      <p:to>
                                        <p:strVal val="visible"/>
                                      </p:to>
                                    </p:set>
                                    <p:animEffect transition="in" filter="blinds(horizontal)">
                                      <p:cBhvr>
                                        <p:cTn id="12" dur="500"/>
                                        <p:tgtEl>
                                          <p:spTgt spid="85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Nổi Bọt – Bubble Sort</a:t>
            </a:r>
          </a:p>
        </p:txBody>
      </p:sp>
      <p:grpSp>
        <p:nvGrpSpPr>
          <p:cNvPr id="86034" name="Group 18"/>
          <p:cNvGrpSpPr>
            <a:grpSpLocks/>
          </p:cNvGrpSpPr>
          <p:nvPr/>
        </p:nvGrpSpPr>
        <p:grpSpPr bwMode="auto">
          <a:xfrm>
            <a:off x="1065213" y="4868863"/>
            <a:ext cx="8697912" cy="1989137"/>
            <a:chOff x="671" y="3067"/>
            <a:chExt cx="5479" cy="1253"/>
          </a:xfrm>
        </p:grpSpPr>
        <p:pic>
          <p:nvPicPr>
            <p:cNvPr id="8602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 y="3067"/>
              <a:ext cx="5479" cy="1253"/>
            </a:xfrm>
            <a:prstGeom prst="rect">
              <a:avLst/>
            </a:prstGeom>
            <a:noFill/>
            <a:extLst>
              <a:ext uri="{909E8E84-426E-40DD-AFC4-6F175D3DCCD1}">
                <a14:hiddenFill xmlns:a14="http://schemas.microsoft.com/office/drawing/2010/main">
                  <a:solidFill>
                    <a:srgbClr val="FFFFFF"/>
                  </a:solidFill>
                </a14:hiddenFill>
              </a:ext>
            </a:extLst>
          </p:spPr>
        </p:pic>
        <p:sp>
          <p:nvSpPr>
            <p:cNvPr id="86028" name="Text Box 12"/>
            <p:cNvSpPr txBox="1">
              <a:spLocks noChangeArrowheads="1"/>
            </p:cNvSpPr>
            <p:nvPr/>
          </p:nvSpPr>
          <p:spPr bwMode="auto">
            <a:xfrm>
              <a:off x="819" y="3925"/>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i=0</a:t>
              </a:r>
            </a:p>
          </p:txBody>
        </p:sp>
        <p:sp>
          <p:nvSpPr>
            <p:cNvPr id="86029" name="Text Box 13"/>
            <p:cNvSpPr txBox="1">
              <a:spLocks noChangeArrowheads="1"/>
            </p:cNvSpPr>
            <p:nvPr/>
          </p:nvSpPr>
          <p:spPr bwMode="auto">
            <a:xfrm>
              <a:off x="1532" y="3925"/>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j=1</a:t>
              </a:r>
            </a:p>
          </p:txBody>
        </p:sp>
      </p:grpSp>
      <p:grpSp>
        <p:nvGrpSpPr>
          <p:cNvPr id="86033" name="Group 17"/>
          <p:cNvGrpSpPr>
            <a:grpSpLocks/>
          </p:cNvGrpSpPr>
          <p:nvPr/>
        </p:nvGrpSpPr>
        <p:grpSpPr bwMode="auto">
          <a:xfrm>
            <a:off x="1185863" y="2867025"/>
            <a:ext cx="8720137" cy="1800225"/>
            <a:chOff x="747" y="1806"/>
            <a:chExt cx="5493" cy="1134"/>
          </a:xfrm>
        </p:grpSpPr>
        <p:pic>
          <p:nvPicPr>
            <p:cNvPr id="860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 y="1806"/>
              <a:ext cx="5493" cy="1134"/>
            </a:xfrm>
            <a:prstGeom prst="rect">
              <a:avLst/>
            </a:prstGeom>
            <a:noFill/>
            <a:extLst>
              <a:ext uri="{909E8E84-426E-40DD-AFC4-6F175D3DCCD1}">
                <a14:hiddenFill xmlns:a14="http://schemas.microsoft.com/office/drawing/2010/main">
                  <a:solidFill>
                    <a:srgbClr val="FFFFFF"/>
                  </a:solidFill>
                </a14:hiddenFill>
              </a:ext>
            </a:extLst>
          </p:spPr>
        </p:pic>
        <p:sp>
          <p:nvSpPr>
            <p:cNvPr id="86027" name="Text Box 11"/>
            <p:cNvSpPr txBox="1">
              <a:spLocks noChangeArrowheads="1"/>
            </p:cNvSpPr>
            <p:nvPr/>
          </p:nvSpPr>
          <p:spPr bwMode="auto">
            <a:xfrm>
              <a:off x="923" y="2585"/>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i=0</a:t>
              </a:r>
            </a:p>
          </p:txBody>
        </p:sp>
        <p:sp>
          <p:nvSpPr>
            <p:cNvPr id="86030" name="Text Box 14"/>
            <p:cNvSpPr txBox="1">
              <a:spLocks noChangeArrowheads="1"/>
            </p:cNvSpPr>
            <p:nvPr/>
          </p:nvSpPr>
          <p:spPr bwMode="auto">
            <a:xfrm>
              <a:off x="2303" y="256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j=2</a:t>
              </a:r>
            </a:p>
          </p:txBody>
        </p:sp>
      </p:grpSp>
      <p:grpSp>
        <p:nvGrpSpPr>
          <p:cNvPr id="86032" name="Group 16"/>
          <p:cNvGrpSpPr>
            <a:grpSpLocks/>
          </p:cNvGrpSpPr>
          <p:nvPr/>
        </p:nvGrpSpPr>
        <p:grpSpPr bwMode="auto">
          <a:xfrm>
            <a:off x="1136650" y="836613"/>
            <a:ext cx="8569325" cy="1800225"/>
            <a:chOff x="716" y="527"/>
            <a:chExt cx="5398" cy="1134"/>
          </a:xfrm>
        </p:grpSpPr>
        <p:pic>
          <p:nvPicPr>
            <p:cNvPr id="860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 y="527"/>
              <a:ext cx="5398" cy="1134"/>
            </a:xfrm>
            <a:prstGeom prst="rect">
              <a:avLst/>
            </a:prstGeom>
            <a:noFill/>
            <a:extLst>
              <a:ext uri="{909E8E84-426E-40DD-AFC4-6F175D3DCCD1}">
                <a14:hiddenFill xmlns:a14="http://schemas.microsoft.com/office/drawing/2010/main">
                  <a:solidFill>
                    <a:srgbClr val="FFFFFF"/>
                  </a:solidFill>
                </a14:hiddenFill>
              </a:ext>
            </a:extLst>
          </p:spPr>
        </p:pic>
        <p:sp>
          <p:nvSpPr>
            <p:cNvPr id="86026" name="Text Box 10"/>
            <p:cNvSpPr txBox="1">
              <a:spLocks noChangeArrowheads="1"/>
            </p:cNvSpPr>
            <p:nvPr/>
          </p:nvSpPr>
          <p:spPr bwMode="auto">
            <a:xfrm>
              <a:off x="943" y="1317"/>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i=0</a:t>
              </a:r>
            </a:p>
          </p:txBody>
        </p:sp>
        <p:sp>
          <p:nvSpPr>
            <p:cNvPr id="86031" name="Text Box 15"/>
            <p:cNvSpPr txBox="1">
              <a:spLocks noChangeArrowheads="1"/>
            </p:cNvSpPr>
            <p:nvPr/>
          </p:nvSpPr>
          <p:spPr bwMode="auto">
            <a:xfrm>
              <a:off x="2893" y="1339"/>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6032"/>
                                        </p:tgtEl>
                                        <p:attrNameLst>
                                          <p:attrName>style.visibility</p:attrName>
                                        </p:attrNameLst>
                                      </p:cBhvr>
                                      <p:to>
                                        <p:strVal val="visible"/>
                                      </p:to>
                                    </p:set>
                                    <p:animEffect transition="in" filter="blinds(horizontal)">
                                      <p:cBhvr>
                                        <p:cTn id="7" dur="500"/>
                                        <p:tgtEl>
                                          <p:spTgt spid="860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6033"/>
                                        </p:tgtEl>
                                        <p:attrNameLst>
                                          <p:attrName>style.visibility</p:attrName>
                                        </p:attrNameLst>
                                      </p:cBhvr>
                                      <p:to>
                                        <p:strVal val="visible"/>
                                      </p:to>
                                    </p:set>
                                    <p:animEffect transition="in" filter="blinds(horizontal)">
                                      <p:cBhvr>
                                        <p:cTn id="12" dur="500"/>
                                        <p:tgtEl>
                                          <p:spTgt spid="860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6034"/>
                                        </p:tgtEl>
                                        <p:attrNameLst>
                                          <p:attrName>style.visibility</p:attrName>
                                        </p:attrNameLst>
                                      </p:cBhvr>
                                      <p:to>
                                        <p:strVal val="visible"/>
                                      </p:to>
                                    </p:set>
                                    <p:animEffect transition="in" filter="blinds(horizontal)">
                                      <p:cBhvr>
                                        <p:cTn id="17" dur="500"/>
                                        <p:tgtEl>
                                          <p:spTgt spid="86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Nổi Bọt – Bubble Sort</a:t>
            </a:r>
          </a:p>
        </p:txBody>
      </p:sp>
      <p:grpSp>
        <p:nvGrpSpPr>
          <p:cNvPr id="87058" name="Group 18"/>
          <p:cNvGrpSpPr>
            <a:grpSpLocks/>
          </p:cNvGrpSpPr>
          <p:nvPr/>
        </p:nvGrpSpPr>
        <p:grpSpPr bwMode="auto">
          <a:xfrm>
            <a:off x="1065213" y="4652963"/>
            <a:ext cx="8567737" cy="1728787"/>
            <a:chOff x="671" y="2931"/>
            <a:chExt cx="5397" cy="1089"/>
          </a:xfrm>
        </p:grpSpPr>
        <p:pic>
          <p:nvPicPr>
            <p:cNvPr id="8704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 y="2931"/>
              <a:ext cx="5397" cy="1089"/>
            </a:xfrm>
            <a:prstGeom prst="rect">
              <a:avLst/>
            </a:prstGeom>
            <a:noFill/>
            <a:extLst>
              <a:ext uri="{909E8E84-426E-40DD-AFC4-6F175D3DCCD1}">
                <a14:hiddenFill xmlns:a14="http://schemas.microsoft.com/office/drawing/2010/main">
                  <a:solidFill>
                    <a:srgbClr val="FFFFFF"/>
                  </a:solidFill>
                </a14:hiddenFill>
              </a:ext>
            </a:extLst>
          </p:spPr>
        </p:pic>
        <p:sp>
          <p:nvSpPr>
            <p:cNvPr id="87052" name="Text Box 12"/>
            <p:cNvSpPr txBox="1">
              <a:spLocks noChangeArrowheads="1"/>
            </p:cNvSpPr>
            <p:nvPr/>
          </p:nvSpPr>
          <p:spPr bwMode="auto">
            <a:xfrm>
              <a:off x="1391" y="369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i=1</a:t>
              </a:r>
            </a:p>
          </p:txBody>
        </p:sp>
        <p:sp>
          <p:nvSpPr>
            <p:cNvPr id="87053" name="Text Box 13"/>
            <p:cNvSpPr txBox="1">
              <a:spLocks noChangeArrowheads="1"/>
            </p:cNvSpPr>
            <p:nvPr/>
          </p:nvSpPr>
          <p:spPr bwMode="auto">
            <a:xfrm>
              <a:off x="2712" y="369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j=3</a:t>
              </a:r>
            </a:p>
          </p:txBody>
        </p:sp>
      </p:grpSp>
      <p:grpSp>
        <p:nvGrpSpPr>
          <p:cNvPr id="87057" name="Group 17"/>
          <p:cNvGrpSpPr>
            <a:grpSpLocks/>
          </p:cNvGrpSpPr>
          <p:nvPr/>
        </p:nvGrpSpPr>
        <p:grpSpPr bwMode="auto">
          <a:xfrm>
            <a:off x="1065213" y="2565400"/>
            <a:ext cx="8567737" cy="1871663"/>
            <a:chOff x="671" y="1616"/>
            <a:chExt cx="5397" cy="1179"/>
          </a:xfrm>
        </p:grpSpPr>
        <p:pic>
          <p:nvPicPr>
            <p:cNvPr id="8704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 y="1616"/>
              <a:ext cx="5397" cy="1179"/>
            </a:xfrm>
            <a:prstGeom prst="rect">
              <a:avLst/>
            </a:prstGeom>
            <a:noFill/>
            <a:extLst>
              <a:ext uri="{909E8E84-426E-40DD-AFC4-6F175D3DCCD1}">
                <a14:hiddenFill xmlns:a14="http://schemas.microsoft.com/office/drawing/2010/main">
                  <a:solidFill>
                    <a:srgbClr val="FFFFFF"/>
                  </a:solidFill>
                </a14:hiddenFill>
              </a:ext>
            </a:extLst>
          </p:spPr>
        </p:pic>
        <p:sp>
          <p:nvSpPr>
            <p:cNvPr id="87051" name="Text Box 11"/>
            <p:cNvSpPr txBox="1">
              <a:spLocks noChangeArrowheads="1"/>
            </p:cNvSpPr>
            <p:nvPr/>
          </p:nvSpPr>
          <p:spPr bwMode="auto">
            <a:xfrm>
              <a:off x="1427" y="2497"/>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i=1</a:t>
              </a:r>
            </a:p>
          </p:txBody>
        </p:sp>
        <p:sp>
          <p:nvSpPr>
            <p:cNvPr id="87054" name="Text Box 14"/>
            <p:cNvSpPr txBox="1">
              <a:spLocks noChangeArrowheads="1"/>
            </p:cNvSpPr>
            <p:nvPr/>
          </p:nvSpPr>
          <p:spPr bwMode="auto">
            <a:xfrm>
              <a:off x="3483" y="2502"/>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j=4</a:t>
              </a:r>
            </a:p>
          </p:txBody>
        </p:sp>
      </p:grpSp>
      <p:grpSp>
        <p:nvGrpSpPr>
          <p:cNvPr id="87056" name="Group 16"/>
          <p:cNvGrpSpPr>
            <a:grpSpLocks/>
          </p:cNvGrpSpPr>
          <p:nvPr/>
        </p:nvGrpSpPr>
        <p:grpSpPr bwMode="auto">
          <a:xfrm>
            <a:off x="1136650" y="836613"/>
            <a:ext cx="8424863" cy="1871662"/>
            <a:chOff x="716" y="527"/>
            <a:chExt cx="5307" cy="1179"/>
          </a:xfrm>
        </p:grpSpPr>
        <p:pic>
          <p:nvPicPr>
            <p:cNvPr id="8704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 y="527"/>
              <a:ext cx="5307" cy="1179"/>
            </a:xfrm>
            <a:prstGeom prst="rect">
              <a:avLst/>
            </a:prstGeom>
            <a:noFill/>
            <a:extLst>
              <a:ext uri="{909E8E84-426E-40DD-AFC4-6F175D3DCCD1}">
                <a14:hiddenFill xmlns:a14="http://schemas.microsoft.com/office/drawing/2010/main">
                  <a:solidFill>
                    <a:srgbClr val="FFFFFF"/>
                  </a:solidFill>
                </a14:hiddenFill>
              </a:ext>
            </a:extLst>
          </p:spPr>
        </p:pic>
        <p:sp>
          <p:nvSpPr>
            <p:cNvPr id="87050" name="Text Box 10"/>
            <p:cNvSpPr txBox="1">
              <a:spLocks noChangeArrowheads="1"/>
            </p:cNvSpPr>
            <p:nvPr/>
          </p:nvSpPr>
          <p:spPr bwMode="auto">
            <a:xfrm>
              <a:off x="1399" y="1274"/>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i=1</a:t>
              </a:r>
            </a:p>
          </p:txBody>
        </p:sp>
        <p:sp>
          <p:nvSpPr>
            <p:cNvPr id="87055" name="Text Box 15"/>
            <p:cNvSpPr txBox="1">
              <a:spLocks noChangeArrowheads="1"/>
            </p:cNvSpPr>
            <p:nvPr/>
          </p:nvSpPr>
          <p:spPr bwMode="auto">
            <a:xfrm>
              <a:off x="4275" y="1277"/>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7056"/>
                                        </p:tgtEl>
                                        <p:attrNameLst>
                                          <p:attrName>style.visibility</p:attrName>
                                        </p:attrNameLst>
                                      </p:cBhvr>
                                      <p:to>
                                        <p:strVal val="visible"/>
                                      </p:to>
                                    </p:set>
                                    <p:animEffect transition="in" filter="blinds(horizontal)">
                                      <p:cBhvr>
                                        <p:cTn id="7" dur="500"/>
                                        <p:tgtEl>
                                          <p:spTgt spid="870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7057"/>
                                        </p:tgtEl>
                                        <p:attrNameLst>
                                          <p:attrName>style.visibility</p:attrName>
                                        </p:attrNameLst>
                                      </p:cBhvr>
                                      <p:to>
                                        <p:strVal val="visible"/>
                                      </p:to>
                                    </p:set>
                                    <p:animEffect transition="in" filter="blinds(horizontal)">
                                      <p:cBhvr>
                                        <p:cTn id="12" dur="500"/>
                                        <p:tgtEl>
                                          <p:spTgt spid="870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7058"/>
                                        </p:tgtEl>
                                        <p:attrNameLst>
                                          <p:attrName>style.visibility</p:attrName>
                                        </p:attrNameLst>
                                      </p:cBhvr>
                                      <p:to>
                                        <p:strVal val="visible"/>
                                      </p:to>
                                    </p:set>
                                    <p:animEffect transition="in" filter="blinds(horizontal)">
                                      <p:cBhvr>
                                        <p:cTn id="17" dur="500"/>
                                        <p:tgtEl>
                                          <p:spTgt spid="87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Nổi Bọt – Bubble Sort</a:t>
            </a:r>
          </a:p>
        </p:txBody>
      </p:sp>
      <p:grpSp>
        <p:nvGrpSpPr>
          <p:cNvPr id="88083" name="Group 19"/>
          <p:cNvGrpSpPr>
            <a:grpSpLocks/>
          </p:cNvGrpSpPr>
          <p:nvPr/>
        </p:nvGrpSpPr>
        <p:grpSpPr bwMode="auto">
          <a:xfrm>
            <a:off x="849313" y="981075"/>
            <a:ext cx="8783637" cy="2016125"/>
            <a:chOff x="535" y="618"/>
            <a:chExt cx="5533" cy="1270"/>
          </a:xfrm>
        </p:grpSpPr>
        <p:pic>
          <p:nvPicPr>
            <p:cNvPr id="880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 y="618"/>
              <a:ext cx="5533" cy="1270"/>
            </a:xfrm>
            <a:prstGeom prst="rect">
              <a:avLst/>
            </a:prstGeom>
            <a:noFill/>
            <a:extLst>
              <a:ext uri="{909E8E84-426E-40DD-AFC4-6F175D3DCCD1}">
                <a14:hiddenFill xmlns:a14="http://schemas.microsoft.com/office/drawing/2010/main">
                  <a:solidFill>
                    <a:srgbClr val="FFFFFF"/>
                  </a:solidFill>
                </a14:hiddenFill>
              </a:ext>
            </a:extLst>
          </p:spPr>
        </p:pic>
        <p:sp>
          <p:nvSpPr>
            <p:cNvPr id="88075" name="Text Box 11"/>
            <p:cNvSpPr txBox="1">
              <a:spLocks noChangeArrowheads="1"/>
            </p:cNvSpPr>
            <p:nvPr/>
          </p:nvSpPr>
          <p:spPr bwMode="auto">
            <a:xfrm>
              <a:off x="2077" y="1344"/>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i=2</a:t>
              </a:r>
            </a:p>
          </p:txBody>
        </p:sp>
        <p:sp>
          <p:nvSpPr>
            <p:cNvPr id="88078" name="Text Box 14"/>
            <p:cNvSpPr txBox="1">
              <a:spLocks noChangeArrowheads="1"/>
            </p:cNvSpPr>
            <p:nvPr/>
          </p:nvSpPr>
          <p:spPr bwMode="auto">
            <a:xfrm>
              <a:off x="4163" y="1344"/>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j=5</a:t>
              </a:r>
            </a:p>
          </p:txBody>
        </p:sp>
      </p:grpSp>
      <p:grpSp>
        <p:nvGrpSpPr>
          <p:cNvPr id="88084" name="Group 20"/>
          <p:cNvGrpSpPr>
            <a:grpSpLocks/>
          </p:cNvGrpSpPr>
          <p:nvPr/>
        </p:nvGrpSpPr>
        <p:grpSpPr bwMode="auto">
          <a:xfrm>
            <a:off x="849313" y="3125788"/>
            <a:ext cx="8769350" cy="1743075"/>
            <a:chOff x="535" y="1969"/>
            <a:chExt cx="5524" cy="1098"/>
          </a:xfrm>
        </p:grpSpPr>
        <p:pic>
          <p:nvPicPr>
            <p:cNvPr id="8807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 y="1969"/>
              <a:ext cx="5524" cy="1098"/>
            </a:xfrm>
            <a:prstGeom prst="rect">
              <a:avLst/>
            </a:prstGeom>
            <a:noFill/>
            <a:extLst>
              <a:ext uri="{909E8E84-426E-40DD-AFC4-6F175D3DCCD1}">
                <a14:hiddenFill xmlns:a14="http://schemas.microsoft.com/office/drawing/2010/main">
                  <a:solidFill>
                    <a:srgbClr val="FFFFFF"/>
                  </a:solidFill>
                </a14:hiddenFill>
              </a:ext>
            </a:extLst>
          </p:spPr>
        </p:pic>
        <p:sp>
          <p:nvSpPr>
            <p:cNvPr id="88076" name="Text Box 12"/>
            <p:cNvSpPr txBox="1">
              <a:spLocks noChangeArrowheads="1"/>
            </p:cNvSpPr>
            <p:nvPr/>
          </p:nvSpPr>
          <p:spPr bwMode="auto">
            <a:xfrm>
              <a:off x="2077" y="2750"/>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i=2</a:t>
              </a:r>
            </a:p>
          </p:txBody>
        </p:sp>
        <p:sp>
          <p:nvSpPr>
            <p:cNvPr id="88081" name="Text Box 17"/>
            <p:cNvSpPr txBox="1">
              <a:spLocks noChangeArrowheads="1"/>
            </p:cNvSpPr>
            <p:nvPr/>
          </p:nvSpPr>
          <p:spPr bwMode="auto">
            <a:xfrm>
              <a:off x="3528" y="2745"/>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j=4</a:t>
              </a:r>
            </a:p>
          </p:txBody>
        </p:sp>
      </p:grpSp>
      <p:grpSp>
        <p:nvGrpSpPr>
          <p:cNvPr id="88085" name="Group 21"/>
          <p:cNvGrpSpPr>
            <a:grpSpLocks/>
          </p:cNvGrpSpPr>
          <p:nvPr/>
        </p:nvGrpSpPr>
        <p:grpSpPr bwMode="auto">
          <a:xfrm>
            <a:off x="992188" y="5300663"/>
            <a:ext cx="8640762" cy="1557337"/>
            <a:chOff x="625" y="3339"/>
            <a:chExt cx="5443" cy="981"/>
          </a:xfrm>
        </p:grpSpPr>
        <p:pic>
          <p:nvPicPr>
            <p:cNvPr id="8807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 y="3339"/>
              <a:ext cx="5443" cy="981"/>
            </a:xfrm>
            <a:prstGeom prst="rect">
              <a:avLst/>
            </a:prstGeom>
            <a:noFill/>
            <a:extLst>
              <a:ext uri="{909E8E84-426E-40DD-AFC4-6F175D3DCCD1}">
                <a14:hiddenFill xmlns:a14="http://schemas.microsoft.com/office/drawing/2010/main">
                  <a:solidFill>
                    <a:srgbClr val="FFFFFF"/>
                  </a:solidFill>
                </a14:hiddenFill>
              </a:ext>
            </a:extLst>
          </p:spPr>
        </p:pic>
        <p:sp>
          <p:nvSpPr>
            <p:cNvPr id="88077" name="Text Box 13"/>
            <p:cNvSpPr txBox="1">
              <a:spLocks noChangeArrowheads="1"/>
            </p:cNvSpPr>
            <p:nvPr/>
          </p:nvSpPr>
          <p:spPr bwMode="auto">
            <a:xfrm>
              <a:off x="2757" y="4016"/>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i=3</a:t>
              </a:r>
            </a:p>
          </p:txBody>
        </p:sp>
        <p:sp>
          <p:nvSpPr>
            <p:cNvPr id="88082" name="Text Box 18"/>
            <p:cNvSpPr txBox="1">
              <a:spLocks noChangeArrowheads="1"/>
            </p:cNvSpPr>
            <p:nvPr/>
          </p:nvSpPr>
          <p:spPr bwMode="auto">
            <a:xfrm>
              <a:off x="4934" y="4020"/>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j=6</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083"/>
                                        </p:tgtEl>
                                        <p:attrNameLst>
                                          <p:attrName>style.visibility</p:attrName>
                                        </p:attrNameLst>
                                      </p:cBhvr>
                                      <p:to>
                                        <p:strVal val="visible"/>
                                      </p:to>
                                    </p:set>
                                    <p:animEffect transition="in" filter="blinds(horizontal)">
                                      <p:cBhvr>
                                        <p:cTn id="7" dur="500"/>
                                        <p:tgtEl>
                                          <p:spTgt spid="880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8084"/>
                                        </p:tgtEl>
                                        <p:attrNameLst>
                                          <p:attrName>style.visibility</p:attrName>
                                        </p:attrNameLst>
                                      </p:cBhvr>
                                      <p:to>
                                        <p:strVal val="visible"/>
                                      </p:to>
                                    </p:set>
                                    <p:animEffect transition="in" filter="blinds(horizontal)">
                                      <p:cBhvr>
                                        <p:cTn id="12" dur="500"/>
                                        <p:tgtEl>
                                          <p:spTgt spid="880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8085"/>
                                        </p:tgtEl>
                                        <p:attrNameLst>
                                          <p:attrName>style.visibility</p:attrName>
                                        </p:attrNameLst>
                                      </p:cBhvr>
                                      <p:to>
                                        <p:strVal val="visible"/>
                                      </p:to>
                                    </p:set>
                                    <p:animEffect transition="in" filter="blinds(horizontal)">
                                      <p:cBhvr>
                                        <p:cTn id="17" dur="500"/>
                                        <p:tgtEl>
                                          <p:spTgt spid="88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150" y="5734050"/>
            <a:ext cx="8640763"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09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Nổi Bọt – Bubble Sort</a:t>
            </a:r>
          </a:p>
        </p:txBody>
      </p:sp>
      <p:grpSp>
        <p:nvGrpSpPr>
          <p:cNvPr id="89107" name="Group 19"/>
          <p:cNvGrpSpPr>
            <a:grpSpLocks/>
          </p:cNvGrpSpPr>
          <p:nvPr/>
        </p:nvGrpSpPr>
        <p:grpSpPr bwMode="auto">
          <a:xfrm>
            <a:off x="1065213" y="4437063"/>
            <a:ext cx="8697912" cy="1368425"/>
            <a:chOff x="671" y="2795"/>
            <a:chExt cx="5479" cy="862"/>
          </a:xfrm>
        </p:grpSpPr>
        <p:pic>
          <p:nvPicPr>
            <p:cNvPr id="8909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 y="2795"/>
              <a:ext cx="5479" cy="862"/>
            </a:xfrm>
            <a:prstGeom prst="rect">
              <a:avLst/>
            </a:prstGeom>
            <a:noFill/>
            <a:extLst>
              <a:ext uri="{909E8E84-426E-40DD-AFC4-6F175D3DCCD1}">
                <a14:hiddenFill xmlns:a14="http://schemas.microsoft.com/office/drawing/2010/main">
                  <a:solidFill>
                    <a:srgbClr val="FFFFFF"/>
                  </a:solidFill>
                </a14:hiddenFill>
              </a:ext>
            </a:extLst>
          </p:spPr>
        </p:pic>
        <p:sp>
          <p:nvSpPr>
            <p:cNvPr id="89102" name="Text Box 14"/>
            <p:cNvSpPr txBox="1">
              <a:spLocks noChangeArrowheads="1"/>
            </p:cNvSpPr>
            <p:nvPr/>
          </p:nvSpPr>
          <p:spPr bwMode="auto">
            <a:xfrm>
              <a:off x="4282" y="3385"/>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i=5</a:t>
              </a:r>
            </a:p>
          </p:txBody>
        </p:sp>
      </p:grpSp>
      <p:grpSp>
        <p:nvGrpSpPr>
          <p:cNvPr id="89106" name="Group 18"/>
          <p:cNvGrpSpPr>
            <a:grpSpLocks/>
          </p:cNvGrpSpPr>
          <p:nvPr/>
        </p:nvGrpSpPr>
        <p:grpSpPr bwMode="auto">
          <a:xfrm>
            <a:off x="1098550" y="2565400"/>
            <a:ext cx="8769350" cy="1727200"/>
            <a:chOff x="692" y="1616"/>
            <a:chExt cx="5524" cy="1088"/>
          </a:xfrm>
        </p:grpSpPr>
        <p:pic>
          <p:nvPicPr>
            <p:cNvPr id="8909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 y="1616"/>
              <a:ext cx="5524" cy="1088"/>
            </a:xfrm>
            <a:prstGeom prst="rect">
              <a:avLst/>
            </a:prstGeom>
            <a:noFill/>
            <a:extLst>
              <a:ext uri="{909E8E84-426E-40DD-AFC4-6F175D3DCCD1}">
                <a14:hiddenFill xmlns:a14="http://schemas.microsoft.com/office/drawing/2010/main">
                  <a:solidFill>
                    <a:srgbClr val="FFFFFF"/>
                  </a:solidFill>
                </a14:hiddenFill>
              </a:ext>
            </a:extLst>
          </p:spPr>
        </p:pic>
        <p:sp>
          <p:nvSpPr>
            <p:cNvPr id="89101" name="Text Box 13"/>
            <p:cNvSpPr txBox="1">
              <a:spLocks noChangeArrowheads="1"/>
            </p:cNvSpPr>
            <p:nvPr/>
          </p:nvSpPr>
          <p:spPr bwMode="auto">
            <a:xfrm>
              <a:off x="3632" y="2399"/>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i=4</a:t>
              </a:r>
            </a:p>
          </p:txBody>
        </p:sp>
        <p:sp>
          <p:nvSpPr>
            <p:cNvPr id="89103" name="Text Box 15"/>
            <p:cNvSpPr txBox="1">
              <a:spLocks noChangeArrowheads="1"/>
            </p:cNvSpPr>
            <p:nvPr/>
          </p:nvSpPr>
          <p:spPr bwMode="auto">
            <a:xfrm>
              <a:off x="5083" y="2399"/>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j=6</a:t>
              </a:r>
            </a:p>
          </p:txBody>
        </p:sp>
      </p:grpSp>
      <p:grpSp>
        <p:nvGrpSpPr>
          <p:cNvPr id="89105" name="Group 17"/>
          <p:cNvGrpSpPr>
            <a:grpSpLocks/>
          </p:cNvGrpSpPr>
          <p:nvPr/>
        </p:nvGrpSpPr>
        <p:grpSpPr bwMode="auto">
          <a:xfrm>
            <a:off x="989013" y="908050"/>
            <a:ext cx="8840787" cy="1584325"/>
            <a:chOff x="623" y="572"/>
            <a:chExt cx="5569" cy="998"/>
          </a:xfrm>
        </p:grpSpPr>
        <p:pic>
          <p:nvPicPr>
            <p:cNvPr id="8909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 y="572"/>
              <a:ext cx="5569" cy="998"/>
            </a:xfrm>
            <a:prstGeom prst="rect">
              <a:avLst/>
            </a:prstGeom>
            <a:noFill/>
            <a:extLst>
              <a:ext uri="{909E8E84-426E-40DD-AFC4-6F175D3DCCD1}">
                <a14:hiddenFill xmlns:a14="http://schemas.microsoft.com/office/drawing/2010/main">
                  <a:solidFill>
                    <a:srgbClr val="FFFFFF"/>
                  </a:solidFill>
                </a14:hiddenFill>
              </a:ext>
            </a:extLst>
          </p:spPr>
        </p:pic>
        <p:sp>
          <p:nvSpPr>
            <p:cNvPr id="89100" name="Text Box 12"/>
            <p:cNvSpPr txBox="1">
              <a:spLocks noChangeArrowheads="1"/>
            </p:cNvSpPr>
            <p:nvPr/>
          </p:nvSpPr>
          <p:spPr bwMode="auto">
            <a:xfrm>
              <a:off x="2939" y="1253"/>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i=3</a:t>
              </a:r>
            </a:p>
          </p:txBody>
        </p:sp>
        <p:sp>
          <p:nvSpPr>
            <p:cNvPr id="89104" name="Text Box 16"/>
            <p:cNvSpPr txBox="1">
              <a:spLocks noChangeArrowheads="1"/>
            </p:cNvSpPr>
            <p:nvPr/>
          </p:nvSpPr>
          <p:spPr bwMode="auto">
            <a:xfrm>
              <a:off x="4346" y="1253"/>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0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89105"/>
                                        </p:tgtEl>
                                        <p:attrNameLst>
                                          <p:attrName>style.visibility</p:attrName>
                                        </p:attrNameLst>
                                      </p:cBhvr>
                                      <p:to>
                                        <p:strVal val="visible"/>
                                      </p:to>
                                    </p:set>
                                    <p:animEffect transition="in" filter="blinds(horizontal)">
                                      <p:cBhvr>
                                        <p:cTn id="11" dur="500"/>
                                        <p:tgtEl>
                                          <p:spTgt spid="891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89106"/>
                                        </p:tgtEl>
                                        <p:attrNameLst>
                                          <p:attrName>style.visibility</p:attrName>
                                        </p:attrNameLst>
                                      </p:cBhvr>
                                      <p:to>
                                        <p:strVal val="visible"/>
                                      </p:to>
                                    </p:set>
                                    <p:animEffect transition="in" filter="blinds(horizontal)">
                                      <p:cBhvr>
                                        <p:cTn id="16" dur="500"/>
                                        <p:tgtEl>
                                          <p:spTgt spid="8910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89107"/>
                                        </p:tgtEl>
                                        <p:attrNameLst>
                                          <p:attrName>style.visibility</p:attrName>
                                        </p:attrNameLst>
                                      </p:cBhvr>
                                      <p:to>
                                        <p:strVal val="visible"/>
                                      </p:to>
                                    </p:set>
                                    <p:animEffect transition="in" filter="blinds(horizontal)">
                                      <p:cBhvr>
                                        <p:cTn id="21" dur="500"/>
                                        <p:tgtEl>
                                          <p:spTgt spid="8910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89096"/>
                                        </p:tgtEl>
                                        <p:attrNameLst>
                                          <p:attrName>style.visibility</p:attrName>
                                        </p:attrNameLst>
                                      </p:cBhvr>
                                      <p:to>
                                        <p:strVal val="visible"/>
                                      </p:to>
                                    </p:set>
                                    <p:animEffect transition="in" filter="blinds(horizontal)">
                                      <p:cBhvr>
                                        <p:cTn id="26" dur="500"/>
                                        <p:tgtEl>
                                          <p:spTgt spid="89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Cài Đặt Thuật Toán Nổi Bọt</a:t>
            </a:r>
          </a:p>
        </p:txBody>
      </p:sp>
      <p:sp>
        <p:nvSpPr>
          <p:cNvPr id="90115" name="Rectangle 3"/>
          <p:cNvSpPr>
            <a:spLocks noGrp="1" noChangeArrowheads="1"/>
          </p:cNvSpPr>
          <p:nvPr>
            <p:ph type="body" idx="1"/>
          </p:nvPr>
        </p:nvSpPr>
        <p:spPr>
          <a:xfrm>
            <a:off x="1062038" y="1374775"/>
            <a:ext cx="8499475" cy="4192588"/>
          </a:xfrm>
        </p:spPr>
        <p:txBody>
          <a:bodyPr/>
          <a:lstStyle/>
          <a:p>
            <a:pPr>
              <a:lnSpc>
                <a:spcPct val="120000"/>
              </a:lnSpc>
              <a:buFont typeface="Wingdings" pitchFamily="2" charset="2"/>
              <a:buNone/>
            </a:pPr>
            <a:r>
              <a:rPr lang="en-US" sz="2400" b="1">
                <a:solidFill>
                  <a:srgbClr val="0000FF"/>
                </a:solidFill>
                <a:cs typeface="Courier New" pitchFamily="49" charset="0"/>
              </a:rPr>
              <a:t>	void</a:t>
            </a:r>
            <a:r>
              <a:rPr lang="en-US" sz="2400" b="1"/>
              <a:t> BubbleSort(</a:t>
            </a:r>
            <a:r>
              <a:rPr lang="en-US" sz="2400" b="1">
                <a:solidFill>
                  <a:srgbClr val="0000FF"/>
                </a:solidFill>
                <a:cs typeface="Courier New" pitchFamily="49" charset="0"/>
              </a:rPr>
              <a:t>int</a:t>
            </a:r>
            <a:r>
              <a:rPr lang="en-US" sz="2400" b="1"/>
              <a:t> a[],</a:t>
            </a:r>
            <a:r>
              <a:rPr lang="en-US" sz="2400" b="1">
                <a:solidFill>
                  <a:srgbClr val="0000FF"/>
                </a:solidFill>
                <a:cs typeface="Courier New" pitchFamily="49" charset="0"/>
              </a:rPr>
              <a:t>int</a:t>
            </a:r>
            <a:r>
              <a:rPr lang="en-US" sz="2400" b="1"/>
              <a:t> n)</a:t>
            </a:r>
            <a:br>
              <a:rPr lang="en-US" sz="2400" b="1"/>
            </a:br>
            <a:r>
              <a:rPr lang="en-US" sz="2400" b="1"/>
              <a:t>{	</a:t>
            </a:r>
          </a:p>
          <a:p>
            <a:pPr>
              <a:lnSpc>
                <a:spcPct val="120000"/>
              </a:lnSpc>
              <a:buFont typeface="Wingdings" pitchFamily="2" charset="2"/>
              <a:buNone/>
            </a:pPr>
            <a:r>
              <a:rPr lang="en-US" sz="2400" b="1"/>
              <a:t>		int	i, j;</a:t>
            </a:r>
            <a:br>
              <a:rPr lang="en-US" sz="2400" b="1"/>
            </a:br>
            <a:r>
              <a:rPr lang="en-US" sz="2400" b="1"/>
              <a:t>	</a:t>
            </a:r>
            <a:r>
              <a:rPr lang="en-US" sz="2400" b="1">
                <a:solidFill>
                  <a:srgbClr val="0000FF"/>
                </a:solidFill>
                <a:cs typeface="Courier New" pitchFamily="49" charset="0"/>
              </a:rPr>
              <a:t>for </a:t>
            </a:r>
            <a:r>
              <a:rPr lang="en-US" sz="2400" b="1"/>
              <a:t>(i = 0 ; i&lt;n-1 ; i++)</a:t>
            </a:r>
            <a:br>
              <a:rPr lang="en-US" sz="2400" b="1"/>
            </a:br>
            <a:r>
              <a:rPr lang="en-US" sz="2400" b="1"/>
              <a:t>		</a:t>
            </a:r>
            <a:r>
              <a:rPr lang="en-US" sz="2400" b="1">
                <a:solidFill>
                  <a:srgbClr val="0000FF"/>
                </a:solidFill>
                <a:cs typeface="Courier New" pitchFamily="49" charset="0"/>
              </a:rPr>
              <a:t>for</a:t>
            </a:r>
            <a:r>
              <a:rPr lang="en-US" sz="2400" b="1"/>
              <a:t> (j =n-1; j &gt;i ; j --)</a:t>
            </a:r>
            <a:br>
              <a:rPr lang="en-US" sz="2400" b="1"/>
            </a:br>
            <a:r>
              <a:rPr lang="en-US" sz="2400" b="1"/>
              <a:t>			</a:t>
            </a:r>
            <a:r>
              <a:rPr lang="en-US" sz="2400" b="1">
                <a:solidFill>
                  <a:srgbClr val="0000FF"/>
                </a:solidFill>
                <a:cs typeface="Courier New" pitchFamily="49" charset="0"/>
              </a:rPr>
              <a:t>if</a:t>
            </a:r>
            <a:r>
              <a:rPr lang="en-US" sz="2400" b="1"/>
              <a:t>(a[j]&lt; a[j-1])</a:t>
            </a:r>
            <a:r>
              <a:rPr lang="en-US" sz="1800" b="1"/>
              <a:t>// nếu sai vị trí thì đổi chỗ</a:t>
            </a:r>
            <a:r>
              <a:rPr lang="en-US" sz="2400" b="1"/>
              <a:t/>
            </a:r>
            <a:br>
              <a:rPr lang="en-US" sz="2400" b="1"/>
            </a:br>
            <a:r>
              <a:rPr lang="en-US" sz="2400" b="1"/>
              <a:t>				Swap(a[j], a[j-1]);</a:t>
            </a:r>
            <a:br>
              <a:rPr lang="en-US" sz="2400" b="1"/>
            </a:br>
            <a:r>
              <a:rPr lang="en-US" sz="2400" b="1"/>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a:t>
            </a:r>
          </a:p>
        </p:txBody>
      </p:sp>
      <p:sp>
        <p:nvSpPr>
          <p:cNvPr id="145411" name="Oval 3"/>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5412"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45413"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5414"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45415"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5416"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5417"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45418"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grpSp>
        <p:nvGrpSpPr>
          <p:cNvPr id="145419" name="Group 11"/>
          <p:cNvGrpSpPr>
            <a:grpSpLocks/>
          </p:cNvGrpSpPr>
          <p:nvPr/>
        </p:nvGrpSpPr>
        <p:grpSpPr bwMode="auto">
          <a:xfrm>
            <a:off x="1108075" y="3500438"/>
            <a:ext cx="8550275" cy="608012"/>
            <a:chOff x="644" y="1153"/>
            <a:chExt cx="4972" cy="383"/>
          </a:xfrm>
        </p:grpSpPr>
        <p:sp>
          <p:nvSpPr>
            <p:cNvPr id="145420"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45421"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5422"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45423"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5424"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5425"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5426"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45427"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45428" name="AutoShape 20"/>
          <p:cNvSpPr>
            <a:spLocks noChangeArrowheads="1"/>
          </p:cNvSpPr>
          <p:nvPr/>
        </p:nvSpPr>
        <p:spPr bwMode="auto">
          <a:xfrm>
            <a:off x="1016000"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45429" name="AutoShape 21"/>
          <p:cNvSpPr>
            <a:spLocks noChangeArrowheads="1"/>
          </p:cNvSpPr>
          <p:nvPr/>
        </p:nvSpPr>
        <p:spPr bwMode="auto">
          <a:xfrm>
            <a:off x="8632825"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j</a:t>
            </a:r>
          </a:p>
        </p:txBody>
      </p:sp>
      <p:sp>
        <p:nvSpPr>
          <p:cNvPr id="145430" name="Oval 22"/>
          <p:cNvSpPr>
            <a:spLocks noChangeArrowheads="1"/>
          </p:cNvSpPr>
          <p:nvPr/>
        </p:nvSpPr>
        <p:spPr bwMode="auto">
          <a:xfrm>
            <a:off x="1117600" y="28829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28"/>
                                        </p:tgtEl>
                                        <p:attrNameLst>
                                          <p:attrName>style.visibility</p:attrName>
                                        </p:attrNameLst>
                                      </p:cBhvr>
                                      <p:to>
                                        <p:strVal val="visible"/>
                                      </p:to>
                                    </p:set>
                                    <p:animEffect transition="in" filter="blinds(horizontal)">
                                      <p:cBhvr>
                                        <p:cTn id="7" dur="500"/>
                                        <p:tgtEl>
                                          <p:spTgt spid="1454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iterate type="lt">
                                    <p:tmPct val="0"/>
                                  </p:iterate>
                                  <p:childTnLst>
                                    <p:set>
                                      <p:cBhvr>
                                        <p:cTn id="11" dur="1" fill="hold">
                                          <p:stCondLst>
                                            <p:cond delay="0"/>
                                          </p:stCondLst>
                                        </p:cTn>
                                        <p:tgtEl>
                                          <p:spTgt spid="145429"/>
                                        </p:tgtEl>
                                        <p:attrNameLst>
                                          <p:attrName>style.visibility</p:attrName>
                                        </p:attrNameLst>
                                      </p:cBhvr>
                                      <p:to>
                                        <p:strVal val="visible"/>
                                      </p:to>
                                    </p:set>
                                    <p:animEffect transition="in" filter="blinds(horizontal)">
                                      <p:cBhvr>
                                        <p:cTn id="12" dur="500"/>
                                        <p:tgtEl>
                                          <p:spTgt spid="145429"/>
                                        </p:tgtEl>
                                      </p:cBhvr>
                                    </p:animEffect>
                                  </p:childTnLst>
                                </p:cTn>
                              </p:par>
                            </p:childTnLst>
                          </p:cTn>
                        </p:par>
                        <p:par>
                          <p:cTn id="13" fill="hold" nodeType="afterGroup">
                            <p:stCondLst>
                              <p:cond delay="500"/>
                            </p:stCondLst>
                            <p:childTnLst>
                              <p:par>
                                <p:cTn id="14" presetID="26" presetClass="emph" presetSubtype="0" fill="hold" grpId="0" nodeType="afterEffect">
                                  <p:stCondLst>
                                    <p:cond delay="0"/>
                                  </p:stCondLst>
                                  <p:childTnLst>
                                    <p:animEffect transition="out" filter="fade">
                                      <p:cBhvr>
                                        <p:cTn id="15" dur="2000" tmFilter="0, 0; .2, .5; .8, .5; 1, 0"/>
                                        <p:tgtEl>
                                          <p:spTgt spid="145417"/>
                                        </p:tgtEl>
                                      </p:cBhvr>
                                    </p:animEffect>
                                    <p:animScale>
                                      <p:cBhvr>
                                        <p:cTn id="16" dur="1000" autoRev="1" fill="hold"/>
                                        <p:tgtEl>
                                          <p:spTgt spid="145417"/>
                                        </p:tgtEl>
                                      </p:cBhvr>
                                      <p:by x="105000" y="105000"/>
                                    </p:animScale>
                                  </p:childTnLst>
                                </p:cTn>
                              </p:par>
                              <p:par>
                                <p:cTn id="17" presetID="26" presetClass="emph" presetSubtype="0" fill="hold" grpId="0" nodeType="withEffect">
                                  <p:stCondLst>
                                    <p:cond delay="0"/>
                                  </p:stCondLst>
                                  <p:childTnLst>
                                    <p:animEffect transition="out" filter="fade">
                                      <p:cBhvr>
                                        <p:cTn id="18" dur="2000" tmFilter="0, 0; .2, .5; .8, .5; 1, 0"/>
                                        <p:tgtEl>
                                          <p:spTgt spid="145416"/>
                                        </p:tgtEl>
                                      </p:cBhvr>
                                    </p:animEffect>
                                    <p:animScale>
                                      <p:cBhvr>
                                        <p:cTn id="19" dur="1000" autoRev="1" fill="hold"/>
                                        <p:tgtEl>
                                          <p:spTgt spid="145416"/>
                                        </p:tgtEl>
                                      </p:cBhvr>
                                      <p:by x="105000" y="105000"/>
                                    </p:animScale>
                                  </p:childTnLst>
                                </p:cTn>
                              </p:par>
                            </p:childTnLst>
                          </p:cTn>
                        </p:par>
                        <p:par>
                          <p:cTn id="20" fill="hold" nodeType="afterGroup">
                            <p:stCondLst>
                              <p:cond delay="2500"/>
                            </p:stCondLst>
                            <p:childTnLst>
                              <p:par>
                                <p:cTn id="21" presetID="35" presetClass="path" presetSubtype="0" accel="50000" decel="50000" fill="hold" grpId="2" nodeType="afterEffect">
                                  <p:stCondLst>
                                    <p:cond delay="0"/>
                                  </p:stCondLst>
                                  <p:iterate type="lt">
                                    <p:tmPct val="0"/>
                                  </p:iterate>
                                  <p:childTnLst>
                                    <p:animMotion origin="layout" path="M 2.22222E-6 -3.7037E-6 L -0.1099 -3.7037E-6 " pathEditMode="relative" rAng="0" ptsTypes="AA">
                                      <p:cBhvr>
                                        <p:cTn id="22" dur="2000" fill="hold"/>
                                        <p:tgtEl>
                                          <p:spTgt spid="145429"/>
                                        </p:tgtEl>
                                        <p:attrNameLst>
                                          <p:attrName>ppt_x</p:attrName>
                                          <p:attrName>ppt_y</p:attrName>
                                        </p:attrNameLst>
                                      </p:cBhvr>
                                      <p:rCtr x="-5503" y="0"/>
                                    </p:animMotion>
                                  </p:childTnLst>
                                </p:cTn>
                              </p:par>
                            </p:childTnLst>
                          </p:cTn>
                        </p:par>
                        <p:par>
                          <p:cTn id="23" fill="hold" nodeType="afterGroup">
                            <p:stCondLst>
                              <p:cond delay="4500"/>
                            </p:stCondLst>
                            <p:childTnLst>
                              <p:par>
                                <p:cTn id="24" presetID="26" presetClass="emph" presetSubtype="0" fill="hold" grpId="1" nodeType="afterEffect">
                                  <p:stCondLst>
                                    <p:cond delay="0"/>
                                  </p:stCondLst>
                                  <p:childTnLst>
                                    <p:animEffect transition="out" filter="fade">
                                      <p:cBhvr>
                                        <p:cTn id="25" dur="2000" tmFilter="0, 0; .2, .5; .8, .5; 1, 0"/>
                                        <p:tgtEl>
                                          <p:spTgt spid="145416"/>
                                        </p:tgtEl>
                                      </p:cBhvr>
                                    </p:animEffect>
                                    <p:animScale>
                                      <p:cBhvr>
                                        <p:cTn id="26" dur="1000" autoRev="1" fill="hold"/>
                                        <p:tgtEl>
                                          <p:spTgt spid="145416"/>
                                        </p:tgtEl>
                                      </p:cBhvr>
                                      <p:by x="105000" y="105000"/>
                                    </p:animScale>
                                  </p:childTnLst>
                                </p:cTn>
                              </p:par>
                              <p:par>
                                <p:cTn id="27" presetID="26" presetClass="emph" presetSubtype="0" fill="hold" grpId="0" nodeType="withEffect">
                                  <p:stCondLst>
                                    <p:cond delay="0"/>
                                  </p:stCondLst>
                                  <p:childTnLst>
                                    <p:animEffect transition="out" filter="fade">
                                      <p:cBhvr>
                                        <p:cTn id="28" dur="2000" tmFilter="0, 0; .2, .5; .8, .5; 1, 0"/>
                                        <p:tgtEl>
                                          <p:spTgt spid="145415"/>
                                        </p:tgtEl>
                                      </p:cBhvr>
                                    </p:animEffect>
                                    <p:animScale>
                                      <p:cBhvr>
                                        <p:cTn id="29" dur="1000" autoRev="1" fill="hold"/>
                                        <p:tgtEl>
                                          <p:spTgt spid="145415"/>
                                        </p:tgtEl>
                                      </p:cBhvr>
                                      <p:by x="105000" y="105000"/>
                                    </p:animScale>
                                  </p:childTnLst>
                                </p:cTn>
                              </p:par>
                            </p:childTnLst>
                          </p:cTn>
                        </p:par>
                        <p:par>
                          <p:cTn id="30" fill="hold" nodeType="afterGroup">
                            <p:stCondLst>
                              <p:cond delay="6500"/>
                            </p:stCondLst>
                            <p:childTnLst>
                              <p:par>
                                <p:cTn id="31" presetID="42" presetClass="path" presetSubtype="0" accel="50000" decel="50000" fill="hold" grpId="1" nodeType="afterEffect">
                                  <p:stCondLst>
                                    <p:cond delay="0"/>
                                  </p:stCondLst>
                                  <p:childTnLst>
                                    <p:animMotion origin="layout" path="M 0.00174 2.59259E-6 L 0.00174 0.32685 " pathEditMode="relative" rAng="0" ptsTypes="AA">
                                      <p:cBhvr>
                                        <p:cTn id="32" dur="2000" fill="hold"/>
                                        <p:tgtEl>
                                          <p:spTgt spid="145415"/>
                                        </p:tgtEl>
                                        <p:attrNameLst>
                                          <p:attrName>ppt_x</p:attrName>
                                          <p:attrName>ppt_y</p:attrName>
                                        </p:attrNameLst>
                                      </p:cBhvr>
                                      <p:rCtr x="0" y="16343"/>
                                    </p:animMotion>
                                  </p:childTnLst>
                                </p:cTn>
                              </p:par>
                            </p:childTnLst>
                          </p:cTn>
                        </p:par>
                        <p:par>
                          <p:cTn id="33" fill="hold" nodeType="afterGroup">
                            <p:stCondLst>
                              <p:cond delay="8500"/>
                            </p:stCondLst>
                            <p:childTnLst>
                              <p:par>
                                <p:cTn id="34" presetID="35" presetClass="path" presetSubtype="0" accel="50000" decel="50000" fill="hold" grpId="2" nodeType="afterEffect">
                                  <p:stCondLst>
                                    <p:cond delay="0"/>
                                  </p:stCondLst>
                                  <p:childTnLst>
                                    <p:animMotion origin="layout" path="M -0.00034 2.59259E-6 L -0.11024 2.59259E-6 " pathEditMode="relative" rAng="0" ptsTypes="AA">
                                      <p:cBhvr>
                                        <p:cTn id="35" dur="2000" fill="hold"/>
                                        <p:tgtEl>
                                          <p:spTgt spid="145416"/>
                                        </p:tgtEl>
                                        <p:attrNameLst>
                                          <p:attrName>ppt_x</p:attrName>
                                          <p:attrName>ppt_y</p:attrName>
                                        </p:attrNameLst>
                                      </p:cBhvr>
                                      <p:rCtr x="-5503" y="0"/>
                                    </p:animMotion>
                                  </p:childTnLst>
                                </p:cTn>
                              </p:par>
                            </p:childTnLst>
                          </p:cTn>
                        </p:par>
                        <p:par>
                          <p:cTn id="36" fill="hold" nodeType="afterGroup">
                            <p:stCondLst>
                              <p:cond delay="10500"/>
                            </p:stCondLst>
                            <p:childTnLst>
                              <p:par>
                                <p:cTn id="37" presetID="64" presetClass="path" presetSubtype="0" accel="50000" decel="50000" fill="hold" grpId="2" nodeType="afterEffect">
                                  <p:stCondLst>
                                    <p:cond delay="0"/>
                                  </p:stCondLst>
                                  <p:childTnLst>
                                    <p:animMotion origin="layout" path="M 0.00174 0.32685 L 0.11164 0.00231 " pathEditMode="relative" rAng="0" ptsTypes="AA">
                                      <p:cBhvr>
                                        <p:cTn id="38" dur="2000" fill="hold"/>
                                        <p:tgtEl>
                                          <p:spTgt spid="145415"/>
                                        </p:tgtEl>
                                        <p:attrNameLst>
                                          <p:attrName>ppt_x</p:attrName>
                                          <p:attrName>ppt_y</p:attrName>
                                        </p:attrNameLst>
                                      </p:cBhvr>
                                      <p:rCtr x="5486" y="-16227"/>
                                    </p:animMotion>
                                  </p:childTnLst>
                                </p:cTn>
                              </p:par>
                            </p:childTnLst>
                          </p:cTn>
                        </p:par>
                        <p:par>
                          <p:cTn id="39" fill="hold" nodeType="afterGroup">
                            <p:stCondLst>
                              <p:cond delay="12500"/>
                            </p:stCondLst>
                            <p:childTnLst>
                              <p:par>
                                <p:cTn id="40" presetID="35" presetClass="path" presetSubtype="0" accel="50000" decel="50000" fill="hold" grpId="3" nodeType="afterEffect">
                                  <p:stCondLst>
                                    <p:cond delay="0"/>
                                  </p:stCondLst>
                                  <p:iterate type="lt">
                                    <p:tmPct val="0"/>
                                  </p:iterate>
                                  <p:childTnLst>
                                    <p:animMotion origin="layout" path="M -0.1099 -3.7037E-6 L -0.22465 -3.7037E-6 " pathEditMode="relative" rAng="0" ptsTypes="AA">
                                      <p:cBhvr>
                                        <p:cTn id="41" dur="2000" fill="hold"/>
                                        <p:tgtEl>
                                          <p:spTgt spid="145429"/>
                                        </p:tgtEl>
                                        <p:attrNameLst>
                                          <p:attrName>ppt_x</p:attrName>
                                          <p:attrName>ppt_y</p:attrName>
                                        </p:attrNameLst>
                                      </p:cBhvr>
                                      <p:rCtr x="-5747" y="0"/>
                                    </p:animMotion>
                                  </p:childTnLst>
                                </p:cTn>
                              </p:par>
                            </p:childTnLst>
                          </p:cTn>
                        </p:par>
                        <p:par>
                          <p:cTn id="42" fill="hold" nodeType="afterGroup">
                            <p:stCondLst>
                              <p:cond delay="14500"/>
                            </p:stCondLst>
                            <p:childTnLst>
                              <p:par>
                                <p:cTn id="43" presetID="26" presetClass="emph" presetSubtype="0" fill="hold" grpId="3" nodeType="afterEffect">
                                  <p:stCondLst>
                                    <p:cond delay="0"/>
                                  </p:stCondLst>
                                  <p:childTnLst>
                                    <p:animEffect transition="out" filter="fade">
                                      <p:cBhvr>
                                        <p:cTn id="44" dur="2000" tmFilter="0, 0; .2, .5; .8, .5; 1, 0"/>
                                        <p:tgtEl>
                                          <p:spTgt spid="145416"/>
                                        </p:tgtEl>
                                      </p:cBhvr>
                                    </p:animEffect>
                                    <p:animScale>
                                      <p:cBhvr>
                                        <p:cTn id="45" dur="1000" autoRev="1" fill="hold"/>
                                        <p:tgtEl>
                                          <p:spTgt spid="145416"/>
                                        </p:tgtEl>
                                      </p:cBhvr>
                                      <p:by x="105000" y="105000"/>
                                    </p:animScale>
                                  </p:childTnLst>
                                </p:cTn>
                              </p:par>
                              <p:par>
                                <p:cTn id="46" presetID="26" presetClass="emph" presetSubtype="0" fill="hold" grpId="0" nodeType="withEffect">
                                  <p:stCondLst>
                                    <p:cond delay="0"/>
                                  </p:stCondLst>
                                  <p:childTnLst>
                                    <p:animEffect transition="out" filter="fade">
                                      <p:cBhvr>
                                        <p:cTn id="47" dur="2000" tmFilter="0, 0; .2, .5; .8, .5; 1, 0"/>
                                        <p:tgtEl>
                                          <p:spTgt spid="145414"/>
                                        </p:tgtEl>
                                      </p:cBhvr>
                                    </p:animEffect>
                                    <p:animScale>
                                      <p:cBhvr>
                                        <p:cTn id="48" dur="1000" autoRev="1" fill="hold"/>
                                        <p:tgtEl>
                                          <p:spTgt spid="145414"/>
                                        </p:tgtEl>
                                      </p:cBhvr>
                                      <p:by x="105000" y="105000"/>
                                    </p:animScale>
                                  </p:childTnLst>
                                </p:cTn>
                              </p:par>
                            </p:childTnLst>
                          </p:cTn>
                        </p:par>
                        <p:par>
                          <p:cTn id="49" fill="hold" nodeType="afterGroup">
                            <p:stCondLst>
                              <p:cond delay="16500"/>
                            </p:stCondLst>
                            <p:childTnLst>
                              <p:par>
                                <p:cTn id="50" presetID="35" presetClass="path" presetSubtype="0" accel="50000" decel="50000" fill="hold" grpId="4" nodeType="afterEffect">
                                  <p:stCondLst>
                                    <p:cond delay="0"/>
                                  </p:stCondLst>
                                  <p:iterate type="lt">
                                    <p:tmPct val="0"/>
                                  </p:iterate>
                                  <p:childTnLst>
                                    <p:animMotion origin="layout" path="M -0.22466 -3.7037E-6 L -0.33646 -3.7037E-6 " pathEditMode="relative" rAng="0" ptsTypes="AA">
                                      <p:cBhvr>
                                        <p:cTn id="51" dur="2000" fill="hold"/>
                                        <p:tgtEl>
                                          <p:spTgt spid="145429"/>
                                        </p:tgtEl>
                                        <p:attrNameLst>
                                          <p:attrName>ppt_x</p:attrName>
                                          <p:attrName>ppt_y</p:attrName>
                                        </p:attrNameLst>
                                      </p:cBhvr>
                                      <p:rCtr x="-5590" y="0"/>
                                    </p:animMotion>
                                  </p:childTnLst>
                                </p:cTn>
                              </p:par>
                            </p:childTnLst>
                          </p:cTn>
                        </p:par>
                        <p:par>
                          <p:cTn id="52" fill="hold" nodeType="afterGroup">
                            <p:stCondLst>
                              <p:cond delay="18500"/>
                            </p:stCondLst>
                            <p:childTnLst>
                              <p:par>
                                <p:cTn id="53" presetID="26" presetClass="emph" presetSubtype="0" fill="hold" grpId="1" nodeType="afterEffect">
                                  <p:stCondLst>
                                    <p:cond delay="0"/>
                                  </p:stCondLst>
                                  <p:childTnLst>
                                    <p:animEffect transition="out" filter="fade">
                                      <p:cBhvr>
                                        <p:cTn id="54" dur="2000" tmFilter="0, 0; .2, .5; .8, .5; 1, 0"/>
                                        <p:tgtEl>
                                          <p:spTgt spid="145414"/>
                                        </p:tgtEl>
                                      </p:cBhvr>
                                    </p:animEffect>
                                    <p:animScale>
                                      <p:cBhvr>
                                        <p:cTn id="55" dur="1000" autoRev="1" fill="hold"/>
                                        <p:tgtEl>
                                          <p:spTgt spid="145414"/>
                                        </p:tgtEl>
                                      </p:cBhvr>
                                      <p:by x="105000" y="105000"/>
                                    </p:animScale>
                                  </p:childTnLst>
                                </p:cTn>
                              </p:par>
                              <p:par>
                                <p:cTn id="56" presetID="26" presetClass="emph" presetSubtype="0" fill="hold" grpId="0" nodeType="withEffect">
                                  <p:stCondLst>
                                    <p:cond delay="0"/>
                                  </p:stCondLst>
                                  <p:childTnLst>
                                    <p:animEffect transition="out" filter="fade">
                                      <p:cBhvr>
                                        <p:cTn id="57" dur="2000" tmFilter="0, 0; .2, .5; .8, .5; 1, 0"/>
                                        <p:tgtEl>
                                          <p:spTgt spid="145413"/>
                                        </p:tgtEl>
                                      </p:cBhvr>
                                    </p:animEffect>
                                    <p:animScale>
                                      <p:cBhvr>
                                        <p:cTn id="58" dur="1000" autoRev="1" fill="hold"/>
                                        <p:tgtEl>
                                          <p:spTgt spid="145413"/>
                                        </p:tgtEl>
                                      </p:cBhvr>
                                      <p:by x="105000" y="105000"/>
                                    </p:animScale>
                                  </p:childTnLst>
                                </p:cTn>
                              </p:par>
                            </p:childTnLst>
                          </p:cTn>
                        </p:par>
                        <p:par>
                          <p:cTn id="59" fill="hold" nodeType="afterGroup">
                            <p:stCondLst>
                              <p:cond delay="20500"/>
                            </p:stCondLst>
                            <p:childTnLst>
                              <p:par>
                                <p:cTn id="60" presetID="42" presetClass="path" presetSubtype="0" accel="50000" decel="50000" fill="hold" grpId="1" nodeType="afterEffect">
                                  <p:stCondLst>
                                    <p:cond delay="0"/>
                                  </p:stCondLst>
                                  <p:childTnLst>
                                    <p:animMotion origin="layout" path="M 3.61111E-6 2.59259E-6 L 3.61111E-6 0.32453 " pathEditMode="relative" rAng="0" ptsTypes="AA">
                                      <p:cBhvr>
                                        <p:cTn id="61" dur="2000" fill="hold"/>
                                        <p:tgtEl>
                                          <p:spTgt spid="145413"/>
                                        </p:tgtEl>
                                        <p:attrNameLst>
                                          <p:attrName>ppt_x</p:attrName>
                                          <p:attrName>ppt_y</p:attrName>
                                        </p:attrNameLst>
                                      </p:cBhvr>
                                      <p:rCtr x="0" y="16227"/>
                                    </p:animMotion>
                                  </p:childTnLst>
                                </p:cTn>
                              </p:par>
                            </p:childTnLst>
                          </p:cTn>
                        </p:par>
                        <p:par>
                          <p:cTn id="62" fill="hold" nodeType="afterGroup">
                            <p:stCondLst>
                              <p:cond delay="22500"/>
                            </p:stCondLst>
                            <p:childTnLst>
                              <p:par>
                                <p:cTn id="63" presetID="35" presetClass="path" presetSubtype="0" accel="50000" decel="50000" fill="hold" grpId="2" nodeType="afterEffect">
                                  <p:stCondLst>
                                    <p:cond delay="0"/>
                                  </p:stCondLst>
                                  <p:childTnLst>
                                    <p:animMotion origin="layout" path="M -0.00017 2.59259E-6 L -0.11024 2.59259E-6 " pathEditMode="relative" rAng="0" ptsTypes="AA">
                                      <p:cBhvr>
                                        <p:cTn id="64" dur="2000" fill="hold"/>
                                        <p:tgtEl>
                                          <p:spTgt spid="145414"/>
                                        </p:tgtEl>
                                        <p:attrNameLst>
                                          <p:attrName>ppt_x</p:attrName>
                                          <p:attrName>ppt_y</p:attrName>
                                        </p:attrNameLst>
                                      </p:cBhvr>
                                      <p:rCtr x="-5503" y="0"/>
                                    </p:animMotion>
                                  </p:childTnLst>
                                </p:cTn>
                              </p:par>
                            </p:childTnLst>
                          </p:cTn>
                        </p:par>
                        <p:par>
                          <p:cTn id="65" fill="hold" nodeType="afterGroup">
                            <p:stCondLst>
                              <p:cond delay="24500"/>
                            </p:stCondLst>
                            <p:childTnLst>
                              <p:par>
                                <p:cTn id="66" presetID="64" presetClass="path" presetSubtype="0" accel="50000" decel="50000" fill="hold" grpId="2" nodeType="afterEffect">
                                  <p:stCondLst>
                                    <p:cond delay="0"/>
                                  </p:stCondLst>
                                  <p:childTnLst>
                                    <p:animMotion origin="layout" path="M 3.61111E-6 0.32453 L 0.11007 0.00208 " pathEditMode="relative" rAng="0" ptsTypes="AA">
                                      <p:cBhvr>
                                        <p:cTn id="67" dur="2000" fill="hold"/>
                                        <p:tgtEl>
                                          <p:spTgt spid="145413"/>
                                        </p:tgtEl>
                                        <p:attrNameLst>
                                          <p:attrName>ppt_x</p:attrName>
                                          <p:attrName>ppt_y</p:attrName>
                                        </p:attrNameLst>
                                      </p:cBhvr>
                                      <p:rCtr x="5503" y="-16134"/>
                                    </p:animMotion>
                                  </p:childTnLst>
                                </p:cTn>
                              </p:par>
                            </p:childTnLst>
                          </p:cTn>
                        </p:par>
                        <p:par>
                          <p:cTn id="68" fill="hold" nodeType="afterGroup">
                            <p:stCondLst>
                              <p:cond delay="26500"/>
                            </p:stCondLst>
                            <p:childTnLst>
                              <p:par>
                                <p:cTn id="69" presetID="35" presetClass="path" presetSubtype="0" accel="50000" decel="50000" fill="hold" grpId="5" nodeType="afterEffect">
                                  <p:stCondLst>
                                    <p:cond delay="0"/>
                                  </p:stCondLst>
                                  <p:iterate type="lt">
                                    <p:tmPct val="0"/>
                                  </p:iterate>
                                  <p:childTnLst>
                                    <p:animMotion origin="layout" path="M -0.33646 -3.7037E-6 L -0.44809 -3.7037E-6 " pathEditMode="relative" rAng="0" ptsTypes="AA">
                                      <p:cBhvr>
                                        <p:cTn id="70" dur="2000" fill="hold"/>
                                        <p:tgtEl>
                                          <p:spTgt spid="145429"/>
                                        </p:tgtEl>
                                        <p:attrNameLst>
                                          <p:attrName>ppt_x</p:attrName>
                                          <p:attrName>ppt_y</p:attrName>
                                        </p:attrNameLst>
                                      </p:cBhvr>
                                      <p:rCtr x="-5590" y="0"/>
                                    </p:animMotion>
                                  </p:childTnLst>
                                </p:cTn>
                              </p:par>
                            </p:childTnLst>
                          </p:cTn>
                        </p:par>
                        <p:par>
                          <p:cTn id="71" fill="hold" nodeType="afterGroup">
                            <p:stCondLst>
                              <p:cond delay="28500"/>
                            </p:stCondLst>
                            <p:childTnLst>
                              <p:par>
                                <p:cTn id="72" presetID="26" presetClass="emph" presetSubtype="0" fill="hold" grpId="3" nodeType="afterEffect">
                                  <p:stCondLst>
                                    <p:cond delay="0"/>
                                  </p:stCondLst>
                                  <p:childTnLst>
                                    <p:animEffect transition="out" filter="fade">
                                      <p:cBhvr>
                                        <p:cTn id="73" dur="2000" tmFilter="0, 0; .2, .5; .8, .5; 1, 0"/>
                                        <p:tgtEl>
                                          <p:spTgt spid="145414"/>
                                        </p:tgtEl>
                                      </p:cBhvr>
                                    </p:animEffect>
                                    <p:animScale>
                                      <p:cBhvr>
                                        <p:cTn id="74" dur="1000" autoRev="1" fill="hold"/>
                                        <p:tgtEl>
                                          <p:spTgt spid="145414"/>
                                        </p:tgtEl>
                                      </p:cBhvr>
                                      <p:by x="105000" y="105000"/>
                                    </p:animScale>
                                  </p:childTnLst>
                                </p:cTn>
                              </p:par>
                              <p:par>
                                <p:cTn id="75" presetID="26" presetClass="emph" presetSubtype="0" fill="hold" grpId="0" nodeType="withEffect">
                                  <p:stCondLst>
                                    <p:cond delay="0"/>
                                  </p:stCondLst>
                                  <p:childTnLst>
                                    <p:animEffect transition="out" filter="fade">
                                      <p:cBhvr>
                                        <p:cTn id="76" dur="2000" tmFilter="0, 0; .2, .5; .8, .5; 1, 0"/>
                                        <p:tgtEl>
                                          <p:spTgt spid="145412"/>
                                        </p:tgtEl>
                                      </p:cBhvr>
                                    </p:animEffect>
                                    <p:animScale>
                                      <p:cBhvr>
                                        <p:cTn id="77" dur="1000" autoRev="1" fill="hold"/>
                                        <p:tgtEl>
                                          <p:spTgt spid="145412"/>
                                        </p:tgtEl>
                                      </p:cBhvr>
                                      <p:by x="105000" y="105000"/>
                                    </p:animScale>
                                  </p:childTnLst>
                                </p:cTn>
                              </p:par>
                            </p:childTnLst>
                          </p:cTn>
                        </p:par>
                        <p:par>
                          <p:cTn id="78" fill="hold" nodeType="afterGroup">
                            <p:stCondLst>
                              <p:cond delay="30500"/>
                            </p:stCondLst>
                            <p:childTnLst>
                              <p:par>
                                <p:cTn id="79" presetID="42" presetClass="path" presetSubtype="0" accel="50000" decel="50000" fill="hold" grpId="1" nodeType="afterEffect">
                                  <p:stCondLst>
                                    <p:cond delay="0"/>
                                  </p:stCondLst>
                                  <p:childTnLst>
                                    <p:animMotion origin="layout" path="M -8.33333E-7 2.59259E-6 L -8.33333E-7 0.32685 " pathEditMode="relative" rAng="0" ptsTypes="AA">
                                      <p:cBhvr>
                                        <p:cTn id="80" dur="2000" fill="hold"/>
                                        <p:tgtEl>
                                          <p:spTgt spid="145412"/>
                                        </p:tgtEl>
                                        <p:attrNameLst>
                                          <p:attrName>ppt_x</p:attrName>
                                          <p:attrName>ppt_y</p:attrName>
                                        </p:attrNameLst>
                                      </p:cBhvr>
                                      <p:rCtr x="0" y="16343"/>
                                    </p:animMotion>
                                  </p:childTnLst>
                                </p:cTn>
                              </p:par>
                            </p:childTnLst>
                          </p:cTn>
                        </p:par>
                        <p:par>
                          <p:cTn id="81" fill="hold" nodeType="afterGroup">
                            <p:stCondLst>
                              <p:cond delay="32500"/>
                            </p:stCondLst>
                            <p:childTnLst>
                              <p:par>
                                <p:cTn id="82" presetID="35" presetClass="path" presetSubtype="0" accel="50000" decel="50000" fill="hold" grpId="4" nodeType="afterEffect">
                                  <p:stCondLst>
                                    <p:cond delay="0"/>
                                  </p:stCondLst>
                                  <p:childTnLst>
                                    <p:animMotion origin="layout" path="M -0.11024 2.59259E-6 L -0.22361 2.59259E-6 " pathEditMode="relative" rAng="0" ptsTypes="AA">
                                      <p:cBhvr>
                                        <p:cTn id="83" dur="2000" fill="hold"/>
                                        <p:tgtEl>
                                          <p:spTgt spid="145414"/>
                                        </p:tgtEl>
                                        <p:attrNameLst>
                                          <p:attrName>ppt_x</p:attrName>
                                          <p:attrName>ppt_y</p:attrName>
                                        </p:attrNameLst>
                                      </p:cBhvr>
                                      <p:rCtr x="-5677" y="0"/>
                                    </p:animMotion>
                                  </p:childTnLst>
                                </p:cTn>
                              </p:par>
                            </p:childTnLst>
                          </p:cTn>
                        </p:par>
                        <p:par>
                          <p:cTn id="84" fill="hold" nodeType="afterGroup">
                            <p:stCondLst>
                              <p:cond delay="34500"/>
                            </p:stCondLst>
                            <p:childTnLst>
                              <p:par>
                                <p:cTn id="85" presetID="64" presetClass="path" presetSubtype="0" accel="50000" decel="50000" fill="hold" grpId="2" nodeType="afterEffect">
                                  <p:stCondLst>
                                    <p:cond delay="0"/>
                                  </p:stCondLst>
                                  <p:childTnLst>
                                    <p:animMotion origin="layout" path="M -8.33333E-7 0.32685 L 0.11337 -0.00232 " pathEditMode="relative" rAng="0" ptsTypes="AA">
                                      <p:cBhvr>
                                        <p:cTn id="86" dur="2000" fill="hold"/>
                                        <p:tgtEl>
                                          <p:spTgt spid="145412"/>
                                        </p:tgtEl>
                                        <p:attrNameLst>
                                          <p:attrName>ppt_x</p:attrName>
                                          <p:attrName>ppt_y</p:attrName>
                                        </p:attrNameLst>
                                      </p:cBhvr>
                                      <p:rCtr x="5660" y="-16458"/>
                                    </p:animMotion>
                                  </p:childTnLst>
                                </p:cTn>
                              </p:par>
                            </p:childTnLst>
                          </p:cTn>
                        </p:par>
                        <p:par>
                          <p:cTn id="87" fill="hold" nodeType="afterGroup">
                            <p:stCondLst>
                              <p:cond delay="36500"/>
                            </p:stCondLst>
                            <p:childTnLst>
                              <p:par>
                                <p:cTn id="88" presetID="35" presetClass="path" presetSubtype="0" accel="50000" decel="50000" fill="hold" grpId="6" nodeType="afterEffect">
                                  <p:stCondLst>
                                    <p:cond delay="0"/>
                                  </p:stCondLst>
                                  <p:iterate type="lt">
                                    <p:tmPct val="0"/>
                                  </p:iterate>
                                  <p:childTnLst>
                                    <p:animMotion origin="layout" path="M -0.44809 -3.7037E-6 L -0.55972 -3.7037E-6 " pathEditMode="relative" rAng="0" ptsTypes="AA">
                                      <p:cBhvr>
                                        <p:cTn id="89" dur="2000" fill="hold"/>
                                        <p:tgtEl>
                                          <p:spTgt spid="145429"/>
                                        </p:tgtEl>
                                        <p:attrNameLst>
                                          <p:attrName>ppt_x</p:attrName>
                                          <p:attrName>ppt_y</p:attrName>
                                        </p:attrNameLst>
                                      </p:cBhvr>
                                      <p:rCtr x="-5590" y="0"/>
                                    </p:animMotion>
                                  </p:childTnLst>
                                </p:cTn>
                              </p:par>
                            </p:childTnLst>
                          </p:cTn>
                        </p:par>
                        <p:par>
                          <p:cTn id="90" fill="hold" nodeType="afterGroup">
                            <p:stCondLst>
                              <p:cond delay="38500"/>
                            </p:stCondLst>
                            <p:childTnLst>
                              <p:par>
                                <p:cTn id="91" presetID="26" presetClass="emph" presetSubtype="0" fill="hold" grpId="5" nodeType="afterEffect">
                                  <p:stCondLst>
                                    <p:cond delay="0"/>
                                  </p:stCondLst>
                                  <p:childTnLst>
                                    <p:animEffect transition="out" filter="fade">
                                      <p:cBhvr>
                                        <p:cTn id="92" dur="2000" tmFilter="0, 0; .2, .5; .8, .5; 1, 0"/>
                                        <p:tgtEl>
                                          <p:spTgt spid="145414"/>
                                        </p:tgtEl>
                                      </p:cBhvr>
                                    </p:animEffect>
                                    <p:animScale>
                                      <p:cBhvr>
                                        <p:cTn id="93" dur="1000" autoRev="1" fill="hold"/>
                                        <p:tgtEl>
                                          <p:spTgt spid="145414"/>
                                        </p:tgtEl>
                                      </p:cBhvr>
                                      <p:by x="105000" y="105000"/>
                                    </p:animScale>
                                  </p:childTnLst>
                                </p:cTn>
                              </p:par>
                              <p:par>
                                <p:cTn id="94" presetID="26" presetClass="emph" presetSubtype="0" fill="hold" grpId="0" nodeType="withEffect">
                                  <p:stCondLst>
                                    <p:cond delay="0"/>
                                  </p:stCondLst>
                                  <p:childTnLst>
                                    <p:animEffect transition="out" filter="fade">
                                      <p:cBhvr>
                                        <p:cTn id="95" dur="2000" tmFilter="0, 0; .2, .5; .8, .5; 1, 0"/>
                                        <p:tgtEl>
                                          <p:spTgt spid="145411"/>
                                        </p:tgtEl>
                                      </p:cBhvr>
                                    </p:animEffect>
                                    <p:animScale>
                                      <p:cBhvr>
                                        <p:cTn id="96" dur="1000" autoRev="1" fill="hold"/>
                                        <p:tgtEl>
                                          <p:spTgt spid="145411"/>
                                        </p:tgtEl>
                                      </p:cBhvr>
                                      <p:by x="105000" y="105000"/>
                                    </p:animScale>
                                  </p:childTnLst>
                                </p:cTn>
                              </p:par>
                            </p:childTnLst>
                          </p:cTn>
                        </p:par>
                        <p:par>
                          <p:cTn id="97" fill="hold" nodeType="afterGroup">
                            <p:stCondLst>
                              <p:cond delay="40500"/>
                            </p:stCondLst>
                            <p:childTnLst>
                              <p:par>
                                <p:cTn id="98" presetID="42" presetClass="path" presetSubtype="0" accel="50000" decel="50000" fill="hold" grpId="1" nodeType="afterEffect">
                                  <p:stCondLst>
                                    <p:cond delay="0"/>
                                  </p:stCondLst>
                                  <p:childTnLst>
                                    <p:animMotion origin="layout" path="M 4.44444E-6 2.59259E-6 L 4.44444E-6 0.32222 " pathEditMode="relative" rAng="0" ptsTypes="AA">
                                      <p:cBhvr>
                                        <p:cTn id="99" dur="2000" fill="hold"/>
                                        <p:tgtEl>
                                          <p:spTgt spid="145411"/>
                                        </p:tgtEl>
                                        <p:attrNameLst>
                                          <p:attrName>ppt_x</p:attrName>
                                          <p:attrName>ppt_y</p:attrName>
                                        </p:attrNameLst>
                                      </p:cBhvr>
                                      <p:rCtr x="0" y="16111"/>
                                    </p:animMotion>
                                  </p:childTnLst>
                                </p:cTn>
                              </p:par>
                            </p:childTnLst>
                          </p:cTn>
                        </p:par>
                        <p:par>
                          <p:cTn id="100" fill="hold" nodeType="afterGroup">
                            <p:stCondLst>
                              <p:cond delay="42500"/>
                            </p:stCondLst>
                            <p:childTnLst>
                              <p:par>
                                <p:cTn id="101" presetID="35" presetClass="path" presetSubtype="0" accel="50000" decel="50000" fill="hold" grpId="6" nodeType="afterEffect">
                                  <p:stCondLst>
                                    <p:cond delay="0"/>
                                  </p:stCondLst>
                                  <p:childTnLst>
                                    <p:animMotion origin="layout" path="M -0.22361 2.59259E-6 L -0.33698 2.59259E-6 " pathEditMode="relative" rAng="0" ptsTypes="AA">
                                      <p:cBhvr>
                                        <p:cTn id="102" dur="2000" fill="hold"/>
                                        <p:tgtEl>
                                          <p:spTgt spid="145414"/>
                                        </p:tgtEl>
                                        <p:attrNameLst>
                                          <p:attrName>ppt_x</p:attrName>
                                          <p:attrName>ppt_y</p:attrName>
                                        </p:attrNameLst>
                                      </p:cBhvr>
                                      <p:rCtr x="-5677" y="0"/>
                                    </p:animMotion>
                                  </p:childTnLst>
                                </p:cTn>
                              </p:par>
                            </p:childTnLst>
                          </p:cTn>
                        </p:par>
                        <p:par>
                          <p:cTn id="103" fill="hold" nodeType="afterGroup">
                            <p:stCondLst>
                              <p:cond delay="44500"/>
                            </p:stCondLst>
                            <p:childTnLst>
                              <p:par>
                                <p:cTn id="104" presetID="64" presetClass="path" presetSubtype="0" accel="50000" decel="50000" fill="hold" grpId="2" nodeType="afterEffect">
                                  <p:stCondLst>
                                    <p:cond delay="0"/>
                                  </p:stCondLst>
                                  <p:childTnLst>
                                    <p:animMotion origin="layout" path="M 4.44444E-6 0.32222 L 0.11319 2.59259E-6 " pathEditMode="relative" rAng="0" ptsTypes="AA">
                                      <p:cBhvr>
                                        <p:cTn id="105" dur="2000" fill="hold"/>
                                        <p:tgtEl>
                                          <p:spTgt spid="145411"/>
                                        </p:tgtEl>
                                        <p:attrNameLst>
                                          <p:attrName>ppt_x</p:attrName>
                                          <p:attrName>ppt_y</p:attrName>
                                        </p:attrNameLst>
                                      </p:cBhvr>
                                      <p:rCtr x="5660" y="-16111"/>
                                    </p:animMotion>
                                  </p:childTnLst>
                                </p:cTn>
                              </p:par>
                            </p:childTnLst>
                          </p:cTn>
                        </p:par>
                        <p:par>
                          <p:cTn id="106" fill="hold" nodeType="afterGroup">
                            <p:stCondLst>
                              <p:cond delay="46500"/>
                            </p:stCondLst>
                            <p:childTnLst>
                              <p:par>
                                <p:cTn id="107" presetID="35" presetClass="path" presetSubtype="0" accel="50000" decel="50000" fill="hold" grpId="7" nodeType="afterEffect">
                                  <p:stCondLst>
                                    <p:cond delay="0"/>
                                  </p:stCondLst>
                                  <p:iterate type="lt">
                                    <p:tmPct val="0"/>
                                  </p:iterate>
                                  <p:childTnLst>
                                    <p:animMotion origin="layout" path="M -0.55972 -3.7037E-6 L -0.67309 -3.7037E-6 " pathEditMode="relative" rAng="0" ptsTypes="AA">
                                      <p:cBhvr>
                                        <p:cTn id="108" dur="2000" fill="hold"/>
                                        <p:tgtEl>
                                          <p:spTgt spid="145429"/>
                                        </p:tgtEl>
                                        <p:attrNameLst>
                                          <p:attrName>ppt_x</p:attrName>
                                          <p:attrName>ppt_y</p:attrName>
                                        </p:attrNameLst>
                                      </p:cBhvr>
                                      <p:rCtr x="-5677" y="0"/>
                                    </p:animMotion>
                                  </p:childTnLst>
                                </p:cTn>
                              </p:par>
                            </p:childTnLst>
                          </p:cTn>
                        </p:par>
                        <p:par>
                          <p:cTn id="109" fill="hold" nodeType="afterGroup">
                            <p:stCondLst>
                              <p:cond delay="48500"/>
                            </p:stCondLst>
                            <p:childTnLst>
                              <p:par>
                                <p:cTn id="110" presetID="26" presetClass="emph" presetSubtype="0" fill="hold" grpId="7" nodeType="afterEffect">
                                  <p:stCondLst>
                                    <p:cond delay="0"/>
                                  </p:stCondLst>
                                  <p:childTnLst>
                                    <p:animEffect transition="out" filter="fade">
                                      <p:cBhvr>
                                        <p:cTn id="111" dur="2000" tmFilter="0, 0; .2, .5; .8, .5; 1, 0"/>
                                        <p:tgtEl>
                                          <p:spTgt spid="145414"/>
                                        </p:tgtEl>
                                      </p:cBhvr>
                                    </p:animEffect>
                                    <p:animScale>
                                      <p:cBhvr>
                                        <p:cTn id="112" dur="1000" autoRev="1" fill="hold"/>
                                        <p:tgtEl>
                                          <p:spTgt spid="145414"/>
                                        </p:tgtEl>
                                      </p:cBhvr>
                                      <p:by x="105000" y="105000"/>
                                    </p:animScale>
                                  </p:childTnLst>
                                </p:cTn>
                              </p:par>
                              <p:par>
                                <p:cTn id="113" presetID="26" presetClass="emph" presetSubtype="0" fill="hold" grpId="0" nodeType="withEffect">
                                  <p:stCondLst>
                                    <p:cond delay="0"/>
                                  </p:stCondLst>
                                  <p:childTnLst>
                                    <p:animEffect transition="out" filter="fade">
                                      <p:cBhvr>
                                        <p:cTn id="114" dur="2000" tmFilter="0, 0; .2, .5; .8, .5; 1, 0"/>
                                        <p:tgtEl>
                                          <p:spTgt spid="145418"/>
                                        </p:tgtEl>
                                      </p:cBhvr>
                                    </p:animEffect>
                                    <p:animScale>
                                      <p:cBhvr>
                                        <p:cTn id="115" dur="1000" autoRev="1" fill="hold"/>
                                        <p:tgtEl>
                                          <p:spTgt spid="145418"/>
                                        </p:tgtEl>
                                      </p:cBhvr>
                                      <p:by x="105000" y="105000"/>
                                    </p:animScale>
                                  </p:childTnLst>
                                </p:cTn>
                              </p:par>
                            </p:childTnLst>
                          </p:cTn>
                        </p:par>
                        <p:par>
                          <p:cTn id="116" fill="hold" nodeType="afterGroup">
                            <p:stCondLst>
                              <p:cond delay="50500"/>
                            </p:stCondLst>
                            <p:childTnLst>
                              <p:par>
                                <p:cTn id="117" presetID="42" presetClass="path" presetSubtype="0" accel="50000" decel="50000" fill="hold" grpId="1" nodeType="afterEffect">
                                  <p:stCondLst>
                                    <p:cond delay="0"/>
                                  </p:stCondLst>
                                  <p:childTnLst>
                                    <p:animMotion origin="layout" path="M 3.88889E-6 2.59259E-6 L 3.88889E-6 0.32662 " pathEditMode="relative" rAng="0" ptsTypes="AA">
                                      <p:cBhvr>
                                        <p:cTn id="118" dur="2000" fill="hold"/>
                                        <p:tgtEl>
                                          <p:spTgt spid="145418"/>
                                        </p:tgtEl>
                                        <p:attrNameLst>
                                          <p:attrName>ppt_x</p:attrName>
                                          <p:attrName>ppt_y</p:attrName>
                                        </p:attrNameLst>
                                      </p:cBhvr>
                                      <p:rCtr x="0" y="16319"/>
                                    </p:animMotion>
                                  </p:childTnLst>
                                </p:cTn>
                              </p:par>
                            </p:childTnLst>
                          </p:cTn>
                        </p:par>
                        <p:par>
                          <p:cTn id="119" fill="hold" nodeType="afterGroup">
                            <p:stCondLst>
                              <p:cond delay="52500"/>
                            </p:stCondLst>
                            <p:childTnLst>
                              <p:par>
                                <p:cTn id="120" presetID="35" presetClass="path" presetSubtype="0" accel="50000" decel="50000" fill="hold" grpId="8" nodeType="afterEffect">
                                  <p:stCondLst>
                                    <p:cond delay="0"/>
                                  </p:stCondLst>
                                  <p:childTnLst>
                                    <p:animMotion origin="layout" path="M -0.33698 2.59259E-6 L -0.44688 0.00208 " pathEditMode="relative" rAng="0" ptsTypes="AA">
                                      <p:cBhvr>
                                        <p:cTn id="121" dur="2000" fill="hold"/>
                                        <p:tgtEl>
                                          <p:spTgt spid="145414"/>
                                        </p:tgtEl>
                                        <p:attrNameLst>
                                          <p:attrName>ppt_x</p:attrName>
                                          <p:attrName>ppt_y</p:attrName>
                                        </p:attrNameLst>
                                      </p:cBhvr>
                                      <p:rCtr x="-5503" y="93"/>
                                    </p:animMotion>
                                  </p:childTnLst>
                                </p:cTn>
                              </p:par>
                            </p:childTnLst>
                          </p:cTn>
                        </p:par>
                        <p:par>
                          <p:cTn id="122" fill="hold" nodeType="afterGroup">
                            <p:stCondLst>
                              <p:cond delay="54500"/>
                            </p:stCondLst>
                            <p:childTnLst>
                              <p:par>
                                <p:cTn id="123" presetID="64" presetClass="path" presetSubtype="0" accel="50000" decel="50000" fill="hold" grpId="2" nodeType="afterEffect">
                                  <p:stCondLst>
                                    <p:cond delay="0"/>
                                  </p:stCondLst>
                                  <p:childTnLst>
                                    <p:animMotion origin="layout" path="M 3.88889E-6 0.32662 L 0.10989 0.00208 " pathEditMode="relative" rAng="0" ptsTypes="AA">
                                      <p:cBhvr>
                                        <p:cTn id="124" dur="2000" fill="hold"/>
                                        <p:tgtEl>
                                          <p:spTgt spid="145418"/>
                                        </p:tgtEl>
                                        <p:attrNameLst>
                                          <p:attrName>ppt_x</p:attrName>
                                          <p:attrName>ppt_y</p:attrName>
                                        </p:attrNameLst>
                                      </p:cBhvr>
                                      <p:rCtr x="5486" y="-16227"/>
                                    </p:animMotion>
                                  </p:childTnLst>
                                </p:cTn>
                              </p:par>
                            </p:childTnLst>
                          </p:cTn>
                        </p:par>
                        <p:par>
                          <p:cTn id="125" fill="hold" nodeType="afterGroup">
                            <p:stCondLst>
                              <p:cond delay="56500"/>
                            </p:stCondLst>
                            <p:childTnLst>
                              <p:par>
                                <p:cTn id="126" presetID="36" presetClass="emph" presetSubtype="0" fill="hold" grpId="8" nodeType="afterEffect">
                                  <p:stCondLst>
                                    <p:cond delay="0"/>
                                  </p:stCondLst>
                                  <p:iterate type="lt">
                                    <p:tmPct val="10000"/>
                                  </p:iterate>
                                  <p:childTnLst>
                                    <p:animScale>
                                      <p:cBhvr>
                                        <p:cTn id="127" dur="250" autoRev="1" fill="hold">
                                          <p:stCondLst>
                                            <p:cond delay="0"/>
                                          </p:stCondLst>
                                        </p:cTn>
                                        <p:tgtEl>
                                          <p:spTgt spid="145429"/>
                                        </p:tgtEl>
                                      </p:cBhvr>
                                      <p:to x="80000" y="100000"/>
                                    </p:animScale>
                                    <p:anim by="(#ppt_w*0.10)" calcmode="lin" valueType="num">
                                      <p:cBhvr>
                                        <p:cTn id="128" dur="250" autoRev="1" fill="hold">
                                          <p:stCondLst>
                                            <p:cond delay="0"/>
                                          </p:stCondLst>
                                        </p:cTn>
                                        <p:tgtEl>
                                          <p:spTgt spid="145429"/>
                                        </p:tgtEl>
                                        <p:attrNameLst>
                                          <p:attrName>ppt_x</p:attrName>
                                        </p:attrNameLst>
                                      </p:cBhvr>
                                    </p:anim>
                                    <p:anim by="(-#ppt_w*0.10)" calcmode="lin" valueType="num">
                                      <p:cBhvr>
                                        <p:cTn id="129" dur="250" autoRev="1" fill="hold">
                                          <p:stCondLst>
                                            <p:cond delay="0"/>
                                          </p:stCondLst>
                                        </p:cTn>
                                        <p:tgtEl>
                                          <p:spTgt spid="145429"/>
                                        </p:tgtEl>
                                        <p:attrNameLst>
                                          <p:attrName>ppt_y</p:attrName>
                                        </p:attrNameLst>
                                      </p:cBhvr>
                                    </p:anim>
                                    <p:animRot by="-480000">
                                      <p:cBhvr>
                                        <p:cTn id="130" dur="250" autoRev="1" fill="hold">
                                          <p:stCondLst>
                                            <p:cond delay="0"/>
                                          </p:stCondLst>
                                        </p:cTn>
                                        <p:tgtEl>
                                          <p:spTgt spid="145429"/>
                                        </p:tgtEl>
                                        <p:attrNameLst>
                                          <p:attrName>r</p:attrName>
                                        </p:attrNameLst>
                                      </p:cBhvr>
                                    </p:animRot>
                                  </p:childTnLst>
                                </p:cTn>
                              </p:par>
                            </p:childTnLst>
                          </p:cTn>
                        </p:par>
                        <p:par>
                          <p:cTn id="131" fill="hold" nodeType="afterGroup">
                            <p:stCondLst>
                              <p:cond delay="57000"/>
                            </p:stCondLst>
                            <p:childTnLst>
                              <p:par>
                                <p:cTn id="132" presetID="3" presetClass="exit" presetSubtype="10" fill="hold" grpId="1" nodeType="afterEffect">
                                  <p:stCondLst>
                                    <p:cond delay="0"/>
                                  </p:stCondLst>
                                  <p:iterate type="lt">
                                    <p:tmPct val="0"/>
                                  </p:iterate>
                                  <p:childTnLst>
                                    <p:animEffect transition="out" filter="blinds(horizontal)">
                                      <p:cBhvr>
                                        <p:cTn id="133" dur="500"/>
                                        <p:tgtEl>
                                          <p:spTgt spid="145429"/>
                                        </p:tgtEl>
                                      </p:cBhvr>
                                    </p:animEffect>
                                    <p:set>
                                      <p:cBhvr>
                                        <p:cTn id="134" dur="1" fill="hold">
                                          <p:stCondLst>
                                            <p:cond delay="499"/>
                                          </p:stCondLst>
                                        </p:cTn>
                                        <p:tgtEl>
                                          <p:spTgt spid="145429"/>
                                        </p:tgtEl>
                                        <p:attrNameLst>
                                          <p:attrName>style.visibility</p:attrName>
                                        </p:attrNameLst>
                                      </p:cBhvr>
                                      <p:to>
                                        <p:strVal val="hidden"/>
                                      </p:to>
                                    </p:set>
                                  </p:childTnLst>
                                </p:cTn>
                              </p:par>
                            </p:childTnLst>
                          </p:cTn>
                        </p:par>
                        <p:par>
                          <p:cTn id="135" fill="hold" nodeType="afterGroup">
                            <p:stCondLst>
                              <p:cond delay="57500"/>
                            </p:stCondLst>
                            <p:childTnLst>
                              <p:par>
                                <p:cTn id="136" presetID="8" presetClass="exit" presetSubtype="16" fill="hold" grpId="9" nodeType="afterEffect">
                                  <p:stCondLst>
                                    <p:cond delay="0"/>
                                  </p:stCondLst>
                                  <p:childTnLst>
                                    <p:animEffect transition="out" filter="diamond(in)">
                                      <p:cBhvr>
                                        <p:cTn id="137" dur="1000"/>
                                        <p:tgtEl>
                                          <p:spTgt spid="145414"/>
                                        </p:tgtEl>
                                      </p:cBhvr>
                                    </p:animEffect>
                                    <p:set>
                                      <p:cBhvr>
                                        <p:cTn id="138" dur="1" fill="hold">
                                          <p:stCondLst>
                                            <p:cond delay="999"/>
                                          </p:stCondLst>
                                        </p:cTn>
                                        <p:tgtEl>
                                          <p:spTgt spid="145414"/>
                                        </p:tgtEl>
                                        <p:attrNameLst>
                                          <p:attrName>style.visibility</p:attrName>
                                        </p:attrNameLst>
                                      </p:cBhvr>
                                      <p:to>
                                        <p:strVal val="hidden"/>
                                      </p:to>
                                    </p:set>
                                  </p:childTnLst>
                                </p:cTn>
                              </p:par>
                              <p:par>
                                <p:cTn id="139" presetID="8" presetClass="entr" presetSubtype="16" fill="hold" grpId="0" nodeType="withEffect">
                                  <p:stCondLst>
                                    <p:cond delay="0"/>
                                  </p:stCondLst>
                                  <p:childTnLst>
                                    <p:set>
                                      <p:cBhvr>
                                        <p:cTn id="140" dur="1" fill="hold">
                                          <p:stCondLst>
                                            <p:cond delay="0"/>
                                          </p:stCondLst>
                                        </p:cTn>
                                        <p:tgtEl>
                                          <p:spTgt spid="145430"/>
                                        </p:tgtEl>
                                        <p:attrNameLst>
                                          <p:attrName>style.visibility</p:attrName>
                                        </p:attrNameLst>
                                      </p:cBhvr>
                                      <p:to>
                                        <p:strVal val="visible"/>
                                      </p:to>
                                    </p:set>
                                    <p:animEffect transition="in" filter="diamond(in)">
                                      <p:cBhvr>
                                        <p:cTn id="141" dur="1000"/>
                                        <p:tgtEl>
                                          <p:spTgt spid="145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animBg="1"/>
      <p:bldP spid="145411" grpId="1" animBg="1"/>
      <p:bldP spid="145411" grpId="2" animBg="1"/>
      <p:bldP spid="145412" grpId="0" animBg="1"/>
      <p:bldP spid="145412" grpId="1" animBg="1"/>
      <p:bldP spid="145412" grpId="2" animBg="1"/>
      <p:bldP spid="145413" grpId="0" animBg="1"/>
      <p:bldP spid="145413" grpId="1" animBg="1"/>
      <p:bldP spid="145413" grpId="2" animBg="1"/>
      <p:bldP spid="145414" grpId="0" animBg="1"/>
      <p:bldP spid="145414" grpId="1" animBg="1"/>
      <p:bldP spid="145414" grpId="2" animBg="1"/>
      <p:bldP spid="145414" grpId="3" animBg="1"/>
      <p:bldP spid="145414" grpId="4" animBg="1"/>
      <p:bldP spid="145414" grpId="5" animBg="1"/>
      <p:bldP spid="145414" grpId="6" animBg="1"/>
      <p:bldP spid="145414" grpId="7" animBg="1"/>
      <p:bldP spid="145414" grpId="8" animBg="1"/>
      <p:bldP spid="145414" grpId="9" animBg="1"/>
      <p:bldP spid="145415" grpId="0" animBg="1"/>
      <p:bldP spid="145415" grpId="1" animBg="1"/>
      <p:bldP spid="145415" grpId="2" animBg="1"/>
      <p:bldP spid="145416" grpId="0" animBg="1"/>
      <p:bldP spid="145416" grpId="1" animBg="1"/>
      <p:bldP spid="145416" grpId="2" animBg="1"/>
      <p:bldP spid="145416" grpId="3" animBg="1"/>
      <p:bldP spid="145417" grpId="0" animBg="1"/>
      <p:bldP spid="145418" grpId="0" animBg="1"/>
      <p:bldP spid="145418" grpId="1" animBg="1"/>
      <p:bldP spid="145418" grpId="2" animBg="1"/>
      <p:bldP spid="145428" grpId="0" animBg="1"/>
      <p:bldP spid="145429" grpId="0" animBg="1"/>
      <p:bldP spid="145429" grpId="1" animBg="1"/>
      <p:bldP spid="145429" grpId="2" animBg="1"/>
      <p:bldP spid="145429" grpId="3" animBg="1"/>
      <p:bldP spid="145429" grpId="4" animBg="1"/>
      <p:bldP spid="145429" grpId="5" animBg="1"/>
      <p:bldP spid="145429" grpId="6" animBg="1"/>
      <p:bldP spid="145429" grpId="7" animBg="1"/>
      <p:bldP spid="145429" grpId="8" animBg="1"/>
      <p:bldP spid="1454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a:t>
            </a:r>
          </a:p>
        </p:txBody>
      </p:sp>
      <p:sp>
        <p:nvSpPr>
          <p:cNvPr id="146435" name="Oval 3"/>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46436"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6437"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46438"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6439"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6440"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6441"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46442"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146443" name="Group 11"/>
          <p:cNvGrpSpPr>
            <a:grpSpLocks/>
          </p:cNvGrpSpPr>
          <p:nvPr/>
        </p:nvGrpSpPr>
        <p:grpSpPr bwMode="auto">
          <a:xfrm>
            <a:off x="1108075" y="3429000"/>
            <a:ext cx="8550275" cy="608013"/>
            <a:chOff x="644" y="1153"/>
            <a:chExt cx="4972" cy="383"/>
          </a:xfrm>
        </p:grpSpPr>
        <p:sp>
          <p:nvSpPr>
            <p:cNvPr id="14644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4644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644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4644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644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644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645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4645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46452" name="AutoShape 20"/>
          <p:cNvSpPr>
            <a:spLocks noChangeArrowheads="1"/>
          </p:cNvSpPr>
          <p:nvPr/>
        </p:nvSpPr>
        <p:spPr bwMode="auto">
          <a:xfrm>
            <a:off x="1016000"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46453" name="AutoShape 21"/>
          <p:cNvSpPr>
            <a:spLocks noChangeArrowheads="1"/>
          </p:cNvSpPr>
          <p:nvPr/>
        </p:nvSpPr>
        <p:spPr bwMode="auto">
          <a:xfrm>
            <a:off x="8632825"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j</a:t>
            </a:r>
          </a:p>
        </p:txBody>
      </p:sp>
      <p:sp>
        <p:nvSpPr>
          <p:cNvPr id="146454" name="Oval 22"/>
          <p:cNvSpPr>
            <a:spLocks noChangeArrowheads="1"/>
          </p:cNvSpPr>
          <p:nvPr/>
        </p:nvSpPr>
        <p:spPr bwMode="auto">
          <a:xfrm>
            <a:off x="2214563" y="28702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16667E-6 0.00232 L 0.10834 0.00232 " pathEditMode="relative" rAng="0" ptsTypes="AA">
                                      <p:cBhvr>
                                        <p:cTn id="6" dur="2000" fill="hold"/>
                                        <p:tgtEl>
                                          <p:spTgt spid="146452"/>
                                        </p:tgtEl>
                                        <p:attrNameLst>
                                          <p:attrName>ppt_x</p:attrName>
                                          <p:attrName>ppt_y</p:attrName>
                                        </p:attrNameLst>
                                      </p:cBhvr>
                                      <p:rCtr x="5417"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146453"/>
                                        </p:tgtEl>
                                        <p:attrNameLst>
                                          <p:attrName>style.visibility</p:attrName>
                                        </p:attrNameLst>
                                      </p:cBhvr>
                                      <p:to>
                                        <p:strVal val="visible"/>
                                      </p:to>
                                    </p:set>
                                    <p:animEffect transition="in" filter="blinds(horizontal)">
                                      <p:cBhvr>
                                        <p:cTn id="10" dur="500"/>
                                        <p:tgtEl>
                                          <p:spTgt spid="146453"/>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146441"/>
                                        </p:tgtEl>
                                      </p:cBhvr>
                                    </p:animEffect>
                                    <p:animScale>
                                      <p:cBhvr>
                                        <p:cTn id="14" dur="1000" autoRev="1" fill="hold"/>
                                        <p:tgtEl>
                                          <p:spTgt spid="146441"/>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146440"/>
                                        </p:tgtEl>
                                      </p:cBhvr>
                                    </p:animEffect>
                                    <p:animScale>
                                      <p:cBhvr>
                                        <p:cTn id="17" dur="1000" autoRev="1" fill="hold"/>
                                        <p:tgtEl>
                                          <p:spTgt spid="146440"/>
                                        </p:tgtEl>
                                      </p:cBhvr>
                                      <p:by x="105000" y="105000"/>
                                    </p:animScale>
                                  </p:childTnLst>
                                </p:cTn>
                              </p:par>
                            </p:childTnLst>
                          </p:cTn>
                        </p:par>
                        <p:par>
                          <p:cTn id="18" fill="hold" nodeType="afterGroup">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2.22222E-6 -3.7037E-6 L -0.1099 -3.7037E-6 " pathEditMode="relative" rAng="0" ptsTypes="AA">
                                      <p:cBhvr>
                                        <p:cTn id="20" dur="2000" fill="hold"/>
                                        <p:tgtEl>
                                          <p:spTgt spid="146453"/>
                                        </p:tgtEl>
                                        <p:attrNameLst>
                                          <p:attrName>ppt_x</p:attrName>
                                          <p:attrName>ppt_y</p:attrName>
                                        </p:attrNameLst>
                                      </p:cBhvr>
                                      <p:rCtr x="-5503" y="0"/>
                                    </p:animMotion>
                                  </p:childTnLst>
                                </p:cTn>
                              </p:par>
                            </p:childTnLst>
                          </p:cTn>
                        </p:par>
                        <p:par>
                          <p:cTn id="21" fill="hold" nodeType="afterGroup">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146440"/>
                                        </p:tgtEl>
                                      </p:cBhvr>
                                    </p:animEffect>
                                    <p:animScale>
                                      <p:cBhvr>
                                        <p:cTn id="24" dur="1000" autoRev="1" fill="hold"/>
                                        <p:tgtEl>
                                          <p:spTgt spid="146440"/>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146439"/>
                                        </p:tgtEl>
                                      </p:cBhvr>
                                    </p:animEffect>
                                    <p:animScale>
                                      <p:cBhvr>
                                        <p:cTn id="27" dur="1000" autoRev="1" fill="hold"/>
                                        <p:tgtEl>
                                          <p:spTgt spid="146439"/>
                                        </p:tgtEl>
                                      </p:cBhvr>
                                      <p:by x="105000" y="105000"/>
                                    </p:animScale>
                                  </p:childTnLst>
                                </p:cTn>
                              </p:par>
                            </p:childTnLst>
                          </p:cTn>
                        </p:par>
                        <p:par>
                          <p:cTn id="28" fill="hold" nodeType="afterGroup">
                            <p:stCondLst>
                              <p:cond delay="8500"/>
                            </p:stCondLst>
                            <p:childTnLst>
                              <p:par>
                                <p:cTn id="29" presetID="35" presetClass="path" presetSubtype="0" accel="50000" decel="50000" fill="hold" grpId="3" nodeType="afterEffect">
                                  <p:stCondLst>
                                    <p:cond delay="0"/>
                                  </p:stCondLst>
                                  <p:iterate type="lt">
                                    <p:tmPct val="0"/>
                                  </p:iterate>
                                  <p:childTnLst>
                                    <p:animMotion origin="layout" path="M -0.1099 -3.7037E-6 L -0.22465 -3.7037E-6 " pathEditMode="relative" rAng="0" ptsTypes="AA">
                                      <p:cBhvr>
                                        <p:cTn id="30" dur="2000" fill="hold"/>
                                        <p:tgtEl>
                                          <p:spTgt spid="146453"/>
                                        </p:tgtEl>
                                        <p:attrNameLst>
                                          <p:attrName>ppt_x</p:attrName>
                                          <p:attrName>ppt_y</p:attrName>
                                        </p:attrNameLst>
                                      </p:cBhvr>
                                      <p:rCtr x="-5747" y="0"/>
                                    </p:animMotion>
                                  </p:childTnLst>
                                </p:cTn>
                              </p:par>
                            </p:childTnLst>
                          </p:cTn>
                        </p:par>
                        <p:par>
                          <p:cTn id="31" fill="hold" nodeType="afterGroup">
                            <p:stCondLst>
                              <p:cond delay="10500"/>
                            </p:stCondLst>
                            <p:childTnLst>
                              <p:par>
                                <p:cTn id="32" presetID="26" presetClass="emph" presetSubtype="0" fill="hold" grpId="1" nodeType="afterEffect">
                                  <p:stCondLst>
                                    <p:cond delay="0"/>
                                  </p:stCondLst>
                                  <p:childTnLst>
                                    <p:animEffect transition="out" filter="fade">
                                      <p:cBhvr>
                                        <p:cTn id="33" dur="2000" tmFilter="0, 0; .2, .5; .8, .5; 1, 0"/>
                                        <p:tgtEl>
                                          <p:spTgt spid="146439"/>
                                        </p:tgtEl>
                                      </p:cBhvr>
                                    </p:animEffect>
                                    <p:animScale>
                                      <p:cBhvr>
                                        <p:cTn id="34" dur="1000" autoRev="1" fill="hold"/>
                                        <p:tgtEl>
                                          <p:spTgt spid="146439"/>
                                        </p:tgtEl>
                                      </p:cBhvr>
                                      <p:by x="105000" y="105000"/>
                                    </p:animScale>
                                  </p:childTnLst>
                                </p:cTn>
                              </p:par>
                              <p:par>
                                <p:cTn id="35" presetID="26" presetClass="emph" presetSubtype="0" fill="hold" grpId="0" nodeType="withEffect">
                                  <p:stCondLst>
                                    <p:cond delay="0"/>
                                  </p:stCondLst>
                                  <p:childTnLst>
                                    <p:animEffect transition="out" filter="fade">
                                      <p:cBhvr>
                                        <p:cTn id="36" dur="2000" tmFilter="0, 0; .2, .5; .8, .5; 1, 0"/>
                                        <p:tgtEl>
                                          <p:spTgt spid="146438"/>
                                        </p:tgtEl>
                                      </p:cBhvr>
                                    </p:animEffect>
                                    <p:animScale>
                                      <p:cBhvr>
                                        <p:cTn id="37" dur="1000" autoRev="1" fill="hold"/>
                                        <p:tgtEl>
                                          <p:spTgt spid="146438"/>
                                        </p:tgtEl>
                                      </p:cBhvr>
                                      <p:by x="105000" y="105000"/>
                                    </p:animScale>
                                  </p:childTnLst>
                                </p:cTn>
                              </p:par>
                            </p:childTnLst>
                          </p:cTn>
                        </p:par>
                        <p:par>
                          <p:cTn id="38" fill="hold" nodeType="afterGroup">
                            <p:stCondLst>
                              <p:cond delay="12500"/>
                            </p:stCondLst>
                            <p:childTnLst>
                              <p:par>
                                <p:cTn id="39" presetID="42" presetClass="path" presetSubtype="0" accel="50000" decel="50000" fill="hold" grpId="1" nodeType="afterEffect">
                                  <p:stCondLst>
                                    <p:cond delay="0"/>
                                  </p:stCondLst>
                                  <p:childTnLst>
                                    <p:animMotion origin="layout" path="M 0.00174 2.59259E-6 L 0.00174 0.32453 " pathEditMode="relative" rAng="0" ptsTypes="AA">
                                      <p:cBhvr>
                                        <p:cTn id="40" dur="2000" fill="hold"/>
                                        <p:tgtEl>
                                          <p:spTgt spid="146438"/>
                                        </p:tgtEl>
                                        <p:attrNameLst>
                                          <p:attrName>ppt_x</p:attrName>
                                          <p:attrName>ppt_y</p:attrName>
                                        </p:attrNameLst>
                                      </p:cBhvr>
                                      <p:rCtr x="0" y="16227"/>
                                    </p:animMotion>
                                  </p:childTnLst>
                                </p:cTn>
                              </p:par>
                            </p:childTnLst>
                          </p:cTn>
                        </p:par>
                        <p:par>
                          <p:cTn id="41" fill="hold" nodeType="afterGroup">
                            <p:stCondLst>
                              <p:cond delay="14500"/>
                            </p:stCondLst>
                            <p:childTnLst>
                              <p:par>
                                <p:cTn id="42" presetID="35" presetClass="path" presetSubtype="0" accel="50000" decel="50000" fill="hold" grpId="2" nodeType="afterEffect">
                                  <p:stCondLst>
                                    <p:cond delay="0"/>
                                  </p:stCondLst>
                                  <p:childTnLst>
                                    <p:animMotion origin="layout" path="M -0.00104 0.00047 L -0.11007 -4.44444E-6 " pathEditMode="relative" rAng="0" ptsTypes="AA">
                                      <p:cBhvr>
                                        <p:cTn id="43" dur="2000" fill="hold"/>
                                        <p:tgtEl>
                                          <p:spTgt spid="146439"/>
                                        </p:tgtEl>
                                        <p:attrNameLst>
                                          <p:attrName>ppt_x</p:attrName>
                                          <p:attrName>ppt_y</p:attrName>
                                        </p:attrNameLst>
                                      </p:cBhvr>
                                      <p:rCtr x="-5451" y="-23"/>
                                    </p:animMotion>
                                  </p:childTnLst>
                                </p:cTn>
                              </p:par>
                            </p:childTnLst>
                          </p:cTn>
                        </p:par>
                        <p:par>
                          <p:cTn id="44" fill="hold" nodeType="afterGroup">
                            <p:stCondLst>
                              <p:cond delay="16500"/>
                            </p:stCondLst>
                            <p:childTnLst>
                              <p:par>
                                <p:cTn id="45" presetID="64" presetClass="path" presetSubtype="0" accel="50000" decel="50000" fill="hold" grpId="2" nodeType="afterEffect">
                                  <p:stCondLst>
                                    <p:cond delay="0"/>
                                  </p:stCondLst>
                                  <p:childTnLst>
                                    <p:animMotion origin="layout" path="M 0.00173 0.32454 L 0.11354 0.00463 " pathEditMode="relative" rAng="0" ptsTypes="AA">
                                      <p:cBhvr>
                                        <p:cTn id="46" dur="2000" fill="hold"/>
                                        <p:tgtEl>
                                          <p:spTgt spid="146438"/>
                                        </p:tgtEl>
                                        <p:attrNameLst>
                                          <p:attrName>ppt_x</p:attrName>
                                          <p:attrName>ppt_y</p:attrName>
                                        </p:attrNameLst>
                                      </p:cBhvr>
                                      <p:rCtr x="5590" y="-15995"/>
                                    </p:animMotion>
                                  </p:childTnLst>
                                </p:cTn>
                              </p:par>
                            </p:childTnLst>
                          </p:cTn>
                        </p:par>
                        <p:par>
                          <p:cTn id="47" fill="hold" nodeType="afterGroup">
                            <p:stCondLst>
                              <p:cond delay="18500"/>
                            </p:stCondLst>
                            <p:childTnLst>
                              <p:par>
                                <p:cTn id="48" presetID="35" presetClass="path" presetSubtype="0" accel="50000" decel="50000" fill="hold" grpId="4" nodeType="afterEffect">
                                  <p:stCondLst>
                                    <p:cond delay="0"/>
                                  </p:stCondLst>
                                  <p:iterate type="lt">
                                    <p:tmPct val="0"/>
                                  </p:iterate>
                                  <p:childTnLst>
                                    <p:animMotion origin="layout" path="M -0.22466 -3.7037E-6 L -0.33646 -3.7037E-6 " pathEditMode="relative" rAng="0" ptsTypes="AA">
                                      <p:cBhvr>
                                        <p:cTn id="49" dur="2000" fill="hold"/>
                                        <p:tgtEl>
                                          <p:spTgt spid="146453"/>
                                        </p:tgtEl>
                                        <p:attrNameLst>
                                          <p:attrName>ppt_x</p:attrName>
                                          <p:attrName>ppt_y</p:attrName>
                                        </p:attrNameLst>
                                      </p:cBhvr>
                                      <p:rCtr x="-5590" y="0"/>
                                    </p:animMotion>
                                  </p:childTnLst>
                                </p:cTn>
                              </p:par>
                            </p:childTnLst>
                          </p:cTn>
                        </p:par>
                        <p:par>
                          <p:cTn id="50" fill="hold" nodeType="afterGroup">
                            <p:stCondLst>
                              <p:cond delay="20500"/>
                            </p:stCondLst>
                            <p:childTnLst>
                              <p:par>
                                <p:cTn id="51" presetID="26" presetClass="emph" presetSubtype="0" fill="hold" grpId="3" nodeType="afterEffect">
                                  <p:stCondLst>
                                    <p:cond delay="0"/>
                                  </p:stCondLst>
                                  <p:childTnLst>
                                    <p:animEffect transition="out" filter="fade">
                                      <p:cBhvr>
                                        <p:cTn id="52" dur="2000" tmFilter="0, 0; .2, .5; .8, .5; 1, 0"/>
                                        <p:tgtEl>
                                          <p:spTgt spid="146439"/>
                                        </p:tgtEl>
                                      </p:cBhvr>
                                    </p:animEffect>
                                    <p:animScale>
                                      <p:cBhvr>
                                        <p:cTn id="53" dur="1000" autoRev="1" fill="hold"/>
                                        <p:tgtEl>
                                          <p:spTgt spid="146439"/>
                                        </p:tgtEl>
                                      </p:cBhvr>
                                      <p:by x="105000" y="105000"/>
                                    </p:animScale>
                                  </p:childTnLst>
                                </p:cTn>
                              </p:par>
                              <p:par>
                                <p:cTn id="54" presetID="26" presetClass="emph" presetSubtype="0" fill="hold" grpId="0" nodeType="withEffect">
                                  <p:stCondLst>
                                    <p:cond delay="0"/>
                                  </p:stCondLst>
                                  <p:childTnLst>
                                    <p:animEffect transition="out" filter="fade">
                                      <p:cBhvr>
                                        <p:cTn id="55" dur="2000" tmFilter="0, 0; .2, .5; .8, .5; 1, 0"/>
                                        <p:tgtEl>
                                          <p:spTgt spid="146437"/>
                                        </p:tgtEl>
                                      </p:cBhvr>
                                    </p:animEffect>
                                    <p:animScale>
                                      <p:cBhvr>
                                        <p:cTn id="56" dur="1000" autoRev="1" fill="hold"/>
                                        <p:tgtEl>
                                          <p:spTgt spid="146437"/>
                                        </p:tgtEl>
                                      </p:cBhvr>
                                      <p:by x="105000" y="105000"/>
                                    </p:animScale>
                                  </p:childTnLst>
                                </p:cTn>
                              </p:par>
                            </p:childTnLst>
                          </p:cTn>
                        </p:par>
                        <p:par>
                          <p:cTn id="57" fill="hold" nodeType="afterGroup">
                            <p:stCondLst>
                              <p:cond delay="22500"/>
                            </p:stCondLst>
                            <p:childTnLst>
                              <p:par>
                                <p:cTn id="58" presetID="42" presetClass="path" presetSubtype="0" accel="50000" decel="50000" fill="hold" grpId="1" nodeType="afterEffect">
                                  <p:stCondLst>
                                    <p:cond delay="0"/>
                                  </p:stCondLst>
                                  <p:childTnLst>
                                    <p:animMotion origin="layout" path="M 3.61111E-6 2.59259E-6 L 3.61111E-6 0.32662 " pathEditMode="relative" rAng="0" ptsTypes="AA">
                                      <p:cBhvr>
                                        <p:cTn id="59" dur="2000" fill="hold"/>
                                        <p:tgtEl>
                                          <p:spTgt spid="146437"/>
                                        </p:tgtEl>
                                        <p:attrNameLst>
                                          <p:attrName>ppt_x</p:attrName>
                                          <p:attrName>ppt_y</p:attrName>
                                        </p:attrNameLst>
                                      </p:cBhvr>
                                      <p:rCtr x="0" y="16319"/>
                                    </p:animMotion>
                                  </p:childTnLst>
                                </p:cTn>
                              </p:par>
                            </p:childTnLst>
                          </p:cTn>
                        </p:par>
                        <p:par>
                          <p:cTn id="60" fill="hold" nodeType="afterGroup">
                            <p:stCondLst>
                              <p:cond delay="24500"/>
                            </p:stCondLst>
                            <p:childTnLst>
                              <p:par>
                                <p:cTn id="61" presetID="35" presetClass="path" presetSubtype="0" accel="50000" decel="50000" fill="hold" grpId="4" nodeType="afterEffect">
                                  <p:stCondLst>
                                    <p:cond delay="0"/>
                                  </p:stCondLst>
                                  <p:childTnLst>
                                    <p:animMotion origin="layout" path="M -0.11007 2.59259E-6 L -0.22344 0.00208 " pathEditMode="relative" rAng="0" ptsTypes="AA">
                                      <p:cBhvr>
                                        <p:cTn id="62" dur="2000" fill="hold"/>
                                        <p:tgtEl>
                                          <p:spTgt spid="146439"/>
                                        </p:tgtEl>
                                        <p:attrNameLst>
                                          <p:attrName>ppt_x</p:attrName>
                                          <p:attrName>ppt_y</p:attrName>
                                        </p:attrNameLst>
                                      </p:cBhvr>
                                      <p:rCtr x="-5677" y="93"/>
                                    </p:animMotion>
                                  </p:childTnLst>
                                </p:cTn>
                              </p:par>
                            </p:childTnLst>
                          </p:cTn>
                        </p:par>
                        <p:par>
                          <p:cTn id="63" fill="hold" nodeType="afterGroup">
                            <p:stCondLst>
                              <p:cond delay="26500"/>
                            </p:stCondLst>
                            <p:childTnLst>
                              <p:par>
                                <p:cTn id="64" presetID="64" presetClass="path" presetSubtype="0" accel="50000" decel="50000" fill="hold" grpId="2" nodeType="afterEffect">
                                  <p:stCondLst>
                                    <p:cond delay="0"/>
                                  </p:stCondLst>
                                  <p:childTnLst>
                                    <p:animMotion origin="layout" path="M 3.61111E-6 0.32662 L 0.11145 -0.00255 " pathEditMode="relative" rAng="0" ptsTypes="AA">
                                      <p:cBhvr>
                                        <p:cTn id="65" dur="2000" fill="hold"/>
                                        <p:tgtEl>
                                          <p:spTgt spid="146437"/>
                                        </p:tgtEl>
                                        <p:attrNameLst>
                                          <p:attrName>ppt_x</p:attrName>
                                          <p:attrName>ppt_y</p:attrName>
                                        </p:attrNameLst>
                                      </p:cBhvr>
                                      <p:rCtr x="5573" y="-16458"/>
                                    </p:animMotion>
                                  </p:childTnLst>
                                </p:cTn>
                              </p:par>
                            </p:childTnLst>
                          </p:cTn>
                        </p:par>
                        <p:par>
                          <p:cTn id="66" fill="hold" nodeType="afterGroup">
                            <p:stCondLst>
                              <p:cond delay="28500"/>
                            </p:stCondLst>
                            <p:childTnLst>
                              <p:par>
                                <p:cTn id="67" presetID="35" presetClass="path" presetSubtype="0" accel="50000" decel="50000" fill="hold" grpId="5" nodeType="afterEffect">
                                  <p:stCondLst>
                                    <p:cond delay="0"/>
                                  </p:stCondLst>
                                  <p:iterate type="lt">
                                    <p:tmPct val="0"/>
                                  </p:iterate>
                                  <p:childTnLst>
                                    <p:animMotion origin="layout" path="M -0.33646 -3.7037E-6 L -0.44809 -3.7037E-6 " pathEditMode="relative" rAng="0" ptsTypes="AA">
                                      <p:cBhvr>
                                        <p:cTn id="68" dur="2000" fill="hold"/>
                                        <p:tgtEl>
                                          <p:spTgt spid="146453"/>
                                        </p:tgtEl>
                                        <p:attrNameLst>
                                          <p:attrName>ppt_x</p:attrName>
                                          <p:attrName>ppt_y</p:attrName>
                                        </p:attrNameLst>
                                      </p:cBhvr>
                                      <p:rCtr x="-5590" y="0"/>
                                    </p:animMotion>
                                  </p:childTnLst>
                                </p:cTn>
                              </p:par>
                            </p:childTnLst>
                          </p:cTn>
                        </p:par>
                        <p:par>
                          <p:cTn id="69" fill="hold" nodeType="afterGroup">
                            <p:stCondLst>
                              <p:cond delay="30500"/>
                            </p:stCondLst>
                            <p:childTnLst>
                              <p:par>
                                <p:cTn id="70" presetID="26" presetClass="emph" presetSubtype="0" fill="hold" grpId="5" nodeType="afterEffect">
                                  <p:stCondLst>
                                    <p:cond delay="0"/>
                                  </p:stCondLst>
                                  <p:childTnLst>
                                    <p:animEffect transition="out" filter="fade">
                                      <p:cBhvr>
                                        <p:cTn id="71" dur="2000" tmFilter="0, 0; .2, .5; .8, .5; 1, 0"/>
                                        <p:tgtEl>
                                          <p:spTgt spid="146439"/>
                                        </p:tgtEl>
                                      </p:cBhvr>
                                    </p:animEffect>
                                    <p:animScale>
                                      <p:cBhvr>
                                        <p:cTn id="72" dur="1000" autoRev="1" fill="hold"/>
                                        <p:tgtEl>
                                          <p:spTgt spid="146439"/>
                                        </p:tgtEl>
                                      </p:cBhvr>
                                      <p:by x="105000" y="105000"/>
                                    </p:animScale>
                                  </p:childTnLst>
                                </p:cTn>
                              </p:par>
                              <p:par>
                                <p:cTn id="73" presetID="26" presetClass="emph" presetSubtype="0" fill="hold" grpId="0" nodeType="withEffect">
                                  <p:stCondLst>
                                    <p:cond delay="0"/>
                                  </p:stCondLst>
                                  <p:childTnLst>
                                    <p:animEffect transition="out" filter="fade">
                                      <p:cBhvr>
                                        <p:cTn id="74" dur="2000" tmFilter="0, 0; .2, .5; .8, .5; 1, 0"/>
                                        <p:tgtEl>
                                          <p:spTgt spid="146436"/>
                                        </p:tgtEl>
                                      </p:cBhvr>
                                    </p:animEffect>
                                    <p:animScale>
                                      <p:cBhvr>
                                        <p:cTn id="75" dur="1000" autoRev="1" fill="hold"/>
                                        <p:tgtEl>
                                          <p:spTgt spid="146436"/>
                                        </p:tgtEl>
                                      </p:cBhvr>
                                      <p:by x="105000" y="105000"/>
                                    </p:animScale>
                                  </p:childTnLst>
                                </p:cTn>
                              </p:par>
                            </p:childTnLst>
                          </p:cTn>
                        </p:par>
                        <p:par>
                          <p:cTn id="76" fill="hold" nodeType="afterGroup">
                            <p:stCondLst>
                              <p:cond delay="32500"/>
                            </p:stCondLst>
                            <p:childTnLst>
                              <p:par>
                                <p:cTn id="77" presetID="35" presetClass="path" presetSubtype="0" accel="50000" decel="50000" fill="hold" grpId="6" nodeType="afterEffect">
                                  <p:stCondLst>
                                    <p:cond delay="0"/>
                                  </p:stCondLst>
                                  <p:iterate type="lt">
                                    <p:tmPct val="0"/>
                                  </p:iterate>
                                  <p:childTnLst>
                                    <p:animMotion origin="layout" path="M -0.44809 -3.7037E-6 L -0.55972 -3.7037E-6 " pathEditMode="relative" rAng="0" ptsTypes="AA">
                                      <p:cBhvr>
                                        <p:cTn id="78" dur="2000" fill="hold"/>
                                        <p:tgtEl>
                                          <p:spTgt spid="146453"/>
                                        </p:tgtEl>
                                        <p:attrNameLst>
                                          <p:attrName>ppt_x</p:attrName>
                                          <p:attrName>ppt_y</p:attrName>
                                        </p:attrNameLst>
                                      </p:cBhvr>
                                      <p:rCtr x="-5590" y="0"/>
                                    </p:animMotion>
                                  </p:childTnLst>
                                </p:cTn>
                              </p:par>
                            </p:childTnLst>
                          </p:cTn>
                        </p:par>
                        <p:par>
                          <p:cTn id="79" fill="hold" nodeType="afterGroup">
                            <p:stCondLst>
                              <p:cond delay="34500"/>
                            </p:stCondLst>
                            <p:childTnLst>
                              <p:par>
                                <p:cTn id="80" presetID="26" presetClass="emph" presetSubtype="0" fill="hold" grpId="1" nodeType="afterEffect">
                                  <p:stCondLst>
                                    <p:cond delay="0"/>
                                  </p:stCondLst>
                                  <p:childTnLst>
                                    <p:animEffect transition="out" filter="fade">
                                      <p:cBhvr>
                                        <p:cTn id="81" dur="2000" tmFilter="0, 0; .2, .5; .8, .5; 1, 0"/>
                                        <p:tgtEl>
                                          <p:spTgt spid="146436"/>
                                        </p:tgtEl>
                                      </p:cBhvr>
                                    </p:animEffect>
                                    <p:animScale>
                                      <p:cBhvr>
                                        <p:cTn id="82" dur="1000" autoRev="1" fill="hold"/>
                                        <p:tgtEl>
                                          <p:spTgt spid="146436"/>
                                        </p:tgtEl>
                                      </p:cBhvr>
                                      <p:by x="105000" y="105000"/>
                                    </p:animScale>
                                  </p:childTnLst>
                                </p:cTn>
                              </p:par>
                              <p:par>
                                <p:cTn id="83" presetID="26" presetClass="emph" presetSubtype="0" fill="hold" grpId="0" nodeType="withEffect">
                                  <p:stCondLst>
                                    <p:cond delay="0"/>
                                  </p:stCondLst>
                                  <p:childTnLst>
                                    <p:animEffect transition="out" filter="fade">
                                      <p:cBhvr>
                                        <p:cTn id="84" dur="2000" tmFilter="0, 0; .2, .5; .8, .5; 1, 0"/>
                                        <p:tgtEl>
                                          <p:spTgt spid="146435"/>
                                        </p:tgtEl>
                                      </p:cBhvr>
                                    </p:animEffect>
                                    <p:animScale>
                                      <p:cBhvr>
                                        <p:cTn id="85" dur="1000" autoRev="1" fill="hold"/>
                                        <p:tgtEl>
                                          <p:spTgt spid="146435"/>
                                        </p:tgtEl>
                                      </p:cBhvr>
                                      <p:by x="105000" y="105000"/>
                                    </p:animScale>
                                  </p:childTnLst>
                                </p:cTn>
                              </p:par>
                            </p:childTnLst>
                          </p:cTn>
                        </p:par>
                        <p:par>
                          <p:cTn id="86" fill="hold" nodeType="afterGroup">
                            <p:stCondLst>
                              <p:cond delay="36500"/>
                            </p:stCondLst>
                            <p:childTnLst>
                              <p:par>
                                <p:cTn id="87" presetID="42" presetClass="path" presetSubtype="0" accel="50000" decel="50000" fill="hold" grpId="1" nodeType="afterEffect">
                                  <p:stCondLst>
                                    <p:cond delay="0"/>
                                  </p:stCondLst>
                                  <p:childTnLst>
                                    <p:animMotion origin="layout" path="M 4.44444E-6 2.59259E-6 L 4.44444E-6 0.32662 " pathEditMode="relative" rAng="0" ptsTypes="AA">
                                      <p:cBhvr>
                                        <p:cTn id="88" dur="2000" fill="hold"/>
                                        <p:tgtEl>
                                          <p:spTgt spid="146435"/>
                                        </p:tgtEl>
                                        <p:attrNameLst>
                                          <p:attrName>ppt_x</p:attrName>
                                          <p:attrName>ppt_y</p:attrName>
                                        </p:attrNameLst>
                                      </p:cBhvr>
                                      <p:rCtr x="0" y="16319"/>
                                    </p:animMotion>
                                  </p:childTnLst>
                                </p:cTn>
                              </p:par>
                            </p:childTnLst>
                          </p:cTn>
                        </p:par>
                        <p:par>
                          <p:cTn id="89" fill="hold" nodeType="afterGroup">
                            <p:stCondLst>
                              <p:cond delay="38500"/>
                            </p:stCondLst>
                            <p:childTnLst>
                              <p:par>
                                <p:cTn id="90" presetID="35" presetClass="path" presetSubtype="0" accel="50000" decel="50000" fill="hold" grpId="2" nodeType="afterEffect">
                                  <p:stCondLst>
                                    <p:cond delay="0"/>
                                  </p:stCondLst>
                                  <p:childTnLst>
                                    <p:animMotion origin="layout" path="M 3.88889E-6 2.59259E-6 L -0.11493 2.59259E-6 " pathEditMode="relative" rAng="0" ptsTypes="AA">
                                      <p:cBhvr>
                                        <p:cTn id="91" dur="2000" fill="hold"/>
                                        <p:tgtEl>
                                          <p:spTgt spid="146436"/>
                                        </p:tgtEl>
                                        <p:attrNameLst>
                                          <p:attrName>ppt_x</p:attrName>
                                          <p:attrName>ppt_y</p:attrName>
                                        </p:attrNameLst>
                                      </p:cBhvr>
                                      <p:rCtr x="-5747" y="0"/>
                                    </p:animMotion>
                                  </p:childTnLst>
                                </p:cTn>
                              </p:par>
                            </p:childTnLst>
                          </p:cTn>
                        </p:par>
                        <p:par>
                          <p:cTn id="92" fill="hold" nodeType="afterGroup">
                            <p:stCondLst>
                              <p:cond delay="40500"/>
                            </p:stCondLst>
                            <p:childTnLst>
                              <p:par>
                                <p:cTn id="93" presetID="64" presetClass="path" presetSubtype="0" accel="50000" decel="50000" fill="hold" grpId="2" nodeType="afterEffect">
                                  <p:stCondLst>
                                    <p:cond delay="0"/>
                                  </p:stCondLst>
                                  <p:childTnLst>
                                    <p:animMotion origin="layout" path="M 3.33333E-6 0.32662 L 0.1151 0.00209 " pathEditMode="relative" rAng="0" ptsTypes="AA">
                                      <p:cBhvr>
                                        <p:cTn id="94" dur="2000" fill="hold"/>
                                        <p:tgtEl>
                                          <p:spTgt spid="146435"/>
                                        </p:tgtEl>
                                        <p:attrNameLst>
                                          <p:attrName>ppt_x</p:attrName>
                                          <p:attrName>ppt_y</p:attrName>
                                        </p:attrNameLst>
                                      </p:cBhvr>
                                      <p:rCtr x="5747" y="-16227"/>
                                    </p:animMotion>
                                  </p:childTnLst>
                                </p:cTn>
                              </p:par>
                            </p:childTnLst>
                          </p:cTn>
                        </p:par>
                        <p:par>
                          <p:cTn id="95" fill="hold" nodeType="afterGroup">
                            <p:stCondLst>
                              <p:cond delay="42500"/>
                            </p:stCondLst>
                            <p:childTnLst>
                              <p:par>
                                <p:cTn id="96" presetID="36" presetClass="emph" presetSubtype="0" fill="hold" grpId="7" nodeType="afterEffect">
                                  <p:stCondLst>
                                    <p:cond delay="0"/>
                                  </p:stCondLst>
                                  <p:iterate type="lt">
                                    <p:tmPct val="10000"/>
                                  </p:iterate>
                                  <p:childTnLst>
                                    <p:animScale>
                                      <p:cBhvr>
                                        <p:cTn id="97" dur="250" autoRev="1" fill="hold">
                                          <p:stCondLst>
                                            <p:cond delay="0"/>
                                          </p:stCondLst>
                                        </p:cTn>
                                        <p:tgtEl>
                                          <p:spTgt spid="146453"/>
                                        </p:tgtEl>
                                      </p:cBhvr>
                                      <p:to x="80000" y="100000"/>
                                    </p:animScale>
                                    <p:anim by="(#ppt_w*0.10)" calcmode="lin" valueType="num">
                                      <p:cBhvr>
                                        <p:cTn id="98" dur="250" autoRev="1" fill="hold">
                                          <p:stCondLst>
                                            <p:cond delay="0"/>
                                          </p:stCondLst>
                                        </p:cTn>
                                        <p:tgtEl>
                                          <p:spTgt spid="146453"/>
                                        </p:tgtEl>
                                        <p:attrNameLst>
                                          <p:attrName>ppt_x</p:attrName>
                                        </p:attrNameLst>
                                      </p:cBhvr>
                                    </p:anim>
                                    <p:anim by="(-#ppt_w*0.10)" calcmode="lin" valueType="num">
                                      <p:cBhvr>
                                        <p:cTn id="99" dur="250" autoRev="1" fill="hold">
                                          <p:stCondLst>
                                            <p:cond delay="0"/>
                                          </p:stCondLst>
                                        </p:cTn>
                                        <p:tgtEl>
                                          <p:spTgt spid="146453"/>
                                        </p:tgtEl>
                                        <p:attrNameLst>
                                          <p:attrName>ppt_y</p:attrName>
                                        </p:attrNameLst>
                                      </p:cBhvr>
                                    </p:anim>
                                    <p:animRot by="-480000">
                                      <p:cBhvr>
                                        <p:cTn id="100" dur="250" autoRev="1" fill="hold">
                                          <p:stCondLst>
                                            <p:cond delay="0"/>
                                          </p:stCondLst>
                                        </p:cTn>
                                        <p:tgtEl>
                                          <p:spTgt spid="146453"/>
                                        </p:tgtEl>
                                        <p:attrNameLst>
                                          <p:attrName>r</p:attrName>
                                        </p:attrNameLst>
                                      </p:cBhvr>
                                    </p:animRot>
                                  </p:childTnLst>
                                </p:cTn>
                              </p:par>
                            </p:childTnLst>
                          </p:cTn>
                        </p:par>
                        <p:par>
                          <p:cTn id="101" fill="hold" nodeType="afterGroup">
                            <p:stCondLst>
                              <p:cond delay="43000"/>
                            </p:stCondLst>
                            <p:childTnLst>
                              <p:par>
                                <p:cTn id="102" presetID="3" presetClass="exit" presetSubtype="10" fill="hold" grpId="1" nodeType="afterEffect">
                                  <p:stCondLst>
                                    <p:cond delay="0"/>
                                  </p:stCondLst>
                                  <p:iterate type="lt">
                                    <p:tmPct val="0"/>
                                  </p:iterate>
                                  <p:childTnLst>
                                    <p:animEffect transition="out" filter="blinds(horizontal)">
                                      <p:cBhvr>
                                        <p:cTn id="103" dur="500"/>
                                        <p:tgtEl>
                                          <p:spTgt spid="146453"/>
                                        </p:tgtEl>
                                      </p:cBhvr>
                                    </p:animEffect>
                                    <p:set>
                                      <p:cBhvr>
                                        <p:cTn id="104" dur="1" fill="hold">
                                          <p:stCondLst>
                                            <p:cond delay="499"/>
                                          </p:stCondLst>
                                        </p:cTn>
                                        <p:tgtEl>
                                          <p:spTgt spid="146453"/>
                                        </p:tgtEl>
                                        <p:attrNameLst>
                                          <p:attrName>style.visibility</p:attrName>
                                        </p:attrNameLst>
                                      </p:cBhvr>
                                      <p:to>
                                        <p:strVal val="hidden"/>
                                      </p:to>
                                    </p:set>
                                  </p:childTnLst>
                                </p:cTn>
                              </p:par>
                            </p:childTnLst>
                          </p:cTn>
                        </p:par>
                        <p:par>
                          <p:cTn id="105" fill="hold" nodeType="afterGroup">
                            <p:stCondLst>
                              <p:cond delay="43500"/>
                            </p:stCondLst>
                            <p:childTnLst>
                              <p:par>
                                <p:cTn id="106" presetID="8" presetClass="exit" presetSubtype="16" fill="hold" grpId="3" nodeType="afterEffect">
                                  <p:stCondLst>
                                    <p:cond delay="0"/>
                                  </p:stCondLst>
                                  <p:childTnLst>
                                    <p:animEffect transition="out" filter="diamond(in)">
                                      <p:cBhvr>
                                        <p:cTn id="107" dur="1000"/>
                                        <p:tgtEl>
                                          <p:spTgt spid="146436"/>
                                        </p:tgtEl>
                                      </p:cBhvr>
                                    </p:animEffect>
                                    <p:set>
                                      <p:cBhvr>
                                        <p:cTn id="108" dur="1" fill="hold">
                                          <p:stCondLst>
                                            <p:cond delay="999"/>
                                          </p:stCondLst>
                                        </p:cTn>
                                        <p:tgtEl>
                                          <p:spTgt spid="146436"/>
                                        </p:tgtEl>
                                        <p:attrNameLst>
                                          <p:attrName>style.visibility</p:attrName>
                                        </p:attrNameLst>
                                      </p:cBhvr>
                                      <p:to>
                                        <p:strVal val="hidden"/>
                                      </p:to>
                                    </p:set>
                                  </p:childTnLst>
                                </p:cTn>
                              </p:par>
                              <p:par>
                                <p:cTn id="109" presetID="8" presetClass="entr" presetSubtype="16" fill="hold" grpId="0" nodeType="withEffect">
                                  <p:stCondLst>
                                    <p:cond delay="0"/>
                                  </p:stCondLst>
                                  <p:childTnLst>
                                    <p:set>
                                      <p:cBhvr>
                                        <p:cTn id="110" dur="1" fill="hold">
                                          <p:stCondLst>
                                            <p:cond delay="0"/>
                                          </p:stCondLst>
                                        </p:cTn>
                                        <p:tgtEl>
                                          <p:spTgt spid="146454"/>
                                        </p:tgtEl>
                                        <p:attrNameLst>
                                          <p:attrName>style.visibility</p:attrName>
                                        </p:attrNameLst>
                                      </p:cBhvr>
                                      <p:to>
                                        <p:strVal val="visible"/>
                                      </p:to>
                                    </p:set>
                                    <p:animEffect transition="in" filter="diamond(in)">
                                      <p:cBhvr>
                                        <p:cTn id="111" dur="1000"/>
                                        <p:tgtEl>
                                          <p:spTgt spid="146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animBg="1"/>
      <p:bldP spid="146435" grpId="1" animBg="1"/>
      <p:bldP spid="146435" grpId="2" animBg="1"/>
      <p:bldP spid="146436" grpId="0" animBg="1"/>
      <p:bldP spid="146436" grpId="1" animBg="1"/>
      <p:bldP spid="146436" grpId="2" animBg="1"/>
      <p:bldP spid="146436" grpId="3" animBg="1"/>
      <p:bldP spid="146437" grpId="0" animBg="1"/>
      <p:bldP spid="146437" grpId="1" animBg="1"/>
      <p:bldP spid="146437" grpId="2" animBg="1"/>
      <p:bldP spid="146438" grpId="0" animBg="1"/>
      <p:bldP spid="146438" grpId="1" animBg="1"/>
      <p:bldP spid="146438" grpId="2" animBg="1"/>
      <p:bldP spid="146439" grpId="0" animBg="1"/>
      <p:bldP spid="146439" grpId="1" animBg="1"/>
      <p:bldP spid="146439" grpId="2" animBg="1"/>
      <p:bldP spid="146439" grpId="3" animBg="1"/>
      <p:bldP spid="146439" grpId="4" animBg="1"/>
      <p:bldP spid="146439" grpId="5" animBg="1"/>
      <p:bldP spid="146440" grpId="0" animBg="1"/>
      <p:bldP spid="146440" grpId="1" animBg="1"/>
      <p:bldP spid="146441" grpId="0" animBg="1"/>
      <p:bldP spid="146452" grpId="0" animBg="1"/>
      <p:bldP spid="146453" grpId="0" animBg="1"/>
      <p:bldP spid="146453" grpId="1" animBg="1"/>
      <p:bldP spid="146453" grpId="2" animBg="1"/>
      <p:bldP spid="146453" grpId="3" animBg="1"/>
      <p:bldP spid="146453" grpId="4" animBg="1"/>
      <p:bldP spid="146453" grpId="5" animBg="1"/>
      <p:bldP spid="146453" grpId="6" animBg="1"/>
      <p:bldP spid="146453" grpId="7" animBg="1"/>
      <p:bldP spid="14645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a:t>
            </a:r>
          </a:p>
        </p:txBody>
      </p:sp>
      <p:sp>
        <p:nvSpPr>
          <p:cNvPr id="147459" name="Oval 3"/>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7460"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47461"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7462"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47463"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7464"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7465"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47466"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147467" name="Group 11"/>
          <p:cNvGrpSpPr>
            <a:grpSpLocks/>
          </p:cNvGrpSpPr>
          <p:nvPr/>
        </p:nvGrpSpPr>
        <p:grpSpPr bwMode="auto">
          <a:xfrm>
            <a:off x="1108075" y="3416300"/>
            <a:ext cx="8550275" cy="608013"/>
            <a:chOff x="644" y="1153"/>
            <a:chExt cx="4972" cy="383"/>
          </a:xfrm>
        </p:grpSpPr>
        <p:sp>
          <p:nvSpPr>
            <p:cNvPr id="147468"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47469"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7470"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47471"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7472"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7473"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7474"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47475"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47476" name="AutoShape 20"/>
          <p:cNvSpPr>
            <a:spLocks noChangeArrowheads="1"/>
          </p:cNvSpPr>
          <p:nvPr/>
        </p:nvSpPr>
        <p:spPr bwMode="auto">
          <a:xfrm>
            <a:off x="2100263"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47477" name="AutoShape 21"/>
          <p:cNvSpPr>
            <a:spLocks noChangeArrowheads="1"/>
          </p:cNvSpPr>
          <p:nvPr/>
        </p:nvSpPr>
        <p:spPr bwMode="auto">
          <a:xfrm>
            <a:off x="8632825"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j</a:t>
            </a:r>
          </a:p>
        </p:txBody>
      </p:sp>
      <p:sp>
        <p:nvSpPr>
          <p:cNvPr id="147478" name="Oval 22"/>
          <p:cNvSpPr>
            <a:spLocks noChangeArrowheads="1"/>
          </p:cNvSpPr>
          <p:nvPr/>
        </p:nvSpPr>
        <p:spPr bwMode="auto">
          <a:xfrm>
            <a:off x="3316288"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8.33333E-7 0.00232 L 0.11493 0.00232 " pathEditMode="relative" rAng="0" ptsTypes="AA">
                                      <p:cBhvr>
                                        <p:cTn id="6" dur="2000" fill="hold"/>
                                        <p:tgtEl>
                                          <p:spTgt spid="147476"/>
                                        </p:tgtEl>
                                        <p:attrNameLst>
                                          <p:attrName>ppt_x</p:attrName>
                                          <p:attrName>ppt_y</p:attrName>
                                        </p:attrNameLst>
                                      </p:cBhvr>
                                      <p:rCtr x="5747"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147477"/>
                                        </p:tgtEl>
                                        <p:attrNameLst>
                                          <p:attrName>style.visibility</p:attrName>
                                        </p:attrNameLst>
                                      </p:cBhvr>
                                      <p:to>
                                        <p:strVal val="visible"/>
                                      </p:to>
                                    </p:set>
                                    <p:animEffect transition="in" filter="blinds(horizontal)">
                                      <p:cBhvr>
                                        <p:cTn id="10" dur="500"/>
                                        <p:tgtEl>
                                          <p:spTgt spid="147477"/>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147465"/>
                                        </p:tgtEl>
                                      </p:cBhvr>
                                    </p:animEffect>
                                    <p:animScale>
                                      <p:cBhvr>
                                        <p:cTn id="14" dur="1000" autoRev="1" fill="hold"/>
                                        <p:tgtEl>
                                          <p:spTgt spid="147465"/>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147464"/>
                                        </p:tgtEl>
                                      </p:cBhvr>
                                    </p:animEffect>
                                    <p:animScale>
                                      <p:cBhvr>
                                        <p:cTn id="17" dur="1000" autoRev="1" fill="hold"/>
                                        <p:tgtEl>
                                          <p:spTgt spid="147464"/>
                                        </p:tgtEl>
                                      </p:cBhvr>
                                      <p:by x="105000" y="105000"/>
                                    </p:animScale>
                                  </p:childTnLst>
                                </p:cTn>
                              </p:par>
                            </p:childTnLst>
                          </p:cTn>
                        </p:par>
                        <p:par>
                          <p:cTn id="18" fill="hold" nodeType="afterGroup">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2.22222E-6 -3.7037E-6 L -0.1099 -3.7037E-6 " pathEditMode="relative" rAng="0" ptsTypes="AA">
                                      <p:cBhvr>
                                        <p:cTn id="20" dur="2000" fill="hold"/>
                                        <p:tgtEl>
                                          <p:spTgt spid="147477"/>
                                        </p:tgtEl>
                                        <p:attrNameLst>
                                          <p:attrName>ppt_x</p:attrName>
                                          <p:attrName>ppt_y</p:attrName>
                                        </p:attrNameLst>
                                      </p:cBhvr>
                                      <p:rCtr x="-5503" y="0"/>
                                    </p:animMotion>
                                  </p:childTnLst>
                                </p:cTn>
                              </p:par>
                            </p:childTnLst>
                          </p:cTn>
                        </p:par>
                        <p:par>
                          <p:cTn id="21" fill="hold" nodeType="afterGroup">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147464"/>
                                        </p:tgtEl>
                                      </p:cBhvr>
                                    </p:animEffect>
                                    <p:animScale>
                                      <p:cBhvr>
                                        <p:cTn id="24" dur="1000" autoRev="1" fill="hold"/>
                                        <p:tgtEl>
                                          <p:spTgt spid="147464"/>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147463"/>
                                        </p:tgtEl>
                                      </p:cBhvr>
                                    </p:animEffect>
                                    <p:animScale>
                                      <p:cBhvr>
                                        <p:cTn id="27" dur="1000" autoRev="1" fill="hold"/>
                                        <p:tgtEl>
                                          <p:spTgt spid="147463"/>
                                        </p:tgtEl>
                                      </p:cBhvr>
                                      <p:by x="105000" y="105000"/>
                                    </p:animScale>
                                  </p:childTnLst>
                                </p:cTn>
                              </p:par>
                            </p:childTnLst>
                          </p:cTn>
                        </p:par>
                        <p:par>
                          <p:cTn id="28" fill="hold" nodeType="afterGroup">
                            <p:stCondLst>
                              <p:cond delay="8500"/>
                            </p:stCondLst>
                            <p:childTnLst>
                              <p:par>
                                <p:cTn id="29" presetID="35" presetClass="path" presetSubtype="0" accel="50000" decel="50000" fill="hold" grpId="3" nodeType="afterEffect">
                                  <p:stCondLst>
                                    <p:cond delay="0"/>
                                  </p:stCondLst>
                                  <p:iterate type="lt">
                                    <p:tmPct val="0"/>
                                  </p:iterate>
                                  <p:childTnLst>
                                    <p:animMotion origin="layout" path="M -0.1099 -3.7037E-6 L -0.22465 -3.7037E-6 " pathEditMode="relative" rAng="0" ptsTypes="AA">
                                      <p:cBhvr>
                                        <p:cTn id="30" dur="2000" fill="hold"/>
                                        <p:tgtEl>
                                          <p:spTgt spid="147477"/>
                                        </p:tgtEl>
                                        <p:attrNameLst>
                                          <p:attrName>ppt_x</p:attrName>
                                          <p:attrName>ppt_y</p:attrName>
                                        </p:attrNameLst>
                                      </p:cBhvr>
                                      <p:rCtr x="-5747" y="0"/>
                                    </p:animMotion>
                                  </p:childTnLst>
                                </p:cTn>
                              </p:par>
                            </p:childTnLst>
                          </p:cTn>
                        </p:par>
                        <p:par>
                          <p:cTn id="31" fill="hold" nodeType="afterGroup">
                            <p:stCondLst>
                              <p:cond delay="10500"/>
                            </p:stCondLst>
                            <p:childTnLst>
                              <p:par>
                                <p:cTn id="32" presetID="26" presetClass="emph" presetSubtype="0" fill="hold" grpId="1" nodeType="afterEffect">
                                  <p:stCondLst>
                                    <p:cond delay="0"/>
                                  </p:stCondLst>
                                  <p:childTnLst>
                                    <p:animEffect transition="out" filter="fade">
                                      <p:cBhvr>
                                        <p:cTn id="33" dur="2000" tmFilter="0, 0; .2, .5; .8, .5; 1, 0"/>
                                        <p:tgtEl>
                                          <p:spTgt spid="147463"/>
                                        </p:tgtEl>
                                      </p:cBhvr>
                                    </p:animEffect>
                                    <p:animScale>
                                      <p:cBhvr>
                                        <p:cTn id="34" dur="1000" autoRev="1" fill="hold"/>
                                        <p:tgtEl>
                                          <p:spTgt spid="147463"/>
                                        </p:tgtEl>
                                      </p:cBhvr>
                                      <p:by x="105000" y="105000"/>
                                    </p:animScale>
                                  </p:childTnLst>
                                </p:cTn>
                              </p:par>
                              <p:par>
                                <p:cTn id="35" presetID="26" presetClass="emph" presetSubtype="0" fill="hold" grpId="0" nodeType="withEffect">
                                  <p:stCondLst>
                                    <p:cond delay="0"/>
                                  </p:stCondLst>
                                  <p:childTnLst>
                                    <p:animEffect transition="out" filter="fade">
                                      <p:cBhvr>
                                        <p:cTn id="36" dur="2000" tmFilter="0, 0; .2, .5; .8, .5; 1, 0"/>
                                        <p:tgtEl>
                                          <p:spTgt spid="147462"/>
                                        </p:tgtEl>
                                      </p:cBhvr>
                                    </p:animEffect>
                                    <p:animScale>
                                      <p:cBhvr>
                                        <p:cTn id="37" dur="1000" autoRev="1" fill="hold"/>
                                        <p:tgtEl>
                                          <p:spTgt spid="147462"/>
                                        </p:tgtEl>
                                      </p:cBhvr>
                                      <p:by x="105000" y="105000"/>
                                    </p:animScale>
                                  </p:childTnLst>
                                </p:cTn>
                              </p:par>
                            </p:childTnLst>
                          </p:cTn>
                        </p:par>
                        <p:par>
                          <p:cTn id="38" fill="hold" nodeType="afterGroup">
                            <p:stCondLst>
                              <p:cond delay="12500"/>
                            </p:stCondLst>
                            <p:childTnLst>
                              <p:par>
                                <p:cTn id="39" presetID="42" presetClass="path" presetSubtype="0" accel="50000" decel="50000" fill="hold" grpId="1" nodeType="afterEffect">
                                  <p:stCondLst>
                                    <p:cond delay="0"/>
                                  </p:stCondLst>
                                  <p:childTnLst>
                                    <p:animMotion origin="layout" path="M 0.00174 2.59259E-6 L 0.00174 0.32222 " pathEditMode="relative" rAng="0" ptsTypes="AA">
                                      <p:cBhvr>
                                        <p:cTn id="40" dur="2000" fill="hold"/>
                                        <p:tgtEl>
                                          <p:spTgt spid="147462"/>
                                        </p:tgtEl>
                                        <p:attrNameLst>
                                          <p:attrName>ppt_x</p:attrName>
                                          <p:attrName>ppt_y</p:attrName>
                                        </p:attrNameLst>
                                      </p:cBhvr>
                                      <p:rCtr x="0" y="16111"/>
                                    </p:animMotion>
                                  </p:childTnLst>
                                </p:cTn>
                              </p:par>
                            </p:childTnLst>
                          </p:cTn>
                        </p:par>
                        <p:par>
                          <p:cTn id="41" fill="hold" nodeType="afterGroup">
                            <p:stCondLst>
                              <p:cond delay="14500"/>
                            </p:stCondLst>
                            <p:childTnLst>
                              <p:par>
                                <p:cTn id="42" presetID="35" presetClass="path" presetSubtype="0" accel="50000" decel="50000" fill="hold" grpId="2" nodeType="afterEffect">
                                  <p:stCondLst>
                                    <p:cond delay="0"/>
                                  </p:stCondLst>
                                  <p:childTnLst>
                                    <p:animMotion origin="layout" path="M 0.00157 2.59259E-6 L -0.11181 2.59259E-6 " pathEditMode="relative" rAng="0" ptsTypes="AA">
                                      <p:cBhvr>
                                        <p:cTn id="43" dur="2000" fill="hold"/>
                                        <p:tgtEl>
                                          <p:spTgt spid="147463"/>
                                        </p:tgtEl>
                                        <p:attrNameLst>
                                          <p:attrName>ppt_x</p:attrName>
                                          <p:attrName>ppt_y</p:attrName>
                                        </p:attrNameLst>
                                      </p:cBhvr>
                                      <p:rCtr x="-5677" y="0"/>
                                    </p:animMotion>
                                  </p:childTnLst>
                                </p:cTn>
                              </p:par>
                            </p:childTnLst>
                          </p:cTn>
                        </p:par>
                        <p:par>
                          <p:cTn id="44" fill="hold" nodeType="afterGroup">
                            <p:stCondLst>
                              <p:cond delay="16500"/>
                            </p:stCondLst>
                            <p:childTnLst>
                              <p:par>
                                <p:cTn id="45" presetID="64" presetClass="path" presetSubtype="0" accel="50000" decel="50000" fill="hold" grpId="2" nodeType="afterEffect">
                                  <p:stCondLst>
                                    <p:cond delay="0"/>
                                  </p:stCondLst>
                                  <p:childTnLst>
                                    <p:animMotion origin="layout" path="M 0.00174 0.32222 L 0.11198 2.59259E-6 " pathEditMode="relative" rAng="0" ptsTypes="AA">
                                      <p:cBhvr>
                                        <p:cTn id="46" dur="2000" fill="hold"/>
                                        <p:tgtEl>
                                          <p:spTgt spid="147462"/>
                                        </p:tgtEl>
                                        <p:attrNameLst>
                                          <p:attrName>ppt_x</p:attrName>
                                          <p:attrName>ppt_y</p:attrName>
                                        </p:attrNameLst>
                                      </p:cBhvr>
                                      <p:rCtr x="5503" y="-16111"/>
                                    </p:animMotion>
                                  </p:childTnLst>
                                </p:cTn>
                              </p:par>
                            </p:childTnLst>
                          </p:cTn>
                        </p:par>
                        <p:par>
                          <p:cTn id="47" fill="hold" nodeType="afterGroup">
                            <p:stCondLst>
                              <p:cond delay="18500"/>
                            </p:stCondLst>
                            <p:childTnLst>
                              <p:par>
                                <p:cTn id="48" presetID="35" presetClass="path" presetSubtype="0" accel="50000" decel="50000" fill="hold" grpId="4" nodeType="afterEffect">
                                  <p:stCondLst>
                                    <p:cond delay="0"/>
                                  </p:stCondLst>
                                  <p:iterate type="lt">
                                    <p:tmPct val="0"/>
                                  </p:iterate>
                                  <p:childTnLst>
                                    <p:animMotion origin="layout" path="M -0.22466 -3.7037E-6 L -0.33646 -3.7037E-6 " pathEditMode="relative" rAng="0" ptsTypes="AA">
                                      <p:cBhvr>
                                        <p:cTn id="49" dur="2000" fill="hold"/>
                                        <p:tgtEl>
                                          <p:spTgt spid="147477"/>
                                        </p:tgtEl>
                                        <p:attrNameLst>
                                          <p:attrName>ppt_x</p:attrName>
                                          <p:attrName>ppt_y</p:attrName>
                                        </p:attrNameLst>
                                      </p:cBhvr>
                                      <p:rCtr x="-5590" y="0"/>
                                    </p:animMotion>
                                  </p:childTnLst>
                                </p:cTn>
                              </p:par>
                            </p:childTnLst>
                          </p:cTn>
                        </p:par>
                        <p:par>
                          <p:cTn id="50" fill="hold" nodeType="afterGroup">
                            <p:stCondLst>
                              <p:cond delay="20500"/>
                            </p:stCondLst>
                            <p:childTnLst>
                              <p:par>
                                <p:cTn id="51" presetID="26" presetClass="emph" presetSubtype="0" fill="hold" grpId="3" nodeType="afterEffect">
                                  <p:stCondLst>
                                    <p:cond delay="0"/>
                                  </p:stCondLst>
                                  <p:childTnLst>
                                    <p:animEffect transition="out" filter="fade">
                                      <p:cBhvr>
                                        <p:cTn id="52" dur="2000" tmFilter="0, 0; .2, .5; .8, .5; 1, 0"/>
                                        <p:tgtEl>
                                          <p:spTgt spid="147463"/>
                                        </p:tgtEl>
                                      </p:cBhvr>
                                    </p:animEffect>
                                    <p:animScale>
                                      <p:cBhvr>
                                        <p:cTn id="53" dur="1000" autoRev="1" fill="hold"/>
                                        <p:tgtEl>
                                          <p:spTgt spid="147463"/>
                                        </p:tgtEl>
                                      </p:cBhvr>
                                      <p:by x="105000" y="105000"/>
                                    </p:animScale>
                                  </p:childTnLst>
                                </p:cTn>
                              </p:par>
                              <p:par>
                                <p:cTn id="54" presetID="26" presetClass="emph" presetSubtype="0" fill="hold" grpId="0" nodeType="withEffect">
                                  <p:stCondLst>
                                    <p:cond delay="0"/>
                                  </p:stCondLst>
                                  <p:childTnLst>
                                    <p:animEffect transition="out" filter="fade">
                                      <p:cBhvr>
                                        <p:cTn id="55" dur="2000" tmFilter="0, 0; .2, .5; .8, .5; 1, 0"/>
                                        <p:tgtEl>
                                          <p:spTgt spid="147461"/>
                                        </p:tgtEl>
                                      </p:cBhvr>
                                    </p:animEffect>
                                    <p:animScale>
                                      <p:cBhvr>
                                        <p:cTn id="56" dur="1000" autoRev="1" fill="hold"/>
                                        <p:tgtEl>
                                          <p:spTgt spid="147461"/>
                                        </p:tgtEl>
                                      </p:cBhvr>
                                      <p:by x="105000" y="105000"/>
                                    </p:animScale>
                                  </p:childTnLst>
                                </p:cTn>
                              </p:par>
                            </p:childTnLst>
                          </p:cTn>
                        </p:par>
                        <p:par>
                          <p:cTn id="57" fill="hold" nodeType="afterGroup">
                            <p:stCondLst>
                              <p:cond delay="22500"/>
                            </p:stCondLst>
                            <p:childTnLst>
                              <p:par>
                                <p:cTn id="58" presetID="35" presetClass="path" presetSubtype="0" accel="50000" decel="50000" fill="hold" grpId="5" nodeType="afterEffect">
                                  <p:stCondLst>
                                    <p:cond delay="0"/>
                                  </p:stCondLst>
                                  <p:iterate type="lt">
                                    <p:tmPct val="0"/>
                                  </p:iterate>
                                  <p:childTnLst>
                                    <p:animMotion origin="layout" path="M -0.33646 -3.7037E-6 L -0.44809 -3.7037E-6 " pathEditMode="relative" rAng="0" ptsTypes="AA">
                                      <p:cBhvr>
                                        <p:cTn id="59" dur="2000" fill="hold"/>
                                        <p:tgtEl>
                                          <p:spTgt spid="147477"/>
                                        </p:tgtEl>
                                        <p:attrNameLst>
                                          <p:attrName>ppt_x</p:attrName>
                                          <p:attrName>ppt_y</p:attrName>
                                        </p:attrNameLst>
                                      </p:cBhvr>
                                      <p:rCtr x="-5590" y="0"/>
                                    </p:animMotion>
                                  </p:childTnLst>
                                </p:cTn>
                              </p:par>
                            </p:childTnLst>
                          </p:cTn>
                        </p:par>
                        <p:par>
                          <p:cTn id="60" fill="hold" nodeType="afterGroup">
                            <p:stCondLst>
                              <p:cond delay="24500"/>
                            </p:stCondLst>
                            <p:childTnLst>
                              <p:par>
                                <p:cTn id="61" presetID="26" presetClass="emph" presetSubtype="0" fill="hold" grpId="1" nodeType="afterEffect">
                                  <p:stCondLst>
                                    <p:cond delay="0"/>
                                  </p:stCondLst>
                                  <p:childTnLst>
                                    <p:animEffect transition="out" filter="fade">
                                      <p:cBhvr>
                                        <p:cTn id="62" dur="2000" tmFilter="0, 0; .2, .5; .8, .5; 1, 0"/>
                                        <p:tgtEl>
                                          <p:spTgt spid="147461"/>
                                        </p:tgtEl>
                                      </p:cBhvr>
                                    </p:animEffect>
                                    <p:animScale>
                                      <p:cBhvr>
                                        <p:cTn id="63" dur="1000" autoRev="1" fill="hold"/>
                                        <p:tgtEl>
                                          <p:spTgt spid="147461"/>
                                        </p:tgtEl>
                                      </p:cBhvr>
                                      <p:by x="105000" y="105000"/>
                                    </p:animScale>
                                  </p:childTnLst>
                                </p:cTn>
                              </p:par>
                              <p:par>
                                <p:cTn id="64" presetID="26" presetClass="emph" presetSubtype="0" fill="hold" grpId="0" nodeType="withEffect">
                                  <p:stCondLst>
                                    <p:cond delay="0"/>
                                  </p:stCondLst>
                                  <p:childTnLst>
                                    <p:animEffect transition="out" filter="fade">
                                      <p:cBhvr>
                                        <p:cTn id="65" dur="2000" tmFilter="0, 0; .2, .5; .8, .5; 1, 0"/>
                                        <p:tgtEl>
                                          <p:spTgt spid="147460"/>
                                        </p:tgtEl>
                                      </p:cBhvr>
                                    </p:animEffect>
                                    <p:animScale>
                                      <p:cBhvr>
                                        <p:cTn id="66" dur="1000" autoRev="1" fill="hold"/>
                                        <p:tgtEl>
                                          <p:spTgt spid="147460"/>
                                        </p:tgtEl>
                                      </p:cBhvr>
                                      <p:by x="105000" y="105000"/>
                                    </p:animScale>
                                  </p:childTnLst>
                                </p:cTn>
                              </p:par>
                            </p:childTnLst>
                          </p:cTn>
                        </p:par>
                        <p:par>
                          <p:cTn id="67" fill="hold" nodeType="afterGroup">
                            <p:stCondLst>
                              <p:cond delay="26500"/>
                            </p:stCondLst>
                            <p:childTnLst>
                              <p:par>
                                <p:cTn id="68" presetID="42" presetClass="path" presetSubtype="0" accel="50000" decel="50000" fill="hold" grpId="1" nodeType="afterEffect">
                                  <p:stCondLst>
                                    <p:cond delay="0"/>
                                  </p:stCondLst>
                                  <p:childTnLst>
                                    <p:animMotion origin="layout" path="M -8.33333E-7 2.59259E-6 L -8.33333E-7 0.32662 " pathEditMode="relative" rAng="0" ptsTypes="AA">
                                      <p:cBhvr>
                                        <p:cTn id="69" dur="2000" fill="hold"/>
                                        <p:tgtEl>
                                          <p:spTgt spid="147460"/>
                                        </p:tgtEl>
                                        <p:attrNameLst>
                                          <p:attrName>ppt_x</p:attrName>
                                          <p:attrName>ppt_y</p:attrName>
                                        </p:attrNameLst>
                                      </p:cBhvr>
                                      <p:rCtr x="0" y="16319"/>
                                    </p:animMotion>
                                  </p:childTnLst>
                                </p:cTn>
                              </p:par>
                            </p:childTnLst>
                          </p:cTn>
                        </p:par>
                        <p:par>
                          <p:cTn id="70" fill="hold" nodeType="afterGroup">
                            <p:stCondLst>
                              <p:cond delay="28500"/>
                            </p:stCondLst>
                            <p:childTnLst>
                              <p:par>
                                <p:cTn id="71" presetID="35" presetClass="path" presetSubtype="0" accel="50000" decel="50000" fill="hold" grpId="2" nodeType="afterEffect">
                                  <p:stCondLst>
                                    <p:cond delay="0"/>
                                  </p:stCondLst>
                                  <p:childTnLst>
                                    <p:animMotion origin="layout" path="M -2.77778E-6 2.59259E-6 L -0.11163 2.59259E-6 " pathEditMode="relative" rAng="0" ptsTypes="AA">
                                      <p:cBhvr>
                                        <p:cTn id="72" dur="2000" fill="hold"/>
                                        <p:tgtEl>
                                          <p:spTgt spid="147461"/>
                                        </p:tgtEl>
                                        <p:attrNameLst>
                                          <p:attrName>ppt_x</p:attrName>
                                          <p:attrName>ppt_y</p:attrName>
                                        </p:attrNameLst>
                                      </p:cBhvr>
                                      <p:rCtr x="-5590" y="0"/>
                                    </p:animMotion>
                                  </p:childTnLst>
                                </p:cTn>
                              </p:par>
                            </p:childTnLst>
                          </p:cTn>
                        </p:par>
                        <p:par>
                          <p:cTn id="73" fill="hold" nodeType="afterGroup">
                            <p:stCondLst>
                              <p:cond delay="30500"/>
                            </p:stCondLst>
                            <p:childTnLst>
                              <p:par>
                                <p:cTn id="74" presetID="64" presetClass="path" presetSubtype="0" accel="50000" decel="50000" fill="hold" grpId="2" nodeType="afterEffect">
                                  <p:stCondLst>
                                    <p:cond delay="0"/>
                                  </p:stCondLst>
                                  <p:childTnLst>
                                    <p:animMotion origin="layout" path="M 3.05556E-6 0.32662 L 0.11007 0.0044 " pathEditMode="relative" rAng="0" ptsTypes="AA">
                                      <p:cBhvr>
                                        <p:cTn id="75" dur="2000" fill="hold"/>
                                        <p:tgtEl>
                                          <p:spTgt spid="147460"/>
                                        </p:tgtEl>
                                        <p:attrNameLst>
                                          <p:attrName>ppt_x</p:attrName>
                                          <p:attrName>ppt_y</p:attrName>
                                        </p:attrNameLst>
                                      </p:cBhvr>
                                      <p:rCtr x="5503" y="-16111"/>
                                    </p:animMotion>
                                  </p:childTnLst>
                                </p:cTn>
                              </p:par>
                            </p:childTnLst>
                          </p:cTn>
                        </p:par>
                        <p:par>
                          <p:cTn id="76" fill="hold" nodeType="afterGroup">
                            <p:stCondLst>
                              <p:cond delay="32500"/>
                            </p:stCondLst>
                            <p:childTnLst>
                              <p:par>
                                <p:cTn id="77" presetID="36" presetClass="emph" presetSubtype="0" fill="hold" grpId="6" nodeType="afterEffect">
                                  <p:stCondLst>
                                    <p:cond delay="0"/>
                                  </p:stCondLst>
                                  <p:iterate type="lt">
                                    <p:tmPct val="10000"/>
                                  </p:iterate>
                                  <p:childTnLst>
                                    <p:animScale>
                                      <p:cBhvr>
                                        <p:cTn id="78" dur="250" autoRev="1" fill="hold">
                                          <p:stCondLst>
                                            <p:cond delay="0"/>
                                          </p:stCondLst>
                                        </p:cTn>
                                        <p:tgtEl>
                                          <p:spTgt spid="147477"/>
                                        </p:tgtEl>
                                      </p:cBhvr>
                                      <p:to x="80000" y="100000"/>
                                    </p:animScale>
                                    <p:anim by="(#ppt_w*0.10)" calcmode="lin" valueType="num">
                                      <p:cBhvr>
                                        <p:cTn id="79" dur="250" autoRev="1" fill="hold">
                                          <p:stCondLst>
                                            <p:cond delay="0"/>
                                          </p:stCondLst>
                                        </p:cTn>
                                        <p:tgtEl>
                                          <p:spTgt spid="147477"/>
                                        </p:tgtEl>
                                        <p:attrNameLst>
                                          <p:attrName>ppt_x</p:attrName>
                                        </p:attrNameLst>
                                      </p:cBhvr>
                                    </p:anim>
                                    <p:anim by="(-#ppt_w*0.10)" calcmode="lin" valueType="num">
                                      <p:cBhvr>
                                        <p:cTn id="80" dur="250" autoRev="1" fill="hold">
                                          <p:stCondLst>
                                            <p:cond delay="0"/>
                                          </p:stCondLst>
                                        </p:cTn>
                                        <p:tgtEl>
                                          <p:spTgt spid="147477"/>
                                        </p:tgtEl>
                                        <p:attrNameLst>
                                          <p:attrName>ppt_y</p:attrName>
                                        </p:attrNameLst>
                                      </p:cBhvr>
                                    </p:anim>
                                    <p:animRot by="-480000">
                                      <p:cBhvr>
                                        <p:cTn id="81" dur="250" autoRev="1" fill="hold">
                                          <p:stCondLst>
                                            <p:cond delay="0"/>
                                          </p:stCondLst>
                                        </p:cTn>
                                        <p:tgtEl>
                                          <p:spTgt spid="147477"/>
                                        </p:tgtEl>
                                        <p:attrNameLst>
                                          <p:attrName>r</p:attrName>
                                        </p:attrNameLst>
                                      </p:cBhvr>
                                    </p:animRot>
                                  </p:childTnLst>
                                </p:cTn>
                              </p:par>
                            </p:childTnLst>
                          </p:cTn>
                        </p:par>
                        <p:par>
                          <p:cTn id="82" fill="hold" nodeType="afterGroup">
                            <p:stCondLst>
                              <p:cond delay="33000"/>
                            </p:stCondLst>
                            <p:childTnLst>
                              <p:par>
                                <p:cTn id="83" presetID="3" presetClass="exit" presetSubtype="10" fill="hold" grpId="1" nodeType="afterEffect">
                                  <p:stCondLst>
                                    <p:cond delay="0"/>
                                  </p:stCondLst>
                                  <p:iterate type="lt">
                                    <p:tmPct val="0"/>
                                  </p:iterate>
                                  <p:childTnLst>
                                    <p:animEffect transition="out" filter="blinds(horizontal)">
                                      <p:cBhvr>
                                        <p:cTn id="84" dur="500"/>
                                        <p:tgtEl>
                                          <p:spTgt spid="147477"/>
                                        </p:tgtEl>
                                      </p:cBhvr>
                                    </p:animEffect>
                                    <p:set>
                                      <p:cBhvr>
                                        <p:cTn id="85" dur="1" fill="hold">
                                          <p:stCondLst>
                                            <p:cond delay="499"/>
                                          </p:stCondLst>
                                        </p:cTn>
                                        <p:tgtEl>
                                          <p:spTgt spid="147477"/>
                                        </p:tgtEl>
                                        <p:attrNameLst>
                                          <p:attrName>style.visibility</p:attrName>
                                        </p:attrNameLst>
                                      </p:cBhvr>
                                      <p:to>
                                        <p:strVal val="hidden"/>
                                      </p:to>
                                    </p:set>
                                  </p:childTnLst>
                                </p:cTn>
                              </p:par>
                            </p:childTnLst>
                          </p:cTn>
                        </p:par>
                        <p:par>
                          <p:cTn id="86" fill="hold" nodeType="afterGroup">
                            <p:stCondLst>
                              <p:cond delay="33500"/>
                            </p:stCondLst>
                            <p:childTnLst>
                              <p:par>
                                <p:cTn id="87" presetID="8" presetClass="exit" presetSubtype="16" fill="hold" grpId="3" nodeType="afterEffect">
                                  <p:stCondLst>
                                    <p:cond delay="0"/>
                                  </p:stCondLst>
                                  <p:childTnLst>
                                    <p:animEffect transition="out" filter="diamond(in)">
                                      <p:cBhvr>
                                        <p:cTn id="88" dur="1000"/>
                                        <p:tgtEl>
                                          <p:spTgt spid="147461"/>
                                        </p:tgtEl>
                                      </p:cBhvr>
                                    </p:animEffect>
                                    <p:set>
                                      <p:cBhvr>
                                        <p:cTn id="89" dur="1" fill="hold">
                                          <p:stCondLst>
                                            <p:cond delay="999"/>
                                          </p:stCondLst>
                                        </p:cTn>
                                        <p:tgtEl>
                                          <p:spTgt spid="147461"/>
                                        </p:tgtEl>
                                        <p:attrNameLst>
                                          <p:attrName>style.visibility</p:attrName>
                                        </p:attrNameLst>
                                      </p:cBhvr>
                                      <p:to>
                                        <p:strVal val="hidden"/>
                                      </p:to>
                                    </p:set>
                                  </p:childTnLst>
                                </p:cTn>
                              </p:par>
                              <p:par>
                                <p:cTn id="90" presetID="8" presetClass="entr" presetSubtype="16" fill="hold" grpId="0" nodeType="withEffect">
                                  <p:stCondLst>
                                    <p:cond delay="0"/>
                                  </p:stCondLst>
                                  <p:childTnLst>
                                    <p:set>
                                      <p:cBhvr>
                                        <p:cTn id="91" dur="1" fill="hold">
                                          <p:stCondLst>
                                            <p:cond delay="0"/>
                                          </p:stCondLst>
                                        </p:cTn>
                                        <p:tgtEl>
                                          <p:spTgt spid="147478"/>
                                        </p:tgtEl>
                                        <p:attrNameLst>
                                          <p:attrName>style.visibility</p:attrName>
                                        </p:attrNameLst>
                                      </p:cBhvr>
                                      <p:to>
                                        <p:strVal val="visible"/>
                                      </p:to>
                                    </p:set>
                                    <p:animEffect transition="in" filter="diamond(in)">
                                      <p:cBhvr>
                                        <p:cTn id="92" dur="1000"/>
                                        <p:tgtEl>
                                          <p:spTgt spid="147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animBg="1"/>
      <p:bldP spid="147460" grpId="1" animBg="1"/>
      <p:bldP spid="147460" grpId="2" animBg="1"/>
      <p:bldP spid="147461" grpId="0" animBg="1"/>
      <p:bldP spid="147461" grpId="1" animBg="1"/>
      <p:bldP spid="147461" grpId="2" animBg="1"/>
      <p:bldP spid="147461" grpId="3" animBg="1"/>
      <p:bldP spid="147462" grpId="0" animBg="1"/>
      <p:bldP spid="147462" grpId="1" animBg="1"/>
      <p:bldP spid="147462" grpId="2" animBg="1"/>
      <p:bldP spid="147463" grpId="0" animBg="1"/>
      <p:bldP spid="147463" grpId="1" animBg="1"/>
      <p:bldP spid="147463" grpId="2" animBg="1"/>
      <p:bldP spid="147463" grpId="3" animBg="1"/>
      <p:bldP spid="147464" grpId="0" animBg="1"/>
      <p:bldP spid="147464" grpId="1" animBg="1"/>
      <p:bldP spid="147465" grpId="0" animBg="1"/>
      <p:bldP spid="147476" grpId="0" animBg="1"/>
      <p:bldP spid="147477" grpId="0" animBg="1"/>
      <p:bldP spid="147477" grpId="1" animBg="1"/>
      <p:bldP spid="147477" grpId="2" animBg="1"/>
      <p:bldP spid="147477" grpId="3" animBg="1"/>
      <p:bldP spid="147477" grpId="4" animBg="1"/>
      <p:bldP spid="147477" grpId="5" animBg="1"/>
      <p:bldP spid="147477" grpId="6" animBg="1"/>
      <p:bldP spid="14747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a:t>
            </a:r>
          </a:p>
        </p:txBody>
      </p:sp>
      <p:sp>
        <p:nvSpPr>
          <p:cNvPr id="148483" name="Oval 3"/>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8484"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8485"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48486"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48487"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8488"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8489"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48490"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148491" name="Group 11"/>
          <p:cNvGrpSpPr>
            <a:grpSpLocks/>
          </p:cNvGrpSpPr>
          <p:nvPr/>
        </p:nvGrpSpPr>
        <p:grpSpPr bwMode="auto">
          <a:xfrm>
            <a:off x="1108075" y="3421063"/>
            <a:ext cx="8550275" cy="608012"/>
            <a:chOff x="644" y="1153"/>
            <a:chExt cx="4972" cy="383"/>
          </a:xfrm>
        </p:grpSpPr>
        <p:sp>
          <p:nvSpPr>
            <p:cNvPr id="148492"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48493"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8494"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48495"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8496"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8497"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8498"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48499"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48500" name="AutoShape 20"/>
          <p:cNvSpPr>
            <a:spLocks noChangeArrowheads="1"/>
          </p:cNvSpPr>
          <p:nvPr/>
        </p:nvSpPr>
        <p:spPr bwMode="auto">
          <a:xfrm>
            <a:off x="3235325"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48501" name="AutoShape 21"/>
          <p:cNvSpPr>
            <a:spLocks noChangeArrowheads="1"/>
          </p:cNvSpPr>
          <p:nvPr/>
        </p:nvSpPr>
        <p:spPr bwMode="auto">
          <a:xfrm>
            <a:off x="8632825"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j</a:t>
            </a:r>
          </a:p>
        </p:txBody>
      </p:sp>
      <p:sp>
        <p:nvSpPr>
          <p:cNvPr id="148502" name="Oval 22"/>
          <p:cNvSpPr>
            <a:spLocks noChangeArrowheads="1"/>
          </p:cNvSpPr>
          <p:nvPr/>
        </p:nvSpPr>
        <p:spPr bwMode="auto">
          <a:xfrm>
            <a:off x="4448175" y="2882900"/>
            <a:ext cx="792163"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2.5E-6 0.00232 L 0.11163 0.00232 " pathEditMode="relative" rAng="0" ptsTypes="AA">
                                      <p:cBhvr>
                                        <p:cTn id="6" dur="2000" fill="hold"/>
                                        <p:tgtEl>
                                          <p:spTgt spid="148500"/>
                                        </p:tgtEl>
                                        <p:attrNameLst>
                                          <p:attrName>ppt_x</p:attrName>
                                          <p:attrName>ppt_y</p:attrName>
                                        </p:attrNameLst>
                                      </p:cBhvr>
                                      <p:rCtr x="5573"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148501"/>
                                        </p:tgtEl>
                                        <p:attrNameLst>
                                          <p:attrName>style.visibility</p:attrName>
                                        </p:attrNameLst>
                                      </p:cBhvr>
                                      <p:to>
                                        <p:strVal val="visible"/>
                                      </p:to>
                                    </p:set>
                                    <p:animEffect transition="in" filter="blinds(horizontal)">
                                      <p:cBhvr>
                                        <p:cTn id="10" dur="500"/>
                                        <p:tgtEl>
                                          <p:spTgt spid="148501"/>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148489"/>
                                        </p:tgtEl>
                                      </p:cBhvr>
                                    </p:animEffect>
                                    <p:animScale>
                                      <p:cBhvr>
                                        <p:cTn id="14" dur="1000" autoRev="1" fill="hold"/>
                                        <p:tgtEl>
                                          <p:spTgt spid="148489"/>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148488"/>
                                        </p:tgtEl>
                                      </p:cBhvr>
                                    </p:animEffect>
                                    <p:animScale>
                                      <p:cBhvr>
                                        <p:cTn id="17" dur="1000" autoRev="1" fill="hold"/>
                                        <p:tgtEl>
                                          <p:spTgt spid="148488"/>
                                        </p:tgtEl>
                                      </p:cBhvr>
                                      <p:by x="105000" y="105000"/>
                                    </p:animScale>
                                  </p:childTnLst>
                                </p:cTn>
                              </p:par>
                            </p:childTnLst>
                          </p:cTn>
                        </p:par>
                        <p:par>
                          <p:cTn id="18" fill="hold" nodeType="afterGroup">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2.22222E-6 -3.7037E-6 L -0.1099 -3.7037E-6 " pathEditMode="relative" rAng="0" ptsTypes="AA">
                                      <p:cBhvr>
                                        <p:cTn id="20" dur="2000" fill="hold"/>
                                        <p:tgtEl>
                                          <p:spTgt spid="148501"/>
                                        </p:tgtEl>
                                        <p:attrNameLst>
                                          <p:attrName>ppt_x</p:attrName>
                                          <p:attrName>ppt_y</p:attrName>
                                        </p:attrNameLst>
                                      </p:cBhvr>
                                      <p:rCtr x="-5503" y="0"/>
                                    </p:animMotion>
                                  </p:childTnLst>
                                </p:cTn>
                              </p:par>
                            </p:childTnLst>
                          </p:cTn>
                        </p:par>
                        <p:par>
                          <p:cTn id="21" fill="hold" nodeType="afterGroup">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148488"/>
                                        </p:tgtEl>
                                      </p:cBhvr>
                                    </p:animEffect>
                                    <p:animScale>
                                      <p:cBhvr>
                                        <p:cTn id="24" dur="1000" autoRev="1" fill="hold"/>
                                        <p:tgtEl>
                                          <p:spTgt spid="148488"/>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148487"/>
                                        </p:tgtEl>
                                      </p:cBhvr>
                                    </p:animEffect>
                                    <p:animScale>
                                      <p:cBhvr>
                                        <p:cTn id="27" dur="1000" autoRev="1" fill="hold"/>
                                        <p:tgtEl>
                                          <p:spTgt spid="148487"/>
                                        </p:tgtEl>
                                      </p:cBhvr>
                                      <p:by x="105000" y="105000"/>
                                    </p:animScale>
                                  </p:childTnLst>
                                </p:cTn>
                              </p:par>
                            </p:childTnLst>
                          </p:cTn>
                        </p:par>
                        <p:par>
                          <p:cTn id="28" fill="hold" nodeType="afterGroup">
                            <p:stCondLst>
                              <p:cond delay="8500"/>
                            </p:stCondLst>
                            <p:childTnLst>
                              <p:par>
                                <p:cTn id="29" presetID="35" presetClass="path" presetSubtype="0" accel="50000" decel="50000" fill="hold" grpId="3" nodeType="afterEffect">
                                  <p:stCondLst>
                                    <p:cond delay="0"/>
                                  </p:stCondLst>
                                  <p:iterate type="lt">
                                    <p:tmPct val="0"/>
                                  </p:iterate>
                                  <p:childTnLst>
                                    <p:animMotion origin="layout" path="M -0.1099 -3.7037E-6 L -0.22465 -3.7037E-6 " pathEditMode="relative" rAng="0" ptsTypes="AA">
                                      <p:cBhvr>
                                        <p:cTn id="30" dur="2000" fill="hold"/>
                                        <p:tgtEl>
                                          <p:spTgt spid="148501"/>
                                        </p:tgtEl>
                                        <p:attrNameLst>
                                          <p:attrName>ppt_x</p:attrName>
                                          <p:attrName>ppt_y</p:attrName>
                                        </p:attrNameLst>
                                      </p:cBhvr>
                                      <p:rCtr x="-5747" y="0"/>
                                    </p:animMotion>
                                  </p:childTnLst>
                                </p:cTn>
                              </p:par>
                            </p:childTnLst>
                          </p:cTn>
                        </p:par>
                        <p:par>
                          <p:cTn id="31" fill="hold" nodeType="afterGroup">
                            <p:stCondLst>
                              <p:cond delay="10500"/>
                            </p:stCondLst>
                            <p:childTnLst>
                              <p:par>
                                <p:cTn id="32" presetID="26" presetClass="emph" presetSubtype="0" fill="hold" grpId="1" nodeType="afterEffect">
                                  <p:stCondLst>
                                    <p:cond delay="0"/>
                                  </p:stCondLst>
                                  <p:childTnLst>
                                    <p:animEffect transition="out" filter="fade">
                                      <p:cBhvr>
                                        <p:cTn id="33" dur="2000" tmFilter="0, 0; .2, .5; .8, .5; 1, 0"/>
                                        <p:tgtEl>
                                          <p:spTgt spid="148487"/>
                                        </p:tgtEl>
                                      </p:cBhvr>
                                    </p:animEffect>
                                    <p:animScale>
                                      <p:cBhvr>
                                        <p:cTn id="34" dur="1000" autoRev="1" fill="hold"/>
                                        <p:tgtEl>
                                          <p:spTgt spid="148487"/>
                                        </p:tgtEl>
                                      </p:cBhvr>
                                      <p:by x="105000" y="105000"/>
                                    </p:animScale>
                                  </p:childTnLst>
                                </p:cTn>
                              </p:par>
                              <p:par>
                                <p:cTn id="35" presetID="26" presetClass="emph" presetSubtype="0" fill="hold" grpId="0" nodeType="withEffect">
                                  <p:stCondLst>
                                    <p:cond delay="0"/>
                                  </p:stCondLst>
                                  <p:childTnLst>
                                    <p:animEffect transition="out" filter="fade">
                                      <p:cBhvr>
                                        <p:cTn id="36" dur="2000" tmFilter="0, 0; .2, .5; .8, .5; 1, 0"/>
                                        <p:tgtEl>
                                          <p:spTgt spid="148486"/>
                                        </p:tgtEl>
                                      </p:cBhvr>
                                    </p:animEffect>
                                    <p:animScale>
                                      <p:cBhvr>
                                        <p:cTn id="37" dur="1000" autoRev="1" fill="hold"/>
                                        <p:tgtEl>
                                          <p:spTgt spid="148486"/>
                                        </p:tgtEl>
                                      </p:cBhvr>
                                      <p:by x="105000" y="105000"/>
                                    </p:animScale>
                                  </p:childTnLst>
                                </p:cTn>
                              </p:par>
                            </p:childTnLst>
                          </p:cTn>
                        </p:par>
                        <p:par>
                          <p:cTn id="38" fill="hold" nodeType="afterGroup">
                            <p:stCondLst>
                              <p:cond delay="12500"/>
                            </p:stCondLst>
                            <p:childTnLst>
                              <p:par>
                                <p:cTn id="39" presetID="42" presetClass="path" presetSubtype="0" accel="50000" decel="50000" fill="hold" grpId="1" nodeType="afterEffect">
                                  <p:stCondLst>
                                    <p:cond delay="0"/>
                                  </p:stCondLst>
                                  <p:childTnLst>
                                    <p:animMotion origin="layout" path="M 0.00174 2.59259E-6 L 0.00174 0.32222 " pathEditMode="relative" rAng="0" ptsTypes="AA">
                                      <p:cBhvr>
                                        <p:cTn id="40" dur="2000" fill="hold"/>
                                        <p:tgtEl>
                                          <p:spTgt spid="148486"/>
                                        </p:tgtEl>
                                        <p:attrNameLst>
                                          <p:attrName>ppt_x</p:attrName>
                                          <p:attrName>ppt_y</p:attrName>
                                        </p:attrNameLst>
                                      </p:cBhvr>
                                      <p:rCtr x="0" y="16111"/>
                                    </p:animMotion>
                                  </p:childTnLst>
                                </p:cTn>
                              </p:par>
                            </p:childTnLst>
                          </p:cTn>
                        </p:par>
                        <p:par>
                          <p:cTn id="41" fill="hold" nodeType="afterGroup">
                            <p:stCondLst>
                              <p:cond delay="14500"/>
                            </p:stCondLst>
                            <p:childTnLst>
                              <p:par>
                                <p:cTn id="42" presetID="35" presetClass="path" presetSubtype="0" accel="50000" decel="50000" fill="hold" grpId="2" nodeType="afterEffect">
                                  <p:stCondLst>
                                    <p:cond delay="0"/>
                                  </p:stCondLst>
                                  <p:childTnLst>
                                    <p:animMotion origin="layout" path="M 0.00157 2.59259E-6 L -0.11181 2.59259E-6 " pathEditMode="relative" rAng="0" ptsTypes="AA">
                                      <p:cBhvr>
                                        <p:cTn id="43" dur="2000" fill="hold"/>
                                        <p:tgtEl>
                                          <p:spTgt spid="148487"/>
                                        </p:tgtEl>
                                        <p:attrNameLst>
                                          <p:attrName>ppt_x</p:attrName>
                                          <p:attrName>ppt_y</p:attrName>
                                        </p:attrNameLst>
                                      </p:cBhvr>
                                      <p:rCtr x="-5677" y="0"/>
                                    </p:animMotion>
                                  </p:childTnLst>
                                </p:cTn>
                              </p:par>
                            </p:childTnLst>
                          </p:cTn>
                        </p:par>
                        <p:par>
                          <p:cTn id="44" fill="hold" nodeType="afterGroup">
                            <p:stCondLst>
                              <p:cond delay="16500"/>
                            </p:stCondLst>
                            <p:childTnLst>
                              <p:par>
                                <p:cTn id="45" presetID="64" presetClass="path" presetSubtype="0" accel="50000" decel="50000" fill="hold" grpId="2" nodeType="afterEffect">
                                  <p:stCondLst>
                                    <p:cond delay="0"/>
                                  </p:stCondLst>
                                  <p:childTnLst>
                                    <p:animMotion origin="layout" path="M 0.00174 0.32222 L 0.11198 2.59259E-6 " pathEditMode="relative" rAng="0" ptsTypes="AA">
                                      <p:cBhvr>
                                        <p:cTn id="46" dur="2000" fill="hold"/>
                                        <p:tgtEl>
                                          <p:spTgt spid="148486"/>
                                        </p:tgtEl>
                                        <p:attrNameLst>
                                          <p:attrName>ppt_x</p:attrName>
                                          <p:attrName>ppt_y</p:attrName>
                                        </p:attrNameLst>
                                      </p:cBhvr>
                                      <p:rCtr x="5503" y="-16111"/>
                                    </p:animMotion>
                                  </p:childTnLst>
                                </p:cTn>
                              </p:par>
                            </p:childTnLst>
                          </p:cTn>
                        </p:par>
                        <p:par>
                          <p:cTn id="47" fill="hold" nodeType="afterGroup">
                            <p:stCondLst>
                              <p:cond delay="18500"/>
                            </p:stCondLst>
                            <p:childTnLst>
                              <p:par>
                                <p:cTn id="48" presetID="35" presetClass="path" presetSubtype="0" accel="50000" decel="50000" fill="hold" grpId="4" nodeType="afterEffect">
                                  <p:stCondLst>
                                    <p:cond delay="0"/>
                                  </p:stCondLst>
                                  <p:iterate type="lt">
                                    <p:tmPct val="0"/>
                                  </p:iterate>
                                  <p:childTnLst>
                                    <p:animMotion origin="layout" path="M -0.22466 -3.7037E-6 L -0.33646 -3.7037E-6 " pathEditMode="relative" rAng="0" ptsTypes="AA">
                                      <p:cBhvr>
                                        <p:cTn id="49" dur="2000" fill="hold"/>
                                        <p:tgtEl>
                                          <p:spTgt spid="148501"/>
                                        </p:tgtEl>
                                        <p:attrNameLst>
                                          <p:attrName>ppt_x</p:attrName>
                                          <p:attrName>ppt_y</p:attrName>
                                        </p:attrNameLst>
                                      </p:cBhvr>
                                      <p:rCtr x="-5590" y="0"/>
                                    </p:animMotion>
                                  </p:childTnLst>
                                </p:cTn>
                              </p:par>
                            </p:childTnLst>
                          </p:cTn>
                        </p:par>
                        <p:par>
                          <p:cTn id="50" fill="hold" nodeType="afterGroup">
                            <p:stCondLst>
                              <p:cond delay="20500"/>
                            </p:stCondLst>
                            <p:childTnLst>
                              <p:par>
                                <p:cTn id="51" presetID="26" presetClass="emph" presetSubtype="0" fill="hold" grpId="3" nodeType="afterEffect">
                                  <p:stCondLst>
                                    <p:cond delay="0"/>
                                  </p:stCondLst>
                                  <p:childTnLst>
                                    <p:animEffect transition="out" filter="fade">
                                      <p:cBhvr>
                                        <p:cTn id="52" dur="2000" tmFilter="0, 0; .2, .5; .8, .5; 1, 0"/>
                                        <p:tgtEl>
                                          <p:spTgt spid="148487"/>
                                        </p:tgtEl>
                                      </p:cBhvr>
                                    </p:animEffect>
                                    <p:animScale>
                                      <p:cBhvr>
                                        <p:cTn id="53" dur="1000" autoRev="1" fill="hold"/>
                                        <p:tgtEl>
                                          <p:spTgt spid="148487"/>
                                        </p:tgtEl>
                                      </p:cBhvr>
                                      <p:by x="105000" y="105000"/>
                                    </p:animScale>
                                  </p:childTnLst>
                                </p:cTn>
                              </p:par>
                              <p:par>
                                <p:cTn id="54" presetID="26" presetClass="emph" presetSubtype="0" fill="hold" grpId="0" nodeType="withEffect">
                                  <p:stCondLst>
                                    <p:cond delay="0"/>
                                  </p:stCondLst>
                                  <p:childTnLst>
                                    <p:animEffect transition="out" filter="fade">
                                      <p:cBhvr>
                                        <p:cTn id="55" dur="2000" tmFilter="0, 0; .2, .5; .8, .5; 1, 0"/>
                                        <p:tgtEl>
                                          <p:spTgt spid="148485"/>
                                        </p:tgtEl>
                                      </p:cBhvr>
                                    </p:animEffect>
                                    <p:animScale>
                                      <p:cBhvr>
                                        <p:cTn id="56" dur="1000" autoRev="1" fill="hold"/>
                                        <p:tgtEl>
                                          <p:spTgt spid="148485"/>
                                        </p:tgtEl>
                                      </p:cBhvr>
                                      <p:by x="105000" y="105000"/>
                                    </p:animScale>
                                  </p:childTnLst>
                                </p:cTn>
                              </p:par>
                            </p:childTnLst>
                          </p:cTn>
                        </p:par>
                        <p:par>
                          <p:cTn id="57" fill="hold" nodeType="afterGroup">
                            <p:stCondLst>
                              <p:cond delay="22500"/>
                            </p:stCondLst>
                            <p:childTnLst>
                              <p:par>
                                <p:cTn id="58" presetID="42" presetClass="path" presetSubtype="0" accel="50000" decel="50000" fill="hold" grpId="1" nodeType="afterEffect">
                                  <p:stCondLst>
                                    <p:cond delay="0"/>
                                  </p:stCondLst>
                                  <p:childTnLst>
                                    <p:animMotion origin="layout" path="M 3.61111E-6 2.59259E-6 L 3.61111E-6 0.32453 " pathEditMode="relative" rAng="0" ptsTypes="AA">
                                      <p:cBhvr>
                                        <p:cTn id="59" dur="2000" fill="hold"/>
                                        <p:tgtEl>
                                          <p:spTgt spid="148485"/>
                                        </p:tgtEl>
                                        <p:attrNameLst>
                                          <p:attrName>ppt_x</p:attrName>
                                          <p:attrName>ppt_y</p:attrName>
                                        </p:attrNameLst>
                                      </p:cBhvr>
                                      <p:rCtr x="0" y="16227"/>
                                    </p:animMotion>
                                  </p:childTnLst>
                                </p:cTn>
                              </p:par>
                            </p:childTnLst>
                          </p:cTn>
                        </p:par>
                        <p:par>
                          <p:cTn id="60" fill="hold" nodeType="afterGroup">
                            <p:stCondLst>
                              <p:cond delay="24500"/>
                            </p:stCondLst>
                            <p:childTnLst>
                              <p:par>
                                <p:cTn id="61" presetID="35" presetClass="path" presetSubtype="0" accel="50000" decel="50000" fill="hold" grpId="4" nodeType="afterEffect">
                                  <p:stCondLst>
                                    <p:cond delay="0"/>
                                  </p:stCondLst>
                                  <p:childTnLst>
                                    <p:animMotion origin="layout" path="M -0.11181 2.59259E-6 L -0.22344 2.59259E-6 " pathEditMode="relative" rAng="0" ptsTypes="AA">
                                      <p:cBhvr>
                                        <p:cTn id="62" dur="2000" fill="hold"/>
                                        <p:tgtEl>
                                          <p:spTgt spid="148487"/>
                                        </p:tgtEl>
                                        <p:attrNameLst>
                                          <p:attrName>ppt_x</p:attrName>
                                          <p:attrName>ppt_y</p:attrName>
                                        </p:attrNameLst>
                                      </p:cBhvr>
                                      <p:rCtr x="-5590" y="0"/>
                                    </p:animMotion>
                                  </p:childTnLst>
                                </p:cTn>
                              </p:par>
                            </p:childTnLst>
                          </p:cTn>
                        </p:par>
                        <p:par>
                          <p:cTn id="63" fill="hold" nodeType="afterGroup">
                            <p:stCondLst>
                              <p:cond delay="26500"/>
                            </p:stCondLst>
                            <p:childTnLst>
                              <p:par>
                                <p:cTn id="64" presetID="64" presetClass="path" presetSubtype="0" accel="50000" decel="50000" fill="hold" grpId="2" nodeType="afterEffect">
                                  <p:stCondLst>
                                    <p:cond delay="0"/>
                                  </p:stCondLst>
                                  <p:childTnLst>
                                    <p:animMotion origin="layout" path="M 3.61111E-6 0.32453 L 0.11163 2.59259E-6 " pathEditMode="relative" rAng="0" ptsTypes="AA">
                                      <p:cBhvr>
                                        <p:cTn id="65" dur="2000" fill="hold"/>
                                        <p:tgtEl>
                                          <p:spTgt spid="148485"/>
                                        </p:tgtEl>
                                        <p:attrNameLst>
                                          <p:attrName>ppt_x</p:attrName>
                                          <p:attrName>ppt_y</p:attrName>
                                        </p:attrNameLst>
                                      </p:cBhvr>
                                      <p:rCtr x="5573" y="-16227"/>
                                    </p:animMotion>
                                  </p:childTnLst>
                                </p:cTn>
                              </p:par>
                            </p:childTnLst>
                          </p:cTn>
                        </p:par>
                        <p:par>
                          <p:cTn id="66" fill="hold" nodeType="afterGroup">
                            <p:stCondLst>
                              <p:cond delay="28500"/>
                            </p:stCondLst>
                            <p:childTnLst>
                              <p:par>
                                <p:cTn id="67" presetID="36" presetClass="emph" presetSubtype="0" fill="hold" grpId="5" nodeType="afterEffect">
                                  <p:stCondLst>
                                    <p:cond delay="0"/>
                                  </p:stCondLst>
                                  <p:iterate type="lt">
                                    <p:tmPct val="10000"/>
                                  </p:iterate>
                                  <p:childTnLst>
                                    <p:animScale>
                                      <p:cBhvr>
                                        <p:cTn id="68" dur="250" autoRev="1" fill="hold">
                                          <p:stCondLst>
                                            <p:cond delay="0"/>
                                          </p:stCondLst>
                                        </p:cTn>
                                        <p:tgtEl>
                                          <p:spTgt spid="148501"/>
                                        </p:tgtEl>
                                      </p:cBhvr>
                                      <p:to x="80000" y="100000"/>
                                    </p:animScale>
                                    <p:anim by="(#ppt_w*0.10)" calcmode="lin" valueType="num">
                                      <p:cBhvr>
                                        <p:cTn id="69" dur="250" autoRev="1" fill="hold">
                                          <p:stCondLst>
                                            <p:cond delay="0"/>
                                          </p:stCondLst>
                                        </p:cTn>
                                        <p:tgtEl>
                                          <p:spTgt spid="148501"/>
                                        </p:tgtEl>
                                        <p:attrNameLst>
                                          <p:attrName>ppt_x</p:attrName>
                                        </p:attrNameLst>
                                      </p:cBhvr>
                                    </p:anim>
                                    <p:anim by="(-#ppt_w*0.10)" calcmode="lin" valueType="num">
                                      <p:cBhvr>
                                        <p:cTn id="70" dur="250" autoRev="1" fill="hold">
                                          <p:stCondLst>
                                            <p:cond delay="0"/>
                                          </p:stCondLst>
                                        </p:cTn>
                                        <p:tgtEl>
                                          <p:spTgt spid="148501"/>
                                        </p:tgtEl>
                                        <p:attrNameLst>
                                          <p:attrName>ppt_y</p:attrName>
                                        </p:attrNameLst>
                                      </p:cBhvr>
                                    </p:anim>
                                    <p:animRot by="-480000">
                                      <p:cBhvr>
                                        <p:cTn id="71" dur="250" autoRev="1" fill="hold">
                                          <p:stCondLst>
                                            <p:cond delay="0"/>
                                          </p:stCondLst>
                                        </p:cTn>
                                        <p:tgtEl>
                                          <p:spTgt spid="148501"/>
                                        </p:tgtEl>
                                        <p:attrNameLst>
                                          <p:attrName>r</p:attrName>
                                        </p:attrNameLst>
                                      </p:cBhvr>
                                    </p:animRot>
                                  </p:childTnLst>
                                </p:cTn>
                              </p:par>
                            </p:childTnLst>
                          </p:cTn>
                        </p:par>
                        <p:par>
                          <p:cTn id="72" fill="hold" nodeType="afterGroup">
                            <p:stCondLst>
                              <p:cond delay="29000"/>
                            </p:stCondLst>
                            <p:childTnLst>
                              <p:par>
                                <p:cTn id="73" presetID="3" presetClass="exit" presetSubtype="10" fill="hold" grpId="1" nodeType="afterEffect">
                                  <p:stCondLst>
                                    <p:cond delay="0"/>
                                  </p:stCondLst>
                                  <p:iterate type="lt">
                                    <p:tmPct val="0"/>
                                  </p:iterate>
                                  <p:childTnLst>
                                    <p:animEffect transition="out" filter="blinds(horizontal)">
                                      <p:cBhvr>
                                        <p:cTn id="74" dur="500"/>
                                        <p:tgtEl>
                                          <p:spTgt spid="148501"/>
                                        </p:tgtEl>
                                      </p:cBhvr>
                                    </p:animEffect>
                                    <p:set>
                                      <p:cBhvr>
                                        <p:cTn id="75" dur="1" fill="hold">
                                          <p:stCondLst>
                                            <p:cond delay="499"/>
                                          </p:stCondLst>
                                        </p:cTn>
                                        <p:tgtEl>
                                          <p:spTgt spid="148501"/>
                                        </p:tgtEl>
                                        <p:attrNameLst>
                                          <p:attrName>style.visibility</p:attrName>
                                        </p:attrNameLst>
                                      </p:cBhvr>
                                      <p:to>
                                        <p:strVal val="hidden"/>
                                      </p:to>
                                    </p:set>
                                  </p:childTnLst>
                                </p:cTn>
                              </p:par>
                            </p:childTnLst>
                          </p:cTn>
                        </p:par>
                        <p:par>
                          <p:cTn id="76" fill="hold" nodeType="afterGroup">
                            <p:stCondLst>
                              <p:cond delay="29500"/>
                            </p:stCondLst>
                            <p:childTnLst>
                              <p:par>
                                <p:cTn id="77" presetID="8" presetClass="exit" presetSubtype="16" fill="hold" grpId="5" nodeType="afterEffect">
                                  <p:stCondLst>
                                    <p:cond delay="0"/>
                                  </p:stCondLst>
                                  <p:childTnLst>
                                    <p:animEffect transition="out" filter="diamond(in)">
                                      <p:cBhvr>
                                        <p:cTn id="78" dur="1000"/>
                                        <p:tgtEl>
                                          <p:spTgt spid="148487"/>
                                        </p:tgtEl>
                                      </p:cBhvr>
                                    </p:animEffect>
                                    <p:set>
                                      <p:cBhvr>
                                        <p:cTn id="79" dur="1" fill="hold">
                                          <p:stCondLst>
                                            <p:cond delay="999"/>
                                          </p:stCondLst>
                                        </p:cTn>
                                        <p:tgtEl>
                                          <p:spTgt spid="148487"/>
                                        </p:tgtEl>
                                        <p:attrNameLst>
                                          <p:attrName>style.visibility</p:attrName>
                                        </p:attrNameLst>
                                      </p:cBhvr>
                                      <p:to>
                                        <p:strVal val="hidden"/>
                                      </p:to>
                                    </p:set>
                                  </p:childTnLst>
                                </p:cTn>
                              </p:par>
                              <p:par>
                                <p:cTn id="80" presetID="8" presetClass="entr" presetSubtype="16" fill="hold" nodeType="withEffect">
                                  <p:stCondLst>
                                    <p:cond delay="0"/>
                                  </p:stCondLst>
                                  <p:childTnLst>
                                    <p:set>
                                      <p:cBhvr>
                                        <p:cTn id="81" dur="1" fill="hold">
                                          <p:stCondLst>
                                            <p:cond delay="0"/>
                                          </p:stCondLst>
                                        </p:cTn>
                                        <p:tgtEl>
                                          <p:spTgt spid="148502"/>
                                        </p:tgtEl>
                                        <p:attrNameLst>
                                          <p:attrName>style.visibility</p:attrName>
                                        </p:attrNameLst>
                                      </p:cBhvr>
                                      <p:to>
                                        <p:strVal val="visible"/>
                                      </p:to>
                                    </p:set>
                                    <p:animEffect transition="in" filter="diamond(in)">
                                      <p:cBhvr>
                                        <p:cTn id="82" dur="1000"/>
                                        <p:tgtEl>
                                          <p:spTgt spid="148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5" grpId="0" animBg="1"/>
      <p:bldP spid="148485" grpId="1" animBg="1"/>
      <p:bldP spid="148485" grpId="2" animBg="1"/>
      <p:bldP spid="148486" grpId="0" animBg="1"/>
      <p:bldP spid="148486" grpId="1" animBg="1"/>
      <p:bldP spid="148486" grpId="2" animBg="1"/>
      <p:bldP spid="148487" grpId="0" animBg="1"/>
      <p:bldP spid="148487" grpId="1" animBg="1"/>
      <p:bldP spid="148487" grpId="2" animBg="1"/>
      <p:bldP spid="148487" grpId="3" animBg="1"/>
      <p:bldP spid="148487" grpId="4" animBg="1"/>
      <p:bldP spid="148487" grpId="5" animBg="1"/>
      <p:bldP spid="148488" grpId="0" animBg="1"/>
      <p:bldP spid="148488" grpId="1" animBg="1"/>
      <p:bldP spid="148489" grpId="0" animBg="1"/>
      <p:bldP spid="148500" grpId="0" animBg="1"/>
      <p:bldP spid="148501" grpId="0" animBg="1"/>
      <p:bldP spid="148501" grpId="1" animBg="1"/>
      <p:bldP spid="148501" grpId="2" animBg="1"/>
      <p:bldP spid="148501" grpId="3" animBg="1"/>
      <p:bldP spid="148501" grpId="4" animBg="1"/>
      <p:bldP spid="148501" grpId="5"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Đổi Chỗ Trực Tiếp – Interchange Sort</a:t>
            </a:r>
          </a:p>
        </p:txBody>
      </p:sp>
      <p:sp>
        <p:nvSpPr>
          <p:cNvPr id="63491" name="Rectangle 3"/>
          <p:cNvSpPr>
            <a:spLocks noGrp="1" noChangeArrowheads="1"/>
          </p:cNvSpPr>
          <p:nvPr>
            <p:ph type="body" idx="1"/>
          </p:nvPr>
        </p:nvSpPr>
        <p:spPr>
          <a:xfrm>
            <a:off x="1062038" y="1570038"/>
            <a:ext cx="7905750" cy="3930650"/>
          </a:xfrm>
        </p:spPr>
        <p:txBody>
          <a:bodyPr/>
          <a:lstStyle/>
          <a:p>
            <a:pPr>
              <a:lnSpc>
                <a:spcPct val="150000"/>
              </a:lnSpc>
              <a:spcBef>
                <a:spcPct val="60000"/>
              </a:spcBef>
            </a:pPr>
            <a:r>
              <a:rPr lang="en-US" b="1"/>
              <a:t>Ý tưởng</a:t>
            </a:r>
            <a:r>
              <a:rPr lang="en-US"/>
              <a:t>: Xuất phát từ đầu dãy, tìm tất các các nghịch thế chứa phần tử này, triệt tiêu chúng bằng cách đổi chỗ 2 phần tử trong cặp nghịch thế. Lặp lại xử lý trên với phần tử kế trong dãy.</a:t>
            </a:r>
          </a:p>
          <a:p>
            <a:pPr>
              <a:spcBef>
                <a:spcPct val="60000"/>
              </a:spcBef>
              <a:buFont typeface="Wingdings" pitchFamily="2" charset="2"/>
              <a:buNone/>
            </a:pPr>
            <a:endParaRPr lang="en-US"/>
          </a:p>
        </p:txBody>
      </p:sp>
    </p:spTree>
    <p:extLst>
      <p:ext uri="{BB962C8B-B14F-4D97-AF65-F5344CB8AC3E}">
        <p14:creationId xmlns:p14="http://schemas.microsoft.com/office/powerpoint/2010/main" val="19452080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a:t>
            </a:r>
          </a:p>
        </p:txBody>
      </p:sp>
      <p:sp>
        <p:nvSpPr>
          <p:cNvPr id="149507" name="Oval 3"/>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9508"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9509"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9510"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49511"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49512"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9513"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49514"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149515" name="Group 11"/>
          <p:cNvGrpSpPr>
            <a:grpSpLocks/>
          </p:cNvGrpSpPr>
          <p:nvPr/>
        </p:nvGrpSpPr>
        <p:grpSpPr bwMode="auto">
          <a:xfrm>
            <a:off x="1108075" y="3416300"/>
            <a:ext cx="8550275" cy="608013"/>
            <a:chOff x="644" y="1153"/>
            <a:chExt cx="4972" cy="383"/>
          </a:xfrm>
        </p:grpSpPr>
        <p:sp>
          <p:nvSpPr>
            <p:cNvPr id="149516"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49517"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9518"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49519"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9520"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9521"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9522"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49523"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49524" name="AutoShape 20"/>
          <p:cNvSpPr>
            <a:spLocks noChangeArrowheads="1"/>
          </p:cNvSpPr>
          <p:nvPr/>
        </p:nvSpPr>
        <p:spPr bwMode="auto">
          <a:xfrm>
            <a:off x="4335463"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49525" name="AutoShape 21"/>
          <p:cNvSpPr>
            <a:spLocks noChangeArrowheads="1"/>
          </p:cNvSpPr>
          <p:nvPr/>
        </p:nvSpPr>
        <p:spPr bwMode="auto">
          <a:xfrm>
            <a:off x="8632825"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j</a:t>
            </a:r>
          </a:p>
        </p:txBody>
      </p:sp>
      <p:sp>
        <p:nvSpPr>
          <p:cNvPr id="149526" name="Oval 22"/>
          <p:cNvSpPr>
            <a:spLocks noChangeArrowheads="1"/>
          </p:cNvSpPr>
          <p:nvPr/>
        </p:nvSpPr>
        <p:spPr bwMode="auto">
          <a:xfrm>
            <a:off x="5527675" y="287496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2.5E-6 0.00232 L 0.11163 0.00232 " pathEditMode="relative" rAng="0" ptsTypes="AA">
                                      <p:cBhvr>
                                        <p:cTn id="6" dur="2000" fill="hold"/>
                                        <p:tgtEl>
                                          <p:spTgt spid="149524"/>
                                        </p:tgtEl>
                                        <p:attrNameLst>
                                          <p:attrName>ppt_x</p:attrName>
                                          <p:attrName>ppt_y</p:attrName>
                                        </p:attrNameLst>
                                      </p:cBhvr>
                                      <p:rCtr x="5573"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149525"/>
                                        </p:tgtEl>
                                        <p:attrNameLst>
                                          <p:attrName>style.visibility</p:attrName>
                                        </p:attrNameLst>
                                      </p:cBhvr>
                                      <p:to>
                                        <p:strVal val="visible"/>
                                      </p:to>
                                    </p:set>
                                    <p:animEffect transition="in" filter="blinds(horizontal)">
                                      <p:cBhvr>
                                        <p:cTn id="10" dur="500"/>
                                        <p:tgtEl>
                                          <p:spTgt spid="149525"/>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149513"/>
                                        </p:tgtEl>
                                      </p:cBhvr>
                                    </p:animEffect>
                                    <p:animScale>
                                      <p:cBhvr>
                                        <p:cTn id="14" dur="1000" autoRev="1" fill="hold"/>
                                        <p:tgtEl>
                                          <p:spTgt spid="149513"/>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149512"/>
                                        </p:tgtEl>
                                      </p:cBhvr>
                                    </p:animEffect>
                                    <p:animScale>
                                      <p:cBhvr>
                                        <p:cTn id="17" dur="1000" autoRev="1" fill="hold"/>
                                        <p:tgtEl>
                                          <p:spTgt spid="149512"/>
                                        </p:tgtEl>
                                      </p:cBhvr>
                                      <p:by x="105000" y="105000"/>
                                    </p:animScale>
                                  </p:childTnLst>
                                </p:cTn>
                              </p:par>
                            </p:childTnLst>
                          </p:cTn>
                        </p:par>
                        <p:par>
                          <p:cTn id="18" fill="hold" nodeType="afterGroup">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2.22222E-6 -3.7037E-6 L -0.1099 -3.7037E-6 " pathEditMode="relative" rAng="0" ptsTypes="AA">
                                      <p:cBhvr>
                                        <p:cTn id="20" dur="2000" fill="hold"/>
                                        <p:tgtEl>
                                          <p:spTgt spid="149525"/>
                                        </p:tgtEl>
                                        <p:attrNameLst>
                                          <p:attrName>ppt_x</p:attrName>
                                          <p:attrName>ppt_y</p:attrName>
                                        </p:attrNameLst>
                                      </p:cBhvr>
                                      <p:rCtr x="-5503" y="0"/>
                                    </p:animMotion>
                                  </p:childTnLst>
                                </p:cTn>
                              </p:par>
                            </p:childTnLst>
                          </p:cTn>
                        </p:par>
                        <p:par>
                          <p:cTn id="21" fill="hold" nodeType="afterGroup">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149512"/>
                                        </p:tgtEl>
                                      </p:cBhvr>
                                    </p:animEffect>
                                    <p:animScale>
                                      <p:cBhvr>
                                        <p:cTn id="24" dur="1000" autoRev="1" fill="hold"/>
                                        <p:tgtEl>
                                          <p:spTgt spid="149512"/>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149511"/>
                                        </p:tgtEl>
                                      </p:cBhvr>
                                    </p:animEffect>
                                    <p:animScale>
                                      <p:cBhvr>
                                        <p:cTn id="27" dur="1000" autoRev="1" fill="hold"/>
                                        <p:tgtEl>
                                          <p:spTgt spid="149511"/>
                                        </p:tgtEl>
                                      </p:cBhvr>
                                      <p:by x="105000" y="105000"/>
                                    </p:animScale>
                                  </p:childTnLst>
                                </p:cTn>
                              </p:par>
                            </p:childTnLst>
                          </p:cTn>
                        </p:par>
                        <p:par>
                          <p:cTn id="28" fill="hold" nodeType="afterGroup">
                            <p:stCondLst>
                              <p:cond delay="8500"/>
                            </p:stCondLst>
                            <p:childTnLst>
                              <p:par>
                                <p:cTn id="29" presetID="42" presetClass="path" presetSubtype="0" accel="50000" decel="50000" fill="hold" grpId="1" nodeType="afterEffect">
                                  <p:stCondLst>
                                    <p:cond delay="0"/>
                                  </p:stCondLst>
                                  <p:childTnLst>
                                    <p:animMotion origin="layout" path="M 0.00174 2.59259E-6 L 0.00174 0.32662 " pathEditMode="relative" rAng="0" ptsTypes="AA">
                                      <p:cBhvr>
                                        <p:cTn id="30" dur="2000" fill="hold"/>
                                        <p:tgtEl>
                                          <p:spTgt spid="149511"/>
                                        </p:tgtEl>
                                        <p:attrNameLst>
                                          <p:attrName>ppt_x</p:attrName>
                                          <p:attrName>ppt_y</p:attrName>
                                        </p:attrNameLst>
                                      </p:cBhvr>
                                      <p:rCtr x="0" y="16319"/>
                                    </p:animMotion>
                                  </p:childTnLst>
                                </p:cTn>
                              </p:par>
                            </p:childTnLst>
                          </p:cTn>
                        </p:par>
                        <p:par>
                          <p:cTn id="31" fill="hold" nodeType="afterGroup">
                            <p:stCondLst>
                              <p:cond delay="10500"/>
                            </p:stCondLst>
                            <p:childTnLst>
                              <p:par>
                                <p:cTn id="32" presetID="35" presetClass="path" presetSubtype="0" accel="50000" decel="50000" fill="hold" grpId="2" nodeType="afterEffect">
                                  <p:stCondLst>
                                    <p:cond delay="0"/>
                                  </p:stCondLst>
                                  <p:childTnLst>
                                    <p:animMotion origin="layout" path="M 0.00122 2.59259E-6 L -0.11197 2.59259E-6 " pathEditMode="relative" rAng="0" ptsTypes="AA">
                                      <p:cBhvr>
                                        <p:cTn id="33" dur="2000" fill="hold"/>
                                        <p:tgtEl>
                                          <p:spTgt spid="149512"/>
                                        </p:tgtEl>
                                        <p:attrNameLst>
                                          <p:attrName>ppt_x</p:attrName>
                                          <p:attrName>ppt_y</p:attrName>
                                        </p:attrNameLst>
                                      </p:cBhvr>
                                      <p:rCtr x="-5660" y="0"/>
                                    </p:animMotion>
                                  </p:childTnLst>
                                </p:cTn>
                              </p:par>
                            </p:childTnLst>
                          </p:cTn>
                        </p:par>
                        <p:par>
                          <p:cTn id="34" fill="hold" nodeType="afterGroup">
                            <p:stCondLst>
                              <p:cond delay="12500"/>
                            </p:stCondLst>
                            <p:childTnLst>
                              <p:par>
                                <p:cTn id="35" presetID="64" presetClass="path" presetSubtype="0" accel="50000" decel="50000" fill="hold" grpId="2" nodeType="afterEffect">
                                  <p:stCondLst>
                                    <p:cond delay="0"/>
                                  </p:stCondLst>
                                  <p:childTnLst>
                                    <p:animMotion origin="layout" path="M 0.00174 0.32662 L 0.11164 0.00185 " pathEditMode="relative" rAng="0" ptsTypes="AA">
                                      <p:cBhvr>
                                        <p:cTn id="36" dur="2000" fill="hold"/>
                                        <p:tgtEl>
                                          <p:spTgt spid="149511"/>
                                        </p:tgtEl>
                                        <p:attrNameLst>
                                          <p:attrName>ppt_x</p:attrName>
                                          <p:attrName>ppt_y</p:attrName>
                                        </p:attrNameLst>
                                      </p:cBhvr>
                                      <p:rCtr x="5486" y="-16250"/>
                                    </p:animMotion>
                                  </p:childTnLst>
                                </p:cTn>
                              </p:par>
                            </p:childTnLst>
                          </p:cTn>
                        </p:par>
                        <p:par>
                          <p:cTn id="37" fill="hold" nodeType="afterGroup">
                            <p:stCondLst>
                              <p:cond delay="14500"/>
                            </p:stCondLst>
                            <p:childTnLst>
                              <p:par>
                                <p:cTn id="38" presetID="35" presetClass="path" presetSubtype="0" accel="50000" decel="50000" fill="hold" grpId="3" nodeType="afterEffect">
                                  <p:stCondLst>
                                    <p:cond delay="0"/>
                                  </p:stCondLst>
                                  <p:iterate type="lt">
                                    <p:tmPct val="0"/>
                                  </p:iterate>
                                  <p:childTnLst>
                                    <p:animMotion origin="layout" path="M -0.1099 -3.7037E-6 L -0.22465 -3.7037E-6 " pathEditMode="relative" rAng="0" ptsTypes="AA">
                                      <p:cBhvr>
                                        <p:cTn id="39" dur="2000" fill="hold"/>
                                        <p:tgtEl>
                                          <p:spTgt spid="149525"/>
                                        </p:tgtEl>
                                        <p:attrNameLst>
                                          <p:attrName>ppt_x</p:attrName>
                                          <p:attrName>ppt_y</p:attrName>
                                        </p:attrNameLst>
                                      </p:cBhvr>
                                      <p:rCtr x="-5747" y="0"/>
                                    </p:animMotion>
                                  </p:childTnLst>
                                </p:cTn>
                              </p:par>
                            </p:childTnLst>
                          </p:cTn>
                        </p:par>
                        <p:par>
                          <p:cTn id="40" fill="hold" nodeType="afterGroup">
                            <p:stCondLst>
                              <p:cond delay="16500"/>
                            </p:stCondLst>
                            <p:childTnLst>
                              <p:par>
                                <p:cTn id="41" presetID="26" presetClass="emph" presetSubtype="0" fill="hold" grpId="3" nodeType="afterEffect">
                                  <p:stCondLst>
                                    <p:cond delay="0"/>
                                  </p:stCondLst>
                                  <p:childTnLst>
                                    <p:animEffect transition="out" filter="fade">
                                      <p:cBhvr>
                                        <p:cTn id="42" dur="2000" tmFilter="0, 0; .2, .5; .8, .5; 1, 0"/>
                                        <p:tgtEl>
                                          <p:spTgt spid="149512"/>
                                        </p:tgtEl>
                                      </p:cBhvr>
                                    </p:animEffect>
                                    <p:animScale>
                                      <p:cBhvr>
                                        <p:cTn id="43" dur="1000" autoRev="1" fill="hold"/>
                                        <p:tgtEl>
                                          <p:spTgt spid="149512"/>
                                        </p:tgtEl>
                                      </p:cBhvr>
                                      <p:by x="105000" y="105000"/>
                                    </p:animScale>
                                  </p:childTnLst>
                                </p:cTn>
                              </p:par>
                              <p:par>
                                <p:cTn id="44" presetID="26" presetClass="emph" presetSubtype="0" fill="hold" grpId="0" nodeType="withEffect">
                                  <p:stCondLst>
                                    <p:cond delay="0"/>
                                  </p:stCondLst>
                                  <p:childTnLst>
                                    <p:animEffect transition="out" filter="fade">
                                      <p:cBhvr>
                                        <p:cTn id="45" dur="2000" tmFilter="0, 0; .2, .5; .8, .5; 1, 0"/>
                                        <p:tgtEl>
                                          <p:spTgt spid="149510"/>
                                        </p:tgtEl>
                                      </p:cBhvr>
                                    </p:animEffect>
                                    <p:animScale>
                                      <p:cBhvr>
                                        <p:cTn id="46" dur="1000" autoRev="1" fill="hold"/>
                                        <p:tgtEl>
                                          <p:spTgt spid="149510"/>
                                        </p:tgtEl>
                                      </p:cBhvr>
                                      <p:by x="105000" y="105000"/>
                                    </p:animScale>
                                  </p:childTnLst>
                                </p:cTn>
                              </p:par>
                            </p:childTnLst>
                          </p:cTn>
                        </p:par>
                        <p:par>
                          <p:cTn id="47" fill="hold" nodeType="afterGroup">
                            <p:stCondLst>
                              <p:cond delay="18500"/>
                            </p:stCondLst>
                            <p:childTnLst>
                              <p:par>
                                <p:cTn id="48" presetID="42" presetClass="path" presetSubtype="0" accel="50000" decel="50000" fill="hold" grpId="1" nodeType="afterEffect">
                                  <p:stCondLst>
                                    <p:cond delay="0"/>
                                  </p:stCondLst>
                                  <p:childTnLst>
                                    <p:animMotion origin="layout" path="M 0.00174 2.59259E-6 L 0.00191 0.32662 " pathEditMode="relative" rAng="0" ptsTypes="AA">
                                      <p:cBhvr>
                                        <p:cTn id="49" dur="2000" fill="hold"/>
                                        <p:tgtEl>
                                          <p:spTgt spid="149510"/>
                                        </p:tgtEl>
                                        <p:attrNameLst>
                                          <p:attrName>ppt_x</p:attrName>
                                          <p:attrName>ppt_y</p:attrName>
                                        </p:attrNameLst>
                                      </p:cBhvr>
                                      <p:rCtr x="0" y="16319"/>
                                    </p:animMotion>
                                  </p:childTnLst>
                                </p:cTn>
                              </p:par>
                            </p:childTnLst>
                          </p:cTn>
                        </p:par>
                        <p:par>
                          <p:cTn id="50" fill="hold" nodeType="afterGroup">
                            <p:stCondLst>
                              <p:cond delay="20500"/>
                            </p:stCondLst>
                            <p:childTnLst>
                              <p:par>
                                <p:cTn id="51" presetID="35" presetClass="path" presetSubtype="0" accel="50000" decel="50000" fill="hold" grpId="4" nodeType="afterEffect">
                                  <p:stCondLst>
                                    <p:cond delay="0"/>
                                  </p:stCondLst>
                                  <p:childTnLst>
                                    <p:animMotion origin="layout" path="M -0.11197 2.59259E-6 L -0.22378 2.59259E-6 " pathEditMode="relative" rAng="0" ptsTypes="AA">
                                      <p:cBhvr>
                                        <p:cTn id="52" dur="2000" fill="hold"/>
                                        <p:tgtEl>
                                          <p:spTgt spid="149512"/>
                                        </p:tgtEl>
                                        <p:attrNameLst>
                                          <p:attrName>ppt_x</p:attrName>
                                          <p:attrName>ppt_y</p:attrName>
                                        </p:attrNameLst>
                                      </p:cBhvr>
                                      <p:rCtr x="-5590" y="0"/>
                                    </p:animMotion>
                                  </p:childTnLst>
                                </p:cTn>
                              </p:par>
                            </p:childTnLst>
                          </p:cTn>
                        </p:par>
                        <p:par>
                          <p:cTn id="53" fill="hold" nodeType="afterGroup">
                            <p:stCondLst>
                              <p:cond delay="22500"/>
                            </p:stCondLst>
                            <p:childTnLst>
                              <p:par>
                                <p:cTn id="54" presetID="64" presetClass="path" presetSubtype="0" accel="50000" decel="50000" fill="hold" grpId="2" nodeType="afterEffect">
                                  <p:stCondLst>
                                    <p:cond delay="0"/>
                                  </p:stCondLst>
                                  <p:childTnLst>
                                    <p:animMotion origin="layout" path="M 0.00191 0.32662 L 0.11198 -0.00023 " pathEditMode="relative" rAng="0" ptsTypes="AA">
                                      <p:cBhvr>
                                        <p:cTn id="55" dur="2000" fill="hold"/>
                                        <p:tgtEl>
                                          <p:spTgt spid="149510"/>
                                        </p:tgtEl>
                                        <p:attrNameLst>
                                          <p:attrName>ppt_x</p:attrName>
                                          <p:attrName>ppt_y</p:attrName>
                                        </p:attrNameLst>
                                      </p:cBhvr>
                                      <p:rCtr x="5503" y="-16343"/>
                                    </p:animMotion>
                                  </p:childTnLst>
                                </p:cTn>
                              </p:par>
                            </p:childTnLst>
                          </p:cTn>
                        </p:par>
                        <p:par>
                          <p:cTn id="56" fill="hold" nodeType="afterGroup">
                            <p:stCondLst>
                              <p:cond delay="24500"/>
                            </p:stCondLst>
                            <p:childTnLst>
                              <p:par>
                                <p:cTn id="57" presetID="36" presetClass="emph" presetSubtype="0" fill="hold" grpId="4" nodeType="afterEffect">
                                  <p:stCondLst>
                                    <p:cond delay="0"/>
                                  </p:stCondLst>
                                  <p:iterate type="lt">
                                    <p:tmPct val="10000"/>
                                  </p:iterate>
                                  <p:childTnLst>
                                    <p:animScale>
                                      <p:cBhvr>
                                        <p:cTn id="58" dur="250" autoRev="1" fill="hold">
                                          <p:stCondLst>
                                            <p:cond delay="0"/>
                                          </p:stCondLst>
                                        </p:cTn>
                                        <p:tgtEl>
                                          <p:spTgt spid="149525"/>
                                        </p:tgtEl>
                                      </p:cBhvr>
                                      <p:to x="80000" y="100000"/>
                                    </p:animScale>
                                    <p:anim by="(#ppt_w*0.10)" calcmode="lin" valueType="num">
                                      <p:cBhvr>
                                        <p:cTn id="59" dur="250" autoRev="1" fill="hold">
                                          <p:stCondLst>
                                            <p:cond delay="0"/>
                                          </p:stCondLst>
                                        </p:cTn>
                                        <p:tgtEl>
                                          <p:spTgt spid="149525"/>
                                        </p:tgtEl>
                                        <p:attrNameLst>
                                          <p:attrName>ppt_x</p:attrName>
                                        </p:attrNameLst>
                                      </p:cBhvr>
                                    </p:anim>
                                    <p:anim by="(-#ppt_w*0.10)" calcmode="lin" valueType="num">
                                      <p:cBhvr>
                                        <p:cTn id="60" dur="250" autoRev="1" fill="hold">
                                          <p:stCondLst>
                                            <p:cond delay="0"/>
                                          </p:stCondLst>
                                        </p:cTn>
                                        <p:tgtEl>
                                          <p:spTgt spid="149525"/>
                                        </p:tgtEl>
                                        <p:attrNameLst>
                                          <p:attrName>ppt_y</p:attrName>
                                        </p:attrNameLst>
                                      </p:cBhvr>
                                    </p:anim>
                                    <p:animRot by="-480000">
                                      <p:cBhvr>
                                        <p:cTn id="61" dur="250" autoRev="1" fill="hold">
                                          <p:stCondLst>
                                            <p:cond delay="0"/>
                                          </p:stCondLst>
                                        </p:cTn>
                                        <p:tgtEl>
                                          <p:spTgt spid="149525"/>
                                        </p:tgtEl>
                                        <p:attrNameLst>
                                          <p:attrName>r</p:attrName>
                                        </p:attrNameLst>
                                      </p:cBhvr>
                                    </p:animRot>
                                  </p:childTnLst>
                                </p:cTn>
                              </p:par>
                            </p:childTnLst>
                          </p:cTn>
                        </p:par>
                        <p:par>
                          <p:cTn id="62" fill="hold" nodeType="afterGroup">
                            <p:stCondLst>
                              <p:cond delay="25000"/>
                            </p:stCondLst>
                            <p:childTnLst>
                              <p:par>
                                <p:cTn id="63" presetID="3" presetClass="exit" presetSubtype="10" fill="hold" grpId="1" nodeType="afterEffect">
                                  <p:stCondLst>
                                    <p:cond delay="0"/>
                                  </p:stCondLst>
                                  <p:iterate type="lt">
                                    <p:tmPct val="0"/>
                                  </p:iterate>
                                  <p:childTnLst>
                                    <p:animEffect transition="out" filter="blinds(horizontal)">
                                      <p:cBhvr>
                                        <p:cTn id="64" dur="500"/>
                                        <p:tgtEl>
                                          <p:spTgt spid="149525"/>
                                        </p:tgtEl>
                                      </p:cBhvr>
                                    </p:animEffect>
                                    <p:set>
                                      <p:cBhvr>
                                        <p:cTn id="65" dur="1" fill="hold">
                                          <p:stCondLst>
                                            <p:cond delay="499"/>
                                          </p:stCondLst>
                                        </p:cTn>
                                        <p:tgtEl>
                                          <p:spTgt spid="149525"/>
                                        </p:tgtEl>
                                        <p:attrNameLst>
                                          <p:attrName>style.visibility</p:attrName>
                                        </p:attrNameLst>
                                      </p:cBhvr>
                                      <p:to>
                                        <p:strVal val="hidden"/>
                                      </p:to>
                                    </p:set>
                                  </p:childTnLst>
                                </p:cTn>
                              </p:par>
                            </p:childTnLst>
                          </p:cTn>
                        </p:par>
                        <p:par>
                          <p:cTn id="66" fill="hold" nodeType="afterGroup">
                            <p:stCondLst>
                              <p:cond delay="25500"/>
                            </p:stCondLst>
                            <p:childTnLst>
                              <p:par>
                                <p:cTn id="67" presetID="8" presetClass="exit" presetSubtype="16" fill="hold" grpId="5" nodeType="afterEffect">
                                  <p:stCondLst>
                                    <p:cond delay="0"/>
                                  </p:stCondLst>
                                  <p:childTnLst>
                                    <p:animEffect transition="out" filter="diamond(in)">
                                      <p:cBhvr>
                                        <p:cTn id="68" dur="1000"/>
                                        <p:tgtEl>
                                          <p:spTgt spid="149512"/>
                                        </p:tgtEl>
                                      </p:cBhvr>
                                    </p:animEffect>
                                    <p:set>
                                      <p:cBhvr>
                                        <p:cTn id="69" dur="1" fill="hold">
                                          <p:stCondLst>
                                            <p:cond delay="999"/>
                                          </p:stCondLst>
                                        </p:cTn>
                                        <p:tgtEl>
                                          <p:spTgt spid="149512"/>
                                        </p:tgtEl>
                                        <p:attrNameLst>
                                          <p:attrName>style.visibility</p:attrName>
                                        </p:attrNameLst>
                                      </p:cBhvr>
                                      <p:to>
                                        <p:strVal val="hidden"/>
                                      </p:to>
                                    </p:set>
                                  </p:childTnLst>
                                </p:cTn>
                              </p:par>
                              <p:par>
                                <p:cTn id="70" presetID="8" presetClass="entr" presetSubtype="16" fill="hold" nodeType="withEffect">
                                  <p:stCondLst>
                                    <p:cond delay="0"/>
                                  </p:stCondLst>
                                  <p:childTnLst>
                                    <p:set>
                                      <p:cBhvr>
                                        <p:cTn id="71" dur="1" fill="hold">
                                          <p:stCondLst>
                                            <p:cond delay="0"/>
                                          </p:stCondLst>
                                        </p:cTn>
                                        <p:tgtEl>
                                          <p:spTgt spid="149526"/>
                                        </p:tgtEl>
                                        <p:attrNameLst>
                                          <p:attrName>style.visibility</p:attrName>
                                        </p:attrNameLst>
                                      </p:cBhvr>
                                      <p:to>
                                        <p:strVal val="visible"/>
                                      </p:to>
                                    </p:set>
                                    <p:animEffect transition="in" filter="diamond(in)">
                                      <p:cBhvr>
                                        <p:cTn id="72" dur="1000"/>
                                        <p:tgtEl>
                                          <p:spTgt spid="149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0" grpId="0" animBg="1"/>
      <p:bldP spid="149510" grpId="1" animBg="1"/>
      <p:bldP spid="149510" grpId="2" animBg="1"/>
      <p:bldP spid="149511" grpId="0" animBg="1"/>
      <p:bldP spid="149511" grpId="1" animBg="1"/>
      <p:bldP spid="149511" grpId="2" animBg="1"/>
      <p:bldP spid="149512" grpId="0" animBg="1"/>
      <p:bldP spid="149512" grpId="1" animBg="1"/>
      <p:bldP spid="149512" grpId="2" animBg="1"/>
      <p:bldP spid="149512" grpId="3" animBg="1"/>
      <p:bldP spid="149512" grpId="4" animBg="1"/>
      <p:bldP spid="149512" grpId="5" animBg="1"/>
      <p:bldP spid="149513" grpId="0" animBg="1"/>
      <p:bldP spid="149524" grpId="0" animBg="1"/>
      <p:bldP spid="149525" grpId="0" animBg="1"/>
      <p:bldP spid="149525" grpId="1" animBg="1"/>
      <p:bldP spid="149525" grpId="2" animBg="1"/>
      <p:bldP spid="149525" grpId="3" animBg="1"/>
      <p:bldP spid="149525" grpId="4"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a:t>
            </a:r>
          </a:p>
        </p:txBody>
      </p:sp>
      <p:sp>
        <p:nvSpPr>
          <p:cNvPr id="150531" name="Oval 3"/>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50532"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50533"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50534"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50535"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50536"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50537"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50538"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150539" name="Group 11"/>
          <p:cNvGrpSpPr>
            <a:grpSpLocks/>
          </p:cNvGrpSpPr>
          <p:nvPr/>
        </p:nvGrpSpPr>
        <p:grpSpPr bwMode="auto">
          <a:xfrm>
            <a:off x="1108075" y="3421063"/>
            <a:ext cx="8550275" cy="608012"/>
            <a:chOff x="644" y="1153"/>
            <a:chExt cx="4972" cy="383"/>
          </a:xfrm>
        </p:grpSpPr>
        <p:sp>
          <p:nvSpPr>
            <p:cNvPr id="150540"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50541"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50542"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50543"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50544"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50545"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50546"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50547"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50548" name="AutoShape 20"/>
          <p:cNvSpPr>
            <a:spLocks noChangeArrowheads="1"/>
          </p:cNvSpPr>
          <p:nvPr/>
        </p:nvSpPr>
        <p:spPr bwMode="auto">
          <a:xfrm>
            <a:off x="5419725"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50549" name="AutoShape 21"/>
          <p:cNvSpPr>
            <a:spLocks noChangeArrowheads="1"/>
          </p:cNvSpPr>
          <p:nvPr/>
        </p:nvSpPr>
        <p:spPr bwMode="auto">
          <a:xfrm>
            <a:off x="8632825"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j</a:t>
            </a:r>
          </a:p>
        </p:txBody>
      </p:sp>
      <p:sp>
        <p:nvSpPr>
          <p:cNvPr id="150550" name="Oval 22"/>
          <p:cNvSpPr>
            <a:spLocks noChangeArrowheads="1"/>
          </p:cNvSpPr>
          <p:nvPr/>
        </p:nvSpPr>
        <p:spPr bwMode="auto">
          <a:xfrm>
            <a:off x="6629400" y="28702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1.38889E-6 0.00232 L 0.11337 0.00232 " pathEditMode="relative" rAng="0" ptsTypes="AA">
                                      <p:cBhvr>
                                        <p:cTn id="6" dur="2000" fill="hold"/>
                                        <p:tgtEl>
                                          <p:spTgt spid="150548"/>
                                        </p:tgtEl>
                                        <p:attrNameLst>
                                          <p:attrName>ppt_x</p:attrName>
                                          <p:attrName>ppt_y</p:attrName>
                                        </p:attrNameLst>
                                      </p:cBhvr>
                                      <p:rCtr x="5660"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150549"/>
                                        </p:tgtEl>
                                        <p:attrNameLst>
                                          <p:attrName>style.visibility</p:attrName>
                                        </p:attrNameLst>
                                      </p:cBhvr>
                                      <p:to>
                                        <p:strVal val="visible"/>
                                      </p:to>
                                    </p:set>
                                    <p:animEffect transition="in" filter="blinds(horizontal)">
                                      <p:cBhvr>
                                        <p:cTn id="10" dur="500"/>
                                        <p:tgtEl>
                                          <p:spTgt spid="150549"/>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150537"/>
                                        </p:tgtEl>
                                      </p:cBhvr>
                                    </p:animEffect>
                                    <p:animScale>
                                      <p:cBhvr>
                                        <p:cTn id="14" dur="1000" autoRev="1" fill="hold"/>
                                        <p:tgtEl>
                                          <p:spTgt spid="150537"/>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150536"/>
                                        </p:tgtEl>
                                      </p:cBhvr>
                                    </p:animEffect>
                                    <p:animScale>
                                      <p:cBhvr>
                                        <p:cTn id="17" dur="1000" autoRev="1" fill="hold"/>
                                        <p:tgtEl>
                                          <p:spTgt spid="150536"/>
                                        </p:tgtEl>
                                      </p:cBhvr>
                                      <p:by x="105000" y="105000"/>
                                    </p:animScale>
                                  </p:childTnLst>
                                </p:cTn>
                              </p:par>
                            </p:childTnLst>
                          </p:cTn>
                        </p:par>
                        <p:par>
                          <p:cTn id="18" fill="hold" nodeType="afterGroup">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2.22222E-6 -3.7037E-6 L -0.11163 -3.7037E-6 " pathEditMode="relative" rAng="0" ptsTypes="AA">
                                      <p:cBhvr>
                                        <p:cTn id="20" dur="2000" fill="hold"/>
                                        <p:tgtEl>
                                          <p:spTgt spid="150549"/>
                                        </p:tgtEl>
                                        <p:attrNameLst>
                                          <p:attrName>ppt_x</p:attrName>
                                          <p:attrName>ppt_y</p:attrName>
                                        </p:attrNameLst>
                                      </p:cBhvr>
                                      <p:rCtr x="-5590" y="0"/>
                                    </p:animMotion>
                                  </p:childTnLst>
                                </p:cTn>
                              </p:par>
                            </p:childTnLst>
                          </p:cTn>
                        </p:par>
                        <p:par>
                          <p:cTn id="21" fill="hold" nodeType="afterGroup">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150536"/>
                                        </p:tgtEl>
                                      </p:cBhvr>
                                    </p:animEffect>
                                    <p:animScale>
                                      <p:cBhvr>
                                        <p:cTn id="24" dur="1000" autoRev="1" fill="hold"/>
                                        <p:tgtEl>
                                          <p:spTgt spid="150536"/>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150535"/>
                                        </p:tgtEl>
                                      </p:cBhvr>
                                    </p:animEffect>
                                    <p:animScale>
                                      <p:cBhvr>
                                        <p:cTn id="27" dur="1000" autoRev="1" fill="hold"/>
                                        <p:tgtEl>
                                          <p:spTgt spid="150535"/>
                                        </p:tgtEl>
                                      </p:cBhvr>
                                      <p:by x="105000" y="105000"/>
                                    </p:animScale>
                                  </p:childTnLst>
                                </p:cTn>
                              </p:par>
                            </p:childTnLst>
                          </p:cTn>
                        </p:par>
                        <p:par>
                          <p:cTn id="28" fill="hold" nodeType="afterGroup">
                            <p:stCondLst>
                              <p:cond delay="8500"/>
                            </p:stCondLst>
                            <p:childTnLst>
                              <p:par>
                                <p:cTn id="29" presetID="42" presetClass="path" presetSubtype="0" accel="50000" decel="50000" fill="hold" grpId="1" nodeType="afterEffect">
                                  <p:stCondLst>
                                    <p:cond delay="0"/>
                                  </p:stCondLst>
                                  <p:childTnLst>
                                    <p:animMotion origin="layout" path="M 0.00174 2.59259E-6 L 0.00174 0.32662 " pathEditMode="relative" rAng="0" ptsTypes="AA">
                                      <p:cBhvr>
                                        <p:cTn id="30" dur="2000" fill="hold"/>
                                        <p:tgtEl>
                                          <p:spTgt spid="150535"/>
                                        </p:tgtEl>
                                        <p:attrNameLst>
                                          <p:attrName>ppt_x</p:attrName>
                                          <p:attrName>ppt_y</p:attrName>
                                        </p:attrNameLst>
                                      </p:cBhvr>
                                      <p:rCtr x="0" y="16319"/>
                                    </p:animMotion>
                                  </p:childTnLst>
                                </p:cTn>
                              </p:par>
                            </p:childTnLst>
                          </p:cTn>
                        </p:par>
                        <p:par>
                          <p:cTn id="31" fill="hold" nodeType="afterGroup">
                            <p:stCondLst>
                              <p:cond delay="10500"/>
                            </p:stCondLst>
                            <p:childTnLst>
                              <p:par>
                                <p:cTn id="32" presetID="35" presetClass="path" presetSubtype="0" accel="50000" decel="50000" fill="hold" grpId="2" nodeType="afterEffect">
                                  <p:stCondLst>
                                    <p:cond delay="0"/>
                                  </p:stCondLst>
                                  <p:childTnLst>
                                    <p:animMotion origin="layout" path="M 0.00122 2.59259E-6 L -0.11197 2.59259E-6 " pathEditMode="relative" rAng="0" ptsTypes="AA">
                                      <p:cBhvr>
                                        <p:cTn id="33" dur="2000" fill="hold"/>
                                        <p:tgtEl>
                                          <p:spTgt spid="150536"/>
                                        </p:tgtEl>
                                        <p:attrNameLst>
                                          <p:attrName>ppt_x</p:attrName>
                                          <p:attrName>ppt_y</p:attrName>
                                        </p:attrNameLst>
                                      </p:cBhvr>
                                      <p:rCtr x="-5660" y="0"/>
                                    </p:animMotion>
                                  </p:childTnLst>
                                </p:cTn>
                              </p:par>
                            </p:childTnLst>
                          </p:cTn>
                        </p:par>
                        <p:par>
                          <p:cTn id="34" fill="hold" nodeType="afterGroup">
                            <p:stCondLst>
                              <p:cond delay="12500"/>
                            </p:stCondLst>
                            <p:childTnLst>
                              <p:par>
                                <p:cTn id="35" presetID="64" presetClass="path" presetSubtype="0" accel="50000" decel="50000" fill="hold" grpId="2" nodeType="afterEffect">
                                  <p:stCondLst>
                                    <p:cond delay="0"/>
                                  </p:stCondLst>
                                  <p:childTnLst>
                                    <p:animMotion origin="layout" path="M 0.00174 0.32662 L 0.11164 0.00185 " pathEditMode="relative" rAng="0" ptsTypes="AA">
                                      <p:cBhvr>
                                        <p:cTn id="36" dur="2000" fill="hold"/>
                                        <p:tgtEl>
                                          <p:spTgt spid="150535"/>
                                        </p:tgtEl>
                                        <p:attrNameLst>
                                          <p:attrName>ppt_x</p:attrName>
                                          <p:attrName>ppt_y</p:attrName>
                                        </p:attrNameLst>
                                      </p:cBhvr>
                                      <p:rCtr x="5486" y="-16250"/>
                                    </p:animMotion>
                                  </p:childTnLst>
                                </p:cTn>
                              </p:par>
                            </p:childTnLst>
                          </p:cTn>
                        </p:par>
                        <p:par>
                          <p:cTn id="37" fill="hold" nodeType="afterGroup">
                            <p:stCondLst>
                              <p:cond delay="14500"/>
                            </p:stCondLst>
                            <p:childTnLst>
                              <p:par>
                                <p:cTn id="38" presetID="36" presetClass="emph" presetSubtype="0" fill="hold" grpId="3" nodeType="afterEffect">
                                  <p:stCondLst>
                                    <p:cond delay="0"/>
                                  </p:stCondLst>
                                  <p:iterate type="lt">
                                    <p:tmPct val="10000"/>
                                  </p:iterate>
                                  <p:childTnLst>
                                    <p:animScale>
                                      <p:cBhvr>
                                        <p:cTn id="39" dur="250" autoRev="1" fill="hold">
                                          <p:stCondLst>
                                            <p:cond delay="0"/>
                                          </p:stCondLst>
                                        </p:cTn>
                                        <p:tgtEl>
                                          <p:spTgt spid="150549"/>
                                        </p:tgtEl>
                                      </p:cBhvr>
                                      <p:to x="80000" y="100000"/>
                                    </p:animScale>
                                    <p:anim by="(#ppt_w*0.10)" calcmode="lin" valueType="num">
                                      <p:cBhvr>
                                        <p:cTn id="40" dur="250" autoRev="1" fill="hold">
                                          <p:stCondLst>
                                            <p:cond delay="0"/>
                                          </p:stCondLst>
                                        </p:cTn>
                                        <p:tgtEl>
                                          <p:spTgt spid="150549"/>
                                        </p:tgtEl>
                                        <p:attrNameLst>
                                          <p:attrName>ppt_x</p:attrName>
                                        </p:attrNameLst>
                                      </p:cBhvr>
                                    </p:anim>
                                    <p:anim by="(-#ppt_w*0.10)" calcmode="lin" valueType="num">
                                      <p:cBhvr>
                                        <p:cTn id="41" dur="250" autoRev="1" fill="hold">
                                          <p:stCondLst>
                                            <p:cond delay="0"/>
                                          </p:stCondLst>
                                        </p:cTn>
                                        <p:tgtEl>
                                          <p:spTgt spid="150549"/>
                                        </p:tgtEl>
                                        <p:attrNameLst>
                                          <p:attrName>ppt_y</p:attrName>
                                        </p:attrNameLst>
                                      </p:cBhvr>
                                    </p:anim>
                                    <p:animRot by="-480000">
                                      <p:cBhvr>
                                        <p:cTn id="42" dur="250" autoRev="1" fill="hold">
                                          <p:stCondLst>
                                            <p:cond delay="0"/>
                                          </p:stCondLst>
                                        </p:cTn>
                                        <p:tgtEl>
                                          <p:spTgt spid="150549"/>
                                        </p:tgtEl>
                                        <p:attrNameLst>
                                          <p:attrName>r</p:attrName>
                                        </p:attrNameLst>
                                      </p:cBhvr>
                                    </p:animRot>
                                  </p:childTnLst>
                                </p:cTn>
                              </p:par>
                            </p:childTnLst>
                          </p:cTn>
                        </p:par>
                        <p:par>
                          <p:cTn id="43" fill="hold" nodeType="afterGroup">
                            <p:stCondLst>
                              <p:cond delay="15000"/>
                            </p:stCondLst>
                            <p:childTnLst>
                              <p:par>
                                <p:cTn id="44" presetID="3" presetClass="exit" presetSubtype="10" fill="hold" grpId="1" nodeType="afterEffect">
                                  <p:stCondLst>
                                    <p:cond delay="0"/>
                                  </p:stCondLst>
                                  <p:iterate type="lt">
                                    <p:tmPct val="0"/>
                                  </p:iterate>
                                  <p:childTnLst>
                                    <p:animEffect transition="out" filter="blinds(horizontal)">
                                      <p:cBhvr>
                                        <p:cTn id="45" dur="500"/>
                                        <p:tgtEl>
                                          <p:spTgt spid="150549"/>
                                        </p:tgtEl>
                                      </p:cBhvr>
                                    </p:animEffect>
                                    <p:set>
                                      <p:cBhvr>
                                        <p:cTn id="46" dur="1" fill="hold">
                                          <p:stCondLst>
                                            <p:cond delay="499"/>
                                          </p:stCondLst>
                                        </p:cTn>
                                        <p:tgtEl>
                                          <p:spTgt spid="150549"/>
                                        </p:tgtEl>
                                        <p:attrNameLst>
                                          <p:attrName>style.visibility</p:attrName>
                                        </p:attrNameLst>
                                      </p:cBhvr>
                                      <p:to>
                                        <p:strVal val="hidden"/>
                                      </p:to>
                                    </p:set>
                                  </p:childTnLst>
                                </p:cTn>
                              </p:par>
                            </p:childTnLst>
                          </p:cTn>
                        </p:par>
                        <p:par>
                          <p:cTn id="47" fill="hold" nodeType="afterGroup">
                            <p:stCondLst>
                              <p:cond delay="15500"/>
                            </p:stCondLst>
                            <p:childTnLst>
                              <p:par>
                                <p:cTn id="48" presetID="8" presetClass="exit" presetSubtype="16" fill="hold" grpId="3" nodeType="afterEffect">
                                  <p:stCondLst>
                                    <p:cond delay="0"/>
                                  </p:stCondLst>
                                  <p:childTnLst>
                                    <p:animEffect transition="out" filter="diamond(in)">
                                      <p:cBhvr>
                                        <p:cTn id="49" dur="1000"/>
                                        <p:tgtEl>
                                          <p:spTgt spid="150536"/>
                                        </p:tgtEl>
                                      </p:cBhvr>
                                    </p:animEffect>
                                    <p:set>
                                      <p:cBhvr>
                                        <p:cTn id="50" dur="1" fill="hold">
                                          <p:stCondLst>
                                            <p:cond delay="999"/>
                                          </p:stCondLst>
                                        </p:cTn>
                                        <p:tgtEl>
                                          <p:spTgt spid="150536"/>
                                        </p:tgtEl>
                                        <p:attrNameLst>
                                          <p:attrName>style.visibility</p:attrName>
                                        </p:attrNameLst>
                                      </p:cBhvr>
                                      <p:to>
                                        <p:strVal val="hidden"/>
                                      </p:to>
                                    </p:set>
                                  </p:childTnLst>
                                </p:cTn>
                              </p:par>
                              <p:par>
                                <p:cTn id="51" presetID="8" presetClass="entr" presetSubtype="16" fill="hold" nodeType="withEffect">
                                  <p:stCondLst>
                                    <p:cond delay="0"/>
                                  </p:stCondLst>
                                  <p:childTnLst>
                                    <p:set>
                                      <p:cBhvr>
                                        <p:cTn id="52" dur="1" fill="hold">
                                          <p:stCondLst>
                                            <p:cond delay="0"/>
                                          </p:stCondLst>
                                        </p:cTn>
                                        <p:tgtEl>
                                          <p:spTgt spid="150550"/>
                                        </p:tgtEl>
                                        <p:attrNameLst>
                                          <p:attrName>style.visibility</p:attrName>
                                        </p:attrNameLst>
                                      </p:cBhvr>
                                      <p:to>
                                        <p:strVal val="visible"/>
                                      </p:to>
                                    </p:set>
                                    <p:animEffect transition="in" filter="diamond(in)">
                                      <p:cBhvr>
                                        <p:cTn id="53" dur="1000"/>
                                        <p:tgtEl>
                                          <p:spTgt spid="150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5" grpId="0" animBg="1"/>
      <p:bldP spid="150535" grpId="1" animBg="1"/>
      <p:bldP spid="150535" grpId="2" animBg="1"/>
      <p:bldP spid="150536" grpId="0" animBg="1"/>
      <p:bldP spid="150536" grpId="1" animBg="1"/>
      <p:bldP spid="150536" grpId="2" animBg="1"/>
      <p:bldP spid="150536" grpId="3" animBg="1"/>
      <p:bldP spid="150537" grpId="0" animBg="1"/>
      <p:bldP spid="150548" grpId="0" animBg="1"/>
      <p:bldP spid="150549" grpId="0" animBg="1"/>
      <p:bldP spid="150549" grpId="1" animBg="1"/>
      <p:bldP spid="150549" grpId="2" animBg="1"/>
      <p:bldP spid="150549" grpId="3"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a:t>
            </a:r>
          </a:p>
        </p:txBody>
      </p:sp>
      <p:sp>
        <p:nvSpPr>
          <p:cNvPr id="151555" name="Oval 3"/>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51556"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51557"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51558"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51559"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51560"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51561"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51562"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151563" name="Group 11"/>
          <p:cNvGrpSpPr>
            <a:grpSpLocks/>
          </p:cNvGrpSpPr>
          <p:nvPr/>
        </p:nvGrpSpPr>
        <p:grpSpPr bwMode="auto">
          <a:xfrm>
            <a:off x="1108075" y="2287588"/>
            <a:ext cx="8550275" cy="608012"/>
            <a:chOff x="644" y="1153"/>
            <a:chExt cx="4972" cy="383"/>
          </a:xfrm>
        </p:grpSpPr>
        <p:sp>
          <p:nvSpPr>
            <p:cNvPr id="15156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5156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5156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5156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5156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5156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5157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5157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sp>
        <p:nvSpPr>
          <p:cNvPr id="151572" name="AutoShape 20"/>
          <p:cNvSpPr>
            <a:spLocks noChangeArrowheads="1"/>
          </p:cNvSpPr>
          <p:nvPr/>
        </p:nvSpPr>
        <p:spPr bwMode="auto">
          <a:xfrm>
            <a:off x="6537325"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51573" name="AutoShape 21"/>
          <p:cNvSpPr>
            <a:spLocks noChangeArrowheads="1"/>
          </p:cNvSpPr>
          <p:nvPr/>
        </p:nvSpPr>
        <p:spPr bwMode="auto">
          <a:xfrm>
            <a:off x="8632825"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j</a:t>
            </a:r>
          </a:p>
        </p:txBody>
      </p:sp>
      <p:sp>
        <p:nvSpPr>
          <p:cNvPr id="151574" name="Oval 22"/>
          <p:cNvSpPr>
            <a:spLocks noChangeArrowheads="1"/>
          </p:cNvSpPr>
          <p:nvPr/>
        </p:nvSpPr>
        <p:spPr bwMode="auto">
          <a:xfrm>
            <a:off x="8878888" y="286543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51575" name="Oval 23"/>
          <p:cNvSpPr>
            <a:spLocks noChangeArrowheads="1"/>
          </p:cNvSpPr>
          <p:nvPr/>
        </p:nvSpPr>
        <p:spPr bwMode="auto">
          <a:xfrm>
            <a:off x="7743825" y="28702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1.38889E-6 0.00232 L 0.11337 0.00232 " pathEditMode="relative" rAng="0" ptsTypes="AA">
                                      <p:cBhvr>
                                        <p:cTn id="6" dur="2000" fill="hold"/>
                                        <p:tgtEl>
                                          <p:spTgt spid="151572"/>
                                        </p:tgtEl>
                                        <p:attrNameLst>
                                          <p:attrName>ppt_x</p:attrName>
                                          <p:attrName>ppt_y</p:attrName>
                                        </p:attrNameLst>
                                      </p:cBhvr>
                                      <p:rCtr x="5660"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151573"/>
                                        </p:tgtEl>
                                        <p:attrNameLst>
                                          <p:attrName>style.visibility</p:attrName>
                                        </p:attrNameLst>
                                      </p:cBhvr>
                                      <p:to>
                                        <p:strVal val="visible"/>
                                      </p:to>
                                    </p:set>
                                    <p:animEffect transition="in" filter="blinds(horizontal)">
                                      <p:cBhvr>
                                        <p:cTn id="10" dur="500"/>
                                        <p:tgtEl>
                                          <p:spTgt spid="151573"/>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151561"/>
                                        </p:tgtEl>
                                      </p:cBhvr>
                                    </p:animEffect>
                                    <p:animScale>
                                      <p:cBhvr>
                                        <p:cTn id="14" dur="1000" autoRev="1" fill="hold"/>
                                        <p:tgtEl>
                                          <p:spTgt spid="151561"/>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151560"/>
                                        </p:tgtEl>
                                      </p:cBhvr>
                                    </p:animEffect>
                                    <p:animScale>
                                      <p:cBhvr>
                                        <p:cTn id="17" dur="1000" autoRev="1" fill="hold"/>
                                        <p:tgtEl>
                                          <p:spTgt spid="151560"/>
                                        </p:tgtEl>
                                      </p:cBhvr>
                                      <p:by x="105000" y="105000"/>
                                    </p:animScale>
                                  </p:childTnLst>
                                </p:cTn>
                              </p:par>
                            </p:childTnLst>
                          </p:cTn>
                        </p:par>
                        <p:par>
                          <p:cTn id="18" fill="hold" nodeType="afterGroup">
                            <p:stCondLst>
                              <p:cond delay="4500"/>
                            </p:stCondLst>
                            <p:childTnLst>
                              <p:par>
                                <p:cTn id="19" presetID="36" presetClass="emph" presetSubtype="0" fill="hold" grpId="2" nodeType="afterEffect">
                                  <p:stCondLst>
                                    <p:cond delay="0"/>
                                  </p:stCondLst>
                                  <p:iterate type="lt">
                                    <p:tmPct val="10000"/>
                                  </p:iterate>
                                  <p:childTnLst>
                                    <p:animScale>
                                      <p:cBhvr>
                                        <p:cTn id="20" dur="250" autoRev="1" fill="hold">
                                          <p:stCondLst>
                                            <p:cond delay="0"/>
                                          </p:stCondLst>
                                        </p:cTn>
                                        <p:tgtEl>
                                          <p:spTgt spid="151573"/>
                                        </p:tgtEl>
                                      </p:cBhvr>
                                      <p:to x="80000" y="100000"/>
                                    </p:animScale>
                                    <p:anim by="(#ppt_w*0.10)" calcmode="lin" valueType="num">
                                      <p:cBhvr>
                                        <p:cTn id="21" dur="250" autoRev="1" fill="hold">
                                          <p:stCondLst>
                                            <p:cond delay="0"/>
                                          </p:stCondLst>
                                        </p:cTn>
                                        <p:tgtEl>
                                          <p:spTgt spid="151573"/>
                                        </p:tgtEl>
                                        <p:attrNameLst>
                                          <p:attrName>ppt_x</p:attrName>
                                        </p:attrNameLst>
                                      </p:cBhvr>
                                    </p:anim>
                                    <p:anim by="(-#ppt_w*0.10)" calcmode="lin" valueType="num">
                                      <p:cBhvr>
                                        <p:cTn id="22" dur="250" autoRev="1" fill="hold">
                                          <p:stCondLst>
                                            <p:cond delay="0"/>
                                          </p:stCondLst>
                                        </p:cTn>
                                        <p:tgtEl>
                                          <p:spTgt spid="151573"/>
                                        </p:tgtEl>
                                        <p:attrNameLst>
                                          <p:attrName>ppt_y</p:attrName>
                                        </p:attrNameLst>
                                      </p:cBhvr>
                                    </p:anim>
                                    <p:animRot by="-480000">
                                      <p:cBhvr>
                                        <p:cTn id="23" dur="250" autoRev="1" fill="hold">
                                          <p:stCondLst>
                                            <p:cond delay="0"/>
                                          </p:stCondLst>
                                        </p:cTn>
                                        <p:tgtEl>
                                          <p:spTgt spid="151573"/>
                                        </p:tgtEl>
                                        <p:attrNameLst>
                                          <p:attrName>r</p:attrName>
                                        </p:attrNameLst>
                                      </p:cBhvr>
                                    </p:animRot>
                                  </p:childTnLst>
                                </p:cTn>
                              </p:par>
                            </p:childTnLst>
                          </p:cTn>
                        </p:par>
                        <p:par>
                          <p:cTn id="24" fill="hold" nodeType="afterGroup">
                            <p:stCondLst>
                              <p:cond delay="5000"/>
                            </p:stCondLst>
                            <p:childTnLst>
                              <p:par>
                                <p:cTn id="25" presetID="3" presetClass="exit" presetSubtype="10" fill="hold" grpId="1" nodeType="afterEffect">
                                  <p:stCondLst>
                                    <p:cond delay="0"/>
                                  </p:stCondLst>
                                  <p:iterate type="lt">
                                    <p:tmPct val="0"/>
                                  </p:iterate>
                                  <p:childTnLst>
                                    <p:animEffect transition="out" filter="blinds(horizontal)">
                                      <p:cBhvr>
                                        <p:cTn id="26" dur="500"/>
                                        <p:tgtEl>
                                          <p:spTgt spid="151573"/>
                                        </p:tgtEl>
                                      </p:cBhvr>
                                    </p:animEffect>
                                    <p:set>
                                      <p:cBhvr>
                                        <p:cTn id="27" dur="1" fill="hold">
                                          <p:stCondLst>
                                            <p:cond delay="499"/>
                                          </p:stCondLst>
                                        </p:cTn>
                                        <p:tgtEl>
                                          <p:spTgt spid="151573"/>
                                        </p:tgtEl>
                                        <p:attrNameLst>
                                          <p:attrName>style.visibility</p:attrName>
                                        </p:attrNameLst>
                                      </p:cBhvr>
                                      <p:to>
                                        <p:strVal val="hidden"/>
                                      </p:to>
                                    </p:set>
                                  </p:childTnLst>
                                </p:cTn>
                              </p:par>
                            </p:childTnLst>
                          </p:cTn>
                        </p:par>
                        <p:par>
                          <p:cTn id="28" fill="hold" nodeType="afterGroup">
                            <p:stCondLst>
                              <p:cond delay="5500"/>
                            </p:stCondLst>
                            <p:childTnLst>
                              <p:par>
                                <p:cTn id="29" presetID="8" presetClass="exit" presetSubtype="16" fill="hold" grpId="1" nodeType="afterEffect">
                                  <p:stCondLst>
                                    <p:cond delay="0"/>
                                  </p:stCondLst>
                                  <p:childTnLst>
                                    <p:animEffect transition="out" filter="diamond(in)">
                                      <p:cBhvr>
                                        <p:cTn id="30" dur="1000"/>
                                        <p:tgtEl>
                                          <p:spTgt spid="151560"/>
                                        </p:tgtEl>
                                      </p:cBhvr>
                                    </p:animEffect>
                                    <p:set>
                                      <p:cBhvr>
                                        <p:cTn id="31" dur="1" fill="hold">
                                          <p:stCondLst>
                                            <p:cond delay="999"/>
                                          </p:stCondLst>
                                        </p:cTn>
                                        <p:tgtEl>
                                          <p:spTgt spid="151560"/>
                                        </p:tgtEl>
                                        <p:attrNameLst>
                                          <p:attrName>style.visibility</p:attrName>
                                        </p:attrNameLst>
                                      </p:cBhvr>
                                      <p:to>
                                        <p:strVal val="hidden"/>
                                      </p:to>
                                    </p:set>
                                  </p:childTnLst>
                                </p:cTn>
                              </p:par>
                              <p:par>
                                <p:cTn id="32" presetID="8" presetClass="entr" presetSubtype="16" fill="hold" nodeType="withEffect">
                                  <p:stCondLst>
                                    <p:cond delay="0"/>
                                  </p:stCondLst>
                                  <p:childTnLst>
                                    <p:set>
                                      <p:cBhvr>
                                        <p:cTn id="33" dur="1" fill="hold">
                                          <p:stCondLst>
                                            <p:cond delay="0"/>
                                          </p:stCondLst>
                                        </p:cTn>
                                        <p:tgtEl>
                                          <p:spTgt spid="151575"/>
                                        </p:tgtEl>
                                        <p:attrNameLst>
                                          <p:attrName>style.visibility</p:attrName>
                                        </p:attrNameLst>
                                      </p:cBhvr>
                                      <p:to>
                                        <p:strVal val="visible"/>
                                      </p:to>
                                    </p:set>
                                    <p:animEffect transition="in" filter="diamond(in)">
                                      <p:cBhvr>
                                        <p:cTn id="34" dur="1000"/>
                                        <p:tgtEl>
                                          <p:spTgt spid="151575"/>
                                        </p:tgtEl>
                                      </p:cBhvr>
                                    </p:animEffect>
                                  </p:childTnLst>
                                </p:cTn>
                              </p:par>
                            </p:childTnLst>
                          </p:cTn>
                        </p:par>
                        <p:par>
                          <p:cTn id="35" fill="hold" nodeType="afterGroup">
                            <p:stCondLst>
                              <p:cond delay="6500"/>
                            </p:stCondLst>
                            <p:childTnLst>
                              <p:par>
                                <p:cTn id="36" presetID="63" presetClass="path" presetSubtype="0" accel="50000" decel="50000" fill="hold" grpId="1" nodeType="afterEffect">
                                  <p:stCondLst>
                                    <p:cond delay="0"/>
                                  </p:stCondLst>
                                  <p:childTnLst>
                                    <p:animMotion origin="layout" path="M 0.11336 0.00232 L 0.22673 0.00232 " pathEditMode="relative" rAng="0" ptsTypes="AA">
                                      <p:cBhvr>
                                        <p:cTn id="37" dur="2000" fill="hold"/>
                                        <p:tgtEl>
                                          <p:spTgt spid="151572"/>
                                        </p:tgtEl>
                                        <p:attrNameLst>
                                          <p:attrName>ppt_x</p:attrName>
                                          <p:attrName>ppt_y</p:attrName>
                                        </p:attrNameLst>
                                      </p:cBhvr>
                                      <p:rCtr x="5660" y="0"/>
                                    </p:animMotion>
                                  </p:childTnLst>
                                </p:cTn>
                              </p:par>
                            </p:childTnLst>
                          </p:cTn>
                        </p:par>
                        <p:par>
                          <p:cTn id="38" fill="hold" nodeType="afterGroup">
                            <p:stCondLst>
                              <p:cond delay="8500"/>
                            </p:stCondLst>
                            <p:childTnLst>
                              <p:par>
                                <p:cTn id="39" presetID="8" presetClass="exit" presetSubtype="16" fill="hold" grpId="1" nodeType="afterEffect">
                                  <p:stCondLst>
                                    <p:cond delay="0"/>
                                  </p:stCondLst>
                                  <p:childTnLst>
                                    <p:animEffect transition="out" filter="diamond(in)">
                                      <p:cBhvr>
                                        <p:cTn id="40" dur="1000"/>
                                        <p:tgtEl>
                                          <p:spTgt spid="151561"/>
                                        </p:tgtEl>
                                      </p:cBhvr>
                                    </p:animEffect>
                                    <p:set>
                                      <p:cBhvr>
                                        <p:cTn id="41" dur="1" fill="hold">
                                          <p:stCondLst>
                                            <p:cond delay="999"/>
                                          </p:stCondLst>
                                        </p:cTn>
                                        <p:tgtEl>
                                          <p:spTgt spid="151561"/>
                                        </p:tgtEl>
                                        <p:attrNameLst>
                                          <p:attrName>style.visibility</p:attrName>
                                        </p:attrNameLst>
                                      </p:cBhvr>
                                      <p:to>
                                        <p:strVal val="hidden"/>
                                      </p:to>
                                    </p:set>
                                  </p:childTnLst>
                                </p:cTn>
                              </p:par>
                              <p:par>
                                <p:cTn id="42" presetID="8" presetClass="entr" presetSubtype="16" fill="hold" nodeType="withEffect">
                                  <p:stCondLst>
                                    <p:cond delay="0"/>
                                  </p:stCondLst>
                                  <p:childTnLst>
                                    <p:set>
                                      <p:cBhvr>
                                        <p:cTn id="43" dur="1" fill="hold">
                                          <p:stCondLst>
                                            <p:cond delay="0"/>
                                          </p:stCondLst>
                                        </p:cTn>
                                        <p:tgtEl>
                                          <p:spTgt spid="151574"/>
                                        </p:tgtEl>
                                        <p:attrNameLst>
                                          <p:attrName>style.visibility</p:attrName>
                                        </p:attrNameLst>
                                      </p:cBhvr>
                                      <p:to>
                                        <p:strVal val="visible"/>
                                      </p:to>
                                    </p:set>
                                    <p:animEffect transition="in" filter="diamond(in)">
                                      <p:cBhvr>
                                        <p:cTn id="44" dur="1000"/>
                                        <p:tgtEl>
                                          <p:spTgt spid="151574"/>
                                        </p:tgtEl>
                                      </p:cBhvr>
                                    </p:animEffect>
                                  </p:childTnLst>
                                </p:cTn>
                              </p:par>
                            </p:childTnLst>
                          </p:cTn>
                        </p:par>
                        <p:par>
                          <p:cTn id="45" fill="hold" nodeType="afterGroup">
                            <p:stCondLst>
                              <p:cond delay="9500"/>
                            </p:stCondLst>
                            <p:childTnLst>
                              <p:par>
                                <p:cTn id="46" presetID="3" presetClass="exit" presetSubtype="10" fill="hold" grpId="2" nodeType="afterEffect">
                                  <p:stCondLst>
                                    <p:cond delay="0"/>
                                  </p:stCondLst>
                                  <p:childTnLst>
                                    <p:animEffect transition="out" filter="blinds(horizontal)">
                                      <p:cBhvr>
                                        <p:cTn id="47" dur="500"/>
                                        <p:tgtEl>
                                          <p:spTgt spid="151572"/>
                                        </p:tgtEl>
                                      </p:cBhvr>
                                    </p:animEffect>
                                    <p:set>
                                      <p:cBhvr>
                                        <p:cTn id="48" dur="1" fill="hold">
                                          <p:stCondLst>
                                            <p:cond delay="499"/>
                                          </p:stCondLst>
                                        </p:cTn>
                                        <p:tgtEl>
                                          <p:spTgt spid="1515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0" grpId="0" animBg="1"/>
      <p:bldP spid="151560" grpId="1" animBg="1"/>
      <p:bldP spid="151561" grpId="0" animBg="1"/>
      <p:bldP spid="151561" grpId="1" animBg="1"/>
      <p:bldP spid="151572" grpId="0" animBg="1"/>
      <p:bldP spid="151572" grpId="1" animBg="1"/>
      <p:bldP spid="151572" grpId="2" animBg="1"/>
      <p:bldP spid="151573" grpId="0" animBg="1"/>
      <p:bldP spid="151573" grpId="1" animBg="1"/>
      <p:bldP spid="151573"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Độ Phức Tạp Của Thuật Toán Nổi Bọt</a:t>
            </a:r>
          </a:p>
        </p:txBody>
      </p:sp>
      <p:pic>
        <p:nvPicPr>
          <p:cNvPr id="1187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13" y="1700213"/>
            <a:ext cx="8785225"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Các Bước Tiến Hành</a:t>
            </a:r>
          </a:p>
        </p:txBody>
      </p:sp>
      <p:sp>
        <p:nvSpPr>
          <p:cNvPr id="75779" name="Rectangle 3"/>
          <p:cNvSpPr>
            <a:spLocks noGrp="1" noChangeArrowheads="1"/>
          </p:cNvSpPr>
          <p:nvPr>
            <p:ph type="body" idx="1"/>
          </p:nvPr>
        </p:nvSpPr>
        <p:spPr>
          <a:xfrm>
            <a:off x="1062038" y="1111250"/>
            <a:ext cx="8499475" cy="5176838"/>
          </a:xfrm>
        </p:spPr>
        <p:txBody>
          <a:bodyPr/>
          <a:lstStyle/>
          <a:p>
            <a:r>
              <a:rPr lang="en-US" u="sng"/>
              <a:t>Bước 1</a:t>
            </a:r>
            <a:r>
              <a:rPr lang="en-US"/>
              <a:t>: i = 0; 	</a:t>
            </a:r>
            <a:r>
              <a:rPr lang="en-US" sz="2000" i="1"/>
              <a:t>// bắt đầu từ đầu dãy </a:t>
            </a:r>
          </a:p>
          <a:p>
            <a:r>
              <a:rPr lang="en-US" u="sng"/>
              <a:t>Bước 2</a:t>
            </a:r>
            <a:r>
              <a:rPr lang="en-US"/>
              <a:t>: j = i+1; </a:t>
            </a:r>
            <a:r>
              <a:rPr lang="en-US" sz="2000" i="1"/>
              <a:t>//tìm các nghịch thế với a[i] </a:t>
            </a:r>
          </a:p>
          <a:p>
            <a:r>
              <a:rPr lang="en-US" u="sng"/>
              <a:t>Bước 3</a:t>
            </a:r>
            <a:r>
              <a:rPr lang="en-US"/>
              <a:t>: </a:t>
            </a:r>
          </a:p>
          <a:p>
            <a:pPr>
              <a:buFont typeface="Wingdings" pitchFamily="2" charset="2"/>
              <a:buNone/>
            </a:pPr>
            <a:r>
              <a:rPr lang="en-US"/>
              <a:t>			Trong khi j &lt; N thực hiện </a:t>
            </a:r>
          </a:p>
          <a:p>
            <a:pPr>
              <a:buFont typeface="Wingdings" pitchFamily="2" charset="2"/>
              <a:buNone/>
            </a:pPr>
            <a:r>
              <a:rPr lang="en-US"/>
              <a:t>				Nếu a[j]&lt;a[i] </a:t>
            </a:r>
            <a:r>
              <a:rPr lang="en-US" sz="2000" i="1"/>
              <a:t>//xét cặp a[i], a[j]</a:t>
            </a:r>
            <a:r>
              <a:rPr lang="en-US" sz="2000"/>
              <a:t> </a:t>
            </a:r>
          </a:p>
          <a:p>
            <a:pPr>
              <a:buFont typeface="Wingdings" pitchFamily="2" charset="2"/>
              <a:buNone/>
            </a:pPr>
            <a:r>
              <a:rPr lang="en-US"/>
              <a:t>					Swap(a[i]</a:t>
            </a:r>
            <a:r>
              <a:rPr lang="en-US">
                <a:sym typeface="Symbol" pitchFamily="18" charset="2"/>
              </a:rPr>
              <a:t>,</a:t>
            </a:r>
            <a:r>
              <a:rPr lang="en-US"/>
              <a:t>a[j]); </a:t>
            </a:r>
          </a:p>
          <a:p>
            <a:pPr>
              <a:buFont typeface="Wingdings" pitchFamily="2" charset="2"/>
              <a:buNone/>
            </a:pPr>
            <a:r>
              <a:rPr lang="en-US"/>
              <a:t>			j = j+1;		</a:t>
            </a:r>
          </a:p>
          <a:p>
            <a:r>
              <a:rPr lang="en-US" u="sng"/>
              <a:t>Bước 4</a:t>
            </a:r>
            <a:r>
              <a:rPr lang="en-US"/>
              <a:t>: i = i+1; </a:t>
            </a:r>
          </a:p>
          <a:p>
            <a:pPr>
              <a:buFont typeface="Wingdings" pitchFamily="2" charset="2"/>
              <a:buNone/>
            </a:pPr>
            <a:r>
              <a:rPr lang="en-US"/>
              <a:t>			Nếu  i &lt; N-1: Lặp lại Bước 2. </a:t>
            </a:r>
          </a:p>
          <a:p>
            <a:pPr>
              <a:buFont typeface="Wingdings" pitchFamily="2" charset="2"/>
              <a:buNone/>
            </a:pPr>
            <a:r>
              <a:rPr lang="en-US"/>
              <a:t>			Ngược lại:  Dừng. </a:t>
            </a:r>
          </a:p>
        </p:txBody>
      </p:sp>
    </p:spTree>
    <p:extLst>
      <p:ext uri="{BB962C8B-B14F-4D97-AF65-F5344CB8AC3E}">
        <p14:creationId xmlns:p14="http://schemas.microsoft.com/office/powerpoint/2010/main" val="4122798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Đổi Chỗ Trực Tiếp – Interchange Sort</a:t>
            </a:r>
          </a:p>
        </p:txBody>
      </p:sp>
      <p:sp>
        <p:nvSpPr>
          <p:cNvPr id="76803" name="Rectangle 3"/>
          <p:cNvSpPr>
            <a:spLocks noGrp="1" noChangeArrowheads="1"/>
          </p:cNvSpPr>
          <p:nvPr>
            <p:ph type="body" idx="1"/>
          </p:nvPr>
        </p:nvSpPr>
        <p:spPr>
          <a:xfrm>
            <a:off x="992188" y="981075"/>
            <a:ext cx="8569325" cy="1447800"/>
          </a:xfrm>
        </p:spPr>
        <p:txBody>
          <a:bodyPr/>
          <a:lstStyle/>
          <a:p>
            <a:r>
              <a:rPr lang="en-US"/>
              <a:t>Cho dãy số a:   </a:t>
            </a:r>
          </a:p>
          <a:p>
            <a:pPr>
              <a:buFont typeface="Wingdings" pitchFamily="2" charset="2"/>
              <a:buNone/>
            </a:pPr>
            <a:r>
              <a:rPr lang="en-US"/>
              <a:t>		12	  2	8	5	1	6	4	15 </a:t>
            </a:r>
          </a:p>
        </p:txBody>
      </p:sp>
      <p:grpSp>
        <p:nvGrpSpPr>
          <p:cNvPr id="76815" name="Group 15"/>
          <p:cNvGrpSpPr>
            <a:grpSpLocks/>
          </p:cNvGrpSpPr>
          <p:nvPr/>
        </p:nvGrpSpPr>
        <p:grpSpPr bwMode="auto">
          <a:xfrm>
            <a:off x="1423988" y="2205038"/>
            <a:ext cx="7993062" cy="1728787"/>
            <a:chOff x="897" y="1389"/>
            <a:chExt cx="4899" cy="998"/>
          </a:xfrm>
        </p:grpSpPr>
        <p:pic>
          <p:nvPicPr>
            <p:cNvPr id="7680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 y="1389"/>
              <a:ext cx="4899" cy="998"/>
            </a:xfrm>
            <a:prstGeom prst="rect">
              <a:avLst/>
            </a:prstGeom>
            <a:noFill/>
            <a:extLst>
              <a:ext uri="{909E8E84-426E-40DD-AFC4-6F175D3DCCD1}">
                <a14:hiddenFill xmlns:a14="http://schemas.microsoft.com/office/drawing/2010/main">
                  <a:solidFill>
                    <a:srgbClr val="FFFFFF"/>
                  </a:solidFill>
                </a14:hiddenFill>
              </a:ext>
            </a:extLst>
          </p:spPr>
        </p:pic>
        <p:sp>
          <p:nvSpPr>
            <p:cNvPr id="76808" name="Text Box 8"/>
            <p:cNvSpPr txBox="1">
              <a:spLocks noChangeArrowheads="1"/>
            </p:cNvSpPr>
            <p:nvPr/>
          </p:nvSpPr>
          <p:spPr bwMode="auto">
            <a:xfrm>
              <a:off x="1623" y="2115"/>
              <a:ext cx="3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j=1</a:t>
              </a:r>
            </a:p>
          </p:txBody>
        </p:sp>
        <p:sp>
          <p:nvSpPr>
            <p:cNvPr id="76810" name="Text Box 10"/>
            <p:cNvSpPr txBox="1">
              <a:spLocks noChangeArrowheads="1"/>
            </p:cNvSpPr>
            <p:nvPr/>
          </p:nvSpPr>
          <p:spPr bwMode="auto">
            <a:xfrm>
              <a:off x="1033" y="2115"/>
              <a:ext cx="3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i=0</a:t>
              </a:r>
            </a:p>
          </p:txBody>
        </p:sp>
      </p:grpSp>
      <p:grpSp>
        <p:nvGrpSpPr>
          <p:cNvPr id="76819" name="Group 19"/>
          <p:cNvGrpSpPr>
            <a:grpSpLocks/>
          </p:cNvGrpSpPr>
          <p:nvPr/>
        </p:nvGrpSpPr>
        <p:grpSpPr bwMode="auto">
          <a:xfrm>
            <a:off x="1281113" y="4292600"/>
            <a:ext cx="7848600" cy="1800225"/>
            <a:chOff x="807" y="2704"/>
            <a:chExt cx="4944" cy="1134"/>
          </a:xfrm>
        </p:grpSpPr>
        <p:pic>
          <p:nvPicPr>
            <p:cNvPr id="7681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 y="2704"/>
              <a:ext cx="4944" cy="1134"/>
            </a:xfrm>
            <a:prstGeom prst="rect">
              <a:avLst/>
            </a:prstGeom>
            <a:noFill/>
            <a:extLst>
              <a:ext uri="{909E8E84-426E-40DD-AFC4-6F175D3DCCD1}">
                <a14:hiddenFill xmlns:a14="http://schemas.microsoft.com/office/drawing/2010/main">
                  <a:solidFill>
                    <a:srgbClr val="FFFFFF"/>
                  </a:solidFill>
                </a14:hiddenFill>
              </a:ext>
            </a:extLst>
          </p:spPr>
        </p:pic>
        <p:sp>
          <p:nvSpPr>
            <p:cNvPr id="76817" name="Text Box 17"/>
            <p:cNvSpPr txBox="1">
              <a:spLocks noChangeArrowheads="1"/>
            </p:cNvSpPr>
            <p:nvPr/>
          </p:nvSpPr>
          <p:spPr bwMode="auto">
            <a:xfrm>
              <a:off x="955" y="353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i=0</a:t>
              </a:r>
            </a:p>
          </p:txBody>
        </p:sp>
        <p:sp>
          <p:nvSpPr>
            <p:cNvPr id="76818" name="Text Box 18"/>
            <p:cNvSpPr txBox="1">
              <a:spLocks noChangeArrowheads="1"/>
            </p:cNvSpPr>
            <p:nvPr/>
          </p:nvSpPr>
          <p:spPr bwMode="auto">
            <a:xfrm>
              <a:off x="3404" y="3533"/>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j=4</a:t>
              </a:r>
            </a:p>
          </p:txBody>
        </p:sp>
      </p:grpSp>
    </p:spTree>
    <p:extLst>
      <p:ext uri="{BB962C8B-B14F-4D97-AF65-F5344CB8AC3E}">
        <p14:creationId xmlns:p14="http://schemas.microsoft.com/office/powerpoint/2010/main" val="1424408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6815"/>
                                        </p:tgtEl>
                                        <p:attrNameLst>
                                          <p:attrName>style.visibility</p:attrName>
                                        </p:attrNameLst>
                                      </p:cBhvr>
                                      <p:to>
                                        <p:strVal val="visible"/>
                                      </p:to>
                                    </p:set>
                                    <p:animEffect transition="in" filter="blinds(horizontal)">
                                      <p:cBhvr>
                                        <p:cTn id="7" dur="500"/>
                                        <p:tgtEl>
                                          <p:spTgt spid="768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6819"/>
                                        </p:tgtEl>
                                        <p:attrNameLst>
                                          <p:attrName>style.visibility</p:attrName>
                                        </p:attrNameLst>
                                      </p:cBhvr>
                                      <p:to>
                                        <p:strVal val="visible"/>
                                      </p:to>
                                    </p:set>
                                    <p:animEffect transition="in" filter="blinds(horizontal)">
                                      <p:cBhvr>
                                        <p:cTn id="12" dur="500"/>
                                        <p:tgtEl>
                                          <p:spTgt spid="76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Đổi Chỗ Trực Tiếp – Interchange Sort</a:t>
            </a:r>
          </a:p>
        </p:txBody>
      </p:sp>
      <p:grpSp>
        <p:nvGrpSpPr>
          <p:cNvPr id="77845" name="Group 21"/>
          <p:cNvGrpSpPr>
            <a:grpSpLocks/>
          </p:cNvGrpSpPr>
          <p:nvPr/>
        </p:nvGrpSpPr>
        <p:grpSpPr bwMode="auto">
          <a:xfrm>
            <a:off x="1208088" y="1052513"/>
            <a:ext cx="8208962" cy="1728787"/>
            <a:chOff x="761" y="663"/>
            <a:chExt cx="5171" cy="1089"/>
          </a:xfrm>
        </p:grpSpPr>
        <p:pic>
          <p:nvPicPr>
            <p:cNvPr id="778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 y="663"/>
              <a:ext cx="5171" cy="1089"/>
            </a:xfrm>
            <a:prstGeom prst="rect">
              <a:avLst/>
            </a:prstGeom>
            <a:noFill/>
            <a:extLst>
              <a:ext uri="{909E8E84-426E-40DD-AFC4-6F175D3DCCD1}">
                <a14:hiddenFill xmlns:a14="http://schemas.microsoft.com/office/drawing/2010/main">
                  <a:solidFill>
                    <a:srgbClr val="FFFFFF"/>
                  </a:solidFill>
                </a14:hiddenFill>
              </a:ext>
            </a:extLst>
          </p:spPr>
        </p:pic>
        <p:sp>
          <p:nvSpPr>
            <p:cNvPr id="77835" name="Text Box 11"/>
            <p:cNvSpPr txBox="1">
              <a:spLocks noChangeArrowheads="1"/>
            </p:cNvSpPr>
            <p:nvPr/>
          </p:nvSpPr>
          <p:spPr bwMode="auto">
            <a:xfrm>
              <a:off x="1487" y="1389"/>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i=1</a:t>
              </a:r>
            </a:p>
          </p:txBody>
        </p:sp>
        <p:sp>
          <p:nvSpPr>
            <p:cNvPr id="77836" name="Text Box 12"/>
            <p:cNvSpPr txBox="1">
              <a:spLocks noChangeArrowheads="1"/>
            </p:cNvSpPr>
            <p:nvPr/>
          </p:nvSpPr>
          <p:spPr bwMode="auto">
            <a:xfrm>
              <a:off x="2122" y="1434"/>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j=2</a:t>
              </a:r>
            </a:p>
          </p:txBody>
        </p:sp>
      </p:grpSp>
      <p:grpSp>
        <p:nvGrpSpPr>
          <p:cNvPr id="77844" name="Group 20"/>
          <p:cNvGrpSpPr>
            <a:grpSpLocks/>
          </p:cNvGrpSpPr>
          <p:nvPr/>
        </p:nvGrpSpPr>
        <p:grpSpPr bwMode="auto">
          <a:xfrm>
            <a:off x="1208088" y="2838450"/>
            <a:ext cx="8208962" cy="1958975"/>
            <a:chOff x="761" y="1788"/>
            <a:chExt cx="5171" cy="1234"/>
          </a:xfrm>
        </p:grpSpPr>
        <p:pic>
          <p:nvPicPr>
            <p:cNvPr id="778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 y="1788"/>
              <a:ext cx="5171" cy="1234"/>
            </a:xfrm>
            <a:prstGeom prst="rect">
              <a:avLst/>
            </a:prstGeom>
            <a:noFill/>
            <a:extLst>
              <a:ext uri="{909E8E84-426E-40DD-AFC4-6F175D3DCCD1}">
                <a14:hiddenFill xmlns:a14="http://schemas.microsoft.com/office/drawing/2010/main">
                  <a:solidFill>
                    <a:srgbClr val="FFFFFF"/>
                  </a:solidFill>
                </a14:hiddenFill>
              </a:ext>
            </a:extLst>
          </p:spPr>
        </p:pic>
        <p:sp>
          <p:nvSpPr>
            <p:cNvPr id="77837" name="Text Box 13"/>
            <p:cNvSpPr txBox="1">
              <a:spLocks noChangeArrowheads="1"/>
            </p:cNvSpPr>
            <p:nvPr/>
          </p:nvSpPr>
          <p:spPr bwMode="auto">
            <a:xfrm>
              <a:off x="1532" y="2564"/>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i=1</a:t>
              </a:r>
            </a:p>
          </p:txBody>
        </p:sp>
        <p:sp>
          <p:nvSpPr>
            <p:cNvPr id="77838" name="Text Box 14"/>
            <p:cNvSpPr txBox="1">
              <a:spLocks noChangeArrowheads="1"/>
            </p:cNvSpPr>
            <p:nvPr/>
          </p:nvSpPr>
          <p:spPr bwMode="auto">
            <a:xfrm>
              <a:off x="2848" y="2614"/>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j=3</a:t>
              </a:r>
            </a:p>
          </p:txBody>
        </p:sp>
      </p:grpSp>
      <p:grpSp>
        <p:nvGrpSpPr>
          <p:cNvPr id="77843" name="Group 19"/>
          <p:cNvGrpSpPr>
            <a:grpSpLocks/>
          </p:cNvGrpSpPr>
          <p:nvPr/>
        </p:nvGrpSpPr>
        <p:grpSpPr bwMode="auto">
          <a:xfrm>
            <a:off x="1281113" y="4868863"/>
            <a:ext cx="8208962" cy="1916112"/>
            <a:chOff x="807" y="3067"/>
            <a:chExt cx="5171" cy="1207"/>
          </a:xfrm>
        </p:grpSpPr>
        <p:pic>
          <p:nvPicPr>
            <p:cNvPr id="778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 y="3067"/>
              <a:ext cx="5171" cy="1207"/>
            </a:xfrm>
            <a:prstGeom prst="rect">
              <a:avLst/>
            </a:prstGeom>
            <a:noFill/>
            <a:extLst>
              <a:ext uri="{909E8E84-426E-40DD-AFC4-6F175D3DCCD1}">
                <a14:hiddenFill xmlns:a14="http://schemas.microsoft.com/office/drawing/2010/main">
                  <a:solidFill>
                    <a:srgbClr val="FFFFFF"/>
                  </a:solidFill>
                </a14:hiddenFill>
              </a:ext>
            </a:extLst>
          </p:spPr>
        </p:pic>
        <p:sp>
          <p:nvSpPr>
            <p:cNvPr id="77839" name="Text Box 15"/>
            <p:cNvSpPr txBox="1">
              <a:spLocks noChangeArrowheads="1"/>
            </p:cNvSpPr>
            <p:nvPr/>
          </p:nvSpPr>
          <p:spPr bwMode="auto">
            <a:xfrm>
              <a:off x="1532" y="3941"/>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i=1</a:t>
              </a:r>
            </a:p>
          </p:txBody>
        </p:sp>
        <p:sp>
          <p:nvSpPr>
            <p:cNvPr id="77840" name="Text Box 16"/>
            <p:cNvSpPr txBox="1">
              <a:spLocks noChangeArrowheads="1"/>
            </p:cNvSpPr>
            <p:nvPr/>
          </p:nvSpPr>
          <p:spPr bwMode="auto">
            <a:xfrm>
              <a:off x="3483" y="3958"/>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j=4</a:t>
              </a:r>
            </a:p>
          </p:txBody>
        </p:sp>
      </p:grpSp>
    </p:spTree>
    <p:extLst>
      <p:ext uri="{BB962C8B-B14F-4D97-AF65-F5344CB8AC3E}">
        <p14:creationId xmlns:p14="http://schemas.microsoft.com/office/powerpoint/2010/main" val="4267651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845"/>
                                        </p:tgtEl>
                                        <p:attrNameLst>
                                          <p:attrName>style.visibility</p:attrName>
                                        </p:attrNameLst>
                                      </p:cBhvr>
                                      <p:to>
                                        <p:strVal val="visible"/>
                                      </p:to>
                                    </p:set>
                                    <p:animEffect transition="in" filter="blinds(horizontal)">
                                      <p:cBhvr>
                                        <p:cTn id="7" dur="500"/>
                                        <p:tgtEl>
                                          <p:spTgt spid="778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844"/>
                                        </p:tgtEl>
                                        <p:attrNameLst>
                                          <p:attrName>style.visibility</p:attrName>
                                        </p:attrNameLst>
                                      </p:cBhvr>
                                      <p:to>
                                        <p:strVal val="visible"/>
                                      </p:to>
                                    </p:set>
                                    <p:animEffect transition="in" filter="blinds(horizontal)">
                                      <p:cBhvr>
                                        <p:cTn id="12" dur="500"/>
                                        <p:tgtEl>
                                          <p:spTgt spid="778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7843"/>
                                        </p:tgtEl>
                                        <p:attrNameLst>
                                          <p:attrName>style.visibility</p:attrName>
                                        </p:attrNameLst>
                                      </p:cBhvr>
                                      <p:to>
                                        <p:strVal val="visible"/>
                                      </p:to>
                                    </p:set>
                                    <p:animEffect transition="in" filter="blinds(horizontal)">
                                      <p:cBhvr>
                                        <p:cTn id="17" dur="500"/>
                                        <p:tgtEl>
                                          <p:spTgt spid="77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Đổi Chỗ Trực Tiếp – Interchange Sort</a:t>
            </a:r>
          </a:p>
        </p:txBody>
      </p:sp>
      <p:grpSp>
        <p:nvGrpSpPr>
          <p:cNvPr id="78873" name="Group 25"/>
          <p:cNvGrpSpPr>
            <a:grpSpLocks/>
          </p:cNvGrpSpPr>
          <p:nvPr/>
        </p:nvGrpSpPr>
        <p:grpSpPr bwMode="auto">
          <a:xfrm>
            <a:off x="1136650" y="5084763"/>
            <a:ext cx="8496300" cy="1773237"/>
            <a:chOff x="716" y="3203"/>
            <a:chExt cx="5352" cy="1117"/>
          </a:xfrm>
        </p:grpSpPr>
        <p:pic>
          <p:nvPicPr>
            <p:cNvPr id="7885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 y="3203"/>
              <a:ext cx="5352" cy="1117"/>
            </a:xfrm>
            <a:prstGeom prst="rect">
              <a:avLst/>
            </a:prstGeom>
            <a:noFill/>
            <a:extLst>
              <a:ext uri="{909E8E84-426E-40DD-AFC4-6F175D3DCCD1}">
                <a14:hiddenFill xmlns:a14="http://schemas.microsoft.com/office/drawing/2010/main">
                  <a:solidFill>
                    <a:srgbClr val="FFFFFF"/>
                  </a:solidFill>
                </a14:hiddenFill>
              </a:ext>
            </a:extLst>
          </p:spPr>
        </p:pic>
        <p:sp>
          <p:nvSpPr>
            <p:cNvPr id="78865" name="Text Box 17"/>
            <p:cNvSpPr txBox="1">
              <a:spLocks noChangeArrowheads="1"/>
            </p:cNvSpPr>
            <p:nvPr/>
          </p:nvSpPr>
          <p:spPr bwMode="auto">
            <a:xfrm>
              <a:off x="2213" y="3974"/>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i=2</a:t>
              </a:r>
            </a:p>
          </p:txBody>
        </p:sp>
        <p:sp>
          <p:nvSpPr>
            <p:cNvPr id="78866" name="Text Box 18"/>
            <p:cNvSpPr txBox="1">
              <a:spLocks noChangeArrowheads="1"/>
            </p:cNvSpPr>
            <p:nvPr/>
          </p:nvSpPr>
          <p:spPr bwMode="auto">
            <a:xfrm>
              <a:off x="4889" y="3974"/>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j=6</a:t>
              </a:r>
            </a:p>
          </p:txBody>
        </p:sp>
      </p:grpSp>
      <p:grpSp>
        <p:nvGrpSpPr>
          <p:cNvPr id="78872" name="Group 24"/>
          <p:cNvGrpSpPr>
            <a:grpSpLocks/>
          </p:cNvGrpSpPr>
          <p:nvPr/>
        </p:nvGrpSpPr>
        <p:grpSpPr bwMode="auto">
          <a:xfrm>
            <a:off x="1136650" y="2997200"/>
            <a:ext cx="8496300" cy="1944688"/>
            <a:chOff x="716" y="1888"/>
            <a:chExt cx="5352" cy="1225"/>
          </a:xfrm>
        </p:grpSpPr>
        <p:pic>
          <p:nvPicPr>
            <p:cNvPr id="788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 y="1888"/>
              <a:ext cx="5352" cy="1225"/>
            </a:xfrm>
            <a:prstGeom prst="rect">
              <a:avLst/>
            </a:prstGeom>
            <a:noFill/>
            <a:extLst>
              <a:ext uri="{909E8E84-426E-40DD-AFC4-6F175D3DCCD1}">
                <a14:hiddenFill xmlns:a14="http://schemas.microsoft.com/office/drawing/2010/main">
                  <a:solidFill>
                    <a:srgbClr val="FFFFFF"/>
                  </a:solidFill>
                </a14:hiddenFill>
              </a:ext>
            </a:extLst>
          </p:spPr>
        </p:pic>
        <p:grpSp>
          <p:nvGrpSpPr>
            <p:cNvPr id="78870" name="Group 22"/>
            <p:cNvGrpSpPr>
              <a:grpSpLocks/>
            </p:cNvGrpSpPr>
            <p:nvPr/>
          </p:nvGrpSpPr>
          <p:grpSpPr bwMode="auto">
            <a:xfrm>
              <a:off x="2213" y="2745"/>
              <a:ext cx="1769" cy="231"/>
              <a:chOff x="2213" y="2745"/>
              <a:chExt cx="1769" cy="231"/>
            </a:xfrm>
          </p:grpSpPr>
          <p:sp>
            <p:nvSpPr>
              <p:cNvPr id="78864" name="Text Box 16"/>
              <p:cNvSpPr txBox="1">
                <a:spLocks noChangeArrowheads="1"/>
              </p:cNvSpPr>
              <p:nvPr/>
            </p:nvSpPr>
            <p:spPr bwMode="auto">
              <a:xfrm>
                <a:off x="2213" y="2745"/>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i=2</a:t>
                </a:r>
              </a:p>
            </p:txBody>
          </p:sp>
          <p:sp>
            <p:nvSpPr>
              <p:cNvPr id="78867" name="Text Box 19"/>
              <p:cNvSpPr txBox="1">
                <a:spLocks noChangeArrowheads="1"/>
              </p:cNvSpPr>
              <p:nvPr/>
            </p:nvSpPr>
            <p:spPr bwMode="auto">
              <a:xfrm>
                <a:off x="3574" y="2745"/>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j=4</a:t>
                </a:r>
              </a:p>
            </p:txBody>
          </p:sp>
        </p:grpSp>
      </p:grpSp>
      <p:grpSp>
        <p:nvGrpSpPr>
          <p:cNvPr id="78869" name="Group 21"/>
          <p:cNvGrpSpPr>
            <a:grpSpLocks/>
          </p:cNvGrpSpPr>
          <p:nvPr/>
        </p:nvGrpSpPr>
        <p:grpSpPr bwMode="auto">
          <a:xfrm>
            <a:off x="1136650" y="836613"/>
            <a:ext cx="8408988" cy="2016125"/>
            <a:chOff x="716" y="527"/>
            <a:chExt cx="5297" cy="1270"/>
          </a:xfrm>
        </p:grpSpPr>
        <p:pic>
          <p:nvPicPr>
            <p:cNvPr id="788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 y="527"/>
              <a:ext cx="5297" cy="1270"/>
            </a:xfrm>
            <a:prstGeom prst="rect">
              <a:avLst/>
            </a:prstGeom>
            <a:noFill/>
            <a:extLst>
              <a:ext uri="{909E8E84-426E-40DD-AFC4-6F175D3DCCD1}">
                <a14:hiddenFill xmlns:a14="http://schemas.microsoft.com/office/drawing/2010/main">
                  <a:solidFill>
                    <a:srgbClr val="FFFFFF"/>
                  </a:solidFill>
                </a14:hiddenFill>
              </a:ext>
            </a:extLst>
          </p:spPr>
        </p:pic>
        <p:sp>
          <p:nvSpPr>
            <p:cNvPr id="78863" name="Text Box 15"/>
            <p:cNvSpPr txBox="1">
              <a:spLocks noChangeArrowheads="1"/>
            </p:cNvSpPr>
            <p:nvPr/>
          </p:nvSpPr>
          <p:spPr bwMode="auto">
            <a:xfrm>
              <a:off x="2146" y="1456"/>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i=2</a:t>
              </a:r>
            </a:p>
          </p:txBody>
        </p:sp>
        <p:sp>
          <p:nvSpPr>
            <p:cNvPr id="78868" name="Text Box 20"/>
            <p:cNvSpPr txBox="1">
              <a:spLocks noChangeArrowheads="1"/>
            </p:cNvSpPr>
            <p:nvPr/>
          </p:nvSpPr>
          <p:spPr bwMode="auto">
            <a:xfrm>
              <a:off x="2848" y="1463"/>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j=3</a:t>
              </a:r>
            </a:p>
          </p:txBody>
        </p:sp>
      </p:grpSp>
    </p:spTree>
    <p:extLst>
      <p:ext uri="{BB962C8B-B14F-4D97-AF65-F5344CB8AC3E}">
        <p14:creationId xmlns:p14="http://schemas.microsoft.com/office/powerpoint/2010/main" val="2366720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869"/>
                                        </p:tgtEl>
                                        <p:attrNameLst>
                                          <p:attrName>style.visibility</p:attrName>
                                        </p:attrNameLst>
                                      </p:cBhvr>
                                      <p:to>
                                        <p:strVal val="visible"/>
                                      </p:to>
                                    </p:set>
                                    <p:animEffect transition="in" filter="blinds(horizontal)">
                                      <p:cBhvr>
                                        <p:cTn id="7" dur="500"/>
                                        <p:tgtEl>
                                          <p:spTgt spid="788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872"/>
                                        </p:tgtEl>
                                        <p:attrNameLst>
                                          <p:attrName>style.visibility</p:attrName>
                                        </p:attrNameLst>
                                      </p:cBhvr>
                                      <p:to>
                                        <p:strVal val="visible"/>
                                      </p:to>
                                    </p:set>
                                    <p:animEffect transition="in" filter="blinds(horizontal)">
                                      <p:cBhvr>
                                        <p:cTn id="12" dur="500"/>
                                        <p:tgtEl>
                                          <p:spTgt spid="788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873"/>
                                        </p:tgtEl>
                                        <p:attrNameLst>
                                          <p:attrName>style.visibility</p:attrName>
                                        </p:attrNameLst>
                                      </p:cBhvr>
                                      <p:to>
                                        <p:strVal val="visible"/>
                                      </p:to>
                                    </p:set>
                                    <p:animEffect transition="in" filter="blinds(horizontal)">
                                      <p:cBhvr>
                                        <p:cTn id="17" dur="500"/>
                                        <p:tgtEl>
                                          <p:spTgt spid="78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Đổi Chỗ Trực Tiếp – Interchange Sort</a:t>
            </a:r>
          </a:p>
        </p:txBody>
      </p:sp>
      <p:grpSp>
        <p:nvGrpSpPr>
          <p:cNvPr id="79891" name="Group 19"/>
          <p:cNvGrpSpPr>
            <a:grpSpLocks/>
          </p:cNvGrpSpPr>
          <p:nvPr/>
        </p:nvGrpSpPr>
        <p:grpSpPr bwMode="auto">
          <a:xfrm>
            <a:off x="992188" y="836613"/>
            <a:ext cx="8769350" cy="1800225"/>
            <a:chOff x="625" y="527"/>
            <a:chExt cx="5524" cy="1134"/>
          </a:xfrm>
        </p:grpSpPr>
        <p:pic>
          <p:nvPicPr>
            <p:cNvPr id="798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 y="527"/>
              <a:ext cx="5524" cy="1134"/>
            </a:xfrm>
            <a:prstGeom prst="rect">
              <a:avLst/>
            </a:prstGeom>
            <a:noFill/>
            <a:extLst>
              <a:ext uri="{909E8E84-426E-40DD-AFC4-6F175D3DCCD1}">
                <a14:hiddenFill xmlns:a14="http://schemas.microsoft.com/office/drawing/2010/main">
                  <a:solidFill>
                    <a:srgbClr val="FFFFFF"/>
                  </a:solidFill>
                </a14:hiddenFill>
              </a:ext>
            </a:extLst>
          </p:spPr>
        </p:pic>
        <p:sp>
          <p:nvSpPr>
            <p:cNvPr id="79885" name="Text Box 13"/>
            <p:cNvSpPr txBox="1">
              <a:spLocks noChangeArrowheads="1"/>
            </p:cNvSpPr>
            <p:nvPr/>
          </p:nvSpPr>
          <p:spPr bwMode="auto">
            <a:xfrm>
              <a:off x="2848" y="1322"/>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i=3</a:t>
              </a:r>
            </a:p>
          </p:txBody>
        </p:sp>
        <p:sp>
          <p:nvSpPr>
            <p:cNvPr id="79888" name="Text Box 16"/>
            <p:cNvSpPr txBox="1">
              <a:spLocks noChangeArrowheads="1"/>
            </p:cNvSpPr>
            <p:nvPr/>
          </p:nvSpPr>
          <p:spPr bwMode="auto">
            <a:xfrm>
              <a:off x="3555" y="1327"/>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j=4</a:t>
              </a:r>
            </a:p>
          </p:txBody>
        </p:sp>
      </p:grpSp>
      <p:grpSp>
        <p:nvGrpSpPr>
          <p:cNvPr id="79892" name="Group 20"/>
          <p:cNvGrpSpPr>
            <a:grpSpLocks/>
          </p:cNvGrpSpPr>
          <p:nvPr/>
        </p:nvGrpSpPr>
        <p:grpSpPr bwMode="auto">
          <a:xfrm>
            <a:off x="1136650" y="2708275"/>
            <a:ext cx="8769350" cy="1873250"/>
            <a:chOff x="716" y="1706"/>
            <a:chExt cx="5524" cy="1180"/>
          </a:xfrm>
        </p:grpSpPr>
        <p:pic>
          <p:nvPicPr>
            <p:cNvPr id="798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 y="1706"/>
              <a:ext cx="5524" cy="1180"/>
            </a:xfrm>
            <a:prstGeom prst="rect">
              <a:avLst/>
            </a:prstGeom>
            <a:noFill/>
            <a:extLst>
              <a:ext uri="{909E8E84-426E-40DD-AFC4-6F175D3DCCD1}">
                <a14:hiddenFill xmlns:a14="http://schemas.microsoft.com/office/drawing/2010/main">
                  <a:solidFill>
                    <a:srgbClr val="FFFFFF"/>
                  </a:solidFill>
                </a14:hiddenFill>
              </a:ext>
            </a:extLst>
          </p:spPr>
        </p:pic>
        <p:sp>
          <p:nvSpPr>
            <p:cNvPr id="79886" name="Text Box 14"/>
            <p:cNvSpPr txBox="1">
              <a:spLocks noChangeArrowheads="1"/>
            </p:cNvSpPr>
            <p:nvPr/>
          </p:nvSpPr>
          <p:spPr bwMode="auto">
            <a:xfrm>
              <a:off x="2939" y="2564"/>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i=3</a:t>
              </a:r>
            </a:p>
          </p:txBody>
        </p:sp>
        <p:sp>
          <p:nvSpPr>
            <p:cNvPr id="79889" name="Text Box 17"/>
            <p:cNvSpPr txBox="1">
              <a:spLocks noChangeArrowheads="1"/>
            </p:cNvSpPr>
            <p:nvPr/>
          </p:nvSpPr>
          <p:spPr bwMode="auto">
            <a:xfrm>
              <a:off x="4390" y="2564"/>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j=5</a:t>
              </a:r>
            </a:p>
          </p:txBody>
        </p:sp>
      </p:grpSp>
      <p:grpSp>
        <p:nvGrpSpPr>
          <p:cNvPr id="79893" name="Group 21"/>
          <p:cNvGrpSpPr>
            <a:grpSpLocks/>
          </p:cNvGrpSpPr>
          <p:nvPr/>
        </p:nvGrpSpPr>
        <p:grpSpPr bwMode="auto">
          <a:xfrm>
            <a:off x="1208088" y="4724400"/>
            <a:ext cx="8624887" cy="2133600"/>
            <a:chOff x="761" y="2976"/>
            <a:chExt cx="5433" cy="1344"/>
          </a:xfrm>
        </p:grpSpPr>
        <p:pic>
          <p:nvPicPr>
            <p:cNvPr id="7988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 y="2976"/>
              <a:ext cx="5433" cy="1344"/>
            </a:xfrm>
            <a:prstGeom prst="rect">
              <a:avLst/>
            </a:prstGeom>
            <a:noFill/>
            <a:extLst>
              <a:ext uri="{909E8E84-426E-40DD-AFC4-6F175D3DCCD1}">
                <a14:hiddenFill xmlns:a14="http://schemas.microsoft.com/office/drawing/2010/main">
                  <a:solidFill>
                    <a:srgbClr val="FFFFFF"/>
                  </a:solidFill>
                </a14:hiddenFill>
              </a:ext>
            </a:extLst>
          </p:spPr>
        </p:pic>
        <p:sp>
          <p:nvSpPr>
            <p:cNvPr id="79887" name="Text Box 15"/>
            <p:cNvSpPr txBox="1">
              <a:spLocks noChangeArrowheads="1"/>
            </p:cNvSpPr>
            <p:nvPr/>
          </p:nvSpPr>
          <p:spPr bwMode="auto">
            <a:xfrm>
              <a:off x="2939" y="395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i=3</a:t>
              </a:r>
            </a:p>
          </p:txBody>
        </p:sp>
        <p:sp>
          <p:nvSpPr>
            <p:cNvPr id="79890" name="Text Box 18"/>
            <p:cNvSpPr txBox="1">
              <a:spLocks noChangeArrowheads="1"/>
            </p:cNvSpPr>
            <p:nvPr/>
          </p:nvSpPr>
          <p:spPr bwMode="auto">
            <a:xfrm>
              <a:off x="5037" y="3937"/>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j=6</a:t>
              </a:r>
            </a:p>
          </p:txBody>
        </p:sp>
      </p:grpSp>
    </p:spTree>
    <p:extLst>
      <p:ext uri="{BB962C8B-B14F-4D97-AF65-F5344CB8AC3E}">
        <p14:creationId xmlns:p14="http://schemas.microsoft.com/office/powerpoint/2010/main" val="2275505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891"/>
                                        </p:tgtEl>
                                        <p:attrNameLst>
                                          <p:attrName>style.visibility</p:attrName>
                                        </p:attrNameLst>
                                      </p:cBhvr>
                                      <p:to>
                                        <p:strVal val="visible"/>
                                      </p:to>
                                    </p:set>
                                    <p:animEffect transition="in" filter="blinds(horizontal)">
                                      <p:cBhvr>
                                        <p:cTn id="7" dur="500"/>
                                        <p:tgtEl>
                                          <p:spTgt spid="79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892"/>
                                        </p:tgtEl>
                                        <p:attrNameLst>
                                          <p:attrName>style.visibility</p:attrName>
                                        </p:attrNameLst>
                                      </p:cBhvr>
                                      <p:to>
                                        <p:strVal val="visible"/>
                                      </p:to>
                                    </p:set>
                                    <p:animEffect transition="in" filter="blinds(horizontal)">
                                      <p:cBhvr>
                                        <p:cTn id="12" dur="500"/>
                                        <p:tgtEl>
                                          <p:spTgt spid="798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893"/>
                                        </p:tgtEl>
                                        <p:attrNameLst>
                                          <p:attrName>style.visibility</p:attrName>
                                        </p:attrNameLst>
                                      </p:cBhvr>
                                      <p:to>
                                        <p:strVal val="visible"/>
                                      </p:to>
                                    </p:set>
                                    <p:animEffect transition="in" filter="blinds(horizontal)">
                                      <p:cBhvr>
                                        <p:cTn id="17" dur="500"/>
                                        <p:tgtEl>
                                          <p:spTgt spid="79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Đổi Chỗ Trực Tiếp – Interchange Sort</a:t>
            </a:r>
          </a:p>
        </p:txBody>
      </p:sp>
      <p:grpSp>
        <p:nvGrpSpPr>
          <p:cNvPr id="80916" name="Group 20"/>
          <p:cNvGrpSpPr>
            <a:grpSpLocks/>
          </p:cNvGrpSpPr>
          <p:nvPr/>
        </p:nvGrpSpPr>
        <p:grpSpPr bwMode="auto">
          <a:xfrm>
            <a:off x="1136650" y="4797425"/>
            <a:ext cx="8353425" cy="1800225"/>
            <a:chOff x="716" y="3022"/>
            <a:chExt cx="5262" cy="1134"/>
          </a:xfrm>
        </p:grpSpPr>
        <p:pic>
          <p:nvPicPr>
            <p:cNvPr id="8090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 y="3022"/>
              <a:ext cx="5262" cy="1134"/>
            </a:xfrm>
            <a:prstGeom prst="rect">
              <a:avLst/>
            </a:prstGeom>
            <a:noFill/>
            <a:extLst>
              <a:ext uri="{909E8E84-426E-40DD-AFC4-6F175D3DCCD1}">
                <a14:hiddenFill xmlns:a14="http://schemas.microsoft.com/office/drawing/2010/main">
                  <a:solidFill>
                    <a:srgbClr val="FFFFFF"/>
                  </a:solidFill>
                </a14:hiddenFill>
              </a:ext>
            </a:extLst>
          </p:spPr>
        </p:pic>
        <p:sp>
          <p:nvSpPr>
            <p:cNvPr id="80910" name="Text Box 14"/>
            <p:cNvSpPr txBox="1">
              <a:spLocks noChangeArrowheads="1"/>
            </p:cNvSpPr>
            <p:nvPr/>
          </p:nvSpPr>
          <p:spPr bwMode="auto">
            <a:xfrm>
              <a:off x="4206" y="3834"/>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i=5</a:t>
              </a:r>
            </a:p>
          </p:txBody>
        </p:sp>
        <p:sp>
          <p:nvSpPr>
            <p:cNvPr id="80911" name="Text Box 15"/>
            <p:cNvSpPr txBox="1">
              <a:spLocks noChangeArrowheads="1"/>
            </p:cNvSpPr>
            <p:nvPr/>
          </p:nvSpPr>
          <p:spPr bwMode="auto">
            <a:xfrm>
              <a:off x="4844" y="383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j=6</a:t>
              </a:r>
            </a:p>
          </p:txBody>
        </p:sp>
      </p:grpSp>
      <p:grpSp>
        <p:nvGrpSpPr>
          <p:cNvPr id="80915" name="Group 19"/>
          <p:cNvGrpSpPr>
            <a:grpSpLocks/>
          </p:cNvGrpSpPr>
          <p:nvPr/>
        </p:nvGrpSpPr>
        <p:grpSpPr bwMode="auto">
          <a:xfrm>
            <a:off x="1030288" y="2924175"/>
            <a:ext cx="8353425" cy="1873250"/>
            <a:chOff x="649" y="1842"/>
            <a:chExt cx="5262" cy="1180"/>
          </a:xfrm>
        </p:grpSpPr>
        <p:pic>
          <p:nvPicPr>
            <p:cNvPr id="8090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 y="1842"/>
              <a:ext cx="5262" cy="1180"/>
            </a:xfrm>
            <a:prstGeom prst="rect">
              <a:avLst/>
            </a:prstGeom>
            <a:noFill/>
            <a:extLst>
              <a:ext uri="{909E8E84-426E-40DD-AFC4-6F175D3DCCD1}">
                <a14:hiddenFill xmlns:a14="http://schemas.microsoft.com/office/drawing/2010/main">
                  <a:solidFill>
                    <a:srgbClr val="FFFFFF"/>
                  </a:solidFill>
                </a14:hiddenFill>
              </a:ext>
            </a:extLst>
          </p:spPr>
        </p:pic>
        <p:sp>
          <p:nvSpPr>
            <p:cNvPr id="80909" name="Text Box 13"/>
            <p:cNvSpPr txBox="1">
              <a:spLocks noChangeArrowheads="1"/>
            </p:cNvSpPr>
            <p:nvPr/>
          </p:nvSpPr>
          <p:spPr bwMode="auto">
            <a:xfrm>
              <a:off x="3471" y="2716"/>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i=4</a:t>
              </a:r>
            </a:p>
          </p:txBody>
        </p:sp>
        <p:sp>
          <p:nvSpPr>
            <p:cNvPr id="80912" name="Text Box 16"/>
            <p:cNvSpPr txBox="1">
              <a:spLocks noChangeArrowheads="1"/>
            </p:cNvSpPr>
            <p:nvPr/>
          </p:nvSpPr>
          <p:spPr bwMode="auto">
            <a:xfrm>
              <a:off x="4860" y="2704"/>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j=6</a:t>
              </a:r>
            </a:p>
          </p:txBody>
        </p:sp>
      </p:grpSp>
      <p:grpSp>
        <p:nvGrpSpPr>
          <p:cNvPr id="80914" name="Group 18"/>
          <p:cNvGrpSpPr>
            <a:grpSpLocks/>
          </p:cNvGrpSpPr>
          <p:nvPr/>
        </p:nvGrpSpPr>
        <p:grpSpPr bwMode="auto">
          <a:xfrm>
            <a:off x="992188" y="981075"/>
            <a:ext cx="8424862" cy="1800225"/>
            <a:chOff x="625" y="618"/>
            <a:chExt cx="5307" cy="1134"/>
          </a:xfrm>
        </p:grpSpPr>
        <p:pic>
          <p:nvPicPr>
            <p:cNvPr id="8090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 y="618"/>
              <a:ext cx="5307" cy="1134"/>
            </a:xfrm>
            <a:prstGeom prst="rect">
              <a:avLst/>
            </a:prstGeom>
            <a:noFill/>
            <a:extLst>
              <a:ext uri="{909E8E84-426E-40DD-AFC4-6F175D3DCCD1}">
                <a14:hiddenFill xmlns:a14="http://schemas.microsoft.com/office/drawing/2010/main">
                  <a:solidFill>
                    <a:srgbClr val="FFFFFF"/>
                  </a:solidFill>
                </a14:hiddenFill>
              </a:ext>
            </a:extLst>
          </p:spPr>
        </p:pic>
        <p:sp>
          <p:nvSpPr>
            <p:cNvPr id="80908" name="Text Box 12"/>
            <p:cNvSpPr txBox="1">
              <a:spLocks noChangeArrowheads="1"/>
            </p:cNvSpPr>
            <p:nvPr/>
          </p:nvSpPr>
          <p:spPr bwMode="auto">
            <a:xfrm>
              <a:off x="3404" y="1386"/>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i=4</a:t>
              </a:r>
            </a:p>
          </p:txBody>
        </p:sp>
        <p:sp>
          <p:nvSpPr>
            <p:cNvPr id="80913" name="Text Box 17"/>
            <p:cNvSpPr txBox="1">
              <a:spLocks noChangeArrowheads="1"/>
            </p:cNvSpPr>
            <p:nvPr/>
          </p:nvSpPr>
          <p:spPr bwMode="auto">
            <a:xfrm>
              <a:off x="4146" y="1389"/>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j=5</a:t>
              </a:r>
            </a:p>
          </p:txBody>
        </p:sp>
      </p:grpSp>
    </p:spTree>
    <p:extLst>
      <p:ext uri="{BB962C8B-B14F-4D97-AF65-F5344CB8AC3E}">
        <p14:creationId xmlns:p14="http://schemas.microsoft.com/office/powerpoint/2010/main" val="2913428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914"/>
                                        </p:tgtEl>
                                        <p:attrNameLst>
                                          <p:attrName>style.visibility</p:attrName>
                                        </p:attrNameLst>
                                      </p:cBhvr>
                                      <p:to>
                                        <p:strVal val="visible"/>
                                      </p:to>
                                    </p:set>
                                    <p:animEffect transition="in" filter="blinds(horizontal)">
                                      <p:cBhvr>
                                        <p:cTn id="7" dur="500"/>
                                        <p:tgtEl>
                                          <p:spTgt spid="80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915"/>
                                        </p:tgtEl>
                                        <p:attrNameLst>
                                          <p:attrName>style.visibility</p:attrName>
                                        </p:attrNameLst>
                                      </p:cBhvr>
                                      <p:to>
                                        <p:strVal val="visible"/>
                                      </p:to>
                                    </p:set>
                                    <p:animEffect transition="in" filter="blinds(horizontal)">
                                      <p:cBhvr>
                                        <p:cTn id="12" dur="500"/>
                                        <p:tgtEl>
                                          <p:spTgt spid="809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916"/>
                                        </p:tgtEl>
                                        <p:attrNameLst>
                                          <p:attrName>style.visibility</p:attrName>
                                        </p:attrNameLst>
                                      </p:cBhvr>
                                      <p:to>
                                        <p:strVal val="visible"/>
                                      </p:to>
                                    </p:set>
                                    <p:animEffect transition="in" filter="blinds(horizontal)">
                                      <p:cBhvr>
                                        <p:cTn id="17" dur="500"/>
                                        <p:tgtEl>
                                          <p:spTgt spid="80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2">
  <a:themeElements>
    <a:clrScheme name="t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t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t2</Template>
  <TotalTime>3286745</TotalTime>
  <Words>627</Words>
  <Application>Microsoft Office PowerPoint</Application>
  <PresentationFormat>A4 Paper (210x297 mm)</PresentationFormat>
  <Paragraphs>358</Paragraphs>
  <Slides>33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Courier New</vt:lpstr>
      <vt:lpstr>Symbol</vt:lpstr>
      <vt:lpstr>Times New Roman</vt:lpstr>
      <vt:lpstr>VNI-Helve</vt:lpstr>
      <vt:lpstr>Wingdings</vt:lpstr>
      <vt:lpstr>t2</vt:lpstr>
      <vt:lpstr>CHƯƠNG 2</vt:lpstr>
      <vt:lpstr>Các Thuật Toán Sắp Xếp</vt:lpstr>
      <vt:lpstr>Đổi Chỗ Trực Tiếp – Interchange Sort</vt:lpstr>
      <vt:lpstr>Các Bước Tiến Hành</vt:lpstr>
      <vt:lpstr>Đổi Chỗ Trực Tiếp – Interchange Sort</vt:lpstr>
      <vt:lpstr>Đổi Chỗ Trực Tiếp – Interchange Sort</vt:lpstr>
      <vt:lpstr>Đổi Chỗ Trực Tiếp – Interchange Sort</vt:lpstr>
      <vt:lpstr>Đổi Chỗ Trực Tiếp – Interchange Sort</vt:lpstr>
      <vt:lpstr>Đổi Chỗ Trực Tiếp – Interchange Sort</vt:lpstr>
      <vt:lpstr>Đổi Chỗ Trực Tiếp – Interchange Sort</vt:lpstr>
      <vt:lpstr>Cài Đặt Đổi Chỗ Trực Tiếp</vt:lpstr>
      <vt:lpstr>Minh Họa Thuật Toán</vt:lpstr>
      <vt:lpstr>Minh Họa Thuật Toán</vt:lpstr>
      <vt:lpstr>Minh Họa Thuật Toán</vt:lpstr>
      <vt:lpstr>Minh Họa Thuật Toán</vt:lpstr>
      <vt:lpstr>Minh Họa Thuật Toán</vt:lpstr>
      <vt:lpstr>Độ Phức Tạp Của Thuật Toán</vt:lpstr>
      <vt:lpstr>Nổi Bọt – Bubble Sort</vt:lpstr>
      <vt:lpstr>Nổi Bọt – Bubble Sort</vt:lpstr>
      <vt:lpstr>Nổi Bọt – Bubble Sort</vt:lpstr>
      <vt:lpstr>Nổi Bọt – Bubble Sort</vt:lpstr>
      <vt:lpstr>Nổi Bọt – Bubble Sort</vt:lpstr>
      <vt:lpstr>Nổi Bọt – Bubble Sort</vt:lpstr>
      <vt:lpstr>Nổi Bọt – Bubble Sort</vt:lpstr>
      <vt:lpstr>Cài Đặt Thuật Toán Nổi Bọt</vt:lpstr>
      <vt:lpstr>Minh Họa Thuật Toán</vt:lpstr>
      <vt:lpstr>Minh Họa Thuật Toán</vt:lpstr>
      <vt:lpstr>Minh Họa Thuật Toán</vt:lpstr>
      <vt:lpstr>Minh Họa Thuật Toán</vt:lpstr>
      <vt:lpstr>Minh Họa Thuật Toán</vt:lpstr>
      <vt:lpstr>Minh Họa Thuật Toán</vt:lpstr>
      <vt:lpstr>Minh Họa Thuật Toán</vt:lpstr>
      <vt:lpstr>Độ Phức Tạp Của Thuật Toán Nổi Bọt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Dãy – Danh sách</dc:title>
  <dc:creator>User</dc:creator>
  <cp:lastModifiedBy>Windows User</cp:lastModifiedBy>
  <cp:revision>276</cp:revision>
  <dcterms:created xsi:type="dcterms:W3CDTF">2006-03-07T22:30:17Z</dcterms:created>
  <dcterms:modified xsi:type="dcterms:W3CDTF">2023-03-20T02:17:09Z</dcterms:modified>
</cp:coreProperties>
</file>