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35" r:id="rId1"/>
    <p:sldMasterId id="2147483752" r:id="rId2"/>
    <p:sldMasterId id="2147483764" r:id="rId3"/>
  </p:sldMasterIdLst>
  <p:notesMasterIdLst>
    <p:notesMasterId r:id="rId25"/>
  </p:notesMasterIdLst>
  <p:sldIdLst>
    <p:sldId id="256" r:id="rId4"/>
    <p:sldId id="267" r:id="rId5"/>
    <p:sldId id="257" r:id="rId6"/>
    <p:sldId id="258" r:id="rId7"/>
    <p:sldId id="259" r:id="rId8"/>
    <p:sldId id="260" r:id="rId9"/>
    <p:sldId id="261" r:id="rId10"/>
    <p:sldId id="262" r:id="rId11"/>
    <p:sldId id="263" r:id="rId12"/>
    <p:sldId id="264" r:id="rId13"/>
    <p:sldId id="265" r:id="rId14"/>
    <p:sldId id="266" r:id="rId15"/>
    <p:sldId id="268" r:id="rId16"/>
    <p:sldId id="269" r:id="rId17"/>
    <p:sldId id="270" r:id="rId18"/>
    <p:sldId id="272" r:id="rId19"/>
    <p:sldId id="271"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82182" autoAdjust="0"/>
  </p:normalViewPr>
  <p:slideViewPr>
    <p:cSldViewPr snapToGrid="0">
      <p:cViewPr varScale="1">
        <p:scale>
          <a:sx n="73" d="100"/>
          <a:sy n="73" d="100"/>
        </p:scale>
        <p:origin x="13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2DB0D-7AEA-45E2-BA69-DFFDBAC835AF}" type="datetimeFigureOut">
              <a:rPr lang="en-US" smtClean="0"/>
              <a:t>11/11/2019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164EF-A485-44ED-811B-7239B8BB03BF}" type="slidenum">
              <a:rPr lang="en-US" smtClean="0"/>
              <a:t>‹#›</a:t>
            </a:fld>
            <a:endParaRPr lang="en-US"/>
          </a:p>
        </p:txBody>
      </p:sp>
    </p:spTree>
    <p:extLst>
      <p:ext uri="{BB962C8B-B14F-4D97-AF65-F5344CB8AC3E}">
        <p14:creationId xmlns:p14="http://schemas.microsoft.com/office/powerpoint/2010/main" val="4092821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Object-oriented programming is a programming technique that allows programmers to create objects in code that abstract real-life objects. This approach is currently very successful and has become one of the software development paradigms, especially for enterprise software.</a:t>
            </a:r>
          </a:p>
          <a:p>
            <a:r>
              <a:rPr lang="en-US" sz="1200" kern="1200" dirty="0" smtClean="0">
                <a:solidFill>
                  <a:schemeClr val="tx1"/>
                </a:solidFill>
                <a:effectLst/>
                <a:latin typeface="+mn-lt"/>
                <a:ea typeface="+mn-ea"/>
                <a:cs typeface="+mn-cs"/>
              </a:rPr>
              <a:t>When developing applications using OOP, we will define classes to model real objects. In the application these classes will be instantiated as objects and throughout the application run, the methods of this object will be called. </a:t>
            </a:r>
          </a:p>
          <a:p>
            <a:endParaRPr lang="en-US" dirty="0"/>
          </a:p>
        </p:txBody>
      </p:sp>
      <p:sp>
        <p:nvSpPr>
          <p:cNvPr id="4" name="Slide Number Placeholder 3"/>
          <p:cNvSpPr>
            <a:spLocks noGrp="1"/>
          </p:cNvSpPr>
          <p:nvPr>
            <p:ph type="sldNum" sz="quarter" idx="10"/>
          </p:nvPr>
        </p:nvSpPr>
        <p:spPr/>
        <p:txBody>
          <a:bodyPr/>
          <a:lstStyle/>
          <a:p>
            <a:fld id="{F10164EF-A485-44ED-811B-7239B8BB03BF}" type="slidenum">
              <a:rPr lang="en-US" smtClean="0"/>
              <a:t>3</a:t>
            </a:fld>
            <a:endParaRPr lang="en-US"/>
          </a:p>
        </p:txBody>
      </p:sp>
    </p:spTree>
    <p:extLst>
      <p:ext uri="{BB962C8B-B14F-4D97-AF65-F5344CB8AC3E}">
        <p14:creationId xmlns:p14="http://schemas.microsoft.com/office/powerpoint/2010/main" val="1035709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company specializing in manufacturing chairs (Chair): plastic chairs (</a:t>
            </a:r>
            <a:r>
              <a:rPr lang="en-US" sz="1200" kern="1200" dirty="0" err="1" smtClean="0">
                <a:solidFill>
                  <a:schemeClr val="tx1"/>
                </a:solidFill>
                <a:effectLst/>
                <a:latin typeface="+mn-lt"/>
                <a:ea typeface="+mn-ea"/>
                <a:cs typeface="+mn-cs"/>
              </a:rPr>
              <a:t>PlasticChair</a:t>
            </a:r>
            <a:r>
              <a:rPr lang="en-US" sz="1200" kern="1200" dirty="0" smtClean="0">
                <a:solidFill>
                  <a:schemeClr val="tx1"/>
                </a:solidFill>
                <a:effectLst/>
                <a:latin typeface="+mn-lt"/>
                <a:ea typeface="+mn-ea"/>
                <a:cs typeface="+mn-cs"/>
              </a:rPr>
              <a:t>) and wooden chairs (</a:t>
            </a:r>
            <a:r>
              <a:rPr lang="en-US" sz="1200" kern="1200" dirty="0" err="1" smtClean="0">
                <a:solidFill>
                  <a:schemeClr val="tx1"/>
                </a:solidFill>
                <a:effectLst/>
                <a:latin typeface="+mn-lt"/>
                <a:ea typeface="+mn-ea"/>
                <a:cs typeface="+mn-cs"/>
              </a:rPr>
              <a:t>WoodChair</a:t>
            </a:r>
            <a:r>
              <a:rPr lang="en-US" sz="1200" kern="1200" dirty="0" smtClean="0">
                <a:solidFill>
                  <a:schemeClr val="tx1"/>
                </a:solidFill>
                <a:effectLst/>
                <a:latin typeface="+mn-lt"/>
                <a:ea typeface="+mn-ea"/>
                <a:cs typeface="+mn-cs"/>
              </a:rPr>
              <a:t>). With the business situation getting more favorable, the company decided to expand production of tables (Table). With the advantage of having experience from chair manufacturing, the company still keeps the materials of plastic (</a:t>
            </a:r>
            <a:r>
              <a:rPr lang="en-US" sz="1200" kern="1200" dirty="0" err="1" smtClean="0">
                <a:solidFill>
                  <a:schemeClr val="tx1"/>
                </a:solidFill>
                <a:effectLst/>
                <a:latin typeface="+mn-lt"/>
                <a:ea typeface="+mn-ea"/>
                <a:cs typeface="+mn-cs"/>
              </a:rPr>
              <a:t>PlasticTable</a:t>
            </a:r>
            <a:r>
              <a:rPr lang="en-US" sz="1200" kern="1200" dirty="0" smtClean="0">
                <a:solidFill>
                  <a:schemeClr val="tx1"/>
                </a:solidFill>
                <a:effectLst/>
                <a:latin typeface="+mn-lt"/>
                <a:ea typeface="+mn-ea"/>
                <a:cs typeface="+mn-cs"/>
              </a:rPr>
              <a:t>) and wood (</a:t>
            </a:r>
            <a:r>
              <a:rPr lang="en-US" sz="1200" kern="1200" dirty="0" err="1" smtClean="0">
                <a:solidFill>
                  <a:schemeClr val="tx1"/>
                </a:solidFill>
                <a:effectLst/>
                <a:latin typeface="+mn-lt"/>
                <a:ea typeface="+mn-ea"/>
                <a:cs typeface="+mn-cs"/>
              </a:rPr>
              <a:t>WoodTable</a:t>
            </a:r>
            <a:r>
              <a:rPr lang="en-US" sz="1200" kern="1200" dirty="0" smtClean="0">
                <a:solidFill>
                  <a:schemeClr val="tx1"/>
                </a:solidFill>
                <a:effectLst/>
                <a:latin typeface="+mn-lt"/>
                <a:ea typeface="+mn-ea"/>
                <a:cs typeface="+mn-cs"/>
              </a:rPr>
              <a:t>) for table production. However, the process of producing chairs / tables for each material (</a:t>
            </a:r>
            <a:r>
              <a:rPr lang="en-US" sz="1200" kern="1200" dirty="0" err="1" smtClean="0">
                <a:solidFill>
                  <a:schemeClr val="tx1"/>
                </a:solidFill>
                <a:effectLst/>
                <a:latin typeface="+mn-lt"/>
                <a:ea typeface="+mn-ea"/>
                <a:cs typeface="+mn-cs"/>
              </a:rPr>
              <a:t>MaterialType</a:t>
            </a:r>
            <a:r>
              <a:rPr lang="en-US" sz="1200" kern="1200" dirty="0" smtClean="0">
                <a:solidFill>
                  <a:schemeClr val="tx1"/>
                </a:solidFill>
                <a:effectLst/>
                <a:latin typeface="+mn-lt"/>
                <a:ea typeface="+mn-ea"/>
                <a:cs typeface="+mn-cs"/>
              </a:rPr>
              <a:t>) is different. So the company spun out as a factory (Factory): 1 for manufacturing plastic materials (</a:t>
            </a:r>
            <a:r>
              <a:rPr lang="en-US" sz="1200" kern="1200" dirty="0" err="1" smtClean="0">
                <a:solidFill>
                  <a:schemeClr val="tx1"/>
                </a:solidFill>
                <a:effectLst/>
                <a:latin typeface="+mn-lt"/>
                <a:ea typeface="+mn-ea"/>
                <a:cs typeface="+mn-cs"/>
              </a:rPr>
              <a:t>PlasticFactory</a:t>
            </a:r>
            <a:r>
              <a:rPr lang="en-US" sz="1200" kern="1200" dirty="0" smtClean="0">
                <a:solidFill>
                  <a:schemeClr val="tx1"/>
                </a:solidFill>
                <a:effectLst/>
                <a:latin typeface="+mn-lt"/>
                <a:ea typeface="+mn-ea"/>
                <a:cs typeface="+mn-cs"/>
              </a:rPr>
              <a:t>), 1 for manufacturing wooden materials (</a:t>
            </a:r>
            <a:r>
              <a:rPr lang="en-US" sz="1200" kern="1200" dirty="0" err="1" smtClean="0">
                <a:solidFill>
                  <a:schemeClr val="tx1"/>
                </a:solidFill>
                <a:effectLst/>
                <a:latin typeface="+mn-lt"/>
                <a:ea typeface="+mn-ea"/>
                <a:cs typeface="+mn-cs"/>
              </a:rPr>
              <a:t>WoodFactory</a:t>
            </a:r>
            <a:r>
              <a:rPr lang="en-US" sz="1200" kern="1200" dirty="0" smtClean="0">
                <a:solidFill>
                  <a:schemeClr val="tx1"/>
                </a:solidFill>
                <a:effectLst/>
                <a:latin typeface="+mn-lt"/>
                <a:ea typeface="+mn-ea"/>
                <a:cs typeface="+mn-cs"/>
              </a:rPr>
              <a:t>), but both can produce chairs and tables (</a:t>
            </a:r>
            <a:r>
              <a:rPr lang="en-US" sz="1200" kern="1200" dirty="0" err="1" smtClean="0">
                <a:solidFill>
                  <a:schemeClr val="tx1"/>
                </a:solidFill>
                <a:effectLst/>
                <a:latin typeface="+mn-lt"/>
                <a:ea typeface="+mn-ea"/>
                <a:cs typeface="+mn-cs"/>
              </a:rPr>
              <a:t>FunitureAbstractFactory</a:t>
            </a:r>
            <a:r>
              <a:rPr lang="en-US" sz="1200" kern="1200" dirty="0" smtClean="0">
                <a:solidFill>
                  <a:schemeClr val="tx1"/>
                </a:solidFill>
                <a:effectLst/>
                <a:latin typeface="+mn-lt"/>
                <a:ea typeface="+mn-ea"/>
                <a:cs typeface="+mn-cs"/>
              </a:rPr>
              <a:t>) . When customers need to buy an item, customers (Client) just need to go to the store to buy (</a:t>
            </a:r>
            <a:r>
              <a:rPr lang="en-US" sz="1200" kern="1200" dirty="0" err="1" smtClean="0">
                <a:solidFill>
                  <a:schemeClr val="tx1"/>
                </a:solidFill>
                <a:effectLst/>
                <a:latin typeface="+mn-lt"/>
                <a:ea typeface="+mn-ea"/>
                <a:cs typeface="+mn-cs"/>
              </a:rPr>
              <a:t>FunitureFactory</a:t>
            </a:r>
            <a:r>
              <a:rPr lang="en-US" sz="1200" kern="1200" dirty="0" smtClean="0">
                <a:solidFill>
                  <a:schemeClr val="tx1"/>
                </a:solidFill>
                <a:effectLst/>
                <a:latin typeface="+mn-lt"/>
                <a:ea typeface="+mn-ea"/>
                <a:cs typeface="+mn-cs"/>
              </a:rPr>
              <a:t>). At that time, each goods and material will be transferred to the corresponding workshop to produce (</a:t>
            </a:r>
            <a:r>
              <a:rPr lang="en-US" sz="1200" kern="1200" dirty="0" err="1" smtClean="0">
                <a:solidFill>
                  <a:schemeClr val="tx1"/>
                </a:solidFill>
                <a:effectLst/>
                <a:latin typeface="+mn-lt"/>
                <a:ea typeface="+mn-ea"/>
                <a:cs typeface="+mn-cs"/>
              </a:rPr>
              <a:t>createXXX</a:t>
            </a:r>
            <a:r>
              <a:rPr lang="en-US" sz="1200" kern="1200" dirty="0" smtClean="0">
                <a:solidFill>
                  <a:schemeClr val="tx1"/>
                </a:solidFill>
                <a:effectLst/>
                <a:latin typeface="+mn-lt"/>
                <a:ea typeface="+mn-ea"/>
                <a:cs typeface="+mn-cs"/>
              </a:rPr>
              <a:t>) to tables and tables.</a:t>
            </a:r>
            <a:endParaRPr lang="en-US" dirty="0"/>
          </a:p>
        </p:txBody>
      </p:sp>
      <p:sp>
        <p:nvSpPr>
          <p:cNvPr id="4" name="Slide Number Placeholder 3"/>
          <p:cNvSpPr>
            <a:spLocks noGrp="1"/>
          </p:cNvSpPr>
          <p:nvPr>
            <p:ph type="sldNum" sz="quarter" idx="10"/>
          </p:nvPr>
        </p:nvSpPr>
        <p:spPr/>
        <p:txBody>
          <a:bodyPr/>
          <a:lstStyle/>
          <a:p>
            <a:fld id="{F10164EF-A485-44ED-811B-7239B8BB03BF}" type="slidenum">
              <a:rPr lang="en-US" smtClean="0"/>
              <a:t>15</a:t>
            </a:fld>
            <a:endParaRPr lang="en-US"/>
          </a:p>
        </p:txBody>
      </p:sp>
    </p:spTree>
    <p:extLst>
      <p:ext uri="{BB962C8B-B14F-4D97-AF65-F5344CB8AC3E}">
        <p14:creationId xmlns:p14="http://schemas.microsoft.com/office/powerpoint/2010/main" val="4270182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Example: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bank needs a system to control and follow all the account of users. All manipulation (log in or changing mail) of users should be record</a:t>
            </a:r>
          </a:p>
          <a:p>
            <a:pPr lvl="0"/>
            <a:r>
              <a:rPr lang="en-US" sz="1200" kern="1200" dirty="0" smtClean="0">
                <a:solidFill>
                  <a:schemeClr val="tx1"/>
                </a:solidFill>
                <a:effectLst/>
                <a:latin typeface="+mn-lt"/>
                <a:ea typeface="+mn-ea"/>
                <a:cs typeface="+mn-cs"/>
              </a:rPr>
              <a:t>Bank system as the subject, provide interface for attaching or detaching Observer object</a:t>
            </a:r>
          </a:p>
          <a:p>
            <a:pPr lvl="0"/>
            <a:r>
              <a:rPr lang="en-US" sz="1200" kern="1200" dirty="0" err="1" smtClean="0">
                <a:solidFill>
                  <a:schemeClr val="tx1"/>
                </a:solidFill>
                <a:effectLst/>
                <a:latin typeface="+mn-lt"/>
                <a:ea typeface="+mn-ea"/>
                <a:cs typeface="+mn-cs"/>
              </a:rPr>
              <a:t>AccountService</a:t>
            </a:r>
            <a:r>
              <a:rPr lang="en-US" sz="1200" kern="1200" dirty="0" smtClean="0">
                <a:solidFill>
                  <a:schemeClr val="tx1"/>
                </a:solidFill>
                <a:effectLst/>
                <a:latin typeface="+mn-lt"/>
                <a:ea typeface="+mn-ea"/>
                <a:cs typeface="+mn-cs"/>
              </a:rPr>
              <a:t> plays the role of </a:t>
            </a:r>
            <a:r>
              <a:rPr lang="en-US" sz="1200" kern="1200" dirty="0" err="1" smtClean="0">
                <a:solidFill>
                  <a:schemeClr val="tx1"/>
                </a:solidFill>
                <a:effectLst/>
                <a:latin typeface="+mn-lt"/>
                <a:ea typeface="+mn-ea"/>
                <a:cs typeface="+mn-cs"/>
              </a:rPr>
              <a:t>ConcretSubject</a:t>
            </a:r>
            <a:r>
              <a:rPr lang="en-US" sz="1200" kern="1200" dirty="0" smtClean="0">
                <a:solidFill>
                  <a:schemeClr val="tx1"/>
                </a:solidFill>
                <a:effectLst/>
                <a:latin typeface="+mn-lt"/>
                <a:ea typeface="+mn-ea"/>
                <a:cs typeface="+mn-cs"/>
              </a:rPr>
              <a:t> will report to all Observer (</a:t>
            </a:r>
            <a:r>
              <a:rPr lang="en-US" sz="1200" kern="1200" dirty="0" err="1" smtClean="0">
                <a:solidFill>
                  <a:schemeClr val="tx1"/>
                </a:solidFill>
                <a:effectLst/>
                <a:latin typeface="+mn-lt"/>
                <a:ea typeface="+mn-ea"/>
                <a:cs typeface="+mn-cs"/>
              </a:rPr>
              <a:t>UserControl</a:t>
            </a:r>
            <a:r>
              <a:rPr lang="en-US" sz="1200" kern="1200" dirty="0" smtClean="0">
                <a:solidFill>
                  <a:schemeClr val="tx1"/>
                </a:solidFill>
                <a:effectLst/>
                <a:latin typeface="+mn-lt"/>
                <a:ea typeface="+mn-ea"/>
                <a:cs typeface="+mn-cs"/>
              </a:rPr>
              <a:t>) whenever log in or changing mail occur</a:t>
            </a:r>
          </a:p>
          <a:p>
            <a:pPr lvl="0"/>
            <a:r>
              <a:rPr lang="en-US" sz="1200" kern="1200" dirty="0" err="1" smtClean="0">
                <a:solidFill>
                  <a:schemeClr val="tx1"/>
                </a:solidFill>
                <a:effectLst/>
                <a:latin typeface="+mn-lt"/>
                <a:ea typeface="+mn-ea"/>
                <a:cs typeface="+mn-cs"/>
              </a:rPr>
              <a:t>UserControl</a:t>
            </a:r>
            <a:r>
              <a:rPr lang="en-US" sz="1200" kern="1200" dirty="0" smtClean="0">
                <a:solidFill>
                  <a:schemeClr val="tx1"/>
                </a:solidFill>
                <a:effectLst/>
                <a:latin typeface="+mn-lt"/>
                <a:ea typeface="+mn-ea"/>
                <a:cs typeface="+mn-cs"/>
              </a:rPr>
              <a:t> as the Observer, provide updating interface for object </a:t>
            </a:r>
          </a:p>
          <a:p>
            <a:pPr lvl="0"/>
            <a:r>
              <a:rPr lang="en-US" sz="1200" kern="1200" dirty="0" err="1" smtClean="0">
                <a:solidFill>
                  <a:schemeClr val="tx1"/>
                </a:solidFill>
                <a:effectLst/>
                <a:latin typeface="+mn-lt"/>
                <a:ea typeface="+mn-ea"/>
                <a:cs typeface="+mn-cs"/>
              </a:rPr>
              <a:t>Loger</a:t>
            </a:r>
            <a:r>
              <a:rPr lang="en-US" sz="1200" kern="1200" dirty="0" smtClean="0">
                <a:solidFill>
                  <a:schemeClr val="tx1"/>
                </a:solidFill>
                <a:effectLst/>
                <a:latin typeface="+mn-lt"/>
                <a:ea typeface="+mn-ea"/>
                <a:cs typeface="+mn-cs"/>
              </a:rPr>
              <a:t> and Mailer as the </a:t>
            </a:r>
            <a:r>
              <a:rPr lang="en-US" sz="1200" kern="1200" dirty="0" err="1" smtClean="0">
                <a:solidFill>
                  <a:schemeClr val="tx1"/>
                </a:solidFill>
                <a:effectLst/>
                <a:latin typeface="+mn-lt"/>
                <a:ea typeface="+mn-ea"/>
                <a:cs typeface="+mn-cs"/>
              </a:rPr>
              <a:t>ConcreteObserver</a:t>
            </a:r>
            <a:r>
              <a:rPr lang="en-US" sz="1200" kern="1200" dirty="0" smtClean="0">
                <a:solidFill>
                  <a:schemeClr val="tx1"/>
                </a:solidFill>
                <a:effectLst/>
                <a:latin typeface="+mn-lt"/>
                <a:ea typeface="+mn-ea"/>
                <a:cs typeface="+mn-cs"/>
              </a:rPr>
              <a:t>. When users do any action in log in or changing mail, these </a:t>
            </a:r>
            <a:r>
              <a:rPr lang="en-US" sz="1200" kern="1200" dirty="0" err="1" smtClean="0">
                <a:solidFill>
                  <a:schemeClr val="tx1"/>
                </a:solidFill>
                <a:effectLst/>
                <a:latin typeface="+mn-lt"/>
                <a:ea typeface="+mn-ea"/>
                <a:cs typeface="+mn-cs"/>
              </a:rPr>
              <a:t>ConcreteObserver</a:t>
            </a:r>
            <a:r>
              <a:rPr lang="en-US" sz="1200" kern="1200" dirty="0" smtClean="0">
                <a:solidFill>
                  <a:schemeClr val="tx1"/>
                </a:solidFill>
                <a:effectLst/>
                <a:latin typeface="+mn-lt"/>
                <a:ea typeface="+mn-ea"/>
                <a:cs typeface="+mn-cs"/>
              </a:rPr>
              <a:t> will be reported and use </a:t>
            </a:r>
            <a:r>
              <a:rPr lang="en-US" sz="1200" kern="1200" dirty="0" err="1" smtClean="0">
                <a:solidFill>
                  <a:schemeClr val="tx1"/>
                </a:solidFill>
                <a:effectLst/>
                <a:latin typeface="+mn-lt"/>
                <a:ea typeface="+mn-ea"/>
                <a:cs typeface="+mn-cs"/>
              </a:rPr>
              <a:t>SubjectState</a:t>
            </a:r>
            <a:r>
              <a:rPr lang="en-US" sz="1200" kern="1200" dirty="0" smtClean="0">
                <a:solidFill>
                  <a:schemeClr val="tx1"/>
                </a:solidFill>
                <a:effectLst/>
                <a:latin typeface="+mn-lt"/>
                <a:ea typeface="+mn-ea"/>
                <a:cs typeface="+mn-cs"/>
              </a:rPr>
              <a:t> data to implement</a:t>
            </a:r>
          </a:p>
          <a:p>
            <a:endParaRPr lang="en-US" dirty="0"/>
          </a:p>
        </p:txBody>
      </p:sp>
      <p:sp>
        <p:nvSpPr>
          <p:cNvPr id="4" name="Slide Number Placeholder 3"/>
          <p:cNvSpPr>
            <a:spLocks noGrp="1"/>
          </p:cNvSpPr>
          <p:nvPr>
            <p:ph type="sldNum" sz="quarter" idx="10"/>
          </p:nvPr>
        </p:nvSpPr>
        <p:spPr/>
        <p:txBody>
          <a:bodyPr/>
          <a:lstStyle/>
          <a:p>
            <a:fld id="{F10164EF-A485-44ED-811B-7239B8BB03BF}" type="slidenum">
              <a:rPr lang="en-US" smtClean="0"/>
              <a:t>16</a:t>
            </a:fld>
            <a:endParaRPr lang="en-US"/>
          </a:p>
        </p:txBody>
      </p:sp>
    </p:spTree>
    <p:extLst>
      <p:ext uri="{BB962C8B-B14F-4D97-AF65-F5344CB8AC3E}">
        <p14:creationId xmlns:p14="http://schemas.microsoft.com/office/powerpoint/2010/main" val="3833516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Definition: </a:t>
            </a:r>
            <a:r>
              <a:rPr lang="en-US" sz="1200" kern="1200" dirty="0" smtClean="0">
                <a:solidFill>
                  <a:schemeClr val="tx1"/>
                </a:solidFill>
                <a:effectLst/>
                <a:latin typeface="+mn-lt"/>
                <a:ea typeface="+mn-ea"/>
                <a:cs typeface="+mn-cs"/>
              </a:rPr>
              <a:t>the observer is one kind of behavioral design pattern in which an object (subject) maintains a list of its dependencies (observer) and automatically notifies them of any changes, usually by calling one of their functions</a:t>
            </a:r>
          </a:p>
          <a:p>
            <a:r>
              <a:rPr lang="en-US" sz="1200" b="1" kern="1200" dirty="0" smtClean="0">
                <a:solidFill>
                  <a:schemeClr val="tx1"/>
                </a:solidFill>
                <a:effectLst/>
                <a:latin typeface="+mn-lt"/>
                <a:ea typeface="+mn-ea"/>
                <a:cs typeface="+mn-cs"/>
              </a:rPr>
              <a:t>Purpose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Define a one-to-many relationship between objects so that when one object changes state, all its dependents are notified and updated automatically</a:t>
            </a:r>
          </a:p>
          <a:p>
            <a:pPr lvl="0"/>
            <a:r>
              <a:rPr lang="en-US" sz="1200" kern="1200" dirty="0" smtClean="0">
                <a:solidFill>
                  <a:schemeClr val="tx1"/>
                </a:solidFill>
                <a:effectLst/>
                <a:latin typeface="+mn-lt"/>
                <a:ea typeface="+mn-ea"/>
                <a:cs typeface="+mn-cs"/>
              </a:rPr>
              <a:t>An object can notify an unlimited number of other objects</a:t>
            </a:r>
          </a:p>
          <a:p>
            <a:r>
              <a:rPr lang="en-US" sz="1200" b="1" kern="1200" dirty="0" smtClean="0">
                <a:solidFill>
                  <a:schemeClr val="tx1"/>
                </a:solidFill>
                <a:effectLst/>
                <a:latin typeface="+mn-lt"/>
                <a:ea typeface="+mn-ea"/>
                <a:cs typeface="+mn-cs"/>
              </a:rPr>
              <a:t>Structure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a subject has a status change, it will browse through its list of observers and call the status update method for each observer.</a:t>
            </a:r>
          </a:p>
          <a:p>
            <a:r>
              <a:rPr lang="en-US" sz="1200" kern="1200" dirty="0" smtClean="0">
                <a:solidFill>
                  <a:schemeClr val="tx1"/>
                </a:solidFill>
                <a:effectLst/>
                <a:latin typeface="+mn-lt"/>
                <a:ea typeface="+mn-ea"/>
                <a:cs typeface="+mn-cs"/>
              </a:rPr>
              <a:t>Here is the structure which according to (Tung D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Advance Programming</a:t>
            </a:r>
            <a:r>
              <a:rPr lang="en-US" sz="1200" kern="1200" dirty="0" smtClean="0">
                <a:solidFill>
                  <a:schemeClr val="tx1"/>
                </a:solidFill>
                <a:effectLst/>
                <a:latin typeface="+mn-lt"/>
                <a:ea typeface="+mn-ea"/>
                <a:cs typeface="+mn-cs"/>
              </a:rPr>
              <a:t>, lecture note, FPT university):</a:t>
            </a:r>
          </a:p>
          <a:p>
            <a:r>
              <a:rPr lang="en-US" sz="1200" i="1" kern="1200" dirty="0" smtClean="0">
                <a:solidFill>
                  <a:schemeClr val="tx1"/>
                </a:solidFill>
                <a:effectLst/>
                <a:latin typeface="+mn-lt"/>
                <a:ea typeface="+mn-ea"/>
                <a:cs typeface="+mn-cs"/>
              </a:rPr>
              <a:t>Subject</a:t>
            </a:r>
            <a:r>
              <a:rPr lang="en-US" sz="1200" kern="1200" dirty="0" smtClean="0">
                <a:solidFill>
                  <a:schemeClr val="tx1"/>
                </a:solidFill>
                <a:effectLst/>
                <a:latin typeface="+mn-lt"/>
                <a:ea typeface="+mn-ea"/>
                <a:cs typeface="+mn-cs"/>
              </a:rPr>
              <a:t>: knows its observer. Any number of Observer object may observer an object. It provides an interface for attaching and detaching Observer object</a:t>
            </a:r>
          </a:p>
          <a:p>
            <a:r>
              <a:rPr lang="en-US" sz="1200" i="1" kern="1200" dirty="0" smtClean="0">
                <a:solidFill>
                  <a:schemeClr val="tx1"/>
                </a:solidFill>
                <a:effectLst/>
                <a:latin typeface="+mn-lt"/>
                <a:ea typeface="+mn-ea"/>
                <a:cs typeface="+mn-cs"/>
              </a:rPr>
              <a:t>Observer</a:t>
            </a:r>
            <a:r>
              <a:rPr lang="en-US" sz="1200" kern="1200" dirty="0" smtClean="0">
                <a:solidFill>
                  <a:schemeClr val="tx1"/>
                </a:solidFill>
                <a:effectLst/>
                <a:latin typeface="+mn-lt"/>
                <a:ea typeface="+mn-ea"/>
                <a:cs typeface="+mn-cs"/>
              </a:rPr>
              <a:t>: define an updating interface for object that should be notified of changes in a subject</a:t>
            </a:r>
          </a:p>
          <a:p>
            <a:r>
              <a:rPr lang="en-US" sz="1200" i="1" kern="1200" dirty="0" err="1" smtClean="0">
                <a:solidFill>
                  <a:schemeClr val="tx1"/>
                </a:solidFill>
                <a:effectLst/>
                <a:latin typeface="+mn-lt"/>
                <a:ea typeface="+mn-ea"/>
                <a:cs typeface="+mn-cs"/>
              </a:rPr>
              <a:t>ConcreteSubject</a:t>
            </a:r>
            <a:r>
              <a:rPr lang="en-US" sz="1200" kern="1200" dirty="0" smtClean="0">
                <a:solidFill>
                  <a:schemeClr val="tx1"/>
                </a:solidFill>
                <a:effectLst/>
                <a:latin typeface="+mn-lt"/>
                <a:ea typeface="+mn-ea"/>
                <a:cs typeface="+mn-cs"/>
              </a:rPr>
              <a:t>: store state of interest to </a:t>
            </a:r>
            <a:r>
              <a:rPr lang="en-US" sz="1200" kern="1200" dirty="0" err="1" smtClean="0">
                <a:solidFill>
                  <a:schemeClr val="tx1"/>
                </a:solidFill>
                <a:effectLst/>
                <a:latin typeface="+mn-lt"/>
                <a:ea typeface="+mn-ea"/>
                <a:cs typeface="+mn-cs"/>
              </a:rPr>
              <a:t>ConcreteObserver</a:t>
            </a:r>
            <a:r>
              <a:rPr lang="en-US" sz="1200" kern="1200" dirty="0" smtClean="0">
                <a:solidFill>
                  <a:schemeClr val="tx1"/>
                </a:solidFill>
                <a:effectLst/>
                <a:latin typeface="+mn-lt"/>
                <a:ea typeface="+mn-ea"/>
                <a:cs typeface="+mn-cs"/>
              </a:rPr>
              <a:t> object and send notification to its observer when its state changes</a:t>
            </a:r>
          </a:p>
          <a:p>
            <a:r>
              <a:rPr lang="en-US" sz="1200" i="1" kern="1200" dirty="0" err="1" smtClean="0">
                <a:solidFill>
                  <a:schemeClr val="tx1"/>
                </a:solidFill>
                <a:effectLst/>
                <a:latin typeface="+mn-lt"/>
                <a:ea typeface="+mn-ea"/>
                <a:cs typeface="+mn-cs"/>
              </a:rPr>
              <a:t>ConcreteObserver</a:t>
            </a:r>
            <a:r>
              <a:rPr lang="en-US" sz="1200" kern="1200" dirty="0" smtClean="0">
                <a:solidFill>
                  <a:schemeClr val="tx1"/>
                </a:solidFill>
                <a:effectLst/>
                <a:latin typeface="+mn-lt"/>
                <a:ea typeface="+mn-ea"/>
                <a:cs typeface="+mn-cs"/>
              </a:rPr>
              <a:t>: maintain a reference to a </a:t>
            </a:r>
            <a:r>
              <a:rPr lang="en-US" sz="1200" kern="1200" dirty="0" err="1" smtClean="0">
                <a:solidFill>
                  <a:schemeClr val="tx1"/>
                </a:solidFill>
                <a:effectLst/>
                <a:latin typeface="+mn-lt"/>
                <a:ea typeface="+mn-ea"/>
                <a:cs typeface="+mn-cs"/>
              </a:rPr>
              <a:t>ConcreteSubject</a:t>
            </a:r>
            <a:r>
              <a:rPr lang="en-US" sz="1200" kern="1200" dirty="0" smtClean="0">
                <a:solidFill>
                  <a:schemeClr val="tx1"/>
                </a:solidFill>
                <a:effectLst/>
                <a:latin typeface="+mn-lt"/>
                <a:ea typeface="+mn-ea"/>
                <a:cs typeface="+mn-cs"/>
              </a:rPr>
              <a:t> object, save state of subject and implement the Observer updating interface to keep its state consistent with the subject’s</a:t>
            </a:r>
          </a:p>
          <a:p>
            <a:endParaRPr lang="en-US" dirty="0"/>
          </a:p>
        </p:txBody>
      </p:sp>
      <p:sp>
        <p:nvSpPr>
          <p:cNvPr id="4" name="Slide Number Placeholder 3"/>
          <p:cNvSpPr>
            <a:spLocks noGrp="1"/>
          </p:cNvSpPr>
          <p:nvPr>
            <p:ph type="sldNum" sz="quarter" idx="10"/>
          </p:nvPr>
        </p:nvSpPr>
        <p:spPr/>
        <p:txBody>
          <a:bodyPr/>
          <a:lstStyle/>
          <a:p>
            <a:fld id="{F10164EF-A485-44ED-811B-7239B8BB03BF}" type="slidenum">
              <a:rPr lang="en-US" smtClean="0"/>
              <a:t>17</a:t>
            </a:fld>
            <a:endParaRPr lang="en-US"/>
          </a:p>
        </p:txBody>
      </p:sp>
    </p:spTree>
    <p:extLst>
      <p:ext uri="{BB962C8B-B14F-4D97-AF65-F5344CB8AC3E}">
        <p14:creationId xmlns:p14="http://schemas.microsoft.com/office/powerpoint/2010/main" val="1895497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Adapter Pattern là pattern giữ vai trò trung gian giữa hai lớp, chuyển đổi giao diện của một hay nhiều lớp có sẵn thành một giao diện khác, thích hợp cho lớp đang viết. Điều này cho phép các lớp có các giao diện khác nhau có thể dễ dàng giao tiếp tốt với nhau thông qua giao diện trung gian, không cần thay đổi code của lớp có sẵn cũng như lớp đang viết. Adapter Pattern còn gọi là Wrapper Pattern do cung cấp một giao diện “bọc ngoài” tương thích cho một hệ thống có sẵn, có dữ liệu và hành vi phù hợp nhưng có giao diện không tương thích với lớp đang viết.</a:t>
            </a:r>
            <a:endParaRPr lang="en-US" dirty="0"/>
          </a:p>
        </p:txBody>
      </p:sp>
      <p:sp>
        <p:nvSpPr>
          <p:cNvPr id="4" name="Slide Number Placeholder 3"/>
          <p:cNvSpPr>
            <a:spLocks noGrp="1"/>
          </p:cNvSpPr>
          <p:nvPr>
            <p:ph type="sldNum" sz="quarter" idx="10"/>
          </p:nvPr>
        </p:nvSpPr>
        <p:spPr/>
        <p:txBody>
          <a:bodyPr/>
          <a:lstStyle/>
          <a:p>
            <a:fld id="{F10164EF-A485-44ED-811B-7239B8BB03BF}" type="slidenum">
              <a:rPr lang="en-US" smtClean="0"/>
              <a:t>18</a:t>
            </a:fld>
            <a:endParaRPr lang="en-US"/>
          </a:p>
        </p:txBody>
      </p:sp>
    </p:spTree>
    <p:extLst>
      <p:ext uri="{BB962C8B-B14F-4D97-AF65-F5344CB8AC3E}">
        <p14:creationId xmlns:p14="http://schemas.microsoft.com/office/powerpoint/2010/main" val="432248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hệ thống này giúp hỗ trợ hai hệ thống khi không cùng giao diện. trong giao diện mới, hệ muốn sử dụng lại dữ liệu Name trong hệ thống cũng những không cùng giao diện lên không thể tuy cập được. Lớp Adapter tạo ra để được thừa kết hệ thống cũ và liên kết với hệ thống mới, từ đó có thể sử dụng dữ liệu từ hệ thống cũ.</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Adapter Pattern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phép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inteface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việc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nhau</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10164EF-A485-44ED-811B-7239B8BB03BF}" type="slidenum">
              <a:rPr lang="en-US" smtClean="0"/>
              <a:t>19</a:t>
            </a:fld>
            <a:endParaRPr lang="en-US"/>
          </a:p>
        </p:txBody>
      </p:sp>
    </p:spTree>
    <p:extLst>
      <p:ext uri="{BB962C8B-B14F-4D97-AF65-F5344CB8AC3E}">
        <p14:creationId xmlns:p14="http://schemas.microsoft.com/office/powerpoint/2010/main" val="79977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Là một cách để ẩn các thuộc tính xử lý bên trong của một đối tượng, các đối tượng khác không thể được thao tác trực tiếp để thay đổi trạng thái chỉ có thể được truy cập thông qua các phương thức công khai của đối tượng đó.</a:t>
            </a:r>
          </a:p>
          <a:p>
            <a:r>
              <a:rPr lang="vi-VN" dirty="0" smtClean="0"/>
              <a:t>Mọi quyền truy cập vào trạng thái nội bộ này đều được yêu cầu thông qua API công khai để đảm bảo trạng thái của đối tượng luôn hợp lệ vì các API công khai chịu trách nhiệm thực hiện kiểm tra tính hợp lệ cũng như thứ tự cập nhật. Cập nhật trạng thái của đối tượng.</a:t>
            </a:r>
            <a:endParaRPr lang="en-US" dirty="0"/>
          </a:p>
        </p:txBody>
      </p:sp>
      <p:sp>
        <p:nvSpPr>
          <p:cNvPr id="4" name="Slide Number Placeholder 3"/>
          <p:cNvSpPr>
            <a:spLocks noGrp="1"/>
          </p:cNvSpPr>
          <p:nvPr>
            <p:ph type="sldNum" sz="quarter" idx="10"/>
          </p:nvPr>
        </p:nvSpPr>
        <p:spPr/>
        <p:txBody>
          <a:bodyPr/>
          <a:lstStyle/>
          <a:p>
            <a:fld id="{F10164EF-A485-44ED-811B-7239B8BB03BF}" type="slidenum">
              <a:rPr lang="en-US" smtClean="0"/>
              <a:t>4</a:t>
            </a:fld>
            <a:endParaRPr lang="en-US"/>
          </a:p>
        </p:txBody>
      </p:sp>
    </p:spTree>
    <p:extLst>
      <p:ext uri="{BB962C8B-B14F-4D97-AF65-F5344CB8AC3E}">
        <p14:creationId xmlns:p14="http://schemas.microsoft.com/office/powerpoint/2010/main" val="444601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Kế thừa và tái sử dụng các phương thức và thuộc tính của lớp cơ sở. Và lớp kế thừa được gọi là lớp con, nó sẽ kế thừa những gì lớp cha có và cho phép.</a:t>
            </a:r>
          </a:p>
          <a:p>
            <a:r>
              <a:rPr lang="vi-VN" dirty="0" smtClean="0"/>
              <a:t>Ví dụ:</a:t>
            </a:r>
          </a:p>
          <a:p>
            <a:r>
              <a:rPr lang="vi-VN" dirty="0" smtClean="0"/>
              <a:t>Mỗi lớp đại diện cho một loại điện thoại thông minh khác nhau nhưng có cùng thuộc tính. Thay vì sao chép các thuộc tính này, tốt hơn là đặt chúng ở một nơi có thể được sử dụng bởi các lớp khác.</a:t>
            </a:r>
            <a:endParaRPr lang="en-US" dirty="0" smtClean="0"/>
          </a:p>
          <a:p>
            <a:endParaRPr lang="en-US" dirty="0"/>
          </a:p>
        </p:txBody>
      </p:sp>
      <p:sp>
        <p:nvSpPr>
          <p:cNvPr id="4" name="Slide Number Placeholder 3"/>
          <p:cNvSpPr>
            <a:spLocks noGrp="1"/>
          </p:cNvSpPr>
          <p:nvPr>
            <p:ph type="sldNum" sz="quarter" idx="10"/>
          </p:nvPr>
        </p:nvSpPr>
        <p:spPr/>
        <p:txBody>
          <a:bodyPr/>
          <a:lstStyle/>
          <a:p>
            <a:fld id="{F10164EF-A485-44ED-811B-7239B8BB03BF}" type="slidenum">
              <a:rPr lang="en-US" smtClean="0"/>
              <a:t>5</a:t>
            </a:fld>
            <a:endParaRPr lang="en-US"/>
          </a:p>
        </p:txBody>
      </p:sp>
    </p:spTree>
    <p:extLst>
      <p:ext uri="{BB962C8B-B14F-4D97-AF65-F5344CB8AC3E}">
        <p14:creationId xmlns:p14="http://schemas.microsoft.com/office/powerpoint/2010/main" val="331587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abstraction method that defines the actions and properties of certain types of objects</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abstraction here is primarily intended to abstract and de</a:t>
            </a:r>
            <a:r>
              <a:rPr lang="en-US" sz="1200" i="1" kern="1200" dirty="0" smtClean="0">
                <a:solidFill>
                  <a:schemeClr val="tx1"/>
                </a:solidFill>
                <a:effectLst/>
                <a:latin typeface="+mn-lt"/>
                <a:ea typeface="+mn-ea"/>
                <a:cs typeface="+mn-cs"/>
              </a:rPr>
              <a:t>f</a:t>
            </a:r>
            <a:r>
              <a:rPr lang="en-US" sz="1200" kern="1200" dirty="0" smtClean="0">
                <a:solidFill>
                  <a:schemeClr val="tx1"/>
                </a:solidFill>
                <a:effectLst/>
                <a:latin typeface="+mn-lt"/>
                <a:ea typeface="+mn-ea"/>
                <a:cs typeface="+mn-cs"/>
              </a:rPr>
              <a:t>ine the behavioral properties required to determine what object it is based on the behavioral nature of the object.</a:t>
            </a:r>
          </a:p>
          <a:p>
            <a:r>
              <a:rPr lang="en-US" sz="1200" kern="1200" dirty="0" smtClean="0">
                <a:solidFill>
                  <a:schemeClr val="tx1"/>
                </a:solidFill>
                <a:effectLst/>
                <a:latin typeface="+mn-lt"/>
                <a:ea typeface="+mn-ea"/>
                <a:cs typeface="+mn-cs"/>
              </a:rPr>
              <a:t>Example for more clearly. We have classes that are phones (phones), there are many types of phones, </a:t>
            </a:r>
            <a:r>
              <a:rPr lang="en-US" sz="1200" kern="1200" dirty="0" err="1" smtClean="0">
                <a:solidFill>
                  <a:schemeClr val="tx1"/>
                </a:solidFill>
                <a:effectLst/>
                <a:latin typeface="+mn-lt"/>
                <a:ea typeface="+mn-ea"/>
                <a:cs typeface="+mn-cs"/>
              </a:rPr>
              <a:t>nokia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samsung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iphone</a:t>
            </a:r>
            <a:r>
              <a:rPr lang="en-US" sz="1200" kern="1200" dirty="0" smtClean="0">
                <a:solidFill>
                  <a:schemeClr val="tx1"/>
                </a:solidFill>
                <a:effectLst/>
                <a:latin typeface="+mn-lt"/>
                <a:ea typeface="+mn-ea"/>
                <a:cs typeface="+mn-cs"/>
              </a:rPr>
              <a:t> .... with different shapes and functions, so how can we determine where is the opposite?. But you just need to imagine </a:t>
            </a:r>
            <a:r>
              <a:rPr lang="en-US" sz="1200" kern="1200" baseline="0" dirty="0" smtClean="0">
                <a:solidFill>
                  <a:schemeClr val="tx1"/>
                </a:solidFill>
                <a:effectLst/>
                <a:latin typeface="+mn-lt"/>
                <a:ea typeface="+mn-ea"/>
                <a:cs typeface="+mn-cs"/>
              </a:rPr>
              <a:t> what the same things in them</a:t>
            </a:r>
            <a:r>
              <a:rPr lang="en-US" sz="1200" kern="1200" dirty="0" smtClean="0">
                <a:solidFill>
                  <a:schemeClr val="tx1"/>
                </a:solidFill>
                <a:effectLst/>
                <a:latin typeface="+mn-lt"/>
                <a:ea typeface="+mn-ea"/>
                <a:cs typeface="+mn-cs"/>
              </a:rPr>
              <a:t>, listening music, calling, texting. So, the object of the new phone will inherit the listening, calling, and texting properties of the class (Phone)</a:t>
            </a:r>
          </a:p>
          <a:p>
            <a:endParaRPr lang="en-US" dirty="0"/>
          </a:p>
        </p:txBody>
      </p:sp>
      <p:sp>
        <p:nvSpPr>
          <p:cNvPr id="4" name="Slide Number Placeholder 3"/>
          <p:cNvSpPr>
            <a:spLocks noGrp="1"/>
          </p:cNvSpPr>
          <p:nvPr>
            <p:ph type="sldNum" sz="quarter" idx="10"/>
          </p:nvPr>
        </p:nvSpPr>
        <p:spPr/>
        <p:txBody>
          <a:bodyPr/>
          <a:lstStyle/>
          <a:p>
            <a:fld id="{F10164EF-A485-44ED-811B-7239B8BB03BF}" type="slidenum">
              <a:rPr lang="en-US" smtClean="0"/>
              <a:t>7</a:t>
            </a:fld>
            <a:endParaRPr lang="en-US"/>
          </a:p>
        </p:txBody>
      </p:sp>
    </p:spTree>
    <p:extLst>
      <p:ext uri="{BB962C8B-B14F-4D97-AF65-F5344CB8AC3E}">
        <p14:creationId xmlns:p14="http://schemas.microsoft.com/office/powerpoint/2010/main" val="115901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Hiện tại có rất nhiều trò chơi thú vị để giúp mọi người giải trí và giảm căng thẳng. </a:t>
            </a:r>
            <a:endParaRPr lang="en-US" dirty="0" smtClean="0"/>
          </a:p>
          <a:p>
            <a:r>
              <a:rPr lang="vi-VN" dirty="0" smtClean="0"/>
              <a:t>Trước nhu cầu này, chúng tôi được yêu cầu nhanh chóng giới thiệu và phát triển một trò chơi đơn giản và thuận tiện. Game Snake là một trò chơi không đòi hỏi trí thông minh cao, điều quan trọng là kỹ năng, nó giúp bạn cảm thấy thoải mái khi chơi game.</a:t>
            </a:r>
          </a:p>
          <a:p>
            <a:r>
              <a:rPr lang="vi-VN" dirty="0" smtClean="0"/>
              <a:t>Hướng dẫn trò chơi:</a:t>
            </a:r>
          </a:p>
          <a:p>
            <a:r>
              <a:rPr lang="vi-VN" dirty="0" smtClean="0"/>
              <a:t>1. Lúc đầu, bạn sẽ có một con rắn có chiều dài nhỏ nhất và thức ăn được hiển thị trên màn hình.</a:t>
            </a:r>
          </a:p>
          <a:p>
            <a:r>
              <a:rPr lang="vi-VN" dirty="0" smtClean="0"/>
              <a:t>2. Cách con rắn ăn thức ăn trong một giới hạn màn hình, có thể đi xuyên tường và mở rộng cơ thể khi ăn 1 thức ăn.</a:t>
            </a:r>
          </a:p>
          <a:p>
            <a:r>
              <a:rPr lang="vi-VN" dirty="0" smtClean="0"/>
              <a:t>3. Cách di chuyển: bạn sẽ điều khiển con rắn bằng các nút lên, xuống, trái và phải để con rắn ăn thức ăn trong bản đồ và không cắn vào cơ thể nó.</a:t>
            </a:r>
          </a:p>
          <a:p>
            <a:r>
              <a:rPr lang="vi-VN" dirty="0" smtClean="0"/>
              <a:t>4. Bạn sẽ kết thúc trò chơi khi con rắn của bạn tự cắn hoặc nó kéo dài bản đồ. Điểm của bạn sau đó sẽ được lưu và hiển thị trên màn hình. Bạn có thể thấy hàng đợi điểm của người chơi tại bảng điểm.</a:t>
            </a:r>
            <a:endParaRPr lang="en-US" dirty="0"/>
          </a:p>
        </p:txBody>
      </p:sp>
      <p:sp>
        <p:nvSpPr>
          <p:cNvPr id="4" name="Slide Number Placeholder 3"/>
          <p:cNvSpPr>
            <a:spLocks noGrp="1"/>
          </p:cNvSpPr>
          <p:nvPr>
            <p:ph type="sldNum" sz="quarter" idx="10"/>
          </p:nvPr>
        </p:nvSpPr>
        <p:spPr/>
        <p:txBody>
          <a:bodyPr/>
          <a:lstStyle/>
          <a:p>
            <a:fld id="{F10164EF-A485-44ED-811B-7239B8BB03BF}" type="slidenum">
              <a:rPr lang="en-US" smtClean="0"/>
              <a:t>9</a:t>
            </a:fld>
            <a:endParaRPr lang="en-US"/>
          </a:p>
        </p:txBody>
      </p:sp>
    </p:spTree>
    <p:extLst>
      <p:ext uri="{BB962C8B-B14F-4D97-AF65-F5344CB8AC3E}">
        <p14:creationId xmlns:p14="http://schemas.microsoft.com/office/powerpoint/2010/main" val="1892488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Có</a:t>
            </a:r>
            <a:r>
              <a:rPr lang="en-US" baseline="0" dirty="0" smtClean="0"/>
              <a:t> </a:t>
            </a:r>
            <a:r>
              <a:rPr lang="en-US" baseline="0" dirty="0" err="1" smtClean="0"/>
              <a:t>tính</a:t>
            </a:r>
            <a:r>
              <a:rPr lang="en-US" baseline="0" dirty="0" smtClean="0"/>
              <a:t> </a:t>
            </a:r>
            <a:r>
              <a:rPr lang="en-US" baseline="0" dirty="0" err="1" smtClean="0"/>
              <a:t>thùa</a:t>
            </a:r>
            <a:r>
              <a:rPr lang="en-US" baseline="0" dirty="0" smtClean="0"/>
              <a:t> </a:t>
            </a:r>
            <a:r>
              <a:rPr lang="en-US" baseline="0" dirty="0" err="1" smtClean="0"/>
              <a:t>kế</a:t>
            </a:r>
            <a:endParaRPr lang="en-US" baseline="0" dirty="0" smtClean="0"/>
          </a:p>
          <a:p>
            <a:r>
              <a:rPr lang="en-US" dirty="0" smtClean="0"/>
              <a:t>Aggregation: </a:t>
            </a:r>
            <a:r>
              <a:rPr lang="en-US" dirty="0" err="1" smtClean="0"/>
              <a:t>tổng</a:t>
            </a:r>
            <a:r>
              <a:rPr lang="en-US" baseline="0" dirty="0" smtClean="0"/>
              <a:t> </a:t>
            </a:r>
            <a:r>
              <a:rPr lang="en-US" baseline="0" dirty="0" err="1" smtClean="0"/>
              <a:t>hợp</a:t>
            </a:r>
            <a:endParaRPr lang="en-US" baseline="0" dirty="0" smtClean="0"/>
          </a:p>
          <a:p>
            <a:r>
              <a:rPr lang="en-US" baseline="0" dirty="0" err="1" smtClean="0"/>
              <a:t>Đóng</a:t>
            </a:r>
            <a:r>
              <a:rPr lang="en-US" baseline="0" dirty="0" smtClean="0"/>
              <a:t> </a:t>
            </a:r>
            <a:r>
              <a:rPr lang="en-US" baseline="0" dirty="0" err="1" smtClean="0"/>
              <a:t>gói</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10164EF-A485-44ED-811B-7239B8BB03BF}" type="slidenum">
              <a:rPr lang="en-US" smtClean="0"/>
              <a:t>10</a:t>
            </a:fld>
            <a:endParaRPr lang="en-US"/>
          </a:p>
        </p:txBody>
      </p:sp>
    </p:spTree>
    <p:extLst>
      <p:ext uri="{BB962C8B-B14F-4D97-AF65-F5344CB8AC3E}">
        <p14:creationId xmlns:p14="http://schemas.microsoft.com/office/powerpoint/2010/main" val="2074922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chơi đầu tiên sẽ nhấn một trong các nút lên, xuống, trái, phải, sau đó Game sẽ nhận được yêu cầu và trả lời lệnh rắn để bắt đầu chạy. Sau khi con rắn chạy, người chơi tiếp tục nhấn, lên, xuống, phải, trái nhưng trong đó, con rắn sẽ chạy dựa vào phím được nhấn.</a:t>
            </a:r>
          </a:p>
          <a:p>
            <a:r>
              <a:rPr lang="vi-VN" dirty="0" smtClean="0"/>
              <a:t>Khi người chơi điều khiển tọa độ của đầu rắn và tọa độ thức ăn chồng lên nhau, Trò chơi sẽ tăng chiều dài con rắn. Và nếu đầu của con rắn bị đâm và cơ thể của nó, Trò chơi sẽ kết thúc</a:t>
            </a:r>
            <a:endParaRPr lang="en-US" dirty="0"/>
          </a:p>
        </p:txBody>
      </p:sp>
      <p:sp>
        <p:nvSpPr>
          <p:cNvPr id="4" name="Slide Number Placeholder 3"/>
          <p:cNvSpPr>
            <a:spLocks noGrp="1"/>
          </p:cNvSpPr>
          <p:nvPr>
            <p:ph type="sldNum" sz="quarter" idx="10"/>
          </p:nvPr>
        </p:nvSpPr>
        <p:spPr/>
        <p:txBody>
          <a:bodyPr/>
          <a:lstStyle/>
          <a:p>
            <a:fld id="{F10164EF-A485-44ED-811B-7239B8BB03BF}" type="slidenum">
              <a:rPr lang="en-US" smtClean="0"/>
              <a:t>12</a:t>
            </a:fld>
            <a:endParaRPr lang="en-US"/>
          </a:p>
        </p:txBody>
      </p:sp>
    </p:spTree>
    <p:extLst>
      <p:ext uri="{BB962C8B-B14F-4D97-AF65-F5344CB8AC3E}">
        <p14:creationId xmlns:p14="http://schemas.microsoft.com/office/powerpoint/2010/main" val="3205271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Giải thích hoạt động: trên màn hình hiển thị, người chơi sẽ bắt đầu trò chơi rắn bằng cách chọn nút bắt đầu. Mục tiêu của người chơi là di chuyển con rắn để ăn thức ăn bằng cách điều khiển 4 phím bấm: rẽ trái, rẽ phải, đi lên và đi xuống. Mỗi lần rắn ăn thức ăn, nó sẽ nhận thêm 1 đơn vị chiều dài và số điểm của người chơi sẽ tăng lên. Trò chơi tiếp tục. Trò chơi sẽ kết thúc nếu người chơi điều khiển rắn chạm vào đường viền (tường) hoặc tự ăn cơ thể</a:t>
            </a:r>
            <a:endParaRPr lang="en-US" dirty="0"/>
          </a:p>
        </p:txBody>
      </p:sp>
      <p:sp>
        <p:nvSpPr>
          <p:cNvPr id="4" name="Slide Number Placeholder 3"/>
          <p:cNvSpPr>
            <a:spLocks noGrp="1"/>
          </p:cNvSpPr>
          <p:nvPr>
            <p:ph type="sldNum" sz="quarter" idx="10"/>
          </p:nvPr>
        </p:nvSpPr>
        <p:spPr/>
        <p:txBody>
          <a:bodyPr/>
          <a:lstStyle/>
          <a:p>
            <a:fld id="{F10164EF-A485-44ED-811B-7239B8BB03BF}" type="slidenum">
              <a:rPr lang="en-US" smtClean="0"/>
              <a:t>13</a:t>
            </a:fld>
            <a:endParaRPr lang="en-US"/>
          </a:p>
        </p:txBody>
      </p:sp>
    </p:spTree>
    <p:extLst>
      <p:ext uri="{BB962C8B-B14F-4D97-AF65-F5344CB8AC3E}">
        <p14:creationId xmlns:p14="http://schemas.microsoft.com/office/powerpoint/2010/main" val="1600324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design patterns provide a solution for creating objects and concealing the logic of its creation, instead of creating objects directly using the new method. This makes the program more flexible in deciding which objects need to be created in given situations.</a:t>
            </a:r>
          </a:p>
          <a:p>
            <a:r>
              <a:rPr lang="en-US" sz="1200" kern="1200" dirty="0" smtClean="0">
                <a:solidFill>
                  <a:schemeClr val="tx1"/>
                </a:solidFill>
                <a:effectLst/>
                <a:latin typeface="+mn-lt"/>
                <a:ea typeface="+mn-ea"/>
                <a:cs typeface="+mn-cs"/>
              </a:rPr>
              <a:t>Creational Pattern include </a:t>
            </a:r>
          </a:p>
          <a:p>
            <a:pPr lvl="0"/>
            <a:r>
              <a:rPr lang="en-US" sz="1200" kern="1200" dirty="0" smtClean="0">
                <a:solidFill>
                  <a:schemeClr val="tx1"/>
                </a:solidFill>
                <a:effectLst/>
                <a:latin typeface="+mn-lt"/>
                <a:ea typeface="+mn-ea"/>
                <a:cs typeface="+mn-cs"/>
              </a:rPr>
              <a:t>Factory Method :</a:t>
            </a:r>
          </a:p>
          <a:p>
            <a:r>
              <a:rPr lang="en-US" sz="1200" kern="1200" dirty="0" smtClean="0">
                <a:solidFill>
                  <a:schemeClr val="tx1"/>
                </a:solidFill>
                <a:effectLst/>
                <a:latin typeface="+mn-lt"/>
                <a:ea typeface="+mn-ea"/>
                <a:cs typeface="+mn-cs"/>
              </a:rPr>
              <a:t>Define Interface to generate objects but let the subclass decide which class to use to generate the Factory method object, which allows a class to pass object initialization process to the subclass.</a:t>
            </a:r>
          </a:p>
          <a:p>
            <a:pPr lvl="0"/>
            <a:r>
              <a:rPr lang="en-US" sz="1200" kern="1200" dirty="0" smtClean="0">
                <a:solidFill>
                  <a:schemeClr val="tx1"/>
                </a:solidFill>
                <a:effectLst/>
                <a:latin typeface="+mn-lt"/>
                <a:ea typeface="+mn-ea"/>
                <a:cs typeface="+mn-cs"/>
              </a:rPr>
              <a:t>Builder:</a:t>
            </a:r>
          </a:p>
          <a:p>
            <a:r>
              <a:rPr lang="en-US" sz="1200" kern="1200" dirty="0" smtClean="0">
                <a:solidFill>
                  <a:schemeClr val="tx1"/>
                </a:solidFill>
                <a:effectLst/>
                <a:latin typeface="+mn-lt"/>
                <a:ea typeface="+mn-ea"/>
                <a:cs typeface="+mn-cs"/>
              </a:rPr>
              <a:t>Separate the construction of a complex object from its representation so that the same construction process can create different representations.</a:t>
            </a:r>
          </a:p>
          <a:p>
            <a:pPr lvl="0"/>
            <a:r>
              <a:rPr lang="en-US" sz="1200" kern="1200" dirty="0" smtClean="0">
                <a:solidFill>
                  <a:schemeClr val="tx1"/>
                </a:solidFill>
                <a:effectLst/>
                <a:latin typeface="+mn-lt"/>
                <a:ea typeface="+mn-ea"/>
                <a:cs typeface="+mn-cs"/>
              </a:rPr>
              <a:t>Abstract Factory:</a:t>
            </a:r>
          </a:p>
          <a:p>
            <a:r>
              <a:rPr lang="en-US" sz="1200" kern="1200" dirty="0" smtClean="0">
                <a:solidFill>
                  <a:schemeClr val="tx1"/>
                </a:solidFill>
                <a:effectLst/>
                <a:latin typeface="+mn-lt"/>
                <a:ea typeface="+mn-ea"/>
                <a:cs typeface="+mn-cs"/>
              </a:rPr>
              <a:t>Provides an interface for creating objects (related to each other) without specifying a class when or specifying a specific class (concrete) to create each object</a:t>
            </a:r>
          </a:p>
          <a:p>
            <a:pPr lvl="0"/>
            <a:r>
              <a:rPr lang="en-US" sz="1200" kern="1200" dirty="0" smtClean="0">
                <a:solidFill>
                  <a:schemeClr val="tx1"/>
                </a:solidFill>
                <a:effectLst/>
                <a:latin typeface="+mn-lt"/>
                <a:ea typeface="+mn-ea"/>
                <a:cs typeface="+mn-cs"/>
              </a:rPr>
              <a:t>Prototype:</a:t>
            </a:r>
          </a:p>
          <a:p>
            <a:r>
              <a:rPr lang="en-US" sz="1200" kern="1200" dirty="0" smtClean="0">
                <a:solidFill>
                  <a:schemeClr val="tx1"/>
                </a:solidFill>
                <a:effectLst/>
                <a:latin typeface="+mn-lt"/>
                <a:ea typeface="+mn-ea"/>
                <a:cs typeface="+mn-cs"/>
              </a:rPr>
              <a:t>Specifies the type of objects to create using a template object, creating a new one by copying this pattern object.</a:t>
            </a:r>
          </a:p>
          <a:p>
            <a:pPr lvl="0"/>
            <a:r>
              <a:rPr lang="en-US" sz="1200" kern="1200" dirty="0" smtClean="0">
                <a:solidFill>
                  <a:schemeClr val="tx1"/>
                </a:solidFill>
                <a:effectLst/>
                <a:latin typeface="+mn-lt"/>
                <a:ea typeface="+mn-ea"/>
                <a:cs typeface="+mn-cs"/>
              </a:rPr>
              <a:t>Singleton:</a:t>
            </a:r>
          </a:p>
          <a:p>
            <a:r>
              <a:rPr lang="en-US" sz="1200" kern="1200" dirty="0" smtClean="0">
                <a:solidFill>
                  <a:schemeClr val="tx1"/>
                </a:solidFill>
                <a:effectLst/>
                <a:latin typeface="+mn-lt"/>
                <a:ea typeface="+mn-ea"/>
                <a:cs typeface="+mn-cs"/>
              </a:rPr>
              <a:t>Make sure a class has only one instance and provide a global access point to it.</a:t>
            </a:r>
          </a:p>
          <a:p>
            <a:endParaRPr lang="en-US" dirty="0"/>
          </a:p>
        </p:txBody>
      </p:sp>
      <p:sp>
        <p:nvSpPr>
          <p:cNvPr id="4" name="Slide Number Placeholder 3"/>
          <p:cNvSpPr>
            <a:spLocks noGrp="1"/>
          </p:cNvSpPr>
          <p:nvPr>
            <p:ph type="sldNum" sz="quarter" idx="10"/>
          </p:nvPr>
        </p:nvSpPr>
        <p:spPr/>
        <p:txBody>
          <a:bodyPr/>
          <a:lstStyle/>
          <a:p>
            <a:fld id="{F10164EF-A485-44ED-811B-7239B8BB03BF}" type="slidenum">
              <a:rPr lang="en-US" smtClean="0"/>
              <a:t>14</a:t>
            </a:fld>
            <a:endParaRPr lang="en-US"/>
          </a:p>
        </p:txBody>
      </p:sp>
    </p:spTree>
    <p:extLst>
      <p:ext uri="{BB962C8B-B14F-4D97-AF65-F5344CB8AC3E}">
        <p14:creationId xmlns:p14="http://schemas.microsoft.com/office/powerpoint/2010/main" val="304102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179386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140879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8679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3031770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6018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2741858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425896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531609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2070394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28514692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313277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2538778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59B591-1621-4C9A-A731-2AAFD4B4BE55}"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2258839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59B591-1621-4C9A-A731-2AAFD4B4BE55}" type="datetimeFigureOut">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2067135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9B591-1621-4C9A-A731-2AAFD4B4BE55}" type="datetimeFigureOut">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24733686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9B591-1621-4C9A-A731-2AAFD4B4BE55}" type="datetimeFigureOut">
              <a:rPr lang="en-US" smtClean="0"/>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801557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9B591-1621-4C9A-A731-2AAFD4B4BE55}"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1506337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9B591-1621-4C9A-A731-2AAFD4B4BE55}"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16331208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20875212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638244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35678947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292696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17386451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38186608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59B591-1621-4C9A-A731-2AAFD4B4BE55}"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31626049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59B591-1621-4C9A-A731-2AAFD4B4BE55}" type="datetimeFigureOut">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31724964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9B591-1621-4C9A-A731-2AAFD4B4BE55}" type="datetimeFigureOut">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25770265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9B591-1621-4C9A-A731-2AAFD4B4BE55}" type="datetimeFigureOut">
              <a:rPr lang="en-US" smtClean="0"/>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38823932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9B591-1621-4C9A-A731-2AAFD4B4BE55}"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38957773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9B591-1621-4C9A-A731-2AAFD4B4BE55}"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32254992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7532251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9B591-1621-4C9A-A731-2AAFD4B4BE55}"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74956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59B591-1621-4C9A-A731-2AAFD4B4BE55}"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99055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59B591-1621-4C9A-A731-2AAFD4B4BE55}" type="datetimeFigureOut">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365020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59B591-1621-4C9A-A731-2AAFD4B4BE55}" type="datetimeFigureOut">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106890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9B591-1621-4C9A-A731-2AAFD4B4BE55}" type="datetimeFigureOut">
              <a:rPr lang="en-US" smtClean="0"/>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118154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9B591-1621-4C9A-A731-2AAFD4B4BE55}"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2304568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9B591-1621-4C9A-A731-2AAFD4B4BE55}"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62B66-6976-4CFE-B885-188829A1C8B3}" type="slidenum">
              <a:rPr lang="en-US" smtClean="0"/>
              <a:t>‹#›</a:t>
            </a:fld>
            <a:endParaRPr lang="en-US"/>
          </a:p>
        </p:txBody>
      </p:sp>
    </p:spTree>
    <p:extLst>
      <p:ext uri="{BB962C8B-B14F-4D97-AF65-F5344CB8AC3E}">
        <p14:creationId xmlns:p14="http://schemas.microsoft.com/office/powerpoint/2010/main" val="7976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59B591-1621-4C9A-A731-2AAFD4B4BE55}" type="datetimeFigureOut">
              <a:rPr lang="en-US" smtClean="0"/>
              <a:t>11/11/2019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962B66-6976-4CFE-B885-188829A1C8B3}" type="slidenum">
              <a:rPr lang="en-US" smtClean="0"/>
              <a:t>‹#›</a:t>
            </a:fld>
            <a:endParaRPr lang="en-US"/>
          </a:p>
        </p:txBody>
      </p:sp>
    </p:spTree>
    <p:extLst>
      <p:ext uri="{BB962C8B-B14F-4D97-AF65-F5344CB8AC3E}">
        <p14:creationId xmlns:p14="http://schemas.microsoft.com/office/powerpoint/2010/main" val="400751442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9B591-1621-4C9A-A731-2AAFD4B4BE55}" type="datetimeFigureOut">
              <a:rPr lang="en-US" smtClean="0"/>
              <a:t>11/11/2019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62B66-6976-4CFE-B885-188829A1C8B3}" type="slidenum">
              <a:rPr lang="en-US" smtClean="0"/>
              <a:t>‹#›</a:t>
            </a:fld>
            <a:endParaRPr lang="en-US"/>
          </a:p>
        </p:txBody>
      </p:sp>
    </p:spTree>
    <p:extLst>
      <p:ext uri="{BB962C8B-B14F-4D97-AF65-F5344CB8AC3E}">
        <p14:creationId xmlns:p14="http://schemas.microsoft.com/office/powerpoint/2010/main" val="421044224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9B591-1621-4C9A-A731-2AAFD4B4BE55}" type="datetimeFigureOut">
              <a:rPr lang="en-US" smtClean="0"/>
              <a:t>11/11/2019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62B66-6976-4CFE-B885-188829A1C8B3}" type="slidenum">
              <a:rPr lang="en-US" smtClean="0"/>
              <a:t>‹#›</a:t>
            </a:fld>
            <a:endParaRPr lang="en-US"/>
          </a:p>
        </p:txBody>
      </p:sp>
    </p:spTree>
    <p:extLst>
      <p:ext uri="{BB962C8B-B14F-4D97-AF65-F5344CB8AC3E}">
        <p14:creationId xmlns:p14="http://schemas.microsoft.com/office/powerpoint/2010/main" val="149655782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131127" y="1228436"/>
            <a:ext cx="6680034" cy="646331"/>
          </a:xfrm>
          <a:prstGeom prst="rect">
            <a:avLst/>
          </a:prstGeom>
          <a:noFill/>
        </p:spPr>
        <p:txBody>
          <a:bodyPr wrap="none" rtlCol="0">
            <a:spAutoFit/>
          </a:bodyPr>
          <a:lstStyle/>
          <a:p>
            <a:r>
              <a:rPr lang="en-US" sz="3600" dirty="0" smtClean="0">
                <a:solidFill>
                  <a:schemeClr val="bg1"/>
                </a:solidFill>
                <a:latin typeface="Times New Roman" panose="02020603050405020304" pitchFamily="18" charset="0"/>
                <a:cs typeface="Times New Roman" panose="02020603050405020304" pitchFamily="18" charset="0"/>
              </a:rPr>
              <a:t>Advanced programming with C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081818" y="4599709"/>
            <a:ext cx="3478837" cy="923330"/>
          </a:xfrm>
          <a:prstGeom prst="rect">
            <a:avLst/>
          </a:prstGeom>
          <a:noFill/>
        </p:spPr>
        <p:txBody>
          <a:bodyPr wrap="none" rtlCol="0">
            <a:spAutoFit/>
          </a:bodyPr>
          <a:lstStyle/>
          <a:p>
            <a:r>
              <a:rPr lang="en-US" dirty="0" smtClean="0">
                <a:solidFill>
                  <a:schemeClr val="bg1"/>
                </a:solidFill>
              </a:rPr>
              <a:t>Member: Bui </a:t>
            </a:r>
            <a:r>
              <a:rPr lang="en-US" dirty="0" err="1" smtClean="0">
                <a:solidFill>
                  <a:schemeClr val="bg1"/>
                </a:solidFill>
              </a:rPr>
              <a:t>Dinh</a:t>
            </a:r>
            <a:r>
              <a:rPr lang="en-US" dirty="0" smtClean="0">
                <a:solidFill>
                  <a:schemeClr val="bg1"/>
                </a:solidFill>
              </a:rPr>
              <a:t> Kha : GCH17468</a:t>
            </a:r>
          </a:p>
          <a:p>
            <a:r>
              <a:rPr lang="en-US" dirty="0">
                <a:solidFill>
                  <a:schemeClr val="bg1"/>
                </a:solidFill>
              </a:rPr>
              <a:t> </a:t>
            </a:r>
            <a:r>
              <a:rPr lang="en-US" dirty="0" smtClean="0">
                <a:solidFill>
                  <a:schemeClr val="bg1"/>
                </a:solidFill>
              </a:rPr>
              <a:t>                 Ngo Viet </a:t>
            </a:r>
            <a:r>
              <a:rPr lang="en-US" dirty="0" err="1" smtClean="0">
                <a:solidFill>
                  <a:schemeClr val="bg1"/>
                </a:solidFill>
              </a:rPr>
              <a:t>Duy</a:t>
            </a:r>
            <a:r>
              <a:rPr lang="en-US" dirty="0" smtClean="0">
                <a:solidFill>
                  <a:schemeClr val="bg1"/>
                </a:solidFill>
              </a:rPr>
              <a:t>: GCH</a:t>
            </a:r>
          </a:p>
          <a:p>
            <a:r>
              <a:rPr lang="en-US" dirty="0">
                <a:solidFill>
                  <a:schemeClr val="bg1"/>
                </a:solidFill>
              </a:rPr>
              <a:t> </a:t>
            </a:r>
            <a:r>
              <a:rPr lang="en-US" dirty="0" smtClean="0">
                <a:solidFill>
                  <a:schemeClr val="bg1"/>
                </a:solidFill>
              </a:rPr>
              <a:t>                 </a:t>
            </a:r>
            <a:r>
              <a:rPr lang="en-US" dirty="0" err="1" smtClean="0">
                <a:solidFill>
                  <a:schemeClr val="bg1"/>
                </a:solidFill>
              </a:rPr>
              <a:t>nguyen</a:t>
            </a:r>
            <a:r>
              <a:rPr lang="en-US" dirty="0" smtClean="0">
                <a:solidFill>
                  <a:schemeClr val="bg1"/>
                </a:solidFill>
              </a:rPr>
              <a:t> </a:t>
            </a:r>
            <a:r>
              <a:rPr lang="en-US" dirty="0" err="1" smtClean="0">
                <a:solidFill>
                  <a:schemeClr val="bg1"/>
                </a:solidFill>
              </a:rPr>
              <a:t>ba</a:t>
            </a:r>
            <a:r>
              <a:rPr lang="en-US" dirty="0" smtClean="0">
                <a:solidFill>
                  <a:schemeClr val="bg1"/>
                </a:solidFill>
              </a:rPr>
              <a:t> </a:t>
            </a:r>
            <a:r>
              <a:rPr lang="en-US" dirty="0" err="1" smtClean="0">
                <a:solidFill>
                  <a:schemeClr val="bg1"/>
                </a:solidFill>
              </a:rPr>
              <a:t>loc:GCH</a:t>
            </a:r>
            <a:endParaRPr lang="en-US" dirty="0"/>
          </a:p>
        </p:txBody>
      </p:sp>
    </p:spTree>
    <p:extLst>
      <p:ext uri="{BB962C8B-B14F-4D97-AF65-F5344CB8AC3E}">
        <p14:creationId xmlns:p14="http://schemas.microsoft.com/office/powerpoint/2010/main" val="3622800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680" y="264160"/>
            <a:ext cx="1794850" cy="646331"/>
          </a:xfrm>
          <a:prstGeom prst="rect">
            <a:avLst/>
          </a:prstGeom>
          <a:noFill/>
        </p:spPr>
        <p:txBody>
          <a:bodyPr wrap="none" rtlCol="0">
            <a:spAutoFit/>
          </a:bodyPr>
          <a:lstStyle/>
          <a:p>
            <a:r>
              <a:rPr lang="en-US" b="1" dirty="0"/>
              <a:t>Class diagram. </a:t>
            </a:r>
          </a:p>
          <a:p>
            <a:endParaRPr lang="en-US" dirty="0"/>
          </a:p>
        </p:txBody>
      </p:sp>
      <p:pic>
        <p:nvPicPr>
          <p:cNvPr id="5" name="Picture 4"/>
          <p:cNvPicPr/>
          <p:nvPr/>
        </p:nvPicPr>
        <p:blipFill>
          <a:blip r:embed="rId3"/>
          <a:stretch>
            <a:fillRect/>
          </a:stretch>
        </p:blipFill>
        <p:spPr>
          <a:xfrm>
            <a:off x="1481958" y="725214"/>
            <a:ext cx="9059917" cy="6011917"/>
          </a:xfrm>
          <a:prstGeom prst="rect">
            <a:avLst/>
          </a:prstGeom>
        </p:spPr>
      </p:pic>
    </p:spTree>
    <p:extLst>
      <p:ext uri="{BB962C8B-B14F-4D97-AF65-F5344CB8AC3E}">
        <p14:creationId xmlns:p14="http://schemas.microsoft.com/office/powerpoint/2010/main" val="1178221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9920" y="386080"/>
            <a:ext cx="1967205" cy="646331"/>
          </a:xfrm>
          <a:prstGeom prst="rect">
            <a:avLst/>
          </a:prstGeom>
          <a:noFill/>
        </p:spPr>
        <p:txBody>
          <a:bodyPr wrap="none" rtlCol="0">
            <a:spAutoFit/>
          </a:bodyPr>
          <a:lstStyle/>
          <a:p>
            <a:r>
              <a:rPr kumimoji="0" lang="en-US" altLang="en-US" b="1" i="0" u="none" strike="noStrike" cap="none" normalizeH="0" baseline="0" dirty="0" smtClean="0" bmk="_Toc24053892">
                <a:ln>
                  <a:noFill/>
                </a:ln>
                <a:solidFill>
                  <a:srgbClr val="365F91"/>
                </a:solidFill>
                <a:effectLst/>
                <a:latin typeface="Times New Roman" panose="02020603050405020304" pitchFamily="18" charset="0"/>
                <a:ea typeface="Malgun Gothic" panose="020B0503020000020004" pitchFamily="34" charset="-127"/>
                <a:cs typeface="Times New Roman" panose="02020603050405020304" pitchFamily="18" charset="0"/>
              </a:rPr>
              <a:t>Use Case diagram</a:t>
            </a:r>
            <a:endParaRPr kumimoji="0" lang="en-US" altLang="en-US" b="1" i="0" u="none" strike="noStrike" cap="none" normalizeH="0" baseline="0" dirty="0" smtClean="0">
              <a:ln>
                <a:noFill/>
              </a:ln>
              <a:solidFill>
                <a:srgbClr val="365F91"/>
              </a:solidFill>
              <a:effectLst/>
              <a:latin typeface="Cambria" panose="02040503050406030204" pitchFamily="18" charset="0"/>
              <a:ea typeface="Malgun Gothic" panose="020B0503020000020004" pitchFamily="34" charset="-127"/>
              <a:cs typeface="Times New Roman" panose="02020603050405020304" pitchFamily="18" charset="0"/>
            </a:endParaRPr>
          </a:p>
          <a:p>
            <a:endParaRPr lang="en-US" dirty="0"/>
          </a:p>
        </p:txBody>
      </p:sp>
      <p:pic>
        <p:nvPicPr>
          <p:cNvPr id="3" name="Picture 2"/>
          <p:cNvPicPr>
            <a:picLocks noChangeAspect="1"/>
          </p:cNvPicPr>
          <p:nvPr/>
        </p:nvPicPr>
        <p:blipFill>
          <a:blip r:embed="rId2"/>
          <a:stretch>
            <a:fillRect/>
          </a:stretch>
        </p:blipFill>
        <p:spPr>
          <a:xfrm>
            <a:off x="2597125" y="386080"/>
            <a:ext cx="7572375" cy="6372225"/>
          </a:xfrm>
          <a:prstGeom prst="rect">
            <a:avLst/>
          </a:prstGeom>
        </p:spPr>
      </p:pic>
    </p:spTree>
    <p:extLst>
      <p:ext uri="{BB962C8B-B14F-4D97-AF65-F5344CB8AC3E}">
        <p14:creationId xmlns:p14="http://schemas.microsoft.com/office/powerpoint/2010/main" val="1502911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 y="325120"/>
            <a:ext cx="2363147" cy="369332"/>
          </a:xfrm>
          <a:prstGeom prst="rect">
            <a:avLst/>
          </a:prstGeom>
          <a:noFill/>
        </p:spPr>
        <p:txBody>
          <a:bodyPr wrap="none" rtlCol="0">
            <a:spAutoFit/>
          </a:bodyPr>
          <a:lstStyle/>
          <a:p>
            <a:r>
              <a:rPr lang="en-US" dirty="0"/>
              <a:t>4) Sequence Diagram</a:t>
            </a: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04800" y="945932"/>
            <a:ext cx="11204028" cy="5644054"/>
          </a:xfrm>
          <a:prstGeom prst="rect">
            <a:avLst/>
          </a:prstGeom>
        </p:spPr>
      </p:pic>
    </p:spTree>
    <p:extLst>
      <p:ext uri="{BB962C8B-B14F-4D97-AF65-F5344CB8AC3E}">
        <p14:creationId xmlns:p14="http://schemas.microsoft.com/office/powerpoint/2010/main" val="354288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487680"/>
            <a:ext cx="3934090" cy="646331"/>
          </a:xfrm>
          <a:prstGeom prst="rect">
            <a:avLst/>
          </a:prstGeom>
          <a:noFill/>
        </p:spPr>
        <p:txBody>
          <a:bodyPr wrap="none" rtlCol="0">
            <a:spAutoFit/>
          </a:bodyPr>
          <a:lstStyle/>
          <a:p>
            <a:r>
              <a:rPr lang="en-US" dirty="0" smtClean="0"/>
              <a:t>5) </a:t>
            </a:r>
            <a:r>
              <a:rPr lang="en-US" b="1" dirty="0"/>
              <a:t>Activity diagram for snake game</a:t>
            </a:r>
          </a:p>
          <a:p>
            <a:endParaRPr lang="en-US"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029969" y="810845"/>
            <a:ext cx="7418260" cy="5854446"/>
          </a:xfrm>
          <a:prstGeom prst="rect">
            <a:avLst/>
          </a:prstGeom>
        </p:spPr>
      </p:pic>
    </p:spTree>
    <p:extLst>
      <p:ext uri="{BB962C8B-B14F-4D97-AF65-F5344CB8AC3E}">
        <p14:creationId xmlns:p14="http://schemas.microsoft.com/office/powerpoint/2010/main" val="3028577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9751" y="406400"/>
            <a:ext cx="6892208" cy="861774"/>
          </a:xfrm>
          <a:prstGeom prst="rect">
            <a:avLst/>
          </a:prstGeom>
          <a:noFill/>
        </p:spPr>
        <p:txBody>
          <a:bodyPr wrap="none" rtlCol="0">
            <a:spAutoFit/>
          </a:bodyPr>
          <a:lstStyle/>
          <a:p>
            <a:r>
              <a:rPr lang="en-US" sz="3200" b="1" dirty="0" smtClean="0">
                <a:solidFill>
                  <a:schemeClr val="accent5"/>
                </a:solidFill>
                <a:latin typeface="Times New Roman" panose="02020603050405020304" pitchFamily="18" charset="0"/>
                <a:cs typeface="Times New Roman" panose="02020603050405020304" pitchFamily="18" charset="0"/>
              </a:rPr>
              <a:t>III. Introductions </a:t>
            </a:r>
            <a:r>
              <a:rPr lang="en-US" sz="3200" b="1" dirty="0">
                <a:solidFill>
                  <a:schemeClr val="accent5"/>
                </a:solidFill>
                <a:latin typeface="Times New Roman" panose="02020603050405020304" pitchFamily="18" charset="0"/>
                <a:cs typeface="Times New Roman" panose="02020603050405020304" pitchFamily="18" charset="0"/>
              </a:rPr>
              <a:t>and Design Patterns</a:t>
            </a: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1268174"/>
            <a:ext cx="2456763" cy="385362"/>
          </a:xfrm>
          <a:prstGeom prst="rect">
            <a:avLst/>
          </a:prstGeom>
        </p:spPr>
        <p:txBody>
          <a:bodyPr wrap="none">
            <a:spAutoFit/>
          </a:bodyPr>
          <a:lstStyle/>
          <a:p>
            <a:pPr marL="342900" marR="0" lvl="0" indent="-342900">
              <a:lnSpc>
                <a:spcPct val="115000"/>
              </a:lnSpc>
              <a:spcBef>
                <a:spcPts val="1000"/>
              </a:spcBef>
              <a:spcAft>
                <a:spcPts val="0"/>
              </a:spcAft>
              <a:buFont typeface="+mj-lt"/>
              <a:buAutoNum type="arabicParenR"/>
            </a:pPr>
            <a:r>
              <a:rPr lang="en-US" b="1" dirty="0" smtClean="0">
                <a:solidFill>
                  <a:srgbClr val="4F81BD"/>
                </a:solidFill>
                <a:effectLst/>
                <a:latin typeface="Times New Roman" panose="02020603050405020304" pitchFamily="18" charset="0"/>
                <a:ea typeface="Malgun Gothic" panose="020B0503020000020004" pitchFamily="34" charset="-127"/>
                <a:cs typeface="Times New Roman" panose="02020603050405020304" pitchFamily="18" charset="0"/>
              </a:rPr>
              <a:t>Creational patterns</a:t>
            </a:r>
            <a:endParaRPr lang="en-US" b="1" dirty="0">
              <a:solidFill>
                <a:srgbClr val="4F81BD"/>
              </a:solidFill>
              <a:effectLst/>
              <a:latin typeface="Times New Roman" panose="02020603050405020304" pitchFamily="18" charset="0"/>
              <a:ea typeface="Malgun Gothic" panose="020B0503020000020004" pitchFamily="34" charset="-127"/>
              <a:cs typeface="Times New Roman" panose="02020603050405020304" pitchFamily="18" charset="0"/>
            </a:endParaRPr>
          </a:p>
        </p:txBody>
      </p:sp>
      <p:sp>
        <p:nvSpPr>
          <p:cNvPr id="6" name="TextBox 5"/>
          <p:cNvSpPr txBox="1"/>
          <p:nvPr/>
        </p:nvSpPr>
        <p:spPr>
          <a:xfrm>
            <a:off x="162560" y="1991360"/>
            <a:ext cx="5577840" cy="313932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This design patterns provide a solution for creating objects and concealing the logic of its creation, instead of creating objects directly using the new method. </a:t>
            </a:r>
          </a:p>
          <a:p>
            <a:r>
              <a:rPr lang="en-US" dirty="0" smtClean="0">
                <a:latin typeface="Times New Roman" panose="02020603050405020304" pitchFamily="18" charset="0"/>
                <a:cs typeface="Times New Roman" panose="02020603050405020304" pitchFamily="18" charset="0"/>
              </a:rPr>
              <a:t>This makes the program more flexible in deciding which objects need to be created in given situations.</a:t>
            </a:r>
          </a:p>
          <a:p>
            <a:r>
              <a:rPr lang="en-US" dirty="0" smtClean="0">
                <a:latin typeface="Times New Roman" panose="02020603050405020304" pitchFamily="18" charset="0"/>
                <a:cs typeface="Times New Roman" panose="02020603050405020304" pitchFamily="18" charset="0"/>
              </a:rPr>
              <a:t>Creational Pattern include </a:t>
            </a:r>
          </a:p>
          <a:p>
            <a:r>
              <a:rPr lang="en-US" dirty="0" smtClean="0">
                <a:latin typeface="Times New Roman" panose="02020603050405020304" pitchFamily="18" charset="0"/>
                <a:cs typeface="Times New Roman" panose="02020603050405020304" pitchFamily="18" charset="0"/>
              </a:rPr>
              <a:t>•	Factory Method :</a:t>
            </a:r>
          </a:p>
          <a:p>
            <a:r>
              <a:rPr lang="en-US" dirty="0" smtClean="0">
                <a:latin typeface="Times New Roman" panose="02020603050405020304" pitchFamily="18" charset="0"/>
                <a:cs typeface="Times New Roman" panose="02020603050405020304" pitchFamily="18" charset="0"/>
              </a:rPr>
              <a:t>•	Builder:</a:t>
            </a:r>
          </a:p>
          <a:p>
            <a:r>
              <a:rPr lang="en-US" dirty="0" smtClean="0">
                <a:latin typeface="Times New Roman" panose="02020603050405020304" pitchFamily="18" charset="0"/>
                <a:cs typeface="Times New Roman" panose="02020603050405020304" pitchFamily="18" charset="0"/>
              </a:rPr>
              <a:t>•	Abstract Factory:</a:t>
            </a:r>
          </a:p>
          <a:p>
            <a:r>
              <a:rPr lang="en-US" dirty="0" smtClean="0">
                <a:latin typeface="Times New Roman" panose="02020603050405020304" pitchFamily="18" charset="0"/>
                <a:cs typeface="Times New Roman" panose="02020603050405020304" pitchFamily="18" charset="0"/>
              </a:rPr>
              <a:t>•	Prototype:</a:t>
            </a:r>
          </a:p>
          <a:p>
            <a:r>
              <a:rPr lang="en-US" dirty="0" smtClean="0">
                <a:latin typeface="Times New Roman" panose="02020603050405020304" pitchFamily="18" charset="0"/>
                <a:cs typeface="Times New Roman" panose="02020603050405020304" pitchFamily="18" charset="0"/>
              </a:rPr>
              <a:t>•	Singleton:</a:t>
            </a:r>
            <a:endParaRPr lang="en-US" dirty="0">
              <a:latin typeface="Times New Roman" panose="02020603050405020304" pitchFamily="18" charset="0"/>
              <a:cs typeface="Times New Roman" panose="02020603050405020304" pitchFamily="18" charset="0"/>
            </a:endParaRPr>
          </a:p>
        </p:txBody>
      </p:sp>
      <p:pic>
        <p:nvPicPr>
          <p:cNvPr id="3074" name="Picture 2" descr="Kết quả hình ảnh cho Creational patter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1919" y="1823171"/>
            <a:ext cx="6320081" cy="3307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86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1600" y="264160"/>
            <a:ext cx="5781040"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For </a:t>
            </a:r>
            <a:r>
              <a:rPr lang="en-US" dirty="0">
                <a:latin typeface="Times New Roman" panose="02020603050405020304" pitchFamily="18" charset="0"/>
                <a:cs typeface="Times New Roman" panose="02020603050405020304" pitchFamily="18" charset="0"/>
              </a:rPr>
              <a:t>more understand I will take the example with Abstract Factory : </a:t>
            </a:r>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430064" y="1113916"/>
            <a:ext cx="9122322" cy="5297393"/>
          </a:xfrm>
          <a:prstGeom prst="rect">
            <a:avLst/>
          </a:prstGeom>
        </p:spPr>
      </p:pic>
    </p:spTree>
    <p:extLst>
      <p:ext uri="{BB962C8B-B14F-4D97-AF65-F5344CB8AC3E}">
        <p14:creationId xmlns:p14="http://schemas.microsoft.com/office/powerpoint/2010/main" val="348909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29532"/>
            <a:ext cx="5098512" cy="923330"/>
          </a:xfrm>
          <a:prstGeom prst="rect">
            <a:avLst/>
          </a:prstGeom>
          <a:noFill/>
        </p:spPr>
        <p:txBody>
          <a:bodyPr wrap="none" rtlCol="0">
            <a:spAutoFit/>
          </a:bodyPr>
          <a:lstStyle/>
          <a:p>
            <a:r>
              <a:rPr lang="en-US" b="1" dirty="0"/>
              <a:t>Example</a:t>
            </a:r>
            <a:r>
              <a:rPr lang="en-US" b="1" dirty="0" smtClean="0"/>
              <a:t>: </a:t>
            </a:r>
            <a:r>
              <a:rPr lang="en-US" b="1" dirty="0" smtClean="0">
                <a:latin typeface="Times New Roman" panose="02020603050405020304" pitchFamily="18" charset="0"/>
                <a:cs typeface="Times New Roman" panose="02020603050405020304" pitchFamily="18" charset="0"/>
              </a:rPr>
              <a:t>Observer in behavioral design patterns</a:t>
            </a:r>
          </a:p>
          <a:p>
            <a:endParaRPr lang="en-US" dirty="0"/>
          </a:p>
          <a:p>
            <a:endParaRPr lang="en-US" dirty="0"/>
          </a:p>
        </p:txBody>
      </p:sp>
      <p:sp>
        <p:nvSpPr>
          <p:cNvPr id="2" name="Rectangle 1"/>
          <p:cNvSpPr/>
          <p:nvPr/>
        </p:nvSpPr>
        <p:spPr>
          <a:xfrm>
            <a:off x="0" y="1811948"/>
            <a:ext cx="5468112" cy="1200329"/>
          </a:xfrm>
          <a:prstGeom prst="rect">
            <a:avLst/>
          </a:prstGeom>
        </p:spPr>
        <p:txBody>
          <a:bodyPr wrap="square">
            <a:spAutoFit/>
          </a:bodyPr>
          <a:lstStyle/>
          <a:p>
            <a:pPr lvl="0">
              <a:buFont typeface="Wingdings" pitchFamily="2" charset="2"/>
              <a:buChar char="Ø"/>
            </a:pPr>
            <a:r>
              <a:rPr lang="en-US" dirty="0">
                <a:latin typeface="Times New Roman" panose="02020603050405020304" pitchFamily="18" charset="0"/>
                <a:cs typeface="Times New Roman" panose="02020603050405020304" pitchFamily="18" charset="0"/>
              </a:rPr>
              <a:t>The telecommunication network </a:t>
            </a:r>
            <a:r>
              <a:rPr lang="en-US" dirty="0" err="1">
                <a:latin typeface="Times New Roman" panose="02020603050405020304" pitchFamily="18" charset="0"/>
                <a:cs typeface="Times New Roman" panose="02020603050405020304" pitchFamily="18" charset="0"/>
              </a:rPr>
              <a:t>Vinaphone</a:t>
            </a:r>
            <a:r>
              <a:rPr lang="en-US" dirty="0">
                <a:latin typeface="Times New Roman" panose="02020603050405020304" pitchFamily="18" charset="0"/>
                <a:cs typeface="Times New Roman" panose="02020603050405020304" pitchFamily="18" charset="0"/>
              </a:rPr>
              <a:t> wants to send message to all users each time it wants or attach or delete more users  numbers. In this case, the observer pattern is fit. The class diagram below will </a:t>
            </a:r>
            <a:r>
              <a:rPr lang="en-US" dirty="0" err="1">
                <a:latin typeface="Times New Roman" panose="02020603050405020304" pitchFamily="18" charset="0"/>
                <a:cs typeface="Times New Roman" panose="02020603050405020304" pitchFamily="18" charset="0"/>
              </a:rPr>
              <a:t>ilustrate</a:t>
            </a: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rcRect/>
          <a:stretch>
            <a:fillRect/>
          </a:stretch>
        </p:blipFill>
        <p:spPr bwMode="auto">
          <a:xfrm>
            <a:off x="5468112" y="1152862"/>
            <a:ext cx="6530595" cy="3364274"/>
          </a:xfrm>
          <a:prstGeom prst="rect">
            <a:avLst/>
          </a:prstGeom>
          <a:noFill/>
          <a:ln w="9525">
            <a:noFill/>
            <a:miter lim="800000"/>
            <a:headEnd/>
            <a:tailEnd/>
          </a:ln>
        </p:spPr>
      </p:pic>
    </p:spTree>
    <p:extLst>
      <p:ext uri="{BB962C8B-B14F-4D97-AF65-F5344CB8AC3E}">
        <p14:creationId xmlns:p14="http://schemas.microsoft.com/office/powerpoint/2010/main" val="279011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3360"/>
            <a:ext cx="4277774" cy="646331"/>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2) Observer </a:t>
            </a:r>
            <a:r>
              <a:rPr lang="en-US" b="1" dirty="0">
                <a:latin typeface="Times New Roman" panose="02020603050405020304" pitchFamily="18" charset="0"/>
                <a:cs typeface="Times New Roman" panose="02020603050405020304" pitchFamily="18" charset="0"/>
              </a:rPr>
              <a:t>in behavioral design patterns</a:t>
            </a:r>
          </a:p>
          <a:p>
            <a:endParaRPr lang="en-US" dirty="0"/>
          </a:p>
        </p:txBody>
      </p:sp>
      <p:sp>
        <p:nvSpPr>
          <p:cNvPr id="5" name="TextBox 4"/>
          <p:cNvSpPr txBox="1"/>
          <p:nvPr/>
        </p:nvSpPr>
        <p:spPr>
          <a:xfrm>
            <a:off x="0" y="741680"/>
            <a:ext cx="11917679" cy="286232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Definition:</a:t>
            </a:r>
          </a:p>
          <a:p>
            <a:r>
              <a:rPr lang="en-US" dirty="0" smtClean="0">
                <a:latin typeface="Times New Roman" panose="02020603050405020304" pitchFamily="18" charset="0"/>
                <a:cs typeface="Times New Roman" panose="02020603050405020304" pitchFamily="18" charset="0"/>
              </a:rPr>
              <a:t>The observer is one kind of behavioral design pattern in which an object (subject) maintains a list of its dependencies (observer) and automatically notifies them of any changes, usually by calling one of their functions</a:t>
            </a:r>
          </a:p>
          <a:p>
            <a:r>
              <a:rPr lang="en-US" b="1" dirty="0" smtClean="0">
                <a:latin typeface="Times New Roman" panose="02020603050405020304" pitchFamily="18" charset="0"/>
                <a:cs typeface="Times New Roman" panose="02020603050405020304" pitchFamily="18" charset="0"/>
              </a:rPr>
              <a:t>Purpose</a:t>
            </a:r>
          </a:p>
          <a:p>
            <a:r>
              <a:rPr lang="en-US" dirty="0" smtClean="0">
                <a:latin typeface="Times New Roman" panose="02020603050405020304" pitchFamily="18" charset="0"/>
                <a:cs typeface="Times New Roman" panose="02020603050405020304" pitchFamily="18" charset="0"/>
              </a:rPr>
              <a:t>• Define a one-to-many relationship between objects so that when one object changes state, all its dependents are notified and updated automatically</a:t>
            </a:r>
          </a:p>
          <a:p>
            <a:r>
              <a:rPr lang="en-US" dirty="0" smtClean="0">
                <a:latin typeface="Times New Roman" panose="02020603050405020304" pitchFamily="18" charset="0"/>
                <a:cs typeface="Times New Roman" panose="02020603050405020304" pitchFamily="18" charset="0"/>
              </a:rPr>
              <a:t>• An object can notify an unlimited number of other objects</a:t>
            </a:r>
          </a:p>
          <a:p>
            <a:r>
              <a:rPr lang="en-US" b="1" dirty="0" smtClean="0">
                <a:latin typeface="Times New Roman" panose="02020603050405020304" pitchFamily="18" charset="0"/>
                <a:cs typeface="Times New Roman" panose="02020603050405020304" pitchFamily="18" charset="0"/>
              </a:rPr>
              <a:t>Structure</a:t>
            </a:r>
          </a:p>
          <a:p>
            <a:r>
              <a:rPr lang="en-US" dirty="0" smtClean="0">
                <a:latin typeface="Times New Roman" panose="02020603050405020304" pitchFamily="18" charset="0"/>
                <a:cs typeface="Times New Roman" panose="02020603050405020304" pitchFamily="18" charset="0"/>
              </a:rPr>
              <a:t>When a subject has a status change, it will browse through its list of observers and call the status update method for each observer.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483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320" y="447040"/>
            <a:ext cx="3521220" cy="646331"/>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3) Adapter in Structural </a:t>
            </a:r>
            <a:r>
              <a:rPr lang="en-US" b="1" dirty="0">
                <a:latin typeface="Times New Roman" panose="02020603050405020304" pitchFamily="18" charset="0"/>
                <a:cs typeface="Times New Roman" panose="02020603050405020304" pitchFamily="18" charset="0"/>
              </a:rPr>
              <a:t>Patterns.</a:t>
            </a:r>
          </a:p>
          <a:p>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75921" y="1093371"/>
            <a:ext cx="9448800" cy="646331"/>
          </a:xfrm>
          <a:prstGeom prst="rect">
            <a:avLst/>
          </a:prstGeom>
          <a:noFill/>
        </p:spPr>
        <p:txBody>
          <a:bodyPr wrap="square" rtlCol="0">
            <a:spAutoFit/>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026" name="Picture 2" descr="http://aptech.fpt.edu.vn/images/CongNghe24-03-06_pic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912" y="1338918"/>
            <a:ext cx="8588706" cy="330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375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120" y="355600"/>
            <a:ext cx="1999330"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Example: Adapter</a:t>
            </a:r>
            <a:endParaRPr lang="en-US" dirty="0">
              <a:latin typeface="Times New Roman" panose="02020603050405020304" pitchFamily="18" charset="0"/>
              <a:cs typeface="Times New Roman" panose="02020603050405020304" pitchFamily="18" charset="0"/>
            </a:endParaRPr>
          </a:p>
          <a:p>
            <a:endParaRPr lang="en-US" dirty="0"/>
          </a:p>
        </p:txBody>
      </p:sp>
      <p:sp>
        <p:nvSpPr>
          <p:cNvPr id="2" name="TextBox 1"/>
          <p:cNvSpPr txBox="1"/>
          <p:nvPr/>
        </p:nvSpPr>
        <p:spPr>
          <a:xfrm>
            <a:off x="399395" y="1001931"/>
            <a:ext cx="5034454" cy="2308324"/>
          </a:xfrm>
          <a:prstGeom prst="rect">
            <a:avLst/>
          </a:prstGeom>
          <a:noFill/>
        </p:spPr>
        <p:txBody>
          <a:bodyPr wrap="square" rtlCol="0">
            <a:spAutoFit/>
          </a:bodyPr>
          <a:lstStyle/>
          <a:p>
            <a:r>
              <a:rPr lang="en-US" dirty="0"/>
              <a:t>This system helps support two systems when they are not in the same interface. In the new interface, the system wants to re-use the Name data in the system, but not the same interface cannot be accessed. Adapter class created to inherit the old system and link to the new system, from which data can be used from the old system.</a:t>
            </a:r>
          </a:p>
        </p:txBody>
      </p:sp>
      <p:pic>
        <p:nvPicPr>
          <p:cNvPr id="3" name="Picture 2"/>
          <p:cNvPicPr>
            <a:picLocks noChangeAspect="1"/>
          </p:cNvPicPr>
          <p:nvPr/>
        </p:nvPicPr>
        <p:blipFill>
          <a:blip r:embed="rId3"/>
          <a:stretch>
            <a:fillRect/>
          </a:stretch>
        </p:blipFill>
        <p:spPr>
          <a:xfrm>
            <a:off x="6074980" y="81821"/>
            <a:ext cx="6197036" cy="6581738"/>
          </a:xfrm>
          <a:prstGeom prst="rect">
            <a:avLst/>
          </a:prstGeom>
        </p:spPr>
      </p:pic>
    </p:spTree>
    <p:extLst>
      <p:ext uri="{BB962C8B-B14F-4D97-AF65-F5344CB8AC3E}">
        <p14:creationId xmlns:p14="http://schemas.microsoft.com/office/powerpoint/2010/main" val="2964460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355600"/>
            <a:ext cx="8596668" cy="1320800"/>
          </a:xfrm>
        </p:spPr>
        <p:txBody>
          <a:bodyPr/>
          <a:lstStyle/>
          <a:p>
            <a:r>
              <a:rPr lang="en-US" dirty="0" smtClean="0"/>
              <a:t>Table </a:t>
            </a:r>
            <a:r>
              <a:rPr lang="en-US" dirty="0" err="1" smtClean="0"/>
              <a:t>conten</a:t>
            </a:r>
            <a:r>
              <a:rPr lang="en-US" dirty="0" smtClean="0"/>
              <a:t/>
            </a:r>
            <a:br>
              <a:rPr lang="en-US" dirty="0" smtClean="0"/>
            </a:br>
            <a:endParaRPr lang="en-US" dirty="0"/>
          </a:p>
        </p:txBody>
      </p:sp>
      <p:sp>
        <p:nvSpPr>
          <p:cNvPr id="8" name="TextBox 7"/>
          <p:cNvSpPr txBox="1"/>
          <p:nvPr/>
        </p:nvSpPr>
        <p:spPr>
          <a:xfrm>
            <a:off x="1087120" y="1266329"/>
            <a:ext cx="9631680" cy="5078313"/>
          </a:xfrm>
          <a:prstGeom prst="rect">
            <a:avLst/>
          </a:prstGeom>
          <a:noFill/>
        </p:spPr>
        <p:txBody>
          <a:bodyPr wrap="square" rtlCol="0">
            <a:spAutoFit/>
          </a:bodyPr>
          <a:lstStyle/>
          <a:p>
            <a:r>
              <a:rPr lang="en-US" dirty="0" smtClean="0"/>
              <a:t>I.OOP definition and characteristics</a:t>
            </a:r>
          </a:p>
          <a:p>
            <a:r>
              <a:rPr lang="en-US" dirty="0" smtClean="0"/>
              <a:t>   1) Definition of OPP</a:t>
            </a:r>
          </a:p>
          <a:p>
            <a:r>
              <a:rPr lang="en-US" dirty="0" smtClean="0"/>
              <a:t>   2) Encapsulation</a:t>
            </a:r>
          </a:p>
          <a:p>
            <a:r>
              <a:rPr lang="en-US" dirty="0"/>
              <a:t> </a:t>
            </a:r>
            <a:r>
              <a:rPr lang="en-US" dirty="0" smtClean="0"/>
              <a:t>  3) Inheritance</a:t>
            </a:r>
          </a:p>
          <a:p>
            <a:r>
              <a:rPr lang="en-US" dirty="0" smtClean="0"/>
              <a:t>   4) Polymorphism</a:t>
            </a:r>
          </a:p>
          <a:p>
            <a:r>
              <a:rPr lang="en-US" dirty="0" smtClean="0"/>
              <a:t>   5) Abstraction</a:t>
            </a:r>
          </a:p>
          <a:p>
            <a:r>
              <a:rPr lang="en-US" dirty="0" smtClean="0"/>
              <a:t>   6)Advantages of OPP</a:t>
            </a:r>
          </a:p>
          <a:p>
            <a:r>
              <a:rPr lang="en-US" dirty="0" smtClean="0"/>
              <a:t>II. Assumed Scenario for OOP</a:t>
            </a:r>
          </a:p>
          <a:p>
            <a:r>
              <a:rPr lang="en-US" dirty="0" smtClean="0"/>
              <a:t>   1) Introduction scenario.</a:t>
            </a:r>
          </a:p>
          <a:p>
            <a:r>
              <a:rPr lang="en-US" dirty="0" smtClean="0"/>
              <a:t>   2) Class diagram.</a:t>
            </a:r>
          </a:p>
          <a:p>
            <a:r>
              <a:rPr lang="en-US" dirty="0" smtClean="0"/>
              <a:t>   3) Use Case diagram</a:t>
            </a:r>
          </a:p>
          <a:p>
            <a:r>
              <a:rPr lang="en-US" dirty="0" smtClean="0"/>
              <a:t>   4) Sequence Diagram.</a:t>
            </a:r>
          </a:p>
          <a:p>
            <a:r>
              <a:rPr lang="en-US" dirty="0" smtClean="0"/>
              <a:t>   5) Activity diagram for snake game</a:t>
            </a:r>
          </a:p>
          <a:p>
            <a:r>
              <a:rPr lang="en-US" dirty="0" smtClean="0"/>
              <a:t>III. Introductions and Design Patterns</a:t>
            </a:r>
          </a:p>
          <a:p>
            <a:r>
              <a:rPr lang="en-US" dirty="0" smtClean="0"/>
              <a:t>   1) Creational patterns</a:t>
            </a:r>
          </a:p>
          <a:p>
            <a:r>
              <a:rPr lang="en-US" dirty="0" smtClean="0"/>
              <a:t>   2) Observer in behavioral design patterns</a:t>
            </a:r>
          </a:p>
          <a:p>
            <a:r>
              <a:rPr lang="en-US" dirty="0" smtClean="0"/>
              <a:t>   3) Structural Patterns.</a:t>
            </a:r>
          </a:p>
          <a:p>
            <a:r>
              <a:rPr lang="en-US" dirty="0" smtClean="0"/>
              <a:t>IV. Bibliography</a:t>
            </a:r>
            <a:endParaRPr lang="en-US" dirty="0"/>
          </a:p>
        </p:txBody>
      </p:sp>
    </p:spTree>
    <p:extLst>
      <p:ext uri="{BB962C8B-B14F-4D97-AF65-F5344CB8AC3E}">
        <p14:creationId xmlns:p14="http://schemas.microsoft.com/office/powerpoint/2010/main" val="1386297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264160" y="1257399"/>
            <a:ext cx="9926320" cy="2616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580" tIns="304704"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smtClean="0" bmk="_Toc24053899">
                <a:ln>
                  <a:noFill/>
                </a:ln>
                <a:solidFill>
                  <a:srgbClr val="365F91"/>
                </a:solidFill>
                <a:effectLst/>
                <a:latin typeface="Times New Roman" panose="02020603050405020304" pitchFamily="18" charset="0"/>
                <a:ea typeface="Malgun Gothic" panose="020B0503020000020004" pitchFamily="34" charset="-127"/>
                <a:cs typeface="Times New Roman" panose="02020603050405020304" pitchFamily="18" charset="0"/>
              </a:rPr>
              <a:t>IV.</a:t>
            </a:r>
            <a:r>
              <a:rPr kumimoji="0" lang="en-US" altLang="en-US" sz="2000" i="0" u="none" strike="noStrike" cap="none" normalizeH="0" dirty="0" smtClean="0" bmk="_Toc24053899">
                <a:ln>
                  <a:noFill/>
                </a:ln>
                <a:solidFill>
                  <a:srgbClr val="365F91"/>
                </a:solidFill>
                <a:effectLst/>
                <a:latin typeface="Times New Roman" panose="02020603050405020304" pitchFamily="18" charset="0"/>
                <a:ea typeface="Malgun Gothic" panose="020B0503020000020004" pitchFamily="34" charset="-127"/>
                <a:cs typeface="Times New Roman" panose="02020603050405020304" pitchFamily="18" charset="0"/>
              </a:rPr>
              <a:t> </a:t>
            </a:r>
            <a:r>
              <a:rPr kumimoji="0" lang="en-US" altLang="en-US" sz="2000" i="0" u="none" strike="noStrike" cap="none" normalizeH="0" baseline="0" dirty="0" smtClean="0" bmk="_Toc24053899">
                <a:ln>
                  <a:noFill/>
                </a:ln>
                <a:solidFill>
                  <a:srgbClr val="365F91"/>
                </a:solidFill>
                <a:effectLst/>
                <a:latin typeface="Times New Roman" panose="02020603050405020304" pitchFamily="18" charset="0"/>
                <a:ea typeface="Malgun Gothic" panose="020B0503020000020004" pitchFamily="34" charset="-127"/>
                <a:cs typeface="Times New Roman" panose="02020603050405020304" pitchFamily="18" charset="0"/>
              </a:rPr>
              <a:t>Bibliography</a:t>
            </a:r>
            <a:endParaRPr kumimoji="0" lang="en-US" altLang="en-US" sz="2000" i="0" u="none" strike="noStrike" cap="none" normalizeH="0" baseline="0" dirty="0" smtClean="0">
              <a:ln>
                <a:noFill/>
              </a:ln>
              <a:solidFill>
                <a:srgbClr val="365F91"/>
              </a:solidFill>
              <a:effectLst/>
              <a:latin typeface="Times New Roman" panose="02020603050405020304" pitchFamily="18" charset="0"/>
              <a:ea typeface="Malgun Gothic" panose="020B0503020000020004" pitchFamily="34" charset="-127"/>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Dreamtime. (2019). Retrieved from https://www.google.com/url?sa=i&amp;source=images&amp;cd=&amp;cad=rja&amp;uact=8&amp;ved=2ahUKEwjg6JyDqc7lAhVZE4gKHSgnB58QjRx6BAgBEAQ&amp;url=https%3A%2F%2Fwww.dreamstime.com%2Froyalty-free-stock-photography-phone-its-functions-three-phones-different-icons-image36183247&amp;psig=AOv</a:t>
            </a:r>
            <a:endParaRPr kumimoji="0" lang="en-US" altLang="en-US" sz="1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Patterns, D. (2019). Retrieved from https://sourcemaking.com/design_patterns/creational_patterns</a:t>
            </a:r>
            <a:endParaRPr kumimoji="0" lang="en-US" altLang="en-US" sz="1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Puri</a:t>
            </a:r>
            <a:r>
              <a:rPr kumimoji="0" lang="en-US" altLang="en-US" sz="140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 (2019). Retrieved from https://www.quora.com/What-are-the-advantages-of-OOP</a:t>
            </a:r>
            <a:endParaRPr kumimoji="0" lang="en-US" altLang="en-US" sz="1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Rouse, M. (2019). Retrieved from https://searchapparchitecture.techtarget.com/definition/object-oriented-programming-OOP</a:t>
            </a:r>
            <a:endParaRPr kumimoji="0" lang="en-US" altLang="en-US" sz="1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ungnt185. (2019). Retrieved from https://tungnt.net/cac-nguyen-ly-cua-lap-trinh-huong-doi-tuong-object-oriented-programming/</a:t>
            </a:r>
            <a:endParaRPr kumimoji="0" lang="en-US" altLang="en-US" sz="1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623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8240" y="1767840"/>
            <a:ext cx="4917440" cy="1015663"/>
          </a:xfrm>
          <a:prstGeom prst="rect">
            <a:avLst/>
          </a:prstGeom>
          <a:noFill/>
        </p:spPr>
        <p:txBody>
          <a:bodyPr wrap="square" rtlCol="0">
            <a:spAutoFit/>
          </a:bodyPr>
          <a:lstStyle/>
          <a:p>
            <a:r>
              <a:rPr lang="en-US" sz="6000" dirty="0" smtClean="0">
                <a:solidFill>
                  <a:schemeClr val="accent5"/>
                </a:solidFill>
                <a:latin typeface="Times New Roman" panose="02020603050405020304" pitchFamily="18" charset="0"/>
                <a:cs typeface="Times New Roman" panose="02020603050405020304" pitchFamily="18" charset="0"/>
              </a:rPr>
              <a:t>Thank you</a:t>
            </a:r>
            <a:endParaRPr lang="en-US" sz="60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43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9174" y="142240"/>
            <a:ext cx="8596668" cy="701040"/>
          </a:xfrm>
          <a:solidFill>
            <a:schemeClr val="bg1"/>
          </a:solidFill>
        </p:spPr>
        <p:txBody>
          <a:bodyPr/>
          <a:lstStyle/>
          <a:p>
            <a:r>
              <a:rPr lang="en-US" dirty="0" smtClean="0">
                <a:solidFill>
                  <a:schemeClr val="tx2"/>
                </a:solidFill>
              </a:rPr>
              <a:t>I.OOP </a:t>
            </a:r>
            <a:r>
              <a:rPr lang="en-US" dirty="0">
                <a:solidFill>
                  <a:schemeClr val="tx2"/>
                </a:solidFill>
              </a:rPr>
              <a:t>definition and characteristics</a:t>
            </a:r>
          </a:p>
        </p:txBody>
      </p:sp>
      <p:sp>
        <p:nvSpPr>
          <p:cNvPr id="4" name="TextBox 3"/>
          <p:cNvSpPr txBox="1"/>
          <p:nvPr/>
        </p:nvSpPr>
        <p:spPr>
          <a:xfrm>
            <a:off x="325120" y="1229360"/>
            <a:ext cx="2392643" cy="646331"/>
          </a:xfrm>
          <a:prstGeom prst="rect">
            <a:avLst/>
          </a:prstGeom>
          <a:noFill/>
        </p:spPr>
        <p:txBody>
          <a:bodyPr wrap="none" rtlCol="0">
            <a:spAutoFit/>
          </a:bodyPr>
          <a:lstStyle/>
          <a:p>
            <a:r>
              <a:rPr lang="en-US" b="1" dirty="0" smtClean="0"/>
              <a:t>1. Definition </a:t>
            </a:r>
            <a:r>
              <a:rPr lang="en-US" b="1" dirty="0"/>
              <a:t>of OPP </a:t>
            </a:r>
          </a:p>
          <a:p>
            <a:endParaRPr lang="en-US" dirty="0"/>
          </a:p>
        </p:txBody>
      </p:sp>
      <p:pic>
        <p:nvPicPr>
          <p:cNvPr id="5" name="Picture 4"/>
          <p:cNvPicPr>
            <a:picLocks noChangeAspect="1"/>
          </p:cNvPicPr>
          <p:nvPr/>
        </p:nvPicPr>
        <p:blipFill>
          <a:blip r:embed="rId3"/>
          <a:stretch>
            <a:fillRect/>
          </a:stretch>
        </p:blipFill>
        <p:spPr>
          <a:xfrm>
            <a:off x="1800031" y="1552525"/>
            <a:ext cx="7984050" cy="4704029"/>
          </a:xfrm>
          <a:prstGeom prst="rect">
            <a:avLst/>
          </a:prstGeom>
        </p:spPr>
      </p:pic>
    </p:spTree>
    <p:extLst>
      <p:ext uri="{BB962C8B-B14F-4D97-AF65-F5344CB8AC3E}">
        <p14:creationId xmlns:p14="http://schemas.microsoft.com/office/powerpoint/2010/main" val="323891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4" y="568960"/>
            <a:ext cx="8596668" cy="447040"/>
          </a:xfrm>
        </p:spPr>
        <p:txBody>
          <a:bodyPr>
            <a:normAutofit fontScale="90000"/>
          </a:bodyPr>
          <a:lstStyle/>
          <a:p>
            <a:r>
              <a:rPr lang="en-US" sz="2200" b="1" dirty="0" smtClean="0">
                <a:solidFill>
                  <a:schemeClr val="tx1"/>
                </a:solidFill>
                <a:latin typeface="Times New Roman" panose="02020603050405020304" pitchFamily="18" charset="0"/>
                <a:cs typeface="Times New Roman" panose="02020603050405020304" pitchFamily="18" charset="0"/>
              </a:rPr>
              <a:t>2) Encapsulation</a:t>
            </a:r>
            <a:r>
              <a:rPr lang="en-US" b="1" dirty="0"/>
              <a:t/>
            </a:r>
            <a:br>
              <a:rPr lang="en-US" b="1" dirty="0"/>
            </a:br>
            <a:endParaRPr lang="en-US" dirty="0"/>
          </a:p>
        </p:txBody>
      </p:sp>
      <p:pic>
        <p:nvPicPr>
          <p:cNvPr id="4" name="Picture 3"/>
          <p:cNvPicPr>
            <a:picLocks noChangeAspect="1"/>
          </p:cNvPicPr>
          <p:nvPr/>
        </p:nvPicPr>
        <p:blipFill>
          <a:blip r:embed="rId3"/>
          <a:stretch>
            <a:fillRect/>
          </a:stretch>
        </p:blipFill>
        <p:spPr>
          <a:xfrm>
            <a:off x="5412548" y="1920557"/>
            <a:ext cx="6122265" cy="3139123"/>
          </a:xfrm>
          <a:prstGeom prst="rect">
            <a:avLst/>
          </a:prstGeom>
        </p:spPr>
      </p:pic>
      <p:sp>
        <p:nvSpPr>
          <p:cNvPr id="5" name="TextBox 4"/>
          <p:cNvSpPr txBox="1"/>
          <p:nvPr/>
        </p:nvSpPr>
        <p:spPr>
          <a:xfrm>
            <a:off x="304801" y="1920557"/>
            <a:ext cx="4978399"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As a way to hide the inner handling properties of an object, other objects cannot be manipulated directly to change state that can only be accessed through the object's public methods. .</a:t>
            </a:r>
          </a:p>
          <a:p>
            <a:r>
              <a:rPr lang="en-US" dirty="0" smtClean="0">
                <a:latin typeface="Times New Roman" panose="02020603050405020304" pitchFamily="18" charset="0"/>
                <a:cs typeface="Times New Roman" panose="02020603050405020304" pitchFamily="18" charset="0"/>
              </a:rPr>
              <a:t>All access to this internal state is required through the public API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67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680" y="1038908"/>
            <a:ext cx="1612942" cy="677108"/>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3) Inheritance</a:t>
            </a:r>
            <a:endParaRPr lang="en-US" sz="20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099983" y="1038908"/>
            <a:ext cx="4767233" cy="2017438"/>
          </a:xfrm>
          <a:prstGeom prst="rect">
            <a:avLst/>
          </a:prstGeom>
        </p:spPr>
      </p:pic>
      <p:pic>
        <p:nvPicPr>
          <p:cNvPr id="6" name="Picture 5" descr="Tính kế thừa"/>
          <p:cNvPicPr/>
          <p:nvPr/>
        </p:nvPicPr>
        <p:blipFill>
          <a:blip r:embed="rId4">
            <a:extLst>
              <a:ext uri="{28A0092B-C50C-407E-A947-70E740481C1C}">
                <a14:useLocalDpi xmlns:a14="http://schemas.microsoft.com/office/drawing/2010/main" val="0"/>
              </a:ext>
            </a:extLst>
          </a:blip>
          <a:srcRect/>
          <a:stretch>
            <a:fillRect/>
          </a:stretch>
        </p:blipFill>
        <p:spPr bwMode="auto">
          <a:xfrm>
            <a:off x="5953760" y="3823017"/>
            <a:ext cx="5760720" cy="2943543"/>
          </a:xfrm>
          <a:prstGeom prst="rect">
            <a:avLst/>
          </a:prstGeom>
          <a:noFill/>
          <a:ln>
            <a:noFill/>
          </a:ln>
        </p:spPr>
      </p:pic>
      <p:sp>
        <p:nvSpPr>
          <p:cNvPr id="7" name="TextBox 6"/>
          <p:cNvSpPr txBox="1"/>
          <p:nvPr/>
        </p:nvSpPr>
        <p:spPr>
          <a:xfrm>
            <a:off x="386080" y="2682240"/>
            <a:ext cx="5212079" cy="1754326"/>
          </a:xfrm>
          <a:prstGeom prst="rect">
            <a:avLst/>
          </a:prstGeom>
          <a:noFill/>
        </p:spPr>
        <p:txBody>
          <a:bodyPr wrap="square" rtlCol="0">
            <a:spAutoFit/>
          </a:bodyPr>
          <a:lstStyle/>
          <a:p>
            <a:r>
              <a:rPr lang="en-US" dirty="0"/>
              <a:t>Inheritance and reusing methods and properties of the base class. And the inheritance class is called the subclass, it will inherit what </a:t>
            </a:r>
            <a:r>
              <a:rPr lang="en-US" b="1" dirty="0"/>
              <a:t>the parent class has and allows.</a:t>
            </a:r>
            <a:endParaRPr lang="en-US" dirty="0"/>
          </a:p>
          <a:p>
            <a:endParaRPr lang="en-US" dirty="0"/>
          </a:p>
          <a:p>
            <a:endParaRPr lang="en-US" dirty="0"/>
          </a:p>
        </p:txBody>
      </p:sp>
      <p:sp>
        <p:nvSpPr>
          <p:cNvPr id="8" name="Right Arrow 7"/>
          <p:cNvSpPr/>
          <p:nvPr/>
        </p:nvSpPr>
        <p:spPr>
          <a:xfrm>
            <a:off x="3302000" y="4693920"/>
            <a:ext cx="2194560" cy="721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example: </a:t>
            </a:r>
          </a:p>
        </p:txBody>
      </p:sp>
    </p:spTree>
    <p:extLst>
      <p:ext uri="{BB962C8B-B14F-4D97-AF65-F5344CB8AC3E}">
        <p14:creationId xmlns:p14="http://schemas.microsoft.com/office/powerpoint/2010/main" val="1920067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200" y="548640"/>
            <a:ext cx="1851789"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4) Polymorphism</a:t>
            </a: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039360" y="1194971"/>
            <a:ext cx="7003195" cy="3895527"/>
          </a:xfrm>
          <a:prstGeom prst="rect">
            <a:avLst/>
          </a:prstGeom>
        </p:spPr>
      </p:pic>
      <p:sp>
        <p:nvSpPr>
          <p:cNvPr id="7" name="TextBox 6"/>
          <p:cNvSpPr txBox="1"/>
          <p:nvPr/>
        </p:nvSpPr>
        <p:spPr>
          <a:xfrm>
            <a:off x="203201" y="1757680"/>
            <a:ext cx="4592319"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Polymorphism allows different functions to be executed differently on different objects. </a:t>
            </a:r>
          </a:p>
          <a:p>
            <a:r>
              <a:rPr lang="en-US" dirty="0" smtClean="0">
                <a:latin typeface="Times New Roman" panose="02020603050405020304" pitchFamily="18" charset="0"/>
                <a:cs typeface="Times New Roman" panose="02020603050405020304" pitchFamily="18" charset="0"/>
              </a:rPr>
              <a:t>Another </a:t>
            </a:r>
            <a:r>
              <a:rPr lang="en-US" dirty="0">
                <a:latin typeface="Times New Roman" panose="02020603050405020304" pitchFamily="18" charset="0"/>
                <a:cs typeface="Times New Roman" panose="02020603050405020304" pitchFamily="18" charset="0"/>
              </a:rPr>
              <a:t>way to say: Polymorphism is a concept that two or more classes have the same methods but can be using in different ways.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498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2534" y="558800"/>
            <a:ext cx="2096346" cy="646331"/>
          </a:xfrm>
          <a:prstGeom prst="rect">
            <a:avLst/>
          </a:prstGeom>
          <a:noFill/>
        </p:spPr>
        <p:txBody>
          <a:bodyPr wrap="square" rtlCol="0">
            <a:spAutoFit/>
          </a:bodyPr>
          <a:lstStyle/>
          <a:p>
            <a:r>
              <a:rPr lang="en-US" dirty="0" smtClean="0"/>
              <a:t>5) Abstraction</a:t>
            </a:r>
            <a:endParaRPr lang="en-US" b="1" dirty="0"/>
          </a:p>
          <a:p>
            <a:endParaRPr lang="en-US" dirty="0"/>
          </a:p>
        </p:txBody>
      </p:sp>
      <p:sp>
        <p:nvSpPr>
          <p:cNvPr id="5" name="TextBox 4"/>
          <p:cNvSpPr txBox="1"/>
          <p:nvPr/>
        </p:nvSpPr>
        <p:spPr>
          <a:xfrm>
            <a:off x="121920" y="1960880"/>
            <a:ext cx="5171440"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abstraction method that defines the actions and properties of  objects.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abstraction here is primarily intended to abstract and define the behavioral properties required to determine what object based on the nature of the object.</a:t>
            </a:r>
          </a:p>
        </p:txBody>
      </p:sp>
      <p:pic>
        <p:nvPicPr>
          <p:cNvPr id="1026" name="Picture 2" descr="Kết quả hình ảnh cho Abstraction  object-oriented pr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375" y="221565"/>
            <a:ext cx="4762500" cy="27241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phones image and functions"/>
          <p:cNvPicPr/>
          <p:nvPr/>
        </p:nvPicPr>
        <p:blipFill rotWithShape="1">
          <a:blip r:embed="rId4" cstate="print">
            <a:extLst>
              <a:ext uri="{28A0092B-C50C-407E-A947-70E740481C1C}">
                <a14:useLocalDpi xmlns:a14="http://schemas.microsoft.com/office/drawing/2010/main" val="0"/>
              </a:ext>
            </a:extLst>
          </a:blip>
          <a:srcRect l="-2914" t="-4807" r="-794" b="9605"/>
          <a:stretch/>
        </p:blipFill>
        <p:spPr bwMode="auto">
          <a:xfrm>
            <a:off x="6412865" y="3170475"/>
            <a:ext cx="4397375" cy="3353940"/>
          </a:xfrm>
          <a:prstGeom prst="rect">
            <a:avLst/>
          </a:prstGeom>
          <a:noFill/>
          <a:ln>
            <a:solidFill>
              <a:schemeClr val="tx1"/>
            </a:solidFill>
          </a:ln>
          <a:extLst>
            <a:ext uri="{53640926-AAD7-44D8-BBD7-CCE9431645EC}">
              <a14:shadowObscured xmlns:a14="http://schemas.microsoft.com/office/drawing/2010/main"/>
            </a:ext>
          </a:extLst>
        </p:spPr>
      </p:pic>
      <p:sp>
        <p:nvSpPr>
          <p:cNvPr id="6" name="Right Arrow 5"/>
          <p:cNvSpPr/>
          <p:nvPr/>
        </p:nvSpPr>
        <p:spPr>
          <a:xfrm>
            <a:off x="4546600" y="4592320"/>
            <a:ext cx="1493520" cy="741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Example</a:t>
            </a:r>
            <a:endParaRPr lang="en-US" dirty="0"/>
          </a:p>
        </p:txBody>
      </p:sp>
    </p:spTree>
    <p:extLst>
      <p:ext uri="{BB962C8B-B14F-4D97-AF65-F5344CB8AC3E}">
        <p14:creationId xmlns:p14="http://schemas.microsoft.com/office/powerpoint/2010/main" val="2769646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5600" y="701040"/>
            <a:ext cx="2292102"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6) Advantages </a:t>
            </a:r>
            <a:r>
              <a:rPr lang="en-US" dirty="0">
                <a:latin typeface="Times New Roman" panose="02020603050405020304" pitchFamily="18" charset="0"/>
                <a:cs typeface="Times New Roman" panose="02020603050405020304" pitchFamily="18" charset="0"/>
              </a:rPr>
              <a:t>of OPP </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55600" y="1347371"/>
            <a:ext cx="7122160"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-Because object-oriented programming came later, it overcome all the weaknesses of the previous programming methods. Specifically, the following advantages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Easily manage code when there is a program change.</a:t>
            </a:r>
          </a:p>
          <a:p>
            <a:pPr marL="285750" lvl="0" indent="-285750">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Easy to expand the project.</a:t>
            </a:r>
          </a:p>
          <a:p>
            <a:pPr marL="285750" lvl="0" indent="-285750">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Save significant resources for the system.</a:t>
            </a:r>
          </a:p>
          <a:p>
            <a:pPr marL="285750" lvl="0" indent="-285750">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High security.</a:t>
            </a:r>
          </a:p>
          <a:p>
            <a:pPr marL="285750" lvl="0" indent="-285750">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Highly reusable. (</a:t>
            </a:r>
            <a:r>
              <a:rPr lang="en-US" dirty="0" err="1">
                <a:solidFill>
                  <a:srgbClr val="0070C0"/>
                </a:solidFill>
                <a:latin typeface="Times New Roman" panose="02020603050405020304" pitchFamily="18" charset="0"/>
                <a:cs typeface="Times New Roman" panose="02020603050405020304" pitchFamily="18" charset="0"/>
              </a:rPr>
              <a:t>Puri</a:t>
            </a:r>
            <a:r>
              <a:rPr lang="en-US" dirty="0">
                <a:solidFill>
                  <a:srgbClr val="0070C0"/>
                </a:solidFill>
                <a:latin typeface="Times New Roman" panose="02020603050405020304" pitchFamily="18" charset="0"/>
                <a:cs typeface="Times New Roman" panose="02020603050405020304" pitchFamily="18" charset="0"/>
              </a:rPr>
              <a:t>, 2019)</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920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0" y="505490"/>
            <a:ext cx="919480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 </a:t>
            </a:r>
            <a:r>
              <a:rPr lang="en-US" sz="3600" b="1" dirty="0" smtClean="0">
                <a:solidFill>
                  <a:schemeClr val="accent5"/>
                </a:solidFill>
                <a:latin typeface="Times New Roman" panose="02020603050405020304" pitchFamily="18" charset="0"/>
                <a:cs typeface="Times New Roman" panose="02020603050405020304" pitchFamily="18" charset="0"/>
              </a:rPr>
              <a:t>II. Assumed </a:t>
            </a:r>
            <a:r>
              <a:rPr lang="en-US" sz="3600" b="1" dirty="0">
                <a:solidFill>
                  <a:schemeClr val="accent5"/>
                </a:solidFill>
                <a:latin typeface="Times New Roman" panose="02020603050405020304" pitchFamily="18" charset="0"/>
                <a:cs typeface="Times New Roman" panose="02020603050405020304" pitchFamily="18" charset="0"/>
              </a:rPr>
              <a:t>Scenario for OOP</a:t>
            </a:r>
            <a:endParaRPr lang="en-US" sz="3600" dirty="0">
              <a:solidFill>
                <a:schemeClr val="accent5"/>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35280" y="1584960"/>
            <a:ext cx="2383986"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1. Introduction </a:t>
            </a:r>
            <a:r>
              <a:rPr lang="en-US" dirty="0">
                <a:latin typeface="Times New Roman" panose="02020603050405020304" pitchFamily="18" charset="0"/>
                <a:cs typeface="Times New Roman" panose="02020603050405020304" pitchFamily="18" charset="0"/>
              </a:rPr>
              <a:t>scenario</a:t>
            </a:r>
          </a:p>
        </p:txBody>
      </p:sp>
      <p:sp>
        <p:nvSpPr>
          <p:cNvPr id="6" name="TextBox 5"/>
          <p:cNvSpPr txBox="1"/>
          <p:nvPr/>
        </p:nvSpPr>
        <p:spPr>
          <a:xfrm>
            <a:off x="335280" y="2174240"/>
            <a:ext cx="11308080"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Currently there are many interesting games to help people entertain and reduce stress. Prior to this demand, we were required to quickly introduce and develop a simple and convenient game. Game Snake is a game that does not require high intelligence, the important thing is skill, it helps you feel comfortable when playing games.</a:t>
            </a:r>
          </a:p>
          <a:p>
            <a:r>
              <a:rPr lang="en-US" dirty="0">
                <a:latin typeface="Times New Roman" panose="02020603050405020304" pitchFamily="18" charset="0"/>
                <a:cs typeface="Times New Roman" panose="02020603050405020304" pitchFamily="18" charset="0"/>
              </a:rPr>
              <a:t>Game instructions:</a:t>
            </a:r>
          </a:p>
          <a:p>
            <a:r>
              <a:rPr lang="en-US" dirty="0">
                <a:latin typeface="Times New Roman" panose="02020603050405020304" pitchFamily="18" charset="0"/>
                <a:cs typeface="Times New Roman" panose="02020603050405020304" pitchFamily="18" charset="0"/>
              </a:rPr>
              <a:t>1. At first you will have a snake with the smallest length and food shown on the screen.</a:t>
            </a:r>
          </a:p>
          <a:p>
            <a:r>
              <a:rPr lang="en-US" dirty="0">
                <a:latin typeface="Times New Roman" panose="02020603050405020304" pitchFamily="18" charset="0"/>
                <a:cs typeface="Times New Roman" panose="02020603050405020304" pitchFamily="18" charset="0"/>
              </a:rPr>
              <a:t>2. The way the snake eats food within a screen limit, can go through walls and extend the body when eating 1 food.</a:t>
            </a:r>
          </a:p>
          <a:p>
            <a:r>
              <a:rPr lang="en-US" dirty="0">
                <a:latin typeface="Times New Roman" panose="02020603050405020304" pitchFamily="18" charset="0"/>
                <a:cs typeface="Times New Roman" panose="02020603050405020304" pitchFamily="18" charset="0"/>
              </a:rPr>
              <a:t>3. How to move: you will control the snake with buttons up, down, left and right so that the snake will eat the food in the map and not bite into its body.</a:t>
            </a:r>
          </a:p>
          <a:p>
            <a:r>
              <a:rPr lang="en-US" dirty="0">
                <a:latin typeface="Times New Roman" panose="02020603050405020304" pitchFamily="18" charset="0"/>
                <a:cs typeface="Times New Roman" panose="02020603050405020304" pitchFamily="18" charset="0"/>
              </a:rPr>
              <a:t>4. You will end the game when your snake bites itself or it spans the map. Your points will then be saved and displayed on the screen. You can see the player's queue of points at the scoreboard.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431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581</TotalTime>
  <Words>2737</Words>
  <Application>Microsoft Office PowerPoint</Application>
  <PresentationFormat>Widescreen</PresentationFormat>
  <Paragraphs>158</Paragraphs>
  <Slides>21</Slides>
  <Notes>14</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Malgun Gothic</vt:lpstr>
      <vt:lpstr>Arial</vt:lpstr>
      <vt:lpstr>Calibri</vt:lpstr>
      <vt:lpstr>Calibri Light</vt:lpstr>
      <vt:lpstr>Cambria</vt:lpstr>
      <vt:lpstr>Times New Roman</vt:lpstr>
      <vt:lpstr>Trebuchet MS</vt:lpstr>
      <vt:lpstr>Wingdings</vt:lpstr>
      <vt:lpstr>Wingdings 3</vt:lpstr>
      <vt:lpstr>Facet</vt:lpstr>
      <vt:lpstr>Office Theme</vt:lpstr>
      <vt:lpstr>1_Office Theme</vt:lpstr>
      <vt:lpstr>PowerPoint Presentation</vt:lpstr>
      <vt:lpstr>Table conten </vt:lpstr>
      <vt:lpstr>I.OOP definition and characteristics</vt:lpstr>
      <vt:lpstr>2) Encapsulation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Đình Kha Bùi</dc:creator>
  <cp:lastModifiedBy>Đình Kha Bùi</cp:lastModifiedBy>
  <cp:revision>29</cp:revision>
  <dcterms:created xsi:type="dcterms:W3CDTF">2019-11-07T12:27:51Z</dcterms:created>
  <dcterms:modified xsi:type="dcterms:W3CDTF">2019-11-11T03:16:05Z</dcterms:modified>
</cp:coreProperties>
</file>