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6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5164-549A-4BDA-9A6E-9CFE4E32A96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6747-F122-474B-9927-8732981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Sentiment+Labelled+Sentences" TargetMode="External"/><Relationship Id="rId3" Type="http://schemas.openxmlformats.org/officeDocument/2006/relationships/hyperlink" Target="http://thinknook.com/twitter-sentiment-analysis-training-corpus-dataset-2012-09-2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188" y="51155"/>
            <a:ext cx="1077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Sentiments </a:t>
            </a:r>
            <a:r>
              <a:rPr lang="en-US" sz="2000" dirty="0" smtClean="0"/>
              <a:t>Analysis Work flows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42" y="1533000"/>
            <a:ext cx="1387724" cy="13710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6958" y="2951205"/>
            <a:ext cx="122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00B050"/>
                </a:solidFill>
              </a:rPr>
              <a:t>Raw article</a:t>
            </a:r>
            <a:endParaRPr lang="en-US" sz="1600" i="1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904616" y="2072169"/>
            <a:ext cx="1760517" cy="64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Features extraction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4859870" y="1583801"/>
            <a:ext cx="1515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/>
              <a:t>Titles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Keywords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Relevant terms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Location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Date/Time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4888444" y="3006293"/>
            <a:ext cx="209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rgbClr val="00B050"/>
                </a:solidFill>
              </a:rPr>
              <a:t>Extracted features</a:t>
            </a:r>
            <a:endParaRPr lang="en-US" sz="1600" i="1">
              <a:solidFill>
                <a:srgbClr val="00B05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32868" y="1367987"/>
            <a:ext cx="1896536" cy="202766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9" y="4374149"/>
            <a:ext cx="2313313" cy="8694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4" y="5416616"/>
            <a:ext cx="2320418" cy="75980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174998" y="4487126"/>
            <a:ext cx="1422400" cy="64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Graph API</a:t>
            </a:r>
            <a:endParaRPr lang="en-US" sz="1400"/>
          </a:p>
        </p:txBody>
      </p:sp>
      <p:sp>
        <p:nvSpPr>
          <p:cNvPr id="19" name="Right Arrow 18"/>
          <p:cNvSpPr/>
          <p:nvPr/>
        </p:nvSpPr>
        <p:spPr>
          <a:xfrm>
            <a:off x="3174998" y="5474784"/>
            <a:ext cx="1422400" cy="64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Twitter API</a:t>
            </a:r>
            <a:endParaRPr lang="en-US" sz="1400"/>
          </a:p>
        </p:txBody>
      </p:sp>
      <p:sp>
        <p:nvSpPr>
          <p:cNvPr id="21" name="Down Arrow 20"/>
          <p:cNvSpPr/>
          <p:nvPr/>
        </p:nvSpPr>
        <p:spPr>
          <a:xfrm>
            <a:off x="5554131" y="3488271"/>
            <a:ext cx="304800" cy="73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40540" y="1226182"/>
            <a:ext cx="3252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~ New Site Identified for Selective En bloc </a:t>
            </a:r>
          </a:p>
          <a:p>
            <a:r>
              <a:rPr lang="en-US" sz="1400" smtClean="0"/>
              <a:t>Redevelopment Scheme</a:t>
            </a:r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7406671" y="1841941"/>
            <a:ext cx="4103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~ HDB, house block, apartments, replacement flats,… </a:t>
            </a:r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7406671" y="2403533"/>
            <a:ext cx="4538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Singapore: Lat: 1.300395, Long:103.848610 , radius: ~ 10km</a:t>
            </a:r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7406670" y="3019132"/>
            <a:ext cx="3113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Time span: 03/Aug/2016 – 03/Sep/2016</a:t>
            </a:r>
            <a:endParaRPr lang="en-US" sz="1400"/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>
            <a:off x="6760640" y="1487792"/>
            <a:ext cx="679900" cy="69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>
            <a:off x="6760640" y="1995830"/>
            <a:ext cx="646031" cy="28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</p:cNvCxnSpPr>
          <p:nvPr/>
        </p:nvCxnSpPr>
        <p:spPr>
          <a:xfrm flipH="1" flipV="1">
            <a:off x="6764874" y="2398665"/>
            <a:ext cx="641797" cy="15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</p:cNvCxnSpPr>
          <p:nvPr/>
        </p:nvCxnSpPr>
        <p:spPr>
          <a:xfrm flipH="1" flipV="1">
            <a:off x="6764874" y="2503445"/>
            <a:ext cx="641796" cy="6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6584110" y="5121494"/>
            <a:ext cx="423334" cy="2441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675978" y="4293744"/>
            <a:ext cx="2032006" cy="1825608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Corpus (a collection of text)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4177" y="4374148"/>
            <a:ext cx="1759545" cy="174410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Public status queries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Public tweets search</a:t>
            </a:r>
          </a:p>
          <a:p>
            <a:pPr algn="ctr"/>
            <a:endParaRPr lang="en-US" sz="1600"/>
          </a:p>
        </p:txBody>
      </p:sp>
      <p:sp>
        <p:nvSpPr>
          <p:cNvPr id="45" name="Rounded Rectangle 44"/>
          <p:cNvSpPr/>
          <p:nvPr/>
        </p:nvSpPr>
        <p:spPr>
          <a:xfrm>
            <a:off x="7093202" y="4374148"/>
            <a:ext cx="1759545" cy="174410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F</a:t>
            </a:r>
            <a:r>
              <a:rPr lang="en-US" sz="1600" smtClean="0">
                <a:solidFill>
                  <a:schemeClr val="tx1"/>
                </a:solidFill>
              </a:rPr>
              <a:t>ilter &amp; clean: select right data about the article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52519" y="1375879"/>
            <a:ext cx="2284362" cy="20523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9048453" y="5121494"/>
            <a:ext cx="423334" cy="2441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40019" y="5757502"/>
            <a:ext cx="140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rgbClr val="00B050"/>
                </a:solidFill>
              </a:rPr>
              <a:t>Data retrieval</a:t>
            </a:r>
            <a:endParaRPr lang="en-US" sz="1600" i="1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6438" y="5757502"/>
            <a:ext cx="140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rgbClr val="00B050"/>
                </a:solidFill>
              </a:rPr>
              <a:t>Data tidying</a:t>
            </a:r>
            <a:endParaRPr lang="en-US" sz="1600" i="1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2454" y="3539073"/>
            <a:ext cx="122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</a:rPr>
              <a:t>INPUT</a:t>
            </a:r>
            <a:endParaRPr lang="en-US" sz="1600" i="1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79735" y="6256873"/>
            <a:ext cx="122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</a:rPr>
              <a:t>OUTPUT</a:t>
            </a:r>
            <a:endParaRPr lang="en-US" sz="1600" i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2454" y="6256873"/>
            <a:ext cx="122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</a:rPr>
              <a:t>Data Source</a:t>
            </a:r>
            <a:endParaRPr lang="en-US" sz="1600" i="1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7497" y="532327"/>
            <a:ext cx="1077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1. Data collect &amp; preparation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08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188" y="51155"/>
            <a:ext cx="1077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Sentiments Analysis Work flows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17497" y="532327"/>
            <a:ext cx="1077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2. Language processing</a:t>
            </a:r>
            <a:endParaRPr lang="en-US" sz="2000"/>
          </a:p>
        </p:txBody>
      </p:sp>
      <p:sp>
        <p:nvSpPr>
          <p:cNvPr id="7" name="Oval 6"/>
          <p:cNvSpPr/>
          <p:nvPr/>
        </p:nvSpPr>
        <p:spPr>
          <a:xfrm>
            <a:off x="332326" y="1691592"/>
            <a:ext cx="865022" cy="777158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Corpus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591" y="2542924"/>
            <a:ext cx="122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</a:rPr>
              <a:t>INPUT</a:t>
            </a:r>
            <a:endParaRPr lang="en-US" sz="1600" i="1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77679" y="1666241"/>
            <a:ext cx="2768600" cy="11151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3326" y="2443463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00B050"/>
                </a:solidFill>
              </a:rPr>
              <a:t>Pre-processing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3882" y="1692300"/>
            <a:ext cx="2692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Lower case/Upper case</a:t>
            </a:r>
          </a:p>
          <a:p>
            <a:r>
              <a:rPr lang="en-US" sz="1400" dirty="0" smtClean="0"/>
              <a:t>Special character handling</a:t>
            </a:r>
          </a:p>
          <a:p>
            <a:r>
              <a:rPr lang="en-US" sz="1400" smtClean="0"/>
              <a:t>Excess Whitespaces handling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4418" y="1666241"/>
            <a:ext cx="1264186" cy="11151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Stopwords removal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9017" y="1666241"/>
            <a:ext cx="1205792" cy="11151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Stemming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565222" y="1666240"/>
            <a:ext cx="1205792" cy="11151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Language model: bag-of-word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031427" y="1652208"/>
            <a:ext cx="1205792" cy="11151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Terms selection: TF-IDF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92763" y="1591454"/>
            <a:ext cx="1286470" cy="95147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Document – term matrix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23752" y="2556637"/>
            <a:ext cx="122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</a:rPr>
              <a:t>OUTPUT</a:t>
            </a:r>
            <a:endParaRPr lang="en-US" sz="1600" i="1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7" idx="6"/>
          </p:cNvCxnSpPr>
          <p:nvPr/>
        </p:nvCxnSpPr>
        <p:spPr>
          <a:xfrm flipV="1">
            <a:off x="1197348" y="2063931"/>
            <a:ext cx="280331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3" idx="1"/>
          </p:cNvCxnSpPr>
          <p:nvPr/>
        </p:nvCxnSpPr>
        <p:spPr>
          <a:xfrm>
            <a:off x="4246279" y="2223831"/>
            <a:ext cx="32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4" idx="1"/>
          </p:cNvCxnSpPr>
          <p:nvPr/>
        </p:nvCxnSpPr>
        <p:spPr>
          <a:xfrm>
            <a:off x="5838604" y="2223831"/>
            <a:ext cx="26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21" idx="1"/>
          </p:cNvCxnSpPr>
          <p:nvPr/>
        </p:nvCxnSpPr>
        <p:spPr>
          <a:xfrm flipV="1">
            <a:off x="7304809" y="2223830"/>
            <a:ext cx="2604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2" idx="1"/>
          </p:cNvCxnSpPr>
          <p:nvPr/>
        </p:nvCxnSpPr>
        <p:spPr>
          <a:xfrm flipV="1">
            <a:off x="8771014" y="2209798"/>
            <a:ext cx="260413" cy="1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24" idx="2"/>
          </p:cNvCxnSpPr>
          <p:nvPr/>
        </p:nvCxnSpPr>
        <p:spPr>
          <a:xfrm flipV="1">
            <a:off x="10237219" y="2067189"/>
            <a:ext cx="355544" cy="14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10792"/>
              </p:ext>
            </p:extLst>
          </p:nvPr>
        </p:nvGraphicFramePr>
        <p:xfrm>
          <a:off x="1774603" y="3819917"/>
          <a:ext cx="81280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Term 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Term</a:t>
                      </a:r>
                      <a:r>
                        <a:rPr lang="en-US" sz="1400" baseline="0" smtClean="0"/>
                        <a:t> 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Term 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Term 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Term n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Document 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Document 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Document 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838797" y="5826034"/>
            <a:ext cx="34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(Document – Term matrix example)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188" y="51155"/>
            <a:ext cx="1077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Sentiments Analysis Work flows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7497" y="532327"/>
            <a:ext cx="1077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3. Sentiments polarization</a:t>
            </a:r>
            <a:endParaRPr lang="en-US" sz="2000"/>
          </a:p>
        </p:txBody>
      </p:sp>
      <p:sp>
        <p:nvSpPr>
          <p:cNvPr id="6" name="Oval 5"/>
          <p:cNvSpPr/>
          <p:nvPr/>
        </p:nvSpPr>
        <p:spPr>
          <a:xfrm>
            <a:off x="194729" y="3098036"/>
            <a:ext cx="1286470" cy="95147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Document – term matrix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718" y="4136592"/>
            <a:ext cx="122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</a:rPr>
              <a:t>INPUT</a:t>
            </a:r>
            <a:endParaRPr lang="en-US" sz="1600" i="1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50210" y="2338478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Machine learning approach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0210" y="4136592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Lexicon </a:t>
            </a:r>
            <a:r>
              <a:rPr lang="en-US" sz="1600" dirty="0" smtClean="0">
                <a:solidFill>
                  <a:schemeClr val="tx1"/>
                </a:solidFill>
              </a:rPr>
              <a:t>analysis approach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57968" y="1643548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Supervised learning: classification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57971" y="3026733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Unsupervised learning: clustering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07242" y="4497998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K-means: cluster to 2 or 3 groups.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98899" y="1212968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Binary classification: positive/negative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98899" y="2081552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Multiple labels classification: positive/neutral/negative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07242" y="656464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Logistic regression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07242" y="1606198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Support vector machine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07242" y="2548444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Naïve Bayes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07242" y="3523221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K-nearest-neighbors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6" idx="7"/>
            <a:endCxn id="10" idx="1"/>
          </p:cNvCxnSpPr>
          <p:nvPr/>
        </p:nvCxnSpPr>
        <p:spPr>
          <a:xfrm flipV="1">
            <a:off x="1292800" y="2699884"/>
            <a:ext cx="157410" cy="5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1" idx="1"/>
          </p:cNvCxnSpPr>
          <p:nvPr/>
        </p:nvCxnSpPr>
        <p:spPr>
          <a:xfrm>
            <a:off x="1292800" y="3910166"/>
            <a:ext cx="157410" cy="5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 flipV="1">
            <a:off x="3287718" y="2004954"/>
            <a:ext cx="170250" cy="69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15" idx="1"/>
          </p:cNvCxnSpPr>
          <p:nvPr/>
        </p:nvCxnSpPr>
        <p:spPr>
          <a:xfrm>
            <a:off x="3287718" y="2699884"/>
            <a:ext cx="170253" cy="68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18" idx="1"/>
          </p:cNvCxnSpPr>
          <p:nvPr/>
        </p:nvCxnSpPr>
        <p:spPr>
          <a:xfrm flipV="1">
            <a:off x="5295476" y="1574374"/>
            <a:ext cx="203423" cy="43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  <a:endCxn id="19" idx="1"/>
          </p:cNvCxnSpPr>
          <p:nvPr/>
        </p:nvCxnSpPr>
        <p:spPr>
          <a:xfrm>
            <a:off x="5295476" y="2004954"/>
            <a:ext cx="203423" cy="4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3" idx="1"/>
          </p:cNvCxnSpPr>
          <p:nvPr/>
        </p:nvCxnSpPr>
        <p:spPr>
          <a:xfrm flipV="1">
            <a:off x="7336407" y="1017870"/>
            <a:ext cx="270835" cy="55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4" idx="1"/>
          </p:cNvCxnSpPr>
          <p:nvPr/>
        </p:nvCxnSpPr>
        <p:spPr>
          <a:xfrm>
            <a:off x="7336407" y="1574374"/>
            <a:ext cx="270835" cy="39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  <a:endCxn id="25" idx="1"/>
          </p:cNvCxnSpPr>
          <p:nvPr/>
        </p:nvCxnSpPr>
        <p:spPr>
          <a:xfrm>
            <a:off x="7336407" y="2442958"/>
            <a:ext cx="270835" cy="46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6" idx="1"/>
          </p:cNvCxnSpPr>
          <p:nvPr/>
        </p:nvCxnSpPr>
        <p:spPr>
          <a:xfrm>
            <a:off x="7336407" y="2442958"/>
            <a:ext cx="270835" cy="144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5295479" y="3388139"/>
            <a:ext cx="2311763" cy="147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457968" y="630029"/>
            <a:ext cx="1837508" cy="72281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Labeled training dataset: movie reviews, music reviews, article reviews…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6" idx="2"/>
            <a:endCxn id="14" idx="0"/>
          </p:cNvCxnSpPr>
          <p:nvPr/>
        </p:nvCxnSpPr>
        <p:spPr>
          <a:xfrm>
            <a:off x="4376722" y="1352840"/>
            <a:ext cx="0" cy="29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12074" y="666708"/>
            <a:ext cx="1915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/>
              <a:t>Linear behavior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Long training time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Binary classification</a:t>
            </a:r>
            <a:endParaRPr 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9712074" y="1620635"/>
            <a:ext cx="1915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/>
              <a:t>Complex model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Long training time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Binary classification</a:t>
            </a:r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9712074" y="2491576"/>
            <a:ext cx="2479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/>
              <a:t>Independent assumption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Lazy learning, slow testing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712073" y="3445503"/>
            <a:ext cx="2540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/>
              <a:t>Simple model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Biased by metrics selection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Lazy learning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12073" y="4497997"/>
            <a:ext cx="2479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/>
              <a:t>No training data needed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Inaccurate: corpus may be clustered by another unknown aspect, not sentiments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531226" y="5521093"/>
            <a:ext cx="2395522" cy="8343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Sentiments dictionary: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Positive: good, smile,great…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Negative: bad, angry, cry, sad…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661391" y="4143305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Part-of-Speech filter: keep only adjective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607242" y="5694431"/>
            <a:ext cx="1837508" cy="72281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Jaccard Index score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12073" y="5743306"/>
            <a:ext cx="2540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/>
              <a:t>No training data needed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Accuracy depend on how “good” the sentiments dictionary is.</a:t>
            </a:r>
          </a:p>
        </p:txBody>
      </p:sp>
      <p:cxnSp>
        <p:nvCxnSpPr>
          <p:cNvPr id="95" name="Straight Arrow Connector 94"/>
          <p:cNvCxnSpPr>
            <a:stCxn id="90" idx="3"/>
            <a:endCxn id="91" idx="1"/>
          </p:cNvCxnSpPr>
          <p:nvPr/>
        </p:nvCxnSpPr>
        <p:spPr>
          <a:xfrm>
            <a:off x="5498899" y="4504711"/>
            <a:ext cx="2108343" cy="155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3"/>
            <a:endCxn id="91" idx="1"/>
          </p:cNvCxnSpPr>
          <p:nvPr/>
        </p:nvCxnSpPr>
        <p:spPr>
          <a:xfrm>
            <a:off x="5926748" y="5938272"/>
            <a:ext cx="1680494" cy="1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" idx="3"/>
            <a:endCxn id="90" idx="1"/>
          </p:cNvCxnSpPr>
          <p:nvPr/>
        </p:nvCxnSpPr>
        <p:spPr>
          <a:xfrm>
            <a:off x="3287718" y="4497998"/>
            <a:ext cx="37367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1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188" y="51155"/>
            <a:ext cx="1077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Appendix 1. Experimental set-up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23945" y="669850"/>
            <a:ext cx="11123013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/>
              <a:t>1. Data assumption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Crawled information shall be </a:t>
            </a:r>
            <a:r>
              <a:rPr lang="en-US" sz="1600" dirty="0" err="1" smtClean="0"/>
              <a:t>facebook</a:t>
            </a:r>
            <a:r>
              <a:rPr lang="en-US" sz="1600" dirty="0" smtClean="0"/>
              <a:t> posts, twitter tweets about the policy.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Expected posts, tweets length: from 10 words/post to 50 words/post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Heavily emotional contents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Heavily biased to like/dislike the policy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Expected data quantity: 8 housing blocks, ~1000 citizen/blocks --&gt; 8000 people. 10% interact with social media </a:t>
            </a:r>
            <a:r>
              <a:rPr lang="en-US" sz="1600" dirty="0" smtClean="0">
                <a:sym typeface="Wingdings"/>
              </a:rPr>
              <a:t>--&gt; ~800 post. Other sources included --&gt; a few thousands post.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945" y="3527876"/>
            <a:ext cx="11123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/>
              <a:t>2</a:t>
            </a:r>
            <a:r>
              <a:rPr lang="en-US" sz="1600" b="1" dirty="0" smtClean="0"/>
              <a:t>. Test-setup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Data are sampled from some sample dataset: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1600" dirty="0"/>
              <a:t>Amazon, IMDB, Yelp: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archive.ics.uci.edu/ml/datasets/Sentiment+Labelled+Sentences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1600" dirty="0"/>
              <a:t>Twitter tweets: </a:t>
            </a:r>
            <a:r>
              <a:rPr lang="en-US" sz="1600" dirty="0">
                <a:hlinkClick r:id="rId3"/>
              </a:rPr>
              <a:t>http://thinknook.com/twitter-sentiment-analysis-training-corpus-dataset-2012-09-22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Three algorithms tested: Lexicon Analysis, Naïve Bayes, K-nearest neighbors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ym typeface="Wingdings"/>
              </a:rPr>
              <a:t>Algorithms are tested against different dataset and different data quantity.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ym typeface="Wingdings"/>
              </a:rPr>
              <a:t>Metric used: accuracy: number of correct predicted sentiments label / total predicted label.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ym typeface="Wingdings"/>
              </a:rPr>
              <a:t>A few “trial” opinions about the policy were tested.</a:t>
            </a:r>
          </a:p>
        </p:txBody>
      </p:sp>
    </p:spTree>
    <p:extLst>
      <p:ext uri="{BB962C8B-B14F-4D97-AF65-F5344CB8AC3E}">
        <p14:creationId xmlns:p14="http://schemas.microsoft.com/office/powerpoint/2010/main" val="14927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188" y="51155"/>
            <a:ext cx="1077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Appendix 2. Test result with sample dataset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" y="1066357"/>
            <a:ext cx="50927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12" y="1066357"/>
            <a:ext cx="5092700" cy="27051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27722"/>
              </p:ext>
            </p:extLst>
          </p:nvPr>
        </p:nvGraphicFramePr>
        <p:xfrm>
          <a:off x="764188" y="4203257"/>
          <a:ext cx="5092701" cy="142136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90184"/>
                <a:gridCol w="645712"/>
                <a:gridCol w="691361"/>
                <a:gridCol w="691361"/>
                <a:gridCol w="691361"/>
                <a:gridCol w="691361"/>
                <a:gridCol w="691361"/>
              </a:tblGrid>
              <a:tr h="287872">
                <a:tc>
                  <a:txBody>
                    <a:bodyPr/>
                    <a:lstStyle/>
                    <a:p>
                      <a:pPr algn="l" fontAlgn="ctr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 dirty="0">
                          <a:effectLst/>
                        </a:rPr>
                        <a:t>100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 dirty="0">
                          <a:effectLst/>
                        </a:rPr>
                        <a:t>500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5000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50000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77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Naïve Bayes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0.566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0.693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0.65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0.714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0.718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0.735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77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0.433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0.52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u="none" strike="noStrike" dirty="0">
                          <a:effectLst/>
                        </a:rPr>
                        <a:t>0.526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u="none" strike="noStrike" dirty="0">
                          <a:effectLst/>
                        </a:rPr>
                        <a:t>0.624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0.618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0.622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77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Lexicon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0.81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0.768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0.771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 dirty="0">
                          <a:effectLst/>
                        </a:rPr>
                        <a:t>0.779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dirty="0">
                          <a:effectLst/>
                        </a:rPr>
                        <a:t>0.777</a:t>
                      </a:r>
                      <a:endParaRPr lang="uk-U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0.778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9961"/>
              </p:ext>
            </p:extLst>
          </p:nvPr>
        </p:nvGraphicFramePr>
        <p:xfrm>
          <a:off x="6346012" y="4203257"/>
          <a:ext cx="5092700" cy="14213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51601"/>
                <a:gridCol w="1064507"/>
                <a:gridCol w="858864"/>
                <a:gridCol w="858864"/>
                <a:gridCol w="858864"/>
              </a:tblGrid>
              <a:tr h="26755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Tweets_10k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IMDB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846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Naïve Bayes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0.712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0.786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0.657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>
                          <a:effectLst/>
                        </a:rPr>
                        <a:t>0.79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846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0.625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0.69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0.582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0.67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846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Lexicon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>
                          <a:effectLst/>
                        </a:rPr>
                        <a:t>0.77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0.84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>
                          <a:effectLst/>
                        </a:rPr>
                        <a:t>0.8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u="none" strike="noStrike" dirty="0">
                          <a:effectLst/>
                        </a:rPr>
                        <a:t>0.82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188" y="51155"/>
            <a:ext cx="1077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Appendix 2. Test result with “trial” posts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19208"/>
              </p:ext>
            </p:extLst>
          </p:nvPr>
        </p:nvGraphicFramePr>
        <p:xfrm>
          <a:off x="551542" y="1122438"/>
          <a:ext cx="10660744" cy="3759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544"/>
                <a:gridCol w="2057400"/>
                <a:gridCol w="2057400"/>
                <a:gridCol w="2057400"/>
              </a:tblGrid>
              <a:tr h="613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Lexicon analysis</a:t>
                      </a:r>
                      <a:endParaRPr lang="en-US" dirty="0"/>
                    </a:p>
                  </a:txBody>
                  <a:tcPr anchor="ctr"/>
                </a:tc>
              </a:tr>
              <a:tr h="613027">
                <a:tc>
                  <a:txBody>
                    <a:bodyPr/>
                    <a:lstStyle/>
                    <a:p>
                      <a:r>
                        <a:rPr lang="en-US" dirty="0" smtClean="0"/>
                        <a:t>I do not want to change my living 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Neutral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13027">
                <a:tc>
                  <a:txBody>
                    <a:bodyPr/>
                    <a:lstStyle/>
                    <a:p>
                      <a:r>
                        <a:rPr lang="en-US" dirty="0" smtClean="0"/>
                        <a:t>The government policy is great. People would love to switch to new flats instead of old 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613027">
                <a:tc>
                  <a:txBody>
                    <a:bodyPr/>
                    <a:lstStyle/>
                    <a:p>
                      <a:r>
                        <a:rPr lang="en-US" dirty="0" smtClean="0"/>
                        <a:t>What the hell is this policy ? Moving citizen without asking them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613027">
                <a:tc>
                  <a:txBody>
                    <a:bodyPr/>
                    <a:lstStyle/>
                    <a:p>
                      <a:r>
                        <a:rPr lang="en-US" dirty="0" smtClean="0"/>
                        <a:t>I like the policy. I will 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613027"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4 generations in my family and some of them will hate the new 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37915" y="5050972"/>
            <a:ext cx="199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Red: incorrect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Green: correct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76223"/>
              </p:ext>
            </p:extLst>
          </p:nvPr>
        </p:nvGraphicFramePr>
        <p:xfrm>
          <a:off x="370281" y="648274"/>
          <a:ext cx="11375403" cy="550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690"/>
                <a:gridCol w="3120571"/>
                <a:gridCol w="3120571"/>
                <a:gridCol w="3120571"/>
              </a:tblGrid>
              <a:tr h="89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r>
                        <a:rPr lang="en-US" baseline="0" dirty="0" smtClean="0"/>
                        <a:t> on test result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 anchor="ctr"/>
                </a:tc>
              </a:tr>
              <a:tr h="1506431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Average</a:t>
                      </a:r>
                      <a:r>
                        <a:rPr lang="en-US" sz="1400" baseline="0" dirty="0" smtClean="0"/>
                        <a:t> accuracy.</a:t>
                      </a:r>
                    </a:p>
                    <a:p>
                      <a:r>
                        <a:rPr lang="en-US" sz="1400" dirty="0" smtClean="0"/>
                        <a:t>- Fastest</a:t>
                      </a:r>
                      <a:r>
                        <a:rPr lang="en-US" sz="1400" baseline="0" dirty="0" smtClean="0"/>
                        <a:t> testing time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Result stable with moderate data quantity</a:t>
                      </a:r>
                    </a:p>
                    <a:p>
                      <a:r>
                        <a:rPr lang="en-US" sz="1400" baseline="0" dirty="0" smtClean="0"/>
                        <a:t>- Text data vectorization needed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Based on statistic</a:t>
                      </a:r>
                      <a:r>
                        <a:rPr lang="en-US" sz="1400" baseline="0" dirty="0" smtClean="0"/>
                        <a:t> models.</a:t>
                      </a:r>
                    </a:p>
                    <a:p>
                      <a:r>
                        <a:rPr lang="en-US" sz="1400" dirty="0" smtClean="0"/>
                        <a:t>- Robust</a:t>
                      </a:r>
                    </a:p>
                    <a:p>
                      <a:r>
                        <a:rPr lang="en-US" sz="1400" dirty="0" smtClean="0"/>
                        <a:t>- Multi-label</a:t>
                      </a:r>
                      <a:r>
                        <a:rPr lang="en-US" sz="1400" baseline="0" dirty="0" smtClean="0"/>
                        <a:t> classification by nature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Assumption of data variables independent.</a:t>
                      </a:r>
                    </a:p>
                    <a:p>
                      <a:r>
                        <a:rPr lang="en-US" sz="1400" dirty="0" smtClean="0"/>
                        <a:t>- Lazy learning: testing is done</a:t>
                      </a:r>
                      <a:r>
                        <a:rPr lang="en-US" sz="1400" baseline="0" dirty="0" smtClean="0"/>
                        <a:t> together with training </a:t>
                      </a:r>
                      <a:r>
                        <a:rPr lang="en-US" sz="1400" baseline="0" dirty="0" smtClean="0">
                          <a:sym typeface="Wingdings"/>
                        </a:rPr>
                        <a:t> slow for large testing set</a:t>
                      </a:r>
                    </a:p>
                    <a:p>
                      <a:r>
                        <a:rPr lang="en-US" sz="1400" dirty="0" smtClean="0"/>
                        <a:t>- Text data: need vectorization</a:t>
                      </a:r>
                      <a:endParaRPr lang="en-US" sz="1400" dirty="0"/>
                    </a:p>
                  </a:txBody>
                  <a:tcPr/>
                </a:tc>
              </a:tr>
              <a:tr h="1506431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 neighbor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Worst accuracy</a:t>
                      </a:r>
                    </a:p>
                    <a:p>
                      <a:r>
                        <a:rPr lang="en-US" sz="1400" dirty="0" smtClean="0"/>
                        <a:t>- Longest</a:t>
                      </a:r>
                      <a:r>
                        <a:rPr lang="en-US" sz="1400" baseline="0" dirty="0" smtClean="0"/>
                        <a:t> testing time</a:t>
                      </a:r>
                    </a:p>
                    <a:p>
                      <a:r>
                        <a:rPr lang="en-US" sz="1400" dirty="0" smtClean="0"/>
                        <a:t>- Accuracy</a:t>
                      </a:r>
                      <a:r>
                        <a:rPr lang="en-US" sz="1400" baseline="0" dirty="0" smtClean="0"/>
                        <a:t> increase as data quantity gets bigger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Simplest</a:t>
                      </a:r>
                      <a:r>
                        <a:rPr lang="en-US" sz="1400" baseline="0" dirty="0" smtClean="0"/>
                        <a:t> model</a:t>
                      </a:r>
                    </a:p>
                    <a:p>
                      <a:r>
                        <a:rPr lang="en-US" sz="1400" dirty="0" smtClean="0"/>
                        <a:t>- </a:t>
                      </a:r>
                      <a:r>
                        <a:rPr lang="en-US" sz="1400" dirty="0" smtClean="0"/>
                        <a:t>Multi-label</a:t>
                      </a:r>
                      <a:r>
                        <a:rPr lang="en-US" sz="1400" baseline="0" dirty="0" smtClean="0"/>
                        <a:t> classification by nature</a:t>
                      </a:r>
                    </a:p>
                    <a:p>
                      <a:r>
                        <a:rPr lang="en-US" sz="1400" dirty="0" smtClean="0"/>
                        <a:t>- Can work directly with text data.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Lazy learning: testing is done</a:t>
                      </a:r>
                      <a:r>
                        <a:rPr lang="en-US" sz="1400" baseline="0" dirty="0" smtClean="0"/>
                        <a:t> together with training </a:t>
                      </a:r>
                      <a:r>
                        <a:rPr lang="en-US" sz="1400" baseline="0" dirty="0" smtClean="0">
                          <a:sym typeface="Wingdings"/>
                        </a:rPr>
                        <a:t> slow for large testing set</a:t>
                      </a:r>
                    </a:p>
                    <a:p>
                      <a:r>
                        <a:rPr lang="en-US" sz="1400" dirty="0" smtClean="0"/>
                        <a:t>- Accuracy based on selected</a:t>
                      </a:r>
                      <a:r>
                        <a:rPr lang="en-US" sz="1400" baseline="0" dirty="0" smtClean="0"/>
                        <a:t> distance/similarity function</a:t>
                      </a:r>
                      <a:endParaRPr lang="en-US" sz="1400" dirty="0"/>
                    </a:p>
                  </a:txBody>
                  <a:tcPr/>
                </a:tc>
              </a:tr>
              <a:tr h="1595105">
                <a:tc>
                  <a:txBody>
                    <a:bodyPr/>
                    <a:lstStyle/>
                    <a:p>
                      <a:r>
                        <a:rPr lang="en-US" dirty="0" smtClean="0"/>
                        <a:t>Lexicon analysis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- Best accuracy. Predictor sometime returns ”neutral” instead of “positive” or “negative”.</a:t>
                      </a:r>
                    </a:p>
                    <a:p>
                      <a:pPr marL="539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 No training dataset needed. Lexicon</a:t>
                      </a:r>
                      <a:r>
                        <a:rPr lang="en-US" sz="1400" baseline="0" dirty="0" smtClean="0"/>
                        <a:t> dictionary</a:t>
                      </a:r>
                      <a:r>
                        <a:rPr lang="en-US" sz="1400" dirty="0" smtClean="0"/>
                        <a:t> needed instead.</a:t>
                      </a:r>
                    </a:p>
                    <a:p>
                      <a:pPr marL="539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 Linear testing time.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Simple model</a:t>
                      </a:r>
                    </a:p>
                    <a:p>
                      <a:r>
                        <a:rPr lang="en-US" sz="1400" dirty="0" smtClean="0"/>
                        <a:t>- No training dataset needed</a:t>
                      </a:r>
                    </a:p>
                    <a:p>
                      <a:r>
                        <a:rPr lang="en-US" sz="1400" dirty="0" smtClean="0"/>
                        <a:t>- For general domain,</a:t>
                      </a:r>
                      <a:r>
                        <a:rPr lang="en-US" sz="1400" baseline="0" dirty="0" smtClean="0"/>
                        <a:t> usually general lexicon dictionary is sufficient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The selection of lexicon dictionary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is heavily based on the domain (movies, music, politics…)</a:t>
                      </a:r>
                    </a:p>
                    <a:p>
                      <a:r>
                        <a:rPr lang="en-US" sz="1400" dirty="0" smtClean="0"/>
                        <a:t>- Classify sentiments in one domain using dictionary extracted from others domain shall give inaccurate, biased result.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872</Words>
  <Application>Microsoft Macintosh PowerPoint</Application>
  <PresentationFormat>Widescreen</PresentationFormat>
  <Paragraphs>233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HomePC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Dinh Thang</dc:creator>
  <cp:lastModifiedBy>Microsoft Office User</cp:lastModifiedBy>
  <cp:revision>40</cp:revision>
  <dcterms:created xsi:type="dcterms:W3CDTF">2017-09-27T12:07:08Z</dcterms:created>
  <dcterms:modified xsi:type="dcterms:W3CDTF">2017-09-29T16:26:51Z</dcterms:modified>
</cp:coreProperties>
</file>