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B57F8-E05D-4BBF-AD2E-0EECF25AC254}" v="408" dt="2022-08-07T10:35:57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F7225A-92A7-294C-11D9-11D2EB9E7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536E46F-E220-F7CA-527A-2AF1FC378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E0658A-FE53-8C6B-8D52-EAD4E073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95D0BC2-0874-D1D6-858E-F7802869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147C08-B95A-CA5B-F770-2A5E36A8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1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76F224-46B6-D849-46EA-CC3532D4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AF01533-434E-34FA-62E2-23269568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9988E47-C35D-5462-BB39-50B67C00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F0CBBD-BA1F-D1B2-67FF-CA02EEA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388D5E-E5D9-0C02-A90A-FF239B0E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465B5CB-004A-0155-263F-B583FEECB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6D6F347-D89C-943C-62F8-94CBCB399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5EF165-8F0D-4FC0-D8F0-9EF5A723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795D80-6C96-DC6C-F02A-730161E2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B80871-BF63-0453-CF65-16F4525A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A97D7F-D3ED-C088-0574-EE876E23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F9FBF8-4F9D-CB52-2B41-BF656FC8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A5D964-7CEE-3227-A1B9-71A3BF9A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F26A8D-1CA1-DB47-E363-719421A2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AC389B-FE9F-9293-3F8D-A8CE34C7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DE99FA-6477-5B2C-4435-EB4D401A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3939B4C-5746-6D51-0FC2-F4011FDD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B92B7FA-7EAA-6AE1-EB30-F0CD2875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B5D4B8-D265-7763-36B2-44CF61C5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3C70A76-3DE9-40E4-1B10-CDE4C791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26E905-4DF3-DB6C-C968-7FC2AB4B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419378-B89A-875C-875E-41F66D5F0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91D2740-471F-1BDD-0ED2-1110AC88A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6F96829-4879-2162-67E4-51532805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43F59EE-7A3C-D655-2882-3B97218E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9B1CDB0-4962-7E26-2D95-71045D0C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DEF8E0-66F2-B328-2715-15170A5D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61E62DE-D3D7-F8F7-0276-F33288A4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B350FD4-AB2D-A66A-BF81-828D596DF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7ED2A05-C2AB-4E0E-BC16-7765DF537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FE189C-6B0B-FF04-2C54-1B7C9F617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8034957-7FFE-9202-E6D5-24ACCBE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E0E9544-874D-9C3D-181B-BE6A2837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5E7D720-9B4D-8783-CDD9-619A0570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CDB8F3-F9FF-516A-A1D1-0C8D7A2E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28131A5-AFC6-9B18-D04A-BCC58F95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47FCB22-D48B-1676-8B3C-D53928AB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B60CCC-1638-D1EE-6356-C9322268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B1E642D-F760-9660-DD00-74048BF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53794E9-6D37-D8E3-23A4-2D000B6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AA528F-FC96-1CFE-2F20-4B20F9EF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534D35-BC00-3A83-EED0-FC1DEA07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C0C267-547A-AC6B-DFD2-BA018B0C4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F468920-BDFC-C613-AA9C-A15AF0C6E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E33650E-70F2-6564-72FA-17C3E2E8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CCA2A2F-3F92-6544-F0EC-883A55B1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E8F80A9-93E1-35B3-960E-06C0800C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EF341F-8A51-2C46-B7E7-996D7350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C7DEC5D-968E-483D-080C-4E6488E3E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24E00C3-CCB4-3E47-4EFB-1B812F3F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D94BFB4-992F-ACCC-F493-91145782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B9E6EF1-B349-7D4A-7FF4-3FAAD67D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972FC5-8C25-75D8-988A-118D1321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FF704AD-7E58-80ED-27D2-FE808191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2B44EB5-555E-C9D5-EB37-31AD1662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5C2D30-5084-E6D8-6AEC-5D9651818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6B26-5B34-492E-B1E6-D11D466FC97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4E02E5-5DA2-0F9A-9FA7-6AF14F0C2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91CE658-EA92-5460-5EDA-9B2C0EB0E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AC795-65E9-4FF2-A19A-7F06F080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0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B8C55521-8410-64BB-8BCB-6F70E666FE4F}"/>
              </a:ext>
            </a:extLst>
          </p:cNvPr>
          <p:cNvSpPr/>
          <p:nvPr/>
        </p:nvSpPr>
        <p:spPr>
          <a:xfrm flipV="1">
            <a:off x="370349" y="1492577"/>
            <a:ext cx="804518" cy="75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5C48FED-E227-CF2D-C243-2685E7479ED7}"/>
              </a:ext>
            </a:extLst>
          </p:cNvPr>
          <p:cNvSpPr/>
          <p:nvPr/>
        </p:nvSpPr>
        <p:spPr>
          <a:xfrm flipV="1">
            <a:off x="370349" y="1597008"/>
            <a:ext cx="804518" cy="75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17D3993-6EDB-9F0E-F39E-58E567F36FDD}"/>
              </a:ext>
            </a:extLst>
          </p:cNvPr>
          <p:cNvSpPr/>
          <p:nvPr/>
        </p:nvSpPr>
        <p:spPr>
          <a:xfrm flipV="1">
            <a:off x="370349" y="1697433"/>
            <a:ext cx="804518" cy="75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CFD932D-7FF7-16F0-3609-01F2F7023D9D}"/>
              </a:ext>
            </a:extLst>
          </p:cNvPr>
          <p:cNvSpPr txBox="1"/>
          <p:nvPr/>
        </p:nvSpPr>
        <p:spPr>
          <a:xfrm flipV="1">
            <a:off x="415909" y="1738372"/>
            <a:ext cx="563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/>
              <a:t>. . .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3F91E6C1-17C8-8EAE-3DD5-976C64E2AC49}"/>
              </a:ext>
            </a:extLst>
          </p:cNvPr>
          <p:cNvSpPr/>
          <p:nvPr/>
        </p:nvSpPr>
        <p:spPr>
          <a:xfrm flipV="1">
            <a:off x="369524" y="1927454"/>
            <a:ext cx="805343" cy="75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11E3E491-017C-C748-4F0D-34EECCDDCC0B}"/>
              </a:ext>
            </a:extLst>
          </p:cNvPr>
          <p:cNvSpPr/>
          <p:nvPr/>
        </p:nvSpPr>
        <p:spPr>
          <a:xfrm>
            <a:off x="438296" y="2390827"/>
            <a:ext cx="667797" cy="3231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/>
              <a:t>KernelPCA</a:t>
            </a:r>
          </a:p>
        </p:txBody>
      </p:sp>
      <p:sp>
        <p:nvSpPr>
          <p:cNvPr id="12" name="Ngoặc móc Trái 11">
            <a:extLst>
              <a:ext uri="{FF2B5EF4-FFF2-40B4-BE49-F238E27FC236}">
                <a16:creationId xmlns:a16="http://schemas.microsoft.com/office/drawing/2014/main" id="{8ADFA52D-85AD-C15D-0985-531605B631A8}"/>
              </a:ext>
            </a:extLst>
          </p:cNvPr>
          <p:cNvSpPr/>
          <p:nvPr/>
        </p:nvSpPr>
        <p:spPr>
          <a:xfrm rot="5400000">
            <a:off x="734010" y="892305"/>
            <a:ext cx="80212" cy="804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66A5B30-9D47-5AD8-70DC-BA457BBDE4B7}"/>
              </a:ext>
            </a:extLst>
          </p:cNvPr>
          <p:cNvSpPr txBox="1"/>
          <p:nvPr/>
        </p:nvSpPr>
        <p:spPr>
          <a:xfrm>
            <a:off x="394096" y="1056423"/>
            <a:ext cx="1419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589 - </a:t>
            </a:r>
            <a:r>
              <a:rPr lang="vi-VN" sz="800" b="1"/>
              <a:t>dims</a:t>
            </a:r>
            <a:endParaRPr lang="en-US" sz="800" b="1"/>
          </a:p>
        </p:txBody>
      </p:sp>
      <p:sp>
        <p:nvSpPr>
          <p:cNvPr id="20" name="Ngoặc móc Trái 19">
            <a:extLst>
              <a:ext uri="{FF2B5EF4-FFF2-40B4-BE49-F238E27FC236}">
                <a16:creationId xmlns:a16="http://schemas.microsoft.com/office/drawing/2014/main" id="{17E51877-A138-EAAD-5ADE-624505C9556E}"/>
              </a:ext>
            </a:extLst>
          </p:cNvPr>
          <p:cNvSpPr/>
          <p:nvPr/>
        </p:nvSpPr>
        <p:spPr>
          <a:xfrm>
            <a:off x="277563" y="1396315"/>
            <a:ext cx="62859" cy="6065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EE67E7E7-A6E9-08B7-C038-0746F2C3B906}"/>
              </a:ext>
            </a:extLst>
          </p:cNvPr>
          <p:cNvSpPr txBox="1"/>
          <p:nvPr/>
        </p:nvSpPr>
        <p:spPr>
          <a:xfrm rot="16200000">
            <a:off x="-74875" y="1575427"/>
            <a:ext cx="573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 = 9107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EE14FB2C-9432-8B43-0CC2-DC0E24D8AA3E}"/>
                  </a:ext>
                </a:extLst>
              </p:cNvPr>
              <p:cNvSpPr/>
              <p:nvPr/>
            </p:nvSpPr>
            <p:spPr>
              <a:xfrm>
                <a:off x="487431" y="2936517"/>
                <a:ext cx="563840" cy="40111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eqArr>
                            <m:eqArr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</a:rPr>
                                <m:t>𝑷𝑪𝑨</m:t>
                              </m:r>
                            </m:e>
                            <m:e>
                              <m:r>
                                <a:rPr lang="vi-VN" sz="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  <m:r>
                        <a:rPr lang="vi-VN" sz="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vi-VN" sz="8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vi-VN" sz="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vi-VN" sz="7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-dims</a:t>
                </a:r>
                <a:endParaRPr lang="en-US" sz="700" b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EE14FB2C-9432-8B43-0CC2-DC0E24D8A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1" y="2936517"/>
                <a:ext cx="563840" cy="40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Hình chữ nhật 495">
            <a:extLst>
              <a:ext uri="{FF2B5EF4-FFF2-40B4-BE49-F238E27FC236}">
                <a16:creationId xmlns:a16="http://schemas.microsoft.com/office/drawing/2014/main" id="{B3C8C7A2-0143-474B-ADC9-A2C60ED2E18B}"/>
              </a:ext>
            </a:extLst>
          </p:cNvPr>
          <p:cNvSpPr/>
          <p:nvPr/>
        </p:nvSpPr>
        <p:spPr>
          <a:xfrm>
            <a:off x="1428414" y="1385881"/>
            <a:ext cx="563840" cy="6927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7" name="Hình Bầu dục 496">
            <a:extLst>
              <a:ext uri="{FF2B5EF4-FFF2-40B4-BE49-F238E27FC236}">
                <a16:creationId xmlns:a16="http://schemas.microsoft.com/office/drawing/2014/main" id="{DE2853D3-6049-DCBF-7DA8-11ED0099FB7F}"/>
              </a:ext>
            </a:extLst>
          </p:cNvPr>
          <p:cNvSpPr/>
          <p:nvPr/>
        </p:nvSpPr>
        <p:spPr>
          <a:xfrm>
            <a:off x="1586521" y="169482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8" name="Hình Bầu dục 497">
            <a:extLst>
              <a:ext uri="{FF2B5EF4-FFF2-40B4-BE49-F238E27FC236}">
                <a16:creationId xmlns:a16="http://schemas.microsoft.com/office/drawing/2014/main" id="{EBBC494E-73F8-4130-C25A-D0147C811563}"/>
              </a:ext>
            </a:extLst>
          </p:cNvPr>
          <p:cNvSpPr/>
          <p:nvPr/>
        </p:nvSpPr>
        <p:spPr>
          <a:xfrm>
            <a:off x="1682097" y="18243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99" name="Hình Bầu dục 498">
            <a:extLst>
              <a:ext uri="{FF2B5EF4-FFF2-40B4-BE49-F238E27FC236}">
                <a16:creationId xmlns:a16="http://schemas.microsoft.com/office/drawing/2014/main" id="{1D538114-EFB2-5D7D-5A04-0CCB950ABFE4}"/>
              </a:ext>
            </a:extLst>
          </p:cNvPr>
          <p:cNvSpPr/>
          <p:nvPr/>
        </p:nvSpPr>
        <p:spPr>
          <a:xfrm>
            <a:off x="1770803" y="15224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0" name="Hình Bầu dục 499">
            <a:extLst>
              <a:ext uri="{FF2B5EF4-FFF2-40B4-BE49-F238E27FC236}">
                <a16:creationId xmlns:a16="http://schemas.microsoft.com/office/drawing/2014/main" id="{B6009E79-795E-2199-4A41-231E6170ABCA}"/>
              </a:ext>
            </a:extLst>
          </p:cNvPr>
          <p:cNvSpPr/>
          <p:nvPr/>
        </p:nvSpPr>
        <p:spPr>
          <a:xfrm>
            <a:off x="1578930" y="18472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1" name="Hình Bầu dục 500">
            <a:extLst>
              <a:ext uri="{FF2B5EF4-FFF2-40B4-BE49-F238E27FC236}">
                <a16:creationId xmlns:a16="http://schemas.microsoft.com/office/drawing/2014/main" id="{70DE537E-AFA7-A1DB-CC22-53F1C764EF5F}"/>
              </a:ext>
            </a:extLst>
          </p:cNvPr>
          <p:cNvSpPr/>
          <p:nvPr/>
        </p:nvSpPr>
        <p:spPr>
          <a:xfrm>
            <a:off x="1619122" y="148134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2" name="Hình Bầu dục 501">
            <a:extLst>
              <a:ext uri="{FF2B5EF4-FFF2-40B4-BE49-F238E27FC236}">
                <a16:creationId xmlns:a16="http://schemas.microsoft.com/office/drawing/2014/main" id="{02898F25-5B26-6138-33A8-81319E0AA4DE}"/>
              </a:ext>
            </a:extLst>
          </p:cNvPr>
          <p:cNvSpPr/>
          <p:nvPr/>
        </p:nvSpPr>
        <p:spPr>
          <a:xfrm>
            <a:off x="1756919" y="19238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3" name="Hình Bầu dục 502">
            <a:extLst>
              <a:ext uri="{FF2B5EF4-FFF2-40B4-BE49-F238E27FC236}">
                <a16:creationId xmlns:a16="http://schemas.microsoft.com/office/drawing/2014/main" id="{11C7BFFA-BFFF-7B20-8CC2-4DAE1003449A}"/>
              </a:ext>
            </a:extLst>
          </p:cNvPr>
          <p:cNvSpPr/>
          <p:nvPr/>
        </p:nvSpPr>
        <p:spPr>
          <a:xfrm>
            <a:off x="1488694" y="17806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4" name="Hình Bầu dục 503">
            <a:extLst>
              <a:ext uri="{FF2B5EF4-FFF2-40B4-BE49-F238E27FC236}">
                <a16:creationId xmlns:a16="http://schemas.microsoft.com/office/drawing/2014/main" id="{557A3F09-A3FD-A51A-5615-56DA5AA4BDAF}"/>
              </a:ext>
            </a:extLst>
          </p:cNvPr>
          <p:cNvSpPr/>
          <p:nvPr/>
        </p:nvSpPr>
        <p:spPr>
          <a:xfrm>
            <a:off x="1716061" y="16163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5" name="Hình Bầu dục 504">
            <a:extLst>
              <a:ext uri="{FF2B5EF4-FFF2-40B4-BE49-F238E27FC236}">
                <a16:creationId xmlns:a16="http://schemas.microsoft.com/office/drawing/2014/main" id="{A20C85A1-3C08-931B-AE85-8AC8A124CFF2}"/>
              </a:ext>
            </a:extLst>
          </p:cNvPr>
          <p:cNvSpPr/>
          <p:nvPr/>
        </p:nvSpPr>
        <p:spPr>
          <a:xfrm>
            <a:off x="1481283" y="15414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6" name="Hình Bầu dục 505">
            <a:extLst>
              <a:ext uri="{FF2B5EF4-FFF2-40B4-BE49-F238E27FC236}">
                <a16:creationId xmlns:a16="http://schemas.microsoft.com/office/drawing/2014/main" id="{FC2E6DFA-FDF3-7684-1BF4-DF2C4CA7112B}"/>
              </a:ext>
            </a:extLst>
          </p:cNvPr>
          <p:cNvSpPr/>
          <p:nvPr/>
        </p:nvSpPr>
        <p:spPr>
          <a:xfrm>
            <a:off x="1553040" y="19467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7" name="Hình Bầu dục 506">
            <a:extLst>
              <a:ext uri="{FF2B5EF4-FFF2-40B4-BE49-F238E27FC236}">
                <a16:creationId xmlns:a16="http://schemas.microsoft.com/office/drawing/2014/main" id="{99337A92-6F0E-84BA-CCD8-F23CC869A3C9}"/>
              </a:ext>
            </a:extLst>
          </p:cNvPr>
          <p:cNvSpPr/>
          <p:nvPr/>
        </p:nvSpPr>
        <p:spPr>
          <a:xfrm>
            <a:off x="1682098" y="19624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8" name="Hình Bầu dục 507">
            <a:extLst>
              <a:ext uri="{FF2B5EF4-FFF2-40B4-BE49-F238E27FC236}">
                <a16:creationId xmlns:a16="http://schemas.microsoft.com/office/drawing/2014/main" id="{48FD2503-D40A-676D-2640-F9A3935BD572}"/>
              </a:ext>
            </a:extLst>
          </p:cNvPr>
          <p:cNvSpPr/>
          <p:nvPr/>
        </p:nvSpPr>
        <p:spPr>
          <a:xfrm>
            <a:off x="1504143" y="16465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09" name="Hình Bầu dục 508">
            <a:extLst>
              <a:ext uri="{FF2B5EF4-FFF2-40B4-BE49-F238E27FC236}">
                <a16:creationId xmlns:a16="http://schemas.microsoft.com/office/drawing/2014/main" id="{A9672F11-6638-FCA2-095C-EDD76F11252F}"/>
              </a:ext>
            </a:extLst>
          </p:cNvPr>
          <p:cNvSpPr/>
          <p:nvPr/>
        </p:nvSpPr>
        <p:spPr>
          <a:xfrm>
            <a:off x="1861996" y="198288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0" name="Hình Bầu dục 509">
            <a:extLst>
              <a:ext uri="{FF2B5EF4-FFF2-40B4-BE49-F238E27FC236}">
                <a16:creationId xmlns:a16="http://schemas.microsoft.com/office/drawing/2014/main" id="{E717CA4D-3018-CFC3-7D46-C258C4AFC273}"/>
              </a:ext>
            </a:extLst>
          </p:cNvPr>
          <p:cNvSpPr/>
          <p:nvPr/>
        </p:nvSpPr>
        <p:spPr>
          <a:xfrm>
            <a:off x="1881372" y="160777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1" name="Hình Bầu dục 510">
            <a:extLst>
              <a:ext uri="{FF2B5EF4-FFF2-40B4-BE49-F238E27FC236}">
                <a16:creationId xmlns:a16="http://schemas.microsoft.com/office/drawing/2014/main" id="{48D206B2-216B-8FEB-61BF-1B238D09812B}"/>
              </a:ext>
            </a:extLst>
          </p:cNvPr>
          <p:cNvSpPr/>
          <p:nvPr/>
        </p:nvSpPr>
        <p:spPr>
          <a:xfrm>
            <a:off x="1904231" y="17035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2" name="Hình Bầu dục 511">
            <a:extLst>
              <a:ext uri="{FF2B5EF4-FFF2-40B4-BE49-F238E27FC236}">
                <a16:creationId xmlns:a16="http://schemas.microsoft.com/office/drawing/2014/main" id="{C9E9DAC6-A482-33CE-9990-6394D5469195}"/>
              </a:ext>
            </a:extLst>
          </p:cNvPr>
          <p:cNvSpPr/>
          <p:nvPr/>
        </p:nvSpPr>
        <p:spPr>
          <a:xfrm>
            <a:off x="1792213" y="16250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3" name="Hộp Văn bản 512">
            <a:extLst>
              <a:ext uri="{FF2B5EF4-FFF2-40B4-BE49-F238E27FC236}">
                <a16:creationId xmlns:a16="http://schemas.microsoft.com/office/drawing/2014/main" id="{CFFAB511-96EA-24B2-1BAA-AFD9943C81C0}"/>
              </a:ext>
            </a:extLst>
          </p:cNvPr>
          <p:cNvSpPr txBox="1"/>
          <p:nvPr/>
        </p:nvSpPr>
        <p:spPr>
          <a:xfrm>
            <a:off x="371857" y="905098"/>
            <a:ext cx="86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b="1"/>
              <a:t>RSSI features</a:t>
            </a:r>
            <a:endParaRPr lang="en-US" sz="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Hộp Văn bản 513">
                <a:extLst>
                  <a:ext uri="{FF2B5EF4-FFF2-40B4-BE49-F238E27FC236}">
                    <a16:creationId xmlns:a16="http://schemas.microsoft.com/office/drawing/2014/main" id="{46C11F33-BBF1-50A1-38CA-05E98BC78A72}"/>
                  </a:ext>
                </a:extLst>
              </p:cNvPr>
              <p:cNvSpPr txBox="1"/>
              <p:nvPr/>
            </p:nvSpPr>
            <p:spPr>
              <a:xfrm>
                <a:off x="1202654" y="1049746"/>
                <a:ext cx="1282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800" b="1"/>
                  <a:t>Coordinate label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vi-VN" sz="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vi-VN" sz="8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vi-VN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vi-VN" sz="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endParaRPr lang="en-US" sz="800" b="1"/>
              </a:p>
            </p:txBody>
          </p:sp>
        </mc:Choice>
        <mc:Fallback xmlns="">
          <p:sp>
            <p:nvSpPr>
              <p:cNvPr id="514" name="Hộp Văn bản 513">
                <a:extLst>
                  <a:ext uri="{FF2B5EF4-FFF2-40B4-BE49-F238E27FC236}">
                    <a16:creationId xmlns:a16="http://schemas.microsoft.com/office/drawing/2014/main" id="{46C11F33-BBF1-50A1-38CA-05E98BC78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54" y="1049746"/>
                <a:ext cx="12827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5" name="Hình chữ nhật: Góc Tròn 514">
            <a:extLst>
              <a:ext uri="{FF2B5EF4-FFF2-40B4-BE49-F238E27FC236}">
                <a16:creationId xmlns:a16="http://schemas.microsoft.com/office/drawing/2014/main" id="{0C020EEC-FBDE-2A6C-5677-A2B02083E243}"/>
              </a:ext>
            </a:extLst>
          </p:cNvPr>
          <p:cNvSpPr/>
          <p:nvPr/>
        </p:nvSpPr>
        <p:spPr>
          <a:xfrm>
            <a:off x="2187613" y="1609900"/>
            <a:ext cx="670560" cy="2378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 b="1"/>
              <a:t>Cluster</a:t>
            </a:r>
            <a:endParaRPr lang="en-US" sz="800" b="1"/>
          </a:p>
        </p:txBody>
      </p:sp>
      <p:cxnSp>
        <p:nvCxnSpPr>
          <p:cNvPr id="517" name="Đường kết nối Mũi tên Thẳng 516">
            <a:extLst>
              <a:ext uri="{FF2B5EF4-FFF2-40B4-BE49-F238E27FC236}">
                <a16:creationId xmlns:a16="http://schemas.microsoft.com/office/drawing/2014/main" id="{F9E03761-617A-F3F3-D757-978A36333E17}"/>
              </a:ext>
            </a:extLst>
          </p:cNvPr>
          <p:cNvCxnSpPr>
            <a:cxnSpLocks/>
            <a:stCxn id="496" idx="3"/>
            <a:endCxn id="515" idx="1"/>
          </p:cNvCxnSpPr>
          <p:nvPr/>
        </p:nvCxnSpPr>
        <p:spPr>
          <a:xfrm flipV="1">
            <a:off x="1992254" y="1728847"/>
            <a:ext cx="195359" cy="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0" name="Đường kết nối Mũi tên Thẳng 519">
            <a:extLst>
              <a:ext uri="{FF2B5EF4-FFF2-40B4-BE49-F238E27FC236}">
                <a16:creationId xmlns:a16="http://schemas.microsoft.com/office/drawing/2014/main" id="{3A09A7A9-4916-C973-549C-6FAF92C830D2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 flipH="1">
            <a:off x="769351" y="2713992"/>
            <a:ext cx="2844" cy="22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Hình chữ nhật 520">
            <a:extLst>
              <a:ext uri="{FF2B5EF4-FFF2-40B4-BE49-F238E27FC236}">
                <a16:creationId xmlns:a16="http://schemas.microsoft.com/office/drawing/2014/main" id="{D23E0852-0B26-FF13-1A36-3BF392768C43}"/>
              </a:ext>
            </a:extLst>
          </p:cNvPr>
          <p:cNvSpPr/>
          <p:nvPr/>
        </p:nvSpPr>
        <p:spPr>
          <a:xfrm>
            <a:off x="4332482" y="1271504"/>
            <a:ext cx="765803" cy="943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4" name="Hình chữ nhật 523">
            <a:extLst>
              <a:ext uri="{FF2B5EF4-FFF2-40B4-BE49-F238E27FC236}">
                <a16:creationId xmlns:a16="http://schemas.microsoft.com/office/drawing/2014/main" id="{A5A5CFE7-508B-749B-A229-7C901A4D5697}"/>
              </a:ext>
            </a:extLst>
          </p:cNvPr>
          <p:cNvSpPr/>
          <p:nvPr/>
        </p:nvSpPr>
        <p:spPr>
          <a:xfrm flipV="1">
            <a:off x="370349" y="1396315"/>
            <a:ext cx="804518" cy="75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6" name="Hình Bầu dục 525">
            <a:extLst>
              <a:ext uri="{FF2B5EF4-FFF2-40B4-BE49-F238E27FC236}">
                <a16:creationId xmlns:a16="http://schemas.microsoft.com/office/drawing/2014/main" id="{88B9B821-0698-3FD9-8345-2FE8C289E7BA}"/>
              </a:ext>
            </a:extLst>
          </p:cNvPr>
          <p:cNvSpPr/>
          <p:nvPr/>
        </p:nvSpPr>
        <p:spPr>
          <a:xfrm>
            <a:off x="1788846" y="17161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7" name="Hình Bầu dục 526">
            <a:extLst>
              <a:ext uri="{FF2B5EF4-FFF2-40B4-BE49-F238E27FC236}">
                <a16:creationId xmlns:a16="http://schemas.microsoft.com/office/drawing/2014/main" id="{42ABA9BE-8557-9D97-8A2E-F06D4A2CBECB}"/>
              </a:ext>
            </a:extLst>
          </p:cNvPr>
          <p:cNvSpPr/>
          <p:nvPr/>
        </p:nvSpPr>
        <p:spPr>
          <a:xfrm>
            <a:off x="1795288" y="17955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8" name="Hình Bầu dục 527">
            <a:extLst>
              <a:ext uri="{FF2B5EF4-FFF2-40B4-BE49-F238E27FC236}">
                <a16:creationId xmlns:a16="http://schemas.microsoft.com/office/drawing/2014/main" id="{9EBCD974-F9E1-61A4-69C2-24F13D467D17}"/>
              </a:ext>
            </a:extLst>
          </p:cNvPr>
          <p:cNvSpPr/>
          <p:nvPr/>
        </p:nvSpPr>
        <p:spPr>
          <a:xfrm>
            <a:off x="1481692" y="18817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9" name="Hình Bầu dục 528">
            <a:extLst>
              <a:ext uri="{FF2B5EF4-FFF2-40B4-BE49-F238E27FC236}">
                <a16:creationId xmlns:a16="http://schemas.microsoft.com/office/drawing/2014/main" id="{82A63F25-001B-9323-DCA6-D43CF9AB4C7E}"/>
              </a:ext>
            </a:extLst>
          </p:cNvPr>
          <p:cNvSpPr/>
          <p:nvPr/>
        </p:nvSpPr>
        <p:spPr>
          <a:xfrm>
            <a:off x="1868461" y="17687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0" name="Hình Bầu dục 529">
            <a:extLst>
              <a:ext uri="{FF2B5EF4-FFF2-40B4-BE49-F238E27FC236}">
                <a16:creationId xmlns:a16="http://schemas.microsoft.com/office/drawing/2014/main" id="{EE3D2856-C1D6-BDFF-D08D-75CA6C6A704D}"/>
              </a:ext>
            </a:extLst>
          </p:cNvPr>
          <p:cNvSpPr/>
          <p:nvPr/>
        </p:nvSpPr>
        <p:spPr>
          <a:xfrm>
            <a:off x="1671296" y="17205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1" name="Hình Bầu dục 530">
            <a:extLst>
              <a:ext uri="{FF2B5EF4-FFF2-40B4-BE49-F238E27FC236}">
                <a16:creationId xmlns:a16="http://schemas.microsoft.com/office/drawing/2014/main" id="{83DD4A86-2995-059B-A9C3-5D9E1F826186}"/>
              </a:ext>
            </a:extLst>
          </p:cNvPr>
          <p:cNvSpPr/>
          <p:nvPr/>
        </p:nvSpPr>
        <p:spPr>
          <a:xfrm>
            <a:off x="1891321" y="19226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3" name="Hình chữ nhật: Góc Tròn 532">
            <a:extLst>
              <a:ext uri="{FF2B5EF4-FFF2-40B4-BE49-F238E27FC236}">
                <a16:creationId xmlns:a16="http://schemas.microsoft.com/office/drawing/2014/main" id="{5AFC4297-AC76-6786-F368-C57E8E3394B6}"/>
              </a:ext>
            </a:extLst>
          </p:cNvPr>
          <p:cNvSpPr/>
          <p:nvPr/>
        </p:nvSpPr>
        <p:spPr>
          <a:xfrm>
            <a:off x="4368463" y="1341793"/>
            <a:ext cx="670560" cy="1202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800" b="1"/>
              <a:t>Cluster 0 </a:t>
            </a:r>
            <a:endParaRPr lang="en-US" sz="800" b="1"/>
          </a:p>
        </p:txBody>
      </p:sp>
      <p:sp>
        <p:nvSpPr>
          <p:cNvPr id="534" name="Hình chữ nhật: Góc Tròn 533">
            <a:extLst>
              <a:ext uri="{FF2B5EF4-FFF2-40B4-BE49-F238E27FC236}">
                <a16:creationId xmlns:a16="http://schemas.microsoft.com/office/drawing/2014/main" id="{FEAF3555-671E-D7C5-9042-58CE16D8386B}"/>
              </a:ext>
            </a:extLst>
          </p:cNvPr>
          <p:cNvSpPr/>
          <p:nvPr/>
        </p:nvSpPr>
        <p:spPr>
          <a:xfrm>
            <a:off x="4359639" y="1505911"/>
            <a:ext cx="688208" cy="1198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800" b="1"/>
              <a:t>Cluster 1</a:t>
            </a:r>
            <a:endParaRPr lang="en-US" sz="800" b="1"/>
          </a:p>
        </p:txBody>
      </p:sp>
      <p:sp>
        <p:nvSpPr>
          <p:cNvPr id="535" name="Hình chữ nhật: Góc Tròn 534">
            <a:extLst>
              <a:ext uri="{FF2B5EF4-FFF2-40B4-BE49-F238E27FC236}">
                <a16:creationId xmlns:a16="http://schemas.microsoft.com/office/drawing/2014/main" id="{3DBA6FB2-6AB5-7C15-0B17-D83FEEE59D79}"/>
              </a:ext>
            </a:extLst>
          </p:cNvPr>
          <p:cNvSpPr/>
          <p:nvPr/>
        </p:nvSpPr>
        <p:spPr>
          <a:xfrm>
            <a:off x="4403616" y="1972743"/>
            <a:ext cx="644231" cy="1059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800" b="1"/>
              <a:t>Cluster n</a:t>
            </a:r>
            <a:endParaRPr lang="en-US" sz="800" b="1"/>
          </a:p>
        </p:txBody>
      </p:sp>
      <p:sp>
        <p:nvSpPr>
          <p:cNvPr id="536" name="Hộp Văn bản 535">
            <a:extLst>
              <a:ext uri="{FF2B5EF4-FFF2-40B4-BE49-F238E27FC236}">
                <a16:creationId xmlns:a16="http://schemas.microsoft.com/office/drawing/2014/main" id="{6C204FB2-E325-52D6-5390-1448C880DBDE}"/>
              </a:ext>
            </a:extLst>
          </p:cNvPr>
          <p:cNvSpPr txBox="1"/>
          <p:nvPr/>
        </p:nvSpPr>
        <p:spPr>
          <a:xfrm flipV="1">
            <a:off x="4368502" y="1689132"/>
            <a:ext cx="5638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/>
              <a:t>. . .</a:t>
            </a:r>
          </a:p>
        </p:txBody>
      </p:sp>
      <p:cxnSp>
        <p:nvCxnSpPr>
          <p:cNvPr id="50" name="Đường kết nối Mũi tên Thẳng 49">
            <a:extLst>
              <a:ext uri="{FF2B5EF4-FFF2-40B4-BE49-F238E27FC236}">
                <a16:creationId xmlns:a16="http://schemas.microsoft.com/office/drawing/2014/main" id="{026BD5DB-15B4-2E46-11CF-6746801E048E}"/>
              </a:ext>
            </a:extLst>
          </p:cNvPr>
          <p:cNvCxnSpPr>
            <a:cxnSpLocks/>
            <a:stCxn id="515" idx="3"/>
          </p:cNvCxnSpPr>
          <p:nvPr/>
        </p:nvCxnSpPr>
        <p:spPr>
          <a:xfrm flipV="1">
            <a:off x="2858173" y="1728051"/>
            <a:ext cx="222712" cy="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B924ACF0-D7D2-57B5-E5EE-FD8D64B9971E}"/>
              </a:ext>
            </a:extLst>
          </p:cNvPr>
          <p:cNvCxnSpPr>
            <a:cxnSpLocks/>
            <a:stCxn id="8" idx="0"/>
            <a:endCxn id="11" idx="0"/>
          </p:cNvCxnSpPr>
          <p:nvPr/>
        </p:nvCxnSpPr>
        <p:spPr>
          <a:xfrm flipH="1">
            <a:off x="772195" y="2002906"/>
            <a:ext cx="1" cy="3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E529C448-14C8-EEFA-C57C-ADAA8EBD487E}"/>
              </a:ext>
            </a:extLst>
          </p:cNvPr>
          <p:cNvSpPr/>
          <p:nvPr/>
        </p:nvSpPr>
        <p:spPr>
          <a:xfrm>
            <a:off x="3053749" y="2982546"/>
            <a:ext cx="765803" cy="293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latin typeface="Arial (Thân)"/>
                <a:cs typeface="Arial" panose="020B0604020202020204" pitchFamily="34" charset="0"/>
              </a:rPr>
              <a:t>Classifier</a:t>
            </a:r>
          </a:p>
        </p:txBody>
      </p:sp>
      <p:cxnSp>
        <p:nvCxnSpPr>
          <p:cNvPr id="66" name="Đường kết nối Mũi tên Thẳng 65">
            <a:extLst>
              <a:ext uri="{FF2B5EF4-FFF2-40B4-BE49-F238E27FC236}">
                <a16:creationId xmlns:a16="http://schemas.microsoft.com/office/drawing/2014/main" id="{E3BD2DD1-1BAC-2E6C-3FCE-9383A0B203D3}"/>
              </a:ext>
            </a:extLst>
          </p:cNvPr>
          <p:cNvCxnSpPr>
            <a:cxnSpLocks/>
            <a:stCxn id="95" idx="2"/>
            <a:endCxn id="28" idx="0"/>
          </p:cNvCxnSpPr>
          <p:nvPr/>
        </p:nvCxnSpPr>
        <p:spPr>
          <a:xfrm flipH="1">
            <a:off x="3436651" y="2071332"/>
            <a:ext cx="1627" cy="911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Đường kết nối Mũi tên Thẳng 73">
            <a:extLst>
              <a:ext uri="{FF2B5EF4-FFF2-40B4-BE49-F238E27FC236}">
                <a16:creationId xmlns:a16="http://schemas.microsoft.com/office/drawing/2014/main" id="{04C5A3F6-8B26-4EE7-A200-2D04BD139C34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1051271" y="3129210"/>
            <a:ext cx="2002478" cy="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FAC5AC5A-21EA-0BAD-6785-AAD5D5027421}"/>
              </a:ext>
            </a:extLst>
          </p:cNvPr>
          <p:cNvSpPr txBox="1"/>
          <p:nvPr/>
        </p:nvSpPr>
        <p:spPr>
          <a:xfrm>
            <a:off x="3396130" y="2463032"/>
            <a:ext cx="474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Label</a:t>
            </a:r>
          </a:p>
        </p:txBody>
      </p:sp>
      <p:sp>
        <p:nvSpPr>
          <p:cNvPr id="80" name="Hộp Văn bản 79">
            <a:extLst>
              <a:ext uri="{FF2B5EF4-FFF2-40B4-BE49-F238E27FC236}">
                <a16:creationId xmlns:a16="http://schemas.microsoft.com/office/drawing/2014/main" id="{CE1F4AC4-B50A-1E5F-C500-C5DC404F1840}"/>
              </a:ext>
            </a:extLst>
          </p:cNvPr>
          <p:cNvSpPr txBox="1"/>
          <p:nvPr/>
        </p:nvSpPr>
        <p:spPr>
          <a:xfrm>
            <a:off x="2487053" y="2941168"/>
            <a:ext cx="474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Data</a:t>
            </a:r>
          </a:p>
        </p:txBody>
      </p:sp>
      <p:sp>
        <p:nvSpPr>
          <p:cNvPr id="81" name="Hình chữ nhật: Góc Tròn 80">
            <a:extLst>
              <a:ext uri="{FF2B5EF4-FFF2-40B4-BE49-F238E27FC236}">
                <a16:creationId xmlns:a16="http://schemas.microsoft.com/office/drawing/2014/main" id="{0809667B-9384-68FA-03B1-A31D0E725568}"/>
              </a:ext>
            </a:extLst>
          </p:cNvPr>
          <p:cNvSpPr/>
          <p:nvPr/>
        </p:nvSpPr>
        <p:spPr>
          <a:xfrm>
            <a:off x="3102998" y="1328363"/>
            <a:ext cx="670560" cy="1202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/>
              <a:t>Label</a:t>
            </a:r>
            <a:r>
              <a:rPr lang="vi-VN" sz="800" b="1"/>
              <a:t> 0</a:t>
            </a:r>
            <a:endParaRPr lang="en-US" sz="800" b="1"/>
          </a:p>
        </p:txBody>
      </p:sp>
      <p:sp>
        <p:nvSpPr>
          <p:cNvPr id="82" name="Hình chữ nhật: Góc Tròn 81">
            <a:extLst>
              <a:ext uri="{FF2B5EF4-FFF2-40B4-BE49-F238E27FC236}">
                <a16:creationId xmlns:a16="http://schemas.microsoft.com/office/drawing/2014/main" id="{49888B36-DF47-6E54-E3F0-F5FAB99AAF39}"/>
              </a:ext>
            </a:extLst>
          </p:cNvPr>
          <p:cNvSpPr/>
          <p:nvPr/>
        </p:nvSpPr>
        <p:spPr>
          <a:xfrm>
            <a:off x="3102998" y="1480139"/>
            <a:ext cx="670560" cy="1202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/>
              <a:t>Label</a:t>
            </a:r>
            <a:r>
              <a:rPr lang="vi-VN" sz="800" b="1"/>
              <a:t> </a:t>
            </a:r>
            <a:r>
              <a:rPr lang="en-US" sz="800" b="1"/>
              <a:t>1</a:t>
            </a:r>
          </a:p>
        </p:txBody>
      </p:sp>
      <p:sp>
        <p:nvSpPr>
          <p:cNvPr id="95" name="Hình chữ nhật: Góc Tròn 94">
            <a:extLst>
              <a:ext uri="{FF2B5EF4-FFF2-40B4-BE49-F238E27FC236}">
                <a16:creationId xmlns:a16="http://schemas.microsoft.com/office/drawing/2014/main" id="{E2300095-BD18-2BFE-DE85-665C7E180DE3}"/>
              </a:ext>
            </a:extLst>
          </p:cNvPr>
          <p:cNvSpPr/>
          <p:nvPr/>
        </p:nvSpPr>
        <p:spPr>
          <a:xfrm>
            <a:off x="3102998" y="1951126"/>
            <a:ext cx="670560" cy="1202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/>
              <a:t>Label</a:t>
            </a:r>
            <a:r>
              <a:rPr lang="vi-VN" sz="800" b="1"/>
              <a:t> </a:t>
            </a:r>
            <a:r>
              <a:rPr lang="en-US" sz="800" b="1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C605168B-E39F-A4F2-72D6-A4069C8E3A96}"/>
                  </a:ext>
                </a:extLst>
              </p:cNvPr>
              <p:cNvSpPr txBox="1"/>
              <p:nvPr/>
            </p:nvSpPr>
            <p:spPr>
              <a:xfrm>
                <a:off x="4130584" y="899035"/>
                <a:ext cx="1585358" cy="48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800" b="1"/>
                  <a:t>Coordinate sub-label </a:t>
                </a:r>
              </a:p>
              <a:p>
                <a:r>
                  <a:rPr lang="vi-VN" sz="800" b="1"/>
                  <a:t> </a:t>
                </a:r>
                <a14:m>
                  <m:oMath xmlns:m="http://schemas.openxmlformats.org/officeDocument/2006/math">
                    <m:r>
                      <a:rPr lang="vi-VN" sz="800" b="1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vi-VN" sz="800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vi-VN" sz="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vi-VN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vi-VN" sz="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vi-VN" sz="800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vi-VN" sz="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vi-VN" sz="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vi-VN" sz="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vi-VN" sz="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800" b="1"/>
                  <a:t>,  </a:t>
                </a:r>
                <a14:m>
                  <m:oMath xmlns:m="http://schemas.openxmlformats.org/officeDocument/2006/math">
                    <m:r>
                      <a:rPr lang="vi-VN" sz="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800" b="1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vi-VN" sz="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vi-VN" sz="800" b="1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vi-VN" sz="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vi-VN" sz="800" b="1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800" b="1"/>
              </a:p>
              <a:p>
                <a:endParaRPr lang="en-US" sz="800" b="1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C605168B-E39F-A4F2-72D6-A4069C8E3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584" y="899035"/>
                <a:ext cx="1585358" cy="486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Hộp Văn bản 64">
            <a:extLst>
              <a:ext uri="{FF2B5EF4-FFF2-40B4-BE49-F238E27FC236}">
                <a16:creationId xmlns:a16="http://schemas.microsoft.com/office/drawing/2014/main" id="{A11BF243-E717-E5CF-C7B9-C8F1BD1F91C1}"/>
              </a:ext>
            </a:extLst>
          </p:cNvPr>
          <p:cNvSpPr txBox="1"/>
          <p:nvPr/>
        </p:nvSpPr>
        <p:spPr>
          <a:xfrm>
            <a:off x="2813697" y="912930"/>
            <a:ext cx="122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800" b="1"/>
              <a:t>Classification</a:t>
            </a:r>
          </a:p>
          <a:p>
            <a:pPr algn="ctr"/>
            <a:r>
              <a:rPr lang="vi-VN" sz="800" b="1"/>
              <a:t> cluster label</a:t>
            </a:r>
            <a:endParaRPr lang="en-US" sz="800" b="1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F6425C2F-D128-1389-2A60-7539D327F1B1}"/>
              </a:ext>
            </a:extLst>
          </p:cNvPr>
          <p:cNvSpPr/>
          <p:nvPr/>
        </p:nvSpPr>
        <p:spPr>
          <a:xfrm>
            <a:off x="908516" y="94524"/>
            <a:ext cx="758958" cy="2634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 b="1"/>
              <a:t>Supervisor</a:t>
            </a:r>
            <a:endParaRPr lang="en-US" sz="800" b="1"/>
          </a:p>
        </p:txBody>
      </p:sp>
      <p:sp>
        <p:nvSpPr>
          <p:cNvPr id="23" name="Ngoặc móc Phải 22">
            <a:extLst>
              <a:ext uri="{FF2B5EF4-FFF2-40B4-BE49-F238E27FC236}">
                <a16:creationId xmlns:a16="http://schemas.microsoft.com/office/drawing/2014/main" id="{1C6A31F3-D34D-7C05-BDC6-A8C7E73D7750}"/>
              </a:ext>
            </a:extLst>
          </p:cNvPr>
          <p:cNvSpPr/>
          <p:nvPr/>
        </p:nvSpPr>
        <p:spPr>
          <a:xfrm rot="16200000">
            <a:off x="1238618" y="49000"/>
            <a:ext cx="96520" cy="162677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8661A58F-BD36-1612-73DA-D00FB94720B6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flipV="1">
            <a:off x="1286879" y="358018"/>
            <a:ext cx="1116" cy="456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CDEBB868-AEEC-FB68-EF9A-8D3CCF1EBF34}"/>
              </a:ext>
            </a:extLst>
          </p:cNvPr>
          <p:cNvSpPr txBox="1"/>
          <p:nvPr/>
        </p:nvSpPr>
        <p:spPr>
          <a:xfrm>
            <a:off x="1273070" y="469418"/>
            <a:ext cx="719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b="1"/>
              <a:t>Train regression</a:t>
            </a:r>
            <a:endParaRPr lang="en-US" sz="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Hình chữ nhật: Góc Tròn 33">
                <a:extLst>
                  <a:ext uri="{FF2B5EF4-FFF2-40B4-BE49-F238E27FC236}">
                    <a16:creationId xmlns:a16="http://schemas.microsoft.com/office/drawing/2014/main" id="{3C81E260-4DB2-F709-1887-3D82AD428BC2}"/>
                  </a:ext>
                </a:extLst>
              </p:cNvPr>
              <p:cNvSpPr/>
              <p:nvPr/>
            </p:nvSpPr>
            <p:spPr>
              <a:xfrm>
                <a:off x="4245552" y="3726135"/>
                <a:ext cx="914799" cy="21544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vi-VN" sz="800" b="1" i="1">
                  <a:latin typeface="Cambria Math" panose="02040503050406030204" pitchFamily="18" charset="0"/>
                </a:endParaRPr>
              </a:p>
              <a:p>
                <a:endParaRPr lang="vi-VN" sz="800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𝒑𝒄𝒂</m:t>
                          </m:r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  <m:sup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vi-VN" sz="800" b="1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vi-VN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vi-VN" sz="8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vi-VN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vi-VN" sz="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b="1"/>
              </a:p>
              <a:p>
                <a:endParaRPr lang="en-US" sz="800" b="1"/>
              </a:p>
              <a:p>
                <a:pPr algn="ctr"/>
                <a:endParaRPr lang="en-US" sz="800" b="1"/>
              </a:p>
            </p:txBody>
          </p:sp>
        </mc:Choice>
        <mc:Fallback xmlns="">
          <p:sp>
            <p:nvSpPr>
              <p:cNvPr id="34" name="Hình chữ nhật: Góc Tròn 33">
                <a:extLst>
                  <a:ext uri="{FF2B5EF4-FFF2-40B4-BE49-F238E27FC236}">
                    <a16:creationId xmlns:a16="http://schemas.microsoft.com/office/drawing/2014/main" id="{3C81E260-4DB2-F709-1887-3D82AD428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52" y="3726135"/>
                <a:ext cx="914799" cy="2154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Hình chữ nhật: Góc Tròn 82">
                <a:extLst>
                  <a:ext uri="{FF2B5EF4-FFF2-40B4-BE49-F238E27FC236}">
                    <a16:creationId xmlns:a16="http://schemas.microsoft.com/office/drawing/2014/main" id="{D8DC5942-0FEB-8BCB-F4C4-186D30AB57A3}"/>
                  </a:ext>
                </a:extLst>
              </p:cNvPr>
              <p:cNvSpPr/>
              <p:nvPr/>
            </p:nvSpPr>
            <p:spPr>
              <a:xfrm>
                <a:off x="4228296" y="4462408"/>
                <a:ext cx="914799" cy="21544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vi-VN" sz="800" b="1" i="1">
                  <a:latin typeface="Cambria Math" panose="02040503050406030204" pitchFamily="18" charset="0"/>
                </a:endParaRPr>
              </a:p>
              <a:p>
                <a:endParaRPr lang="vi-VN" sz="800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𝒑𝒄𝒂</m:t>
                          </m:r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  <m:sup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vi-VN" sz="800" b="1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vi-VN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vi-VN" sz="8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vi-VN" sz="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vi-VN" sz="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vi-VN" sz="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b="1"/>
              </a:p>
              <a:p>
                <a:endParaRPr lang="en-US" sz="800" b="1"/>
              </a:p>
              <a:p>
                <a:pPr algn="ctr"/>
                <a:endParaRPr lang="en-US" sz="800" b="1"/>
              </a:p>
            </p:txBody>
          </p:sp>
        </mc:Choice>
        <mc:Fallback xmlns="">
          <p:sp>
            <p:nvSpPr>
              <p:cNvPr id="83" name="Hình chữ nhật: Góc Tròn 82">
                <a:extLst>
                  <a:ext uri="{FF2B5EF4-FFF2-40B4-BE49-F238E27FC236}">
                    <a16:creationId xmlns:a16="http://schemas.microsoft.com/office/drawing/2014/main" id="{D8DC5942-0FEB-8BCB-F4C4-186D30AB5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96" y="4462408"/>
                <a:ext cx="914799" cy="2154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006B54D7-4AC1-EDDB-A3A9-218201D75151}"/>
                  </a:ext>
                </a:extLst>
              </p:cNvPr>
              <p:cNvSpPr txBox="1"/>
              <p:nvPr/>
            </p:nvSpPr>
            <p:spPr>
              <a:xfrm>
                <a:off x="747526" y="3976111"/>
                <a:ext cx="256377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800" b="1" i="0">
                    <a:solidFill>
                      <a:srgbClr val="000000"/>
                    </a:solidFill>
                    <a:effectLst/>
                    <a:latin typeface="Calibri (Thân)"/>
                  </a:rPr>
                  <a:t>split into n sub-dataset w.r.t </a:t>
                </a:r>
                <a:r>
                  <a:rPr lang="vi-VN" sz="800" b="1" i="0">
                    <a:solidFill>
                      <a:srgbClr val="000000"/>
                    </a:solidFill>
                    <a:effectLst/>
                    <a:latin typeface="Calibri (Thân)"/>
                  </a:rPr>
                  <a:t>n cluster</a:t>
                </a:r>
                <a:r>
                  <a:rPr lang="en-US" sz="800" b="1" i="0">
                    <a:solidFill>
                      <a:srgbClr val="000000"/>
                    </a:solidFill>
                    <a:effectLst/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vi-VN" sz="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" b="1" i="0">
                    <a:solidFill>
                      <a:srgbClr val="000000"/>
                    </a:solidFill>
                    <a:effectLst/>
                    <a:latin typeface="Calibri (Thân)"/>
                  </a:rPr>
                  <a:t>above</a:t>
                </a:r>
                <a:endParaRPr lang="en-US" sz="800" b="1">
                  <a:latin typeface="Calibri (Thân)"/>
                </a:endParaRPr>
              </a:p>
            </p:txBody>
          </p:sp>
        </mc:Choice>
        <mc:Fallback xmlns="">
          <p:sp>
            <p:nvSpPr>
              <p:cNvPr id="85" name="Hộp Văn bản 84">
                <a:extLst>
                  <a:ext uri="{FF2B5EF4-FFF2-40B4-BE49-F238E27FC236}">
                    <a16:creationId xmlns:a16="http://schemas.microsoft.com/office/drawing/2014/main" id="{006B54D7-4AC1-EDDB-A3A9-218201D75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26" y="3976111"/>
                <a:ext cx="2563773" cy="215444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kết nối: Mũi tên Gấp khúc 38">
            <a:extLst>
              <a:ext uri="{FF2B5EF4-FFF2-40B4-BE49-F238E27FC236}">
                <a16:creationId xmlns:a16="http://schemas.microsoft.com/office/drawing/2014/main" id="{400321DC-1CA6-677D-1379-1AF49619881E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2074057" y="2032926"/>
            <a:ext cx="879222" cy="34886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9" name="Đường kết nối Mũi tên Thẳng 448">
            <a:extLst>
              <a:ext uri="{FF2B5EF4-FFF2-40B4-BE49-F238E27FC236}">
                <a16:creationId xmlns:a16="http://schemas.microsoft.com/office/drawing/2014/main" id="{34925600-DCBF-DFBD-FB1F-9ADFA39A1335}"/>
              </a:ext>
            </a:extLst>
          </p:cNvPr>
          <p:cNvCxnSpPr>
            <a:stCxn id="521" idx="2"/>
            <a:endCxn id="34" idx="0"/>
          </p:cNvCxnSpPr>
          <p:nvPr/>
        </p:nvCxnSpPr>
        <p:spPr>
          <a:xfrm flipH="1">
            <a:off x="4702952" y="2215482"/>
            <a:ext cx="12432" cy="1510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Hộp Văn bản 117">
            <a:extLst>
              <a:ext uri="{FF2B5EF4-FFF2-40B4-BE49-F238E27FC236}">
                <a16:creationId xmlns:a16="http://schemas.microsoft.com/office/drawing/2014/main" id="{802B9191-C103-7D2B-1522-FCFE962AEA21}"/>
              </a:ext>
            </a:extLst>
          </p:cNvPr>
          <p:cNvSpPr txBox="1"/>
          <p:nvPr/>
        </p:nvSpPr>
        <p:spPr>
          <a:xfrm>
            <a:off x="3229202" y="1551860"/>
            <a:ext cx="5098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latin typeface="Calibri (Thân)"/>
              </a:rPr>
              <a:t>. . .</a:t>
            </a:r>
            <a:endParaRPr lang="vi-VN" sz="1500" b="1">
              <a:latin typeface="Calibri (Thân)"/>
            </a:endParaRPr>
          </a:p>
        </p:txBody>
      </p:sp>
      <p:sp>
        <p:nvSpPr>
          <p:cNvPr id="125" name="Hộp Văn bản 124">
            <a:extLst>
              <a:ext uri="{FF2B5EF4-FFF2-40B4-BE49-F238E27FC236}">
                <a16:creationId xmlns:a16="http://schemas.microsoft.com/office/drawing/2014/main" id="{36120E87-9A35-2C3A-3AA1-1E92489DA104}"/>
              </a:ext>
            </a:extLst>
          </p:cNvPr>
          <p:cNvSpPr txBox="1"/>
          <p:nvPr/>
        </p:nvSpPr>
        <p:spPr>
          <a:xfrm>
            <a:off x="3633217" y="4172878"/>
            <a:ext cx="474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Data</a:t>
            </a:r>
          </a:p>
        </p:txBody>
      </p:sp>
      <p:sp>
        <p:nvSpPr>
          <p:cNvPr id="126" name="Hộp Văn bản 125">
            <a:extLst>
              <a:ext uri="{FF2B5EF4-FFF2-40B4-BE49-F238E27FC236}">
                <a16:creationId xmlns:a16="http://schemas.microsoft.com/office/drawing/2014/main" id="{F268EDA7-9B65-CB67-9FB5-A1C138580D68}"/>
              </a:ext>
            </a:extLst>
          </p:cNvPr>
          <p:cNvSpPr txBox="1"/>
          <p:nvPr/>
        </p:nvSpPr>
        <p:spPr>
          <a:xfrm>
            <a:off x="4686176" y="3366035"/>
            <a:ext cx="474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Label</a:t>
            </a:r>
          </a:p>
        </p:txBody>
      </p:sp>
      <p:cxnSp>
        <p:nvCxnSpPr>
          <p:cNvPr id="127" name="Đường kết nối Mũi tên Thẳng 126">
            <a:extLst>
              <a:ext uri="{FF2B5EF4-FFF2-40B4-BE49-F238E27FC236}">
                <a16:creationId xmlns:a16="http://schemas.microsoft.com/office/drawing/2014/main" id="{26B38FEB-D42A-2AB0-3A30-7175825C1AF5}"/>
              </a:ext>
            </a:extLst>
          </p:cNvPr>
          <p:cNvCxnSpPr>
            <a:cxnSpLocks/>
          </p:cNvCxnSpPr>
          <p:nvPr/>
        </p:nvCxnSpPr>
        <p:spPr>
          <a:xfrm flipV="1">
            <a:off x="3904412" y="1743380"/>
            <a:ext cx="222712" cy="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Hình chữ nhật: Góc Tròn 128">
            <a:extLst>
              <a:ext uri="{FF2B5EF4-FFF2-40B4-BE49-F238E27FC236}">
                <a16:creationId xmlns:a16="http://schemas.microsoft.com/office/drawing/2014/main" id="{7F52708D-EAE3-2125-4212-FA4B9833D280}"/>
              </a:ext>
            </a:extLst>
          </p:cNvPr>
          <p:cNvSpPr/>
          <p:nvPr/>
        </p:nvSpPr>
        <p:spPr>
          <a:xfrm>
            <a:off x="5515850" y="3702110"/>
            <a:ext cx="793261" cy="2634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 b="1"/>
              <a:t>Regressor 0</a:t>
            </a:r>
            <a:endParaRPr lang="en-US" sz="800" b="1"/>
          </a:p>
        </p:txBody>
      </p:sp>
      <p:cxnSp>
        <p:nvCxnSpPr>
          <p:cNvPr id="462" name="Đường kết nối Mũi tên Thẳng 461">
            <a:extLst>
              <a:ext uri="{FF2B5EF4-FFF2-40B4-BE49-F238E27FC236}">
                <a16:creationId xmlns:a16="http://schemas.microsoft.com/office/drawing/2014/main" id="{751EB024-32F0-6A9D-33C8-397EB6BE377D}"/>
              </a:ext>
            </a:extLst>
          </p:cNvPr>
          <p:cNvCxnSpPr>
            <a:stCxn id="34" idx="3"/>
            <a:endCxn id="129" idx="1"/>
          </p:cNvCxnSpPr>
          <p:nvPr/>
        </p:nvCxnSpPr>
        <p:spPr>
          <a:xfrm>
            <a:off x="5160351" y="3833857"/>
            <a:ext cx="355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Hình chữ nhật: Góc Tròn 132">
            <a:extLst>
              <a:ext uri="{FF2B5EF4-FFF2-40B4-BE49-F238E27FC236}">
                <a16:creationId xmlns:a16="http://schemas.microsoft.com/office/drawing/2014/main" id="{90C2BBFF-1EE6-452E-2951-10E0C8D8253F}"/>
              </a:ext>
            </a:extLst>
          </p:cNvPr>
          <p:cNvSpPr/>
          <p:nvPr/>
        </p:nvSpPr>
        <p:spPr>
          <a:xfrm>
            <a:off x="5515850" y="4438383"/>
            <a:ext cx="793261" cy="2634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 b="1"/>
              <a:t>Regressor n</a:t>
            </a:r>
            <a:endParaRPr lang="en-US" sz="800" b="1"/>
          </a:p>
        </p:txBody>
      </p:sp>
      <p:cxnSp>
        <p:nvCxnSpPr>
          <p:cNvPr id="134" name="Đường kết nối Mũi tên Thẳng 133">
            <a:extLst>
              <a:ext uri="{FF2B5EF4-FFF2-40B4-BE49-F238E27FC236}">
                <a16:creationId xmlns:a16="http://schemas.microsoft.com/office/drawing/2014/main" id="{08B25801-32B1-6EF1-E6C5-B0FBDBAE033D}"/>
              </a:ext>
            </a:extLst>
          </p:cNvPr>
          <p:cNvCxnSpPr>
            <a:cxnSpLocks/>
            <a:stCxn id="83" idx="3"/>
            <a:endCxn id="133" idx="1"/>
          </p:cNvCxnSpPr>
          <p:nvPr/>
        </p:nvCxnSpPr>
        <p:spPr>
          <a:xfrm>
            <a:off x="5143095" y="4570130"/>
            <a:ext cx="37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Hình chữ nhật 150">
            <a:extLst>
              <a:ext uri="{FF2B5EF4-FFF2-40B4-BE49-F238E27FC236}">
                <a16:creationId xmlns:a16="http://schemas.microsoft.com/office/drawing/2014/main" id="{AE8EB70C-2DB9-50CB-6F0A-E541E0AD61EB}"/>
              </a:ext>
            </a:extLst>
          </p:cNvPr>
          <p:cNvSpPr/>
          <p:nvPr/>
        </p:nvSpPr>
        <p:spPr>
          <a:xfrm flipV="1">
            <a:off x="6636041" y="1430676"/>
            <a:ext cx="804518" cy="75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Hộp Văn bản 474">
                <a:extLst>
                  <a:ext uri="{FF2B5EF4-FFF2-40B4-BE49-F238E27FC236}">
                    <a16:creationId xmlns:a16="http://schemas.microsoft.com/office/drawing/2014/main" id="{8EE4966B-F101-E645-29C4-2A80C9D5ABB1}"/>
                  </a:ext>
                </a:extLst>
              </p:cNvPr>
              <p:cNvSpPr txBox="1"/>
              <p:nvPr/>
            </p:nvSpPr>
            <p:spPr>
              <a:xfrm>
                <a:off x="6519772" y="1153684"/>
                <a:ext cx="1142580" cy="24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900" b="1"/>
                  <a:t>RSSI feature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9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9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vi-VN" sz="900" b="1" i="1" smtClean="0">
                            <a:latin typeface="Cambria Math" panose="02040503050406030204" pitchFamily="18" charset="0"/>
                          </a:rPr>
                          <m:t>𝒑𝒄𝒂</m:t>
                        </m:r>
                      </m:sub>
                      <m:sup>
                        <m:r>
                          <a:rPr lang="vi-VN" sz="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900" b="1"/>
              </a:p>
            </p:txBody>
          </p:sp>
        </mc:Choice>
        <mc:Fallback xmlns="">
          <p:sp>
            <p:nvSpPr>
              <p:cNvPr id="475" name="Hộp Văn bản 474">
                <a:extLst>
                  <a:ext uri="{FF2B5EF4-FFF2-40B4-BE49-F238E27FC236}">
                    <a16:creationId xmlns:a16="http://schemas.microsoft.com/office/drawing/2014/main" id="{8EE4966B-F101-E645-29C4-2A80C9D5A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72" y="1153684"/>
                <a:ext cx="1142580" cy="242631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Hình chữ nhật: Góc Tròn 154">
            <a:extLst>
              <a:ext uri="{FF2B5EF4-FFF2-40B4-BE49-F238E27FC236}">
                <a16:creationId xmlns:a16="http://schemas.microsoft.com/office/drawing/2014/main" id="{CA90C7F1-9DEA-2F8D-33AF-5D1877D732FF}"/>
              </a:ext>
            </a:extLst>
          </p:cNvPr>
          <p:cNvSpPr/>
          <p:nvPr/>
        </p:nvSpPr>
        <p:spPr>
          <a:xfrm>
            <a:off x="8167228" y="1321737"/>
            <a:ext cx="765803" cy="293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latin typeface="Arial (Thân)"/>
                <a:cs typeface="Arial" panose="020B0604020202020204" pitchFamily="34" charset="0"/>
              </a:rPr>
              <a:t>Classifier</a:t>
            </a:r>
          </a:p>
        </p:txBody>
      </p:sp>
      <p:sp>
        <p:nvSpPr>
          <p:cNvPr id="157" name="Hình chữ nhật: Góc Tròn 156">
            <a:extLst>
              <a:ext uri="{FF2B5EF4-FFF2-40B4-BE49-F238E27FC236}">
                <a16:creationId xmlns:a16="http://schemas.microsoft.com/office/drawing/2014/main" id="{F1830D33-5247-5416-C72C-66C2E2E84D02}"/>
              </a:ext>
            </a:extLst>
          </p:cNvPr>
          <p:cNvSpPr/>
          <p:nvPr/>
        </p:nvSpPr>
        <p:spPr>
          <a:xfrm>
            <a:off x="907511" y="95189"/>
            <a:ext cx="758958" cy="2634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 b="1"/>
              <a:t>Supervisor</a:t>
            </a:r>
            <a:endParaRPr lang="en-US" sz="800" b="1"/>
          </a:p>
        </p:txBody>
      </p:sp>
      <p:sp>
        <p:nvSpPr>
          <p:cNvPr id="158" name="Hình chữ nhật: Góc Tròn 157">
            <a:extLst>
              <a:ext uri="{FF2B5EF4-FFF2-40B4-BE49-F238E27FC236}">
                <a16:creationId xmlns:a16="http://schemas.microsoft.com/office/drawing/2014/main" id="{F882DB11-BF49-8245-F1FC-88402F73CE94}"/>
              </a:ext>
            </a:extLst>
          </p:cNvPr>
          <p:cNvSpPr/>
          <p:nvPr/>
        </p:nvSpPr>
        <p:spPr>
          <a:xfrm>
            <a:off x="6658821" y="2077643"/>
            <a:ext cx="758958" cy="2634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 b="1"/>
              <a:t>Supervisor</a:t>
            </a:r>
            <a:endParaRPr lang="en-US" sz="800" b="1"/>
          </a:p>
        </p:txBody>
      </p:sp>
      <p:cxnSp>
        <p:nvCxnSpPr>
          <p:cNvPr id="481" name="Đường kết nối Mũi tên Thẳng 480">
            <a:extLst>
              <a:ext uri="{FF2B5EF4-FFF2-40B4-BE49-F238E27FC236}">
                <a16:creationId xmlns:a16="http://schemas.microsoft.com/office/drawing/2014/main" id="{1C6292AA-94BD-056E-7F3C-55793338EEA3}"/>
              </a:ext>
            </a:extLst>
          </p:cNvPr>
          <p:cNvCxnSpPr>
            <a:stCxn id="151" idx="0"/>
            <a:endCxn id="158" idx="0"/>
          </p:cNvCxnSpPr>
          <p:nvPr/>
        </p:nvCxnSpPr>
        <p:spPr>
          <a:xfrm>
            <a:off x="7038300" y="1506128"/>
            <a:ext cx="0" cy="571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3" name="Đường kết nối Mũi tên Thẳng 482">
            <a:extLst>
              <a:ext uri="{FF2B5EF4-FFF2-40B4-BE49-F238E27FC236}">
                <a16:creationId xmlns:a16="http://schemas.microsoft.com/office/drawing/2014/main" id="{24A75D6D-6546-187E-6986-22F489C09A28}"/>
              </a:ext>
            </a:extLst>
          </p:cNvPr>
          <p:cNvCxnSpPr>
            <a:cxnSpLocks/>
            <a:stCxn id="151" idx="3"/>
            <a:endCxn id="155" idx="1"/>
          </p:cNvCxnSpPr>
          <p:nvPr/>
        </p:nvCxnSpPr>
        <p:spPr>
          <a:xfrm flipV="1">
            <a:off x="7440559" y="1468401"/>
            <a:ext cx="7266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Hình chữ nhật: Góc Tròn 490">
                <a:extLst>
                  <a:ext uri="{FF2B5EF4-FFF2-40B4-BE49-F238E27FC236}">
                    <a16:creationId xmlns:a16="http://schemas.microsoft.com/office/drawing/2014/main" id="{4D1F4037-7690-E68D-03A3-CEBBDF88C717}"/>
                  </a:ext>
                </a:extLst>
              </p:cNvPr>
              <p:cNvSpPr/>
              <p:nvPr/>
            </p:nvSpPr>
            <p:spPr>
              <a:xfrm>
                <a:off x="9621041" y="1321737"/>
                <a:ext cx="563879" cy="2978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900" b="1"/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9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vi-VN" sz="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900" b="1"/>
              </a:p>
            </p:txBody>
          </p:sp>
        </mc:Choice>
        <mc:Fallback xmlns="">
          <p:sp>
            <p:nvSpPr>
              <p:cNvPr id="491" name="Hình chữ nhật: Góc Tròn 490">
                <a:extLst>
                  <a:ext uri="{FF2B5EF4-FFF2-40B4-BE49-F238E27FC236}">
                    <a16:creationId xmlns:a16="http://schemas.microsoft.com/office/drawing/2014/main" id="{4D1F4037-7690-E68D-03A3-CEBBDF88C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041" y="1321737"/>
                <a:ext cx="563879" cy="297820"/>
              </a:xfrm>
              <a:prstGeom prst="roundRect">
                <a:avLst/>
              </a:prstGeom>
              <a:blipFill>
                <a:blip r:embed="rId9"/>
                <a:stretch>
                  <a:fillRect t="-980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4" name="Đường kết nối Mũi tên Thẳng 493">
            <a:extLst>
              <a:ext uri="{FF2B5EF4-FFF2-40B4-BE49-F238E27FC236}">
                <a16:creationId xmlns:a16="http://schemas.microsoft.com/office/drawing/2014/main" id="{66BCF6A1-6303-1BE7-7EE7-F4160F795D56}"/>
              </a:ext>
            </a:extLst>
          </p:cNvPr>
          <p:cNvCxnSpPr>
            <a:stCxn id="155" idx="3"/>
            <a:endCxn id="491" idx="1"/>
          </p:cNvCxnSpPr>
          <p:nvPr/>
        </p:nvCxnSpPr>
        <p:spPr>
          <a:xfrm>
            <a:off x="8933031" y="1468401"/>
            <a:ext cx="688010" cy="2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Hình chữ nhật: Góc Tròn 177">
            <a:extLst>
              <a:ext uri="{FF2B5EF4-FFF2-40B4-BE49-F238E27FC236}">
                <a16:creationId xmlns:a16="http://schemas.microsoft.com/office/drawing/2014/main" id="{00012000-0EA9-D691-2E03-3259F4B054C8}"/>
              </a:ext>
            </a:extLst>
          </p:cNvPr>
          <p:cNvSpPr/>
          <p:nvPr/>
        </p:nvSpPr>
        <p:spPr>
          <a:xfrm>
            <a:off x="10422672" y="1335514"/>
            <a:ext cx="793261" cy="2634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 b="1"/>
              <a:t>Regressor Y</a:t>
            </a:r>
            <a:endParaRPr lang="en-US" sz="800" b="1"/>
          </a:p>
        </p:txBody>
      </p:sp>
      <p:cxnSp>
        <p:nvCxnSpPr>
          <p:cNvPr id="522" name="Đường kết nối Mũi tên Thẳng 521">
            <a:extLst>
              <a:ext uri="{FF2B5EF4-FFF2-40B4-BE49-F238E27FC236}">
                <a16:creationId xmlns:a16="http://schemas.microsoft.com/office/drawing/2014/main" id="{4FD12892-9E77-F21F-05B6-6D82D4D52BEA}"/>
              </a:ext>
            </a:extLst>
          </p:cNvPr>
          <p:cNvCxnSpPr>
            <a:stCxn id="491" idx="3"/>
            <a:endCxn id="178" idx="1"/>
          </p:cNvCxnSpPr>
          <p:nvPr/>
        </p:nvCxnSpPr>
        <p:spPr>
          <a:xfrm flipV="1">
            <a:off x="10184920" y="1467261"/>
            <a:ext cx="237752" cy="3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2" name="Hình Bầu dục 531">
            <a:extLst>
              <a:ext uri="{FF2B5EF4-FFF2-40B4-BE49-F238E27FC236}">
                <a16:creationId xmlns:a16="http://schemas.microsoft.com/office/drawing/2014/main" id="{7D142C5A-7C47-257B-3B52-45929B77FCFE}"/>
              </a:ext>
            </a:extLst>
          </p:cNvPr>
          <p:cNvSpPr/>
          <p:nvPr/>
        </p:nvSpPr>
        <p:spPr>
          <a:xfrm>
            <a:off x="11397230" y="1305894"/>
            <a:ext cx="563879" cy="3323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p:cxnSp>
        <p:nvCxnSpPr>
          <p:cNvPr id="539" name="Đường kết nối Mũi tên Thẳng 538">
            <a:extLst>
              <a:ext uri="{FF2B5EF4-FFF2-40B4-BE49-F238E27FC236}">
                <a16:creationId xmlns:a16="http://schemas.microsoft.com/office/drawing/2014/main" id="{438C30F3-0075-D78C-5867-82DB96165CD7}"/>
              </a:ext>
            </a:extLst>
          </p:cNvPr>
          <p:cNvCxnSpPr>
            <a:cxnSpLocks/>
            <a:stCxn id="178" idx="3"/>
            <a:endCxn id="532" idx="2"/>
          </p:cNvCxnSpPr>
          <p:nvPr/>
        </p:nvCxnSpPr>
        <p:spPr>
          <a:xfrm>
            <a:off x="11215933" y="1467261"/>
            <a:ext cx="181297" cy="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8" name="Hình Bầu dục 187">
            <a:extLst>
              <a:ext uri="{FF2B5EF4-FFF2-40B4-BE49-F238E27FC236}">
                <a16:creationId xmlns:a16="http://schemas.microsoft.com/office/drawing/2014/main" id="{E6816195-F9C7-889E-DFAA-0E2BEAB8806D}"/>
              </a:ext>
            </a:extLst>
          </p:cNvPr>
          <p:cNvSpPr/>
          <p:nvPr/>
        </p:nvSpPr>
        <p:spPr>
          <a:xfrm>
            <a:off x="6660494" y="2965952"/>
            <a:ext cx="832912" cy="3342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Hộp Văn bản 544">
                <a:extLst>
                  <a:ext uri="{FF2B5EF4-FFF2-40B4-BE49-F238E27FC236}">
                    <a16:creationId xmlns:a16="http://schemas.microsoft.com/office/drawing/2014/main" id="{B2B7480D-7A09-7321-9024-AFE5B3193880}"/>
                  </a:ext>
                </a:extLst>
              </p:cNvPr>
              <p:cNvSpPr txBox="1"/>
              <p:nvPr/>
            </p:nvSpPr>
            <p:spPr>
              <a:xfrm>
                <a:off x="6660494" y="2719912"/>
                <a:ext cx="765803" cy="945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vi-VN" sz="900" b="1" i="1">
                  <a:latin typeface="Cambria Math" panose="02040503050406030204" pitchFamily="18" charset="0"/>
                </a:endParaRPr>
              </a:p>
              <a:p>
                <a:pPr algn="ctr"/>
                <a:endParaRPr lang="vi-VN" sz="900" b="1" i="1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vi-VN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𝒙𝒔𝒖𝒑</m:t>
                              </m:r>
                            </m:sub>
                            <m:sup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vi-VN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𝒚𝒔𝒖𝒑</m:t>
                              </m:r>
                            </m:sub>
                            <m:sup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900" b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ctr"/>
                <a:endParaRPr lang="en-US" sz="900" b="1"/>
              </a:p>
              <a:p>
                <a:pPr algn="ctr"/>
                <a:endParaRPr lang="en-US" sz="900" b="1"/>
              </a:p>
              <a:p>
                <a:endParaRPr lang="en-US" sz="900" b="1"/>
              </a:p>
            </p:txBody>
          </p:sp>
        </mc:Choice>
        <mc:Fallback xmlns="">
          <p:sp>
            <p:nvSpPr>
              <p:cNvPr id="545" name="Hộp Văn bản 544">
                <a:extLst>
                  <a:ext uri="{FF2B5EF4-FFF2-40B4-BE49-F238E27FC236}">
                    <a16:creationId xmlns:a16="http://schemas.microsoft.com/office/drawing/2014/main" id="{B2B7480D-7A09-7321-9024-AFE5B3193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494" y="2719912"/>
                <a:ext cx="765803" cy="945965"/>
              </a:xfrm>
              <a:prstGeom prst="rect">
                <a:avLst/>
              </a:prstGeom>
              <a:blipFill>
                <a:blip r:embed="rId10"/>
                <a:stretch>
                  <a:fillRect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Hình chữ nhật: Góc Tròn 195">
            <a:extLst>
              <a:ext uri="{FF2B5EF4-FFF2-40B4-BE49-F238E27FC236}">
                <a16:creationId xmlns:a16="http://schemas.microsoft.com/office/drawing/2014/main" id="{2C4170D6-E6A5-0035-1F09-5F721703E8C6}"/>
              </a:ext>
            </a:extLst>
          </p:cNvPr>
          <p:cNvSpPr/>
          <p:nvPr/>
        </p:nvSpPr>
        <p:spPr>
          <a:xfrm>
            <a:off x="7727420" y="3014147"/>
            <a:ext cx="670560" cy="2378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 b="1"/>
              <a:t>Cluster</a:t>
            </a:r>
            <a:endParaRPr lang="en-US" sz="800" b="1"/>
          </a:p>
        </p:txBody>
      </p:sp>
      <p:cxnSp>
        <p:nvCxnSpPr>
          <p:cNvPr id="548" name="Đường kết nối Mũi tên Thẳng 547">
            <a:extLst>
              <a:ext uri="{FF2B5EF4-FFF2-40B4-BE49-F238E27FC236}">
                <a16:creationId xmlns:a16="http://schemas.microsoft.com/office/drawing/2014/main" id="{1CD31C39-07FB-9153-7B26-AC7E6C513240}"/>
              </a:ext>
            </a:extLst>
          </p:cNvPr>
          <p:cNvCxnSpPr>
            <a:cxnSpLocks/>
            <a:stCxn id="188" idx="6"/>
            <a:endCxn id="196" idx="1"/>
          </p:cNvCxnSpPr>
          <p:nvPr/>
        </p:nvCxnSpPr>
        <p:spPr>
          <a:xfrm flipV="1">
            <a:off x="7493406" y="3133094"/>
            <a:ext cx="2340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Hình chữ nhật: Góc Tròn 548">
                <a:extLst>
                  <a:ext uri="{FF2B5EF4-FFF2-40B4-BE49-F238E27FC236}">
                    <a16:creationId xmlns:a16="http://schemas.microsoft.com/office/drawing/2014/main" id="{DF893E45-C52E-AFA3-6BC6-81800A5C8C35}"/>
                  </a:ext>
                </a:extLst>
              </p:cNvPr>
              <p:cNvSpPr/>
              <p:nvPr/>
            </p:nvSpPr>
            <p:spPr>
              <a:xfrm>
                <a:off x="8604205" y="2923686"/>
                <a:ext cx="713232" cy="41104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b="1"/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func>
                          <m:funcPr>
                            <m:ctrlP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800" b="1" i="0" smtClean="0">
                                <a:latin typeface="Cambria Math" panose="02040503050406030204" pitchFamily="18" charset="0"/>
                              </a:rPr>
                              <m:t>𝐬𝐮𝐩</m:t>
                            </m:r>
                          </m:fName>
                          <m:e>
                            <m:r>
                              <a:rPr lang="vi-VN" sz="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endParaRPr lang="en-US" sz="800" b="1"/>
              </a:p>
            </p:txBody>
          </p:sp>
        </mc:Choice>
        <mc:Fallback xmlns="">
          <p:sp>
            <p:nvSpPr>
              <p:cNvPr id="549" name="Hình chữ nhật: Góc Tròn 548">
                <a:extLst>
                  <a:ext uri="{FF2B5EF4-FFF2-40B4-BE49-F238E27FC236}">
                    <a16:creationId xmlns:a16="http://schemas.microsoft.com/office/drawing/2014/main" id="{DF893E45-C52E-AFA3-6BC6-81800A5C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205" y="2923686"/>
                <a:ext cx="713232" cy="41104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1" name="Đường kết nối Mũi tên Thẳng 550">
            <a:extLst>
              <a:ext uri="{FF2B5EF4-FFF2-40B4-BE49-F238E27FC236}">
                <a16:creationId xmlns:a16="http://schemas.microsoft.com/office/drawing/2014/main" id="{784F50D7-6A7D-5D0D-F252-68134A30F517}"/>
              </a:ext>
            </a:extLst>
          </p:cNvPr>
          <p:cNvCxnSpPr>
            <a:cxnSpLocks/>
            <a:stCxn id="196" idx="3"/>
            <a:endCxn id="549" idx="1"/>
          </p:cNvCxnSpPr>
          <p:nvPr/>
        </p:nvCxnSpPr>
        <p:spPr>
          <a:xfrm flipV="1">
            <a:off x="8397980" y="3129209"/>
            <a:ext cx="206225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Hình thoi 562">
            <a:extLst>
              <a:ext uri="{FF2B5EF4-FFF2-40B4-BE49-F238E27FC236}">
                <a16:creationId xmlns:a16="http://schemas.microsoft.com/office/drawing/2014/main" id="{90060969-86DD-F216-5680-C19B9AFA921F}"/>
              </a:ext>
            </a:extLst>
          </p:cNvPr>
          <p:cNvSpPr/>
          <p:nvPr/>
        </p:nvSpPr>
        <p:spPr>
          <a:xfrm>
            <a:off x="9534864" y="2841349"/>
            <a:ext cx="736235" cy="583489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Hộp Văn bản 563">
                <a:extLst>
                  <a:ext uri="{FF2B5EF4-FFF2-40B4-BE49-F238E27FC236}">
                    <a16:creationId xmlns:a16="http://schemas.microsoft.com/office/drawing/2014/main" id="{1C673D6B-5811-3C26-8C9F-D5A3C7E5CB6A}"/>
                  </a:ext>
                </a:extLst>
              </p:cNvPr>
              <p:cNvSpPr txBox="1"/>
              <p:nvPr/>
            </p:nvSpPr>
            <p:spPr>
              <a:xfrm>
                <a:off x="9555624" y="3006356"/>
                <a:ext cx="828816" cy="24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9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func>
                          <m:funcPr>
                            <m:ctrlP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vi-VN" sz="900" b="1" i="0" smtClean="0">
                                <a:latin typeface="Cambria Math" panose="02040503050406030204" pitchFamily="18" charset="0"/>
                              </a:rPr>
                              <m:t>𝐬𝐮𝐩</m:t>
                            </m:r>
                          </m:fName>
                          <m:e>
                            <m:r>
                              <a:rPr lang="vi-VN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b>
                    </m:sSub>
                  </m:oMath>
                </a14:m>
                <a:r>
                  <a:rPr lang="vi-VN" sz="900" b="1"/>
                  <a:t>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9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vi-VN" sz="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900" b="1"/>
              </a:p>
            </p:txBody>
          </p:sp>
        </mc:Choice>
        <mc:Fallback xmlns="">
          <p:sp>
            <p:nvSpPr>
              <p:cNvPr id="564" name="Hộp Văn bản 563">
                <a:extLst>
                  <a:ext uri="{FF2B5EF4-FFF2-40B4-BE49-F238E27FC236}">
                    <a16:creationId xmlns:a16="http://schemas.microsoft.com/office/drawing/2014/main" id="{1C673D6B-5811-3C26-8C9F-D5A3C7E5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624" y="3006356"/>
                <a:ext cx="828816" cy="243208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Đường kết nối Mũi tên Thẳng 568">
            <a:extLst>
              <a:ext uri="{FF2B5EF4-FFF2-40B4-BE49-F238E27FC236}">
                <a16:creationId xmlns:a16="http://schemas.microsoft.com/office/drawing/2014/main" id="{C4CDD4A9-572B-91E8-5B88-9BB40C03E224}"/>
              </a:ext>
            </a:extLst>
          </p:cNvPr>
          <p:cNvCxnSpPr>
            <a:cxnSpLocks/>
            <a:stCxn id="549" idx="3"/>
            <a:endCxn id="563" idx="1"/>
          </p:cNvCxnSpPr>
          <p:nvPr/>
        </p:nvCxnSpPr>
        <p:spPr>
          <a:xfrm>
            <a:off x="9317437" y="3129209"/>
            <a:ext cx="217427" cy="3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5" name="Đường kết nối Mũi tên Thẳng 574">
            <a:extLst>
              <a:ext uri="{FF2B5EF4-FFF2-40B4-BE49-F238E27FC236}">
                <a16:creationId xmlns:a16="http://schemas.microsoft.com/office/drawing/2014/main" id="{FFD99F14-321A-F0E1-3DC2-70DEE49A4341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7038300" y="2341137"/>
            <a:ext cx="0" cy="641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Đường kết nối Mũi tên Thẳng 92">
            <a:extLst>
              <a:ext uri="{FF2B5EF4-FFF2-40B4-BE49-F238E27FC236}">
                <a16:creationId xmlns:a16="http://schemas.microsoft.com/office/drawing/2014/main" id="{80316F47-1F9E-9FB0-E63E-7DDBB1E788AC}"/>
              </a:ext>
            </a:extLst>
          </p:cNvPr>
          <p:cNvCxnSpPr>
            <a:stCxn id="491" idx="2"/>
            <a:endCxn id="563" idx="0"/>
          </p:cNvCxnSpPr>
          <p:nvPr/>
        </p:nvCxnSpPr>
        <p:spPr>
          <a:xfrm>
            <a:off x="9902981" y="1619557"/>
            <a:ext cx="1" cy="1221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Hình Bầu dục 250">
            <a:extLst>
              <a:ext uri="{FF2B5EF4-FFF2-40B4-BE49-F238E27FC236}">
                <a16:creationId xmlns:a16="http://schemas.microsoft.com/office/drawing/2014/main" id="{3245D768-2210-2DED-993D-AF4DE89A7A44}"/>
              </a:ext>
            </a:extLst>
          </p:cNvPr>
          <p:cNvSpPr/>
          <p:nvPr/>
        </p:nvSpPr>
        <p:spPr>
          <a:xfrm>
            <a:off x="10671748" y="2872260"/>
            <a:ext cx="1263597" cy="493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Hộp Văn bản 99">
                <a:extLst>
                  <a:ext uri="{FF2B5EF4-FFF2-40B4-BE49-F238E27FC236}">
                    <a16:creationId xmlns:a16="http://schemas.microsoft.com/office/drawing/2014/main" id="{80986CF3-234A-4892-5783-CA65B696E220}"/>
                  </a:ext>
                </a:extLst>
              </p:cNvPr>
              <p:cNvSpPr txBox="1"/>
              <p:nvPr/>
            </p:nvSpPr>
            <p:spPr>
              <a:xfrm>
                <a:off x="10671748" y="2934174"/>
                <a:ext cx="793261" cy="61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  <m:r>
                                <a:rPr lang="en-US" sz="800" b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𝒙𝒔𝒖𝒑</m:t>
                                  </m:r>
                                </m:sub>
                                <m:sup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800" b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  <m:r>
                                <a:rPr lang="en-US" sz="800" b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𝒚𝒔𝒖𝒑</m:t>
                                  </m:r>
                                </m:sub>
                                <m:sup>
                                  <m:r>
                                    <a:rPr lang="en-US" sz="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800" b="1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800" b="1"/>
              </a:p>
              <a:p>
                <a:endParaRPr lang="en-US" sz="800" b="1"/>
              </a:p>
            </p:txBody>
          </p:sp>
        </mc:Choice>
        <mc:Fallback xmlns="">
          <p:sp>
            <p:nvSpPr>
              <p:cNvPr id="100" name="Hộp Văn bản 99">
                <a:extLst>
                  <a:ext uri="{FF2B5EF4-FFF2-40B4-BE49-F238E27FC236}">
                    <a16:creationId xmlns:a16="http://schemas.microsoft.com/office/drawing/2014/main" id="{80986CF3-234A-4892-5783-CA65B696E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48" y="2934174"/>
                <a:ext cx="793261" cy="619529"/>
              </a:xfrm>
              <a:prstGeom prst="rect">
                <a:avLst/>
              </a:prstGeom>
              <a:blipFill>
                <a:blip r:embed="rId13"/>
                <a:stretch>
                  <a:fillRect r="-5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Đường kết nối Mũi tên Thẳng 105">
            <a:extLst>
              <a:ext uri="{FF2B5EF4-FFF2-40B4-BE49-F238E27FC236}">
                <a16:creationId xmlns:a16="http://schemas.microsoft.com/office/drawing/2014/main" id="{6B205CE4-2CE8-D2A4-E9B6-734883C224E2}"/>
              </a:ext>
            </a:extLst>
          </p:cNvPr>
          <p:cNvCxnSpPr>
            <a:cxnSpLocks/>
          </p:cNvCxnSpPr>
          <p:nvPr/>
        </p:nvCxnSpPr>
        <p:spPr>
          <a:xfrm>
            <a:off x="10271099" y="3129210"/>
            <a:ext cx="400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802A4C48-532F-1572-0113-CB44FF22E42E}"/>
              </a:ext>
            </a:extLst>
          </p:cNvPr>
          <p:cNvCxnSpPr>
            <a:cxnSpLocks/>
          </p:cNvCxnSpPr>
          <p:nvPr/>
        </p:nvCxnSpPr>
        <p:spPr>
          <a:xfrm>
            <a:off x="35657" y="45921"/>
            <a:ext cx="6367714" cy="21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3" name="Đường nối Thẳng 262">
            <a:extLst>
              <a:ext uri="{FF2B5EF4-FFF2-40B4-BE49-F238E27FC236}">
                <a16:creationId xmlns:a16="http://schemas.microsoft.com/office/drawing/2014/main" id="{DF9FF1FC-0832-9EC5-91EE-82F35CE2AC7C}"/>
              </a:ext>
            </a:extLst>
          </p:cNvPr>
          <p:cNvCxnSpPr>
            <a:cxnSpLocks/>
          </p:cNvCxnSpPr>
          <p:nvPr/>
        </p:nvCxnSpPr>
        <p:spPr>
          <a:xfrm>
            <a:off x="35657" y="53543"/>
            <a:ext cx="0" cy="48841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6" name="Hình chữ nhật: Góc Tròn 265">
            <a:extLst>
              <a:ext uri="{FF2B5EF4-FFF2-40B4-BE49-F238E27FC236}">
                <a16:creationId xmlns:a16="http://schemas.microsoft.com/office/drawing/2014/main" id="{F80DAF92-A572-3837-6769-A146FB835CC0}"/>
              </a:ext>
            </a:extLst>
          </p:cNvPr>
          <p:cNvSpPr/>
          <p:nvPr/>
        </p:nvSpPr>
        <p:spPr>
          <a:xfrm>
            <a:off x="6952584" y="3720776"/>
            <a:ext cx="251460" cy="2634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267" name="Hộp Văn bản 266">
            <a:extLst>
              <a:ext uri="{FF2B5EF4-FFF2-40B4-BE49-F238E27FC236}">
                <a16:creationId xmlns:a16="http://schemas.microsoft.com/office/drawing/2014/main" id="{A1C7DA83-02B5-CD73-73BD-D78247BAF9E4}"/>
              </a:ext>
            </a:extLst>
          </p:cNvPr>
          <p:cNvSpPr txBox="1"/>
          <p:nvPr/>
        </p:nvSpPr>
        <p:spPr>
          <a:xfrm>
            <a:off x="7188590" y="3745773"/>
            <a:ext cx="2042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/>
              <a:t>:       regression</a:t>
            </a:r>
            <a:endParaRPr lang="en-US" sz="1000" b="1"/>
          </a:p>
        </p:txBody>
      </p:sp>
      <p:sp>
        <p:nvSpPr>
          <p:cNvPr id="268" name="Hình chữ nhật: Góc Tròn 267">
            <a:extLst>
              <a:ext uri="{FF2B5EF4-FFF2-40B4-BE49-F238E27FC236}">
                <a16:creationId xmlns:a16="http://schemas.microsoft.com/office/drawing/2014/main" id="{AAE71DB0-FBDD-0DA9-5012-7D58F6EBE6D7}"/>
              </a:ext>
            </a:extLst>
          </p:cNvPr>
          <p:cNvSpPr/>
          <p:nvPr/>
        </p:nvSpPr>
        <p:spPr>
          <a:xfrm>
            <a:off x="6952584" y="4155208"/>
            <a:ext cx="266523" cy="2634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269" name="Hộp Văn bản 268">
            <a:extLst>
              <a:ext uri="{FF2B5EF4-FFF2-40B4-BE49-F238E27FC236}">
                <a16:creationId xmlns:a16="http://schemas.microsoft.com/office/drawing/2014/main" id="{7A399E40-22C3-774E-F5D1-19BCD03A7EBB}"/>
              </a:ext>
            </a:extLst>
          </p:cNvPr>
          <p:cNvSpPr txBox="1"/>
          <p:nvPr/>
        </p:nvSpPr>
        <p:spPr>
          <a:xfrm>
            <a:off x="7188590" y="4168591"/>
            <a:ext cx="2042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/>
              <a:t>:       classification</a:t>
            </a:r>
            <a:endParaRPr lang="en-US" sz="1000" b="1"/>
          </a:p>
        </p:txBody>
      </p:sp>
      <p:sp>
        <p:nvSpPr>
          <p:cNvPr id="270" name="Hình chữ nhật: Góc Tròn 269">
            <a:extLst>
              <a:ext uri="{FF2B5EF4-FFF2-40B4-BE49-F238E27FC236}">
                <a16:creationId xmlns:a16="http://schemas.microsoft.com/office/drawing/2014/main" id="{CB5EE172-32D8-4F69-A9E4-AD7811E23A36}"/>
              </a:ext>
            </a:extLst>
          </p:cNvPr>
          <p:cNvSpPr/>
          <p:nvPr/>
        </p:nvSpPr>
        <p:spPr>
          <a:xfrm>
            <a:off x="6952584" y="4622522"/>
            <a:ext cx="266522" cy="2634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271" name="Hộp Văn bản 270">
            <a:extLst>
              <a:ext uri="{FF2B5EF4-FFF2-40B4-BE49-F238E27FC236}">
                <a16:creationId xmlns:a16="http://schemas.microsoft.com/office/drawing/2014/main" id="{CABC7415-EDEC-C5AA-2F81-B2DCAE75B900}"/>
              </a:ext>
            </a:extLst>
          </p:cNvPr>
          <p:cNvSpPr txBox="1"/>
          <p:nvPr/>
        </p:nvSpPr>
        <p:spPr>
          <a:xfrm>
            <a:off x="7188590" y="4644150"/>
            <a:ext cx="2042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/>
              <a:t>:       clustering</a:t>
            </a:r>
            <a:endParaRPr lang="en-US" sz="1000" b="1"/>
          </a:p>
        </p:txBody>
      </p:sp>
      <p:cxnSp>
        <p:nvCxnSpPr>
          <p:cNvPr id="272" name="Đường nối Thẳng 271">
            <a:extLst>
              <a:ext uri="{FF2B5EF4-FFF2-40B4-BE49-F238E27FC236}">
                <a16:creationId xmlns:a16="http://schemas.microsoft.com/office/drawing/2014/main" id="{26B70E2D-163C-1C70-48B5-0298DF2EAC99}"/>
              </a:ext>
            </a:extLst>
          </p:cNvPr>
          <p:cNvCxnSpPr>
            <a:cxnSpLocks/>
          </p:cNvCxnSpPr>
          <p:nvPr/>
        </p:nvCxnSpPr>
        <p:spPr>
          <a:xfrm flipH="1">
            <a:off x="35657" y="4937683"/>
            <a:ext cx="637722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Đường nối Thẳng 274">
            <a:extLst>
              <a:ext uri="{FF2B5EF4-FFF2-40B4-BE49-F238E27FC236}">
                <a16:creationId xmlns:a16="http://schemas.microsoft.com/office/drawing/2014/main" id="{A3241A4B-FF7D-D8A8-6536-AA6D510A601A}"/>
              </a:ext>
            </a:extLst>
          </p:cNvPr>
          <p:cNvCxnSpPr>
            <a:cxnSpLocks/>
          </p:cNvCxnSpPr>
          <p:nvPr/>
        </p:nvCxnSpPr>
        <p:spPr>
          <a:xfrm flipH="1" flipV="1">
            <a:off x="6393865" y="94524"/>
            <a:ext cx="19013" cy="48431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Hộp Văn bản 129">
            <a:extLst>
              <a:ext uri="{FF2B5EF4-FFF2-40B4-BE49-F238E27FC236}">
                <a16:creationId xmlns:a16="http://schemas.microsoft.com/office/drawing/2014/main" id="{01A797B4-B1A0-82CD-1939-A6C4EA7FA6D6}"/>
              </a:ext>
            </a:extLst>
          </p:cNvPr>
          <p:cNvSpPr txBox="1"/>
          <p:nvPr/>
        </p:nvSpPr>
        <p:spPr>
          <a:xfrm>
            <a:off x="3102998" y="358018"/>
            <a:ext cx="182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Train Phase</a:t>
            </a:r>
            <a:endParaRPr lang="en-US" b="1"/>
          </a:p>
        </p:txBody>
      </p:sp>
      <p:cxnSp>
        <p:nvCxnSpPr>
          <p:cNvPr id="132" name="Đường nối Thẳng 131">
            <a:extLst>
              <a:ext uri="{FF2B5EF4-FFF2-40B4-BE49-F238E27FC236}">
                <a16:creationId xmlns:a16="http://schemas.microsoft.com/office/drawing/2014/main" id="{500D1720-8AB7-3DB4-C49B-114E6D5E97CC}"/>
              </a:ext>
            </a:extLst>
          </p:cNvPr>
          <p:cNvCxnSpPr/>
          <p:nvPr/>
        </p:nvCxnSpPr>
        <p:spPr>
          <a:xfrm>
            <a:off x="6519772" y="899035"/>
            <a:ext cx="0" cy="26546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" name="Đường nối Thẳng 285">
            <a:extLst>
              <a:ext uri="{FF2B5EF4-FFF2-40B4-BE49-F238E27FC236}">
                <a16:creationId xmlns:a16="http://schemas.microsoft.com/office/drawing/2014/main" id="{CD05A1D8-8A0E-65BF-D33D-6E7CFB9C4809}"/>
              </a:ext>
            </a:extLst>
          </p:cNvPr>
          <p:cNvCxnSpPr>
            <a:cxnSpLocks/>
          </p:cNvCxnSpPr>
          <p:nvPr/>
        </p:nvCxnSpPr>
        <p:spPr>
          <a:xfrm flipH="1">
            <a:off x="6519772" y="3566621"/>
            <a:ext cx="5582310" cy="148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Đường nối Thẳng 288">
            <a:extLst>
              <a:ext uri="{FF2B5EF4-FFF2-40B4-BE49-F238E27FC236}">
                <a16:creationId xmlns:a16="http://schemas.microsoft.com/office/drawing/2014/main" id="{9BD599A9-2727-1E74-505A-ED00269D6467}"/>
              </a:ext>
            </a:extLst>
          </p:cNvPr>
          <p:cNvCxnSpPr>
            <a:cxnSpLocks/>
          </p:cNvCxnSpPr>
          <p:nvPr/>
        </p:nvCxnSpPr>
        <p:spPr>
          <a:xfrm flipV="1">
            <a:off x="12117604" y="893956"/>
            <a:ext cx="0" cy="26726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Đường nối Thẳng 294">
            <a:extLst>
              <a:ext uri="{FF2B5EF4-FFF2-40B4-BE49-F238E27FC236}">
                <a16:creationId xmlns:a16="http://schemas.microsoft.com/office/drawing/2014/main" id="{5F9FC074-4482-FA60-EFC7-A608694C1047}"/>
              </a:ext>
            </a:extLst>
          </p:cNvPr>
          <p:cNvCxnSpPr>
            <a:cxnSpLocks/>
          </p:cNvCxnSpPr>
          <p:nvPr/>
        </p:nvCxnSpPr>
        <p:spPr>
          <a:xfrm flipV="1">
            <a:off x="6530676" y="877263"/>
            <a:ext cx="5571406" cy="333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4" name="Hộp Văn bản 153">
            <a:extLst>
              <a:ext uri="{FF2B5EF4-FFF2-40B4-BE49-F238E27FC236}">
                <a16:creationId xmlns:a16="http://schemas.microsoft.com/office/drawing/2014/main" id="{E9020D94-06D5-2C65-2554-05BFAAAC96A8}"/>
              </a:ext>
            </a:extLst>
          </p:cNvPr>
          <p:cNvSpPr txBox="1"/>
          <p:nvPr/>
        </p:nvSpPr>
        <p:spPr>
          <a:xfrm>
            <a:off x="8551730" y="886532"/>
            <a:ext cx="175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Test phase</a:t>
            </a:r>
            <a:endParaRPr lang="en-US" b="1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1FC6D69-C3AE-12B5-521B-7B009AE6FBC3}"/>
              </a:ext>
            </a:extLst>
          </p:cNvPr>
          <p:cNvSpPr txBox="1"/>
          <p:nvPr/>
        </p:nvSpPr>
        <p:spPr>
          <a:xfrm>
            <a:off x="4458564" y="3977480"/>
            <a:ext cx="69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. . .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3DFC17B-22B5-EB62-94AB-7CEE08952193}"/>
              </a:ext>
            </a:extLst>
          </p:cNvPr>
          <p:cNvSpPr txBox="1"/>
          <p:nvPr/>
        </p:nvSpPr>
        <p:spPr>
          <a:xfrm>
            <a:off x="5671114" y="3949424"/>
            <a:ext cx="61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59BF6BA0-72BC-9010-05BA-1E35CCDA9EE0}"/>
                  </a:ext>
                </a:extLst>
              </p:cNvPr>
              <p:cNvSpPr txBox="1"/>
              <p:nvPr/>
            </p:nvSpPr>
            <p:spPr>
              <a:xfrm>
                <a:off x="11375683" y="1183663"/>
                <a:ext cx="449428" cy="721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vi-VN" sz="1000" b="1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vi-VN" sz="1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vi-VN" sz="1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vi-VN" sz="1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vi-VN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vi-VN" sz="1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vi-VN" sz="1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vi-VN" sz="1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/>
              </a:p>
              <a:p>
                <a:pPr algn="ctr"/>
                <a:endParaRPr lang="en-US" sz="1000" b="1"/>
              </a:p>
              <a:p>
                <a:endParaRPr lang="en-US" sz="1000" b="1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59BF6BA0-72BC-9010-05BA-1E35CCDA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683" y="1183663"/>
                <a:ext cx="449428" cy="721223"/>
              </a:xfrm>
              <a:prstGeom prst="rect">
                <a:avLst/>
              </a:prstGeom>
              <a:blipFill>
                <a:blip r:embed="rId14"/>
                <a:stretch>
                  <a:fillRect r="-3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8839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134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Chủ đề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Nguyen Van Quan 20172769</dc:creator>
  <cp:lastModifiedBy>Nguyen Van Quan 20172769</cp:lastModifiedBy>
  <cp:revision>3</cp:revision>
  <dcterms:created xsi:type="dcterms:W3CDTF">2022-07-25T03:52:24Z</dcterms:created>
  <dcterms:modified xsi:type="dcterms:W3CDTF">2022-09-14T08:36:20Z</dcterms:modified>
</cp:coreProperties>
</file>