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174db2dc_2_1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13174db2dc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3174db2dc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13174db2dc_6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3174db2dc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13174db2dc_6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3174db2dc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13174db2dc_2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3174db2dc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13174db2dc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3174db2dc_6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13174db2dc_6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3174db2dc_6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13174db2dc_6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3174db2dc_6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13174db2dc_6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3174db2dc_6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13174db2dc_6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3174db2dc_6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13174db2dc_6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3174db2dc_6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13174db2dc_6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3174db2dc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13174db2dc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3174db2dc_6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13174db2dc_6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3174db2dc_6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13174db2dc_6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3174db2dc_6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13174db2dc_6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3174db2dc_6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13174db2dc_6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3174db2dc_6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13174db2dc_6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3174db2dc_6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13174db2dc_6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3174db2dc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3174db2dc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3174db2dc_6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3174db2dc_6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3174db2dc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13174db2dc_6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3174db2dc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13174db2dc_6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500"/>
            <a:chOff x="4406400" y="0"/>
            <a:chExt cx="4737600" cy="5143500"/>
          </a:xfrm>
        </p:grpSpPr>
        <p:sp>
          <p:nvSpPr>
            <p:cNvPr id="66" name="Google Shape;66;p15"/>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8"/>
            <a:chOff x="0" y="381001"/>
            <a:chExt cx="1037850" cy="1016288"/>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8"/>
            <a:chOff x="0" y="381001"/>
            <a:chExt cx="1037850" cy="1016288"/>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9" name="Google Shape;9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8"/>
          <p:cNvGrpSpPr/>
          <p:nvPr/>
        </p:nvGrpSpPr>
        <p:grpSpPr>
          <a:xfrm>
            <a:off x="0" y="4128572"/>
            <a:ext cx="698925" cy="684657"/>
            <a:chOff x="0" y="3785672"/>
            <a:chExt cx="698925" cy="684657"/>
          </a:xfrm>
        </p:grpSpPr>
        <p:sp>
          <p:nvSpPr>
            <p:cNvPr id="102" name="Google Shape;102;p1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1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5" name="Google Shape;10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grpSp>
        <p:nvGrpSpPr>
          <p:cNvPr id="107" name="Google Shape;107;p19"/>
          <p:cNvGrpSpPr/>
          <p:nvPr/>
        </p:nvGrpSpPr>
        <p:grpSpPr>
          <a:xfrm>
            <a:off x="4406400" y="0"/>
            <a:ext cx="4737600" cy="5143065"/>
            <a:chOff x="4406400" y="0"/>
            <a:chExt cx="4737600" cy="5143065"/>
          </a:xfrm>
        </p:grpSpPr>
        <p:sp>
          <p:nvSpPr>
            <p:cNvPr id="108" name="Google Shape;108;p1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grpSp>
        <p:nvGrpSpPr>
          <p:cNvPr id="129" name="Google Shape;129;p20"/>
          <p:cNvGrpSpPr/>
          <p:nvPr/>
        </p:nvGrpSpPr>
        <p:grpSpPr>
          <a:xfrm>
            <a:off x="0" y="381001"/>
            <a:ext cx="1037850" cy="1016288"/>
            <a:chOff x="0" y="381001"/>
            <a:chExt cx="1037850" cy="1016288"/>
          </a:xfrm>
        </p:grpSpPr>
        <p:sp>
          <p:nvSpPr>
            <p:cNvPr id="130" name="Google Shape;130;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3" name="Google Shape;133;p2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5" name="Google Shape;1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8"/>
            <a:chOff x="0" y="381001"/>
            <a:chExt cx="1037850" cy="1016288"/>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1" name="Google Shape;1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grpSp>
        <p:nvGrpSpPr>
          <p:cNvPr id="143" name="Google Shape;143;p22"/>
          <p:cNvGrpSpPr/>
          <p:nvPr/>
        </p:nvGrpSpPr>
        <p:grpSpPr>
          <a:xfrm>
            <a:off x="0" y="381001"/>
            <a:ext cx="1037850" cy="1016288"/>
            <a:chOff x="0" y="381001"/>
            <a:chExt cx="1037850" cy="1016288"/>
          </a:xfrm>
        </p:grpSpPr>
        <p:sp>
          <p:nvSpPr>
            <p:cNvPr id="144" name="Google Shape;144;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7" name="Google Shape;147;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8" name="Google Shape;148;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9" name="Google Shape;1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178" name="Shape 178"/>
        <p:cNvGrpSpPr/>
        <p:nvPr/>
      </p:nvGrpSpPr>
      <p:grpSpPr>
        <a:xfrm>
          <a:off x="0" y="0"/>
          <a:ext cx="0" cy="0"/>
          <a:chOff x="0" y="0"/>
          <a:chExt cx="0" cy="0"/>
        </a:xfrm>
      </p:grpSpPr>
      <p:sp>
        <p:nvSpPr>
          <p:cNvPr id="179" name="Google Shape;179;p25"/>
          <p:cNvSpPr txBox="1"/>
          <p:nvPr>
            <p:ph type="ctrTitle"/>
          </p:nvPr>
        </p:nvSpPr>
        <p:spPr>
          <a:xfrm>
            <a:off x="3548475" y="740025"/>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vi" sz="4600"/>
              <a:t>Etude de cas</a:t>
            </a:r>
            <a:endParaRPr sz="4600"/>
          </a:p>
          <a:p>
            <a:pPr indent="0" lvl="0" marL="0" rtl="0" algn="l">
              <a:lnSpc>
                <a:spcPct val="100000"/>
              </a:lnSpc>
              <a:spcBef>
                <a:spcPts val="0"/>
              </a:spcBef>
              <a:spcAft>
                <a:spcPts val="0"/>
              </a:spcAft>
              <a:buSzPts val="4000"/>
              <a:buNone/>
            </a:pPr>
            <a:r>
              <a:rPr lang="vi" sz="4600"/>
              <a:t>Data Science</a:t>
            </a:r>
            <a:endParaRPr sz="4600"/>
          </a:p>
        </p:txBody>
      </p:sp>
      <p:sp>
        <p:nvSpPr>
          <p:cNvPr id="180" name="Google Shape;180;p25"/>
          <p:cNvSpPr txBox="1"/>
          <p:nvPr>
            <p:ph idx="1" type="subTitle"/>
          </p:nvPr>
        </p:nvSpPr>
        <p:spPr>
          <a:xfrm>
            <a:off x="5503150" y="316585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vi" sz="2000"/>
              <a:t>Dong-Pha Pham</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36" name="Shape 236"/>
        <p:cNvGrpSpPr/>
        <p:nvPr/>
      </p:nvGrpSpPr>
      <p:grpSpPr>
        <a:xfrm>
          <a:off x="0" y="0"/>
          <a:ext cx="0" cy="0"/>
          <a:chOff x="0" y="0"/>
          <a:chExt cx="0" cy="0"/>
        </a:xfrm>
      </p:grpSpPr>
      <p:sp>
        <p:nvSpPr>
          <p:cNvPr id="237" name="Google Shape;237;p34"/>
          <p:cNvSpPr txBox="1"/>
          <p:nvPr>
            <p:ph idx="1" type="body"/>
          </p:nvPr>
        </p:nvSpPr>
        <p:spPr>
          <a:xfrm>
            <a:off x="1171463" y="119925"/>
            <a:ext cx="7284300" cy="7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vi" sz="1600">
                <a:latin typeface="Montserrat"/>
                <a:ea typeface="Montserrat"/>
                <a:cs typeface="Montserrat"/>
                <a:sym typeface="Montserrat"/>
              </a:rPr>
              <a:t>Maintenant, nous visualisons le nombre de visites de chaque centre commercial à différentes heures de la semaine </a:t>
            </a:r>
            <a:endParaRPr sz="1600">
              <a:latin typeface="Montserrat"/>
              <a:ea typeface="Montserrat"/>
              <a:cs typeface="Montserrat"/>
              <a:sym typeface="Montserrat"/>
            </a:endParaRPr>
          </a:p>
          <a:p>
            <a:pPr indent="0" lvl="0" marL="0" rtl="0" algn="l">
              <a:lnSpc>
                <a:spcPct val="95000"/>
              </a:lnSpc>
              <a:spcBef>
                <a:spcPts val="1200"/>
              </a:spcBef>
              <a:spcAft>
                <a:spcPts val="0"/>
              </a:spcAft>
              <a:buSzPts val="275"/>
              <a:buNone/>
            </a:pPr>
            <a:r>
              <a:t/>
            </a:r>
            <a:endParaRPr sz="1400">
              <a:latin typeface="Montserrat"/>
              <a:ea typeface="Montserrat"/>
              <a:cs typeface="Montserrat"/>
              <a:sym typeface="Montserrat"/>
            </a:endParaRPr>
          </a:p>
          <a:p>
            <a:pPr indent="0" lvl="0" marL="0" rtl="0" algn="l">
              <a:lnSpc>
                <a:spcPct val="95000"/>
              </a:lnSpc>
              <a:spcBef>
                <a:spcPts val="1200"/>
              </a:spcBef>
              <a:spcAft>
                <a:spcPts val="1200"/>
              </a:spcAft>
              <a:buSzPts val="325"/>
              <a:buNone/>
            </a:pPr>
            <a:r>
              <a:t/>
            </a:r>
            <a:endParaRPr sz="1400">
              <a:latin typeface="Montserrat"/>
              <a:ea typeface="Montserrat"/>
              <a:cs typeface="Montserrat"/>
              <a:sym typeface="Montserrat"/>
            </a:endParaRPr>
          </a:p>
        </p:txBody>
      </p:sp>
      <p:pic>
        <p:nvPicPr>
          <p:cNvPr id="238" name="Google Shape;238;p34"/>
          <p:cNvPicPr preferRelativeResize="0"/>
          <p:nvPr/>
        </p:nvPicPr>
        <p:blipFill>
          <a:blip r:embed="rId3">
            <a:alphaModFix/>
          </a:blip>
          <a:stretch>
            <a:fillRect/>
          </a:stretch>
        </p:blipFill>
        <p:spPr>
          <a:xfrm>
            <a:off x="233800" y="1039100"/>
            <a:ext cx="8741350" cy="393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42" name="Shape 242"/>
        <p:cNvGrpSpPr/>
        <p:nvPr/>
      </p:nvGrpSpPr>
      <p:grpSpPr>
        <a:xfrm>
          <a:off x="0" y="0"/>
          <a:ext cx="0" cy="0"/>
          <a:chOff x="0" y="0"/>
          <a:chExt cx="0" cy="0"/>
        </a:xfrm>
      </p:grpSpPr>
      <p:pic>
        <p:nvPicPr>
          <p:cNvPr id="243" name="Google Shape;243;p35"/>
          <p:cNvPicPr preferRelativeResize="0"/>
          <p:nvPr/>
        </p:nvPicPr>
        <p:blipFill>
          <a:blip r:embed="rId3">
            <a:alphaModFix/>
          </a:blip>
          <a:stretch>
            <a:fillRect/>
          </a:stretch>
        </p:blipFill>
        <p:spPr>
          <a:xfrm>
            <a:off x="285750" y="152575"/>
            <a:ext cx="8682676" cy="41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47" name="Shape 247"/>
        <p:cNvGrpSpPr/>
        <p:nvPr/>
      </p:nvGrpSpPr>
      <p:grpSpPr>
        <a:xfrm>
          <a:off x="0" y="0"/>
          <a:ext cx="0" cy="0"/>
          <a:chOff x="0" y="0"/>
          <a:chExt cx="0" cy="0"/>
        </a:xfrm>
      </p:grpSpPr>
      <p:sp>
        <p:nvSpPr>
          <p:cNvPr id="248" name="Google Shape;248;p36"/>
          <p:cNvSpPr txBox="1"/>
          <p:nvPr>
            <p:ph type="title"/>
          </p:nvPr>
        </p:nvSpPr>
        <p:spPr>
          <a:xfrm>
            <a:off x="1319200" y="480775"/>
            <a:ext cx="7038900" cy="438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vi" sz="1600"/>
              <a:t>Selon ces visualisations, d'une part, il est évident que la majeure partie du trafic de l'appareil provient de </a:t>
            </a:r>
            <a:r>
              <a:rPr lang="vi" sz="1600">
                <a:solidFill>
                  <a:srgbClr val="00FF00"/>
                </a:solidFill>
              </a:rPr>
              <a:t>8h à 21h</a:t>
            </a:r>
            <a:r>
              <a:rPr lang="vi" sz="1600"/>
              <a:t> tous les jours de la semaine </a:t>
            </a:r>
            <a:r>
              <a:rPr lang="vi" sz="1600">
                <a:solidFill>
                  <a:srgbClr val="00FF00"/>
                </a:solidFill>
              </a:rPr>
              <a:t>sauf le dimanche</a:t>
            </a:r>
            <a:r>
              <a:rPr lang="vi" sz="1600"/>
              <a:t>. Le dimanche, les répartitions de visites varient d'une boutique à l'autre. D'autre part, pendant les heures</a:t>
            </a:r>
            <a:r>
              <a:rPr lang="vi" sz="1600"/>
              <a:t> de fermeture</a:t>
            </a:r>
            <a:r>
              <a:rPr lang="vi" sz="1600"/>
              <a:t>, il y a une présence de visiteurs. Nous considérons donc ces visiteurs comme </a:t>
            </a:r>
            <a:r>
              <a:rPr lang="vi" sz="1600">
                <a:solidFill>
                  <a:srgbClr val="00FF00"/>
                </a:solidFill>
              </a:rPr>
              <a:t>le personnel</a:t>
            </a:r>
            <a:endParaRPr sz="1600">
              <a:solidFill>
                <a:srgbClr val="00FF00"/>
              </a:solidFill>
            </a:endParaRPr>
          </a:p>
          <a:p>
            <a:pPr indent="0" lvl="0" marL="0" rtl="0" algn="just">
              <a:lnSpc>
                <a:spcPct val="115000"/>
              </a:lnSpc>
              <a:spcBef>
                <a:spcPts val="0"/>
              </a:spcBef>
              <a:spcAft>
                <a:spcPts val="0"/>
              </a:spcAft>
              <a:buSzPts val="990"/>
              <a:buNone/>
            </a:pPr>
            <a:r>
              <a:t/>
            </a:r>
            <a:endParaRPr sz="1600"/>
          </a:p>
          <a:p>
            <a:pPr indent="0" lvl="0" marL="0" rtl="0" algn="just">
              <a:lnSpc>
                <a:spcPct val="115000"/>
              </a:lnSpc>
              <a:spcBef>
                <a:spcPts val="0"/>
              </a:spcBef>
              <a:spcAft>
                <a:spcPts val="0"/>
              </a:spcAft>
              <a:buSzPts val="990"/>
              <a:buNone/>
            </a:pPr>
            <a:r>
              <a:rPr lang="vi" sz="1600"/>
              <a:t>Nous savons que, dans tout centre commercial, il y a un personnel qui est présent en dehors des heures d'ouverture du centre commercial. Exemple : les agents de propreté, les vigiles, les vendeurs, etc. Nous essayons de les identifier afin de les retirer du dataset pour ne pas les confondre avec les clients</a:t>
            </a:r>
            <a:endParaRPr sz="1600"/>
          </a:p>
          <a:p>
            <a:pPr indent="0" lvl="0" marL="0" rtl="0" algn="just">
              <a:lnSpc>
                <a:spcPct val="100000"/>
              </a:lnSpc>
              <a:spcBef>
                <a:spcPts val="0"/>
              </a:spcBef>
              <a:spcAft>
                <a:spcPts val="0"/>
              </a:spcAft>
              <a:buSzPts val="2160"/>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94A"/>
        </a:solidFill>
      </p:bgPr>
    </p:bg>
    <p:spTree>
      <p:nvGrpSpPr>
        <p:cNvPr id="252" name="Shape 252"/>
        <p:cNvGrpSpPr/>
        <p:nvPr/>
      </p:nvGrpSpPr>
      <p:grpSpPr>
        <a:xfrm>
          <a:off x="0" y="0"/>
          <a:ext cx="0" cy="0"/>
          <a:chOff x="0" y="0"/>
          <a:chExt cx="0" cy="0"/>
        </a:xfrm>
      </p:grpSpPr>
      <p:sp>
        <p:nvSpPr>
          <p:cNvPr id="253" name="Google Shape;253;p37"/>
          <p:cNvSpPr txBox="1"/>
          <p:nvPr>
            <p:ph type="title"/>
          </p:nvPr>
        </p:nvSpPr>
        <p:spPr>
          <a:xfrm>
            <a:off x="1373700" y="69350"/>
            <a:ext cx="7846500" cy="696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sz="2000"/>
              <a:t>Etape 2 : Construction de l'algorithme</a:t>
            </a:r>
            <a:endParaRPr sz="2000"/>
          </a:p>
        </p:txBody>
      </p:sp>
      <p:sp>
        <p:nvSpPr>
          <p:cNvPr id="254" name="Google Shape;254;p37"/>
          <p:cNvSpPr txBox="1"/>
          <p:nvPr>
            <p:ph idx="1" type="body"/>
          </p:nvPr>
        </p:nvSpPr>
        <p:spPr>
          <a:xfrm>
            <a:off x="915125" y="512500"/>
            <a:ext cx="7497600" cy="4130100"/>
          </a:xfrm>
          <a:prstGeom prst="rect">
            <a:avLst/>
          </a:prstGeom>
          <a:noFill/>
          <a:ln>
            <a:noFill/>
          </a:ln>
        </p:spPr>
        <p:txBody>
          <a:bodyPr anchorCtr="0" anchor="t" bIns="91425" lIns="91425" spcFirstLastPara="1" rIns="91425" wrap="square" tIns="91425">
            <a:normAutofit fontScale="70000" lnSpcReduction="10000"/>
          </a:bodyPr>
          <a:lstStyle/>
          <a:p>
            <a:pPr indent="0" lvl="0" marL="457200" rtl="0" algn="l">
              <a:lnSpc>
                <a:spcPct val="150000"/>
              </a:lnSpc>
              <a:spcBef>
                <a:spcPts val="0"/>
              </a:spcBef>
              <a:spcAft>
                <a:spcPts val="0"/>
              </a:spcAft>
              <a:buNone/>
            </a:pPr>
            <a:r>
              <a:rPr lang="vi" sz="2550">
                <a:latin typeface="Montserrat"/>
                <a:ea typeface="Montserrat"/>
                <a:cs typeface="Montserrat"/>
                <a:sym typeface="Montserrat"/>
              </a:rPr>
              <a:t>Etape 2.1 : Filtrage le personnel</a:t>
            </a:r>
            <a:endParaRPr sz="2550">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500">
              <a:latin typeface="Montserrat"/>
              <a:ea typeface="Montserrat"/>
              <a:cs typeface="Montserrat"/>
              <a:sym typeface="Montserrat"/>
            </a:endParaRPr>
          </a:p>
          <a:p>
            <a:pPr indent="-332125" lvl="0" marL="457200" rtl="0" algn="just">
              <a:lnSpc>
                <a:spcPct val="115000"/>
              </a:lnSpc>
              <a:spcBef>
                <a:spcPts val="0"/>
              </a:spcBef>
              <a:spcAft>
                <a:spcPts val="0"/>
              </a:spcAft>
              <a:buSzPct val="100000"/>
              <a:buFont typeface="Montserrat"/>
              <a:buChar char="●"/>
            </a:pPr>
            <a:r>
              <a:rPr lang="vi" sz="2329">
                <a:latin typeface="Montserrat"/>
                <a:ea typeface="Montserrat"/>
                <a:cs typeface="Montserrat"/>
                <a:sym typeface="Montserrat"/>
              </a:rPr>
              <a:t>L'idée de cette étape est de savoir comment détecter que </a:t>
            </a:r>
            <a:r>
              <a:rPr lang="vi" sz="2329">
                <a:solidFill>
                  <a:srgbClr val="00FF00"/>
                </a:solidFill>
                <a:latin typeface="Montserrat"/>
                <a:ea typeface="Montserrat"/>
                <a:cs typeface="Montserrat"/>
                <a:sym typeface="Montserrat"/>
              </a:rPr>
              <a:t>device_hash_id</a:t>
            </a:r>
            <a:r>
              <a:rPr lang="vi" sz="2329">
                <a:latin typeface="Montserrat"/>
                <a:ea typeface="Montserrat"/>
                <a:cs typeface="Montserrat"/>
                <a:sym typeface="Montserrat"/>
              </a:rPr>
              <a:t> est présent au moins </a:t>
            </a:r>
            <a:r>
              <a:rPr lang="vi" sz="2329">
                <a:solidFill>
                  <a:srgbClr val="00FF00"/>
                </a:solidFill>
                <a:latin typeface="Montserrat"/>
                <a:ea typeface="Montserrat"/>
                <a:cs typeface="Montserrat"/>
                <a:sym typeface="Montserrat"/>
              </a:rPr>
              <a:t>X jours </a:t>
            </a:r>
            <a:r>
              <a:rPr lang="vi" sz="2329">
                <a:latin typeface="Montserrat"/>
                <a:ea typeface="Montserrat"/>
                <a:cs typeface="Montserrat"/>
                <a:sym typeface="Montserrat"/>
              </a:rPr>
              <a:t>sur les </a:t>
            </a:r>
            <a:r>
              <a:rPr lang="vi" sz="2329">
                <a:solidFill>
                  <a:srgbClr val="00FF00"/>
                </a:solidFill>
                <a:latin typeface="Montserrat"/>
                <a:ea typeface="Montserrat"/>
                <a:cs typeface="Montserrat"/>
                <a:sym typeface="Montserrat"/>
              </a:rPr>
              <a:t>17 jours</a:t>
            </a:r>
            <a:r>
              <a:rPr lang="vi" sz="2329">
                <a:latin typeface="Montserrat"/>
                <a:ea typeface="Montserrat"/>
                <a:cs typeface="Montserrat"/>
                <a:sym typeface="Montserrat"/>
              </a:rPr>
              <a:t> d'historique dont nous disposons. X sera un paramètre que nous pourrons modifier si nécessaire</a:t>
            </a:r>
            <a:endParaRPr sz="2329">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329">
              <a:latin typeface="Montserrat"/>
              <a:ea typeface="Montserrat"/>
              <a:cs typeface="Montserrat"/>
              <a:sym typeface="Montserrat"/>
            </a:endParaRPr>
          </a:p>
          <a:p>
            <a:pPr indent="-332125" lvl="0" marL="457200" rtl="0" algn="just">
              <a:lnSpc>
                <a:spcPct val="115000"/>
              </a:lnSpc>
              <a:spcBef>
                <a:spcPts val="0"/>
              </a:spcBef>
              <a:spcAft>
                <a:spcPts val="0"/>
              </a:spcAft>
              <a:buSzPct val="100000"/>
              <a:buFont typeface="Montserrat"/>
              <a:buChar char="●"/>
            </a:pPr>
            <a:r>
              <a:rPr lang="vi" sz="2329">
                <a:latin typeface="Montserrat"/>
                <a:ea typeface="Montserrat"/>
                <a:cs typeface="Montserrat"/>
                <a:sym typeface="Montserrat"/>
              </a:rPr>
              <a:t>Pour mieux filtrer le personnel, nous supprimerons également tout </a:t>
            </a:r>
            <a:r>
              <a:rPr lang="vi" sz="2329">
                <a:solidFill>
                  <a:srgbClr val="00FF00"/>
                </a:solidFill>
                <a:latin typeface="Montserrat"/>
                <a:ea typeface="Montserrat"/>
                <a:cs typeface="Montserrat"/>
                <a:sym typeface="Montserrat"/>
              </a:rPr>
              <a:t>device_hash_id</a:t>
            </a:r>
            <a:r>
              <a:rPr lang="vi" sz="2329">
                <a:latin typeface="Montserrat"/>
                <a:ea typeface="Montserrat"/>
                <a:cs typeface="Montserrat"/>
                <a:sym typeface="Montserrat"/>
              </a:rPr>
              <a:t> qui a passé plus de </a:t>
            </a:r>
            <a:r>
              <a:rPr lang="vi" sz="2329">
                <a:solidFill>
                  <a:srgbClr val="00FF00"/>
                </a:solidFill>
                <a:latin typeface="Montserrat"/>
                <a:ea typeface="Montserrat"/>
                <a:cs typeface="Montserrat"/>
                <a:sym typeface="Montserrat"/>
              </a:rPr>
              <a:t>Y heures en une journée</a:t>
            </a:r>
            <a:r>
              <a:rPr lang="vi" sz="2329">
                <a:latin typeface="Montserrat"/>
                <a:ea typeface="Montserrat"/>
                <a:cs typeface="Montserrat"/>
                <a:sym typeface="Montserrat"/>
              </a:rPr>
              <a:t> dans le centre commercial. Donc, nous considérons :</a:t>
            </a:r>
            <a:endParaRPr sz="2329">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329">
              <a:latin typeface="Montserrat"/>
              <a:ea typeface="Montserrat"/>
              <a:cs typeface="Montserrat"/>
              <a:sym typeface="Montserrat"/>
            </a:endParaRPr>
          </a:p>
          <a:p>
            <a:pPr indent="-332125" lvl="0" marL="457200" rtl="0" algn="just">
              <a:lnSpc>
                <a:spcPct val="115000"/>
              </a:lnSpc>
              <a:spcBef>
                <a:spcPts val="0"/>
              </a:spcBef>
              <a:spcAft>
                <a:spcPts val="0"/>
              </a:spcAft>
              <a:buSzPct val="100000"/>
              <a:buFont typeface="Montserrat"/>
              <a:buChar char="●"/>
            </a:pPr>
            <a:r>
              <a:rPr lang="vi" sz="2329">
                <a:latin typeface="Montserrat"/>
                <a:ea typeface="Montserrat"/>
                <a:cs typeface="Montserrat"/>
                <a:sym typeface="Montserrat"/>
              </a:rPr>
              <a:t>Toute personne présente dans le centre commercial plus de </a:t>
            </a:r>
            <a:r>
              <a:rPr lang="vi" sz="2329">
                <a:solidFill>
                  <a:srgbClr val="00FF00"/>
                </a:solidFill>
                <a:latin typeface="Montserrat"/>
                <a:ea typeface="Montserrat"/>
                <a:cs typeface="Montserrat"/>
                <a:sym typeface="Montserrat"/>
              </a:rPr>
              <a:t>X jours</a:t>
            </a:r>
            <a:r>
              <a:rPr lang="vi" sz="2329">
                <a:latin typeface="Montserrat"/>
                <a:ea typeface="Montserrat"/>
                <a:cs typeface="Montserrat"/>
                <a:sym typeface="Montserrat"/>
              </a:rPr>
              <a:t> ou présente dans le centre commercial plus de </a:t>
            </a:r>
            <a:r>
              <a:rPr lang="vi" sz="2329">
                <a:solidFill>
                  <a:srgbClr val="00FF00"/>
                </a:solidFill>
                <a:latin typeface="Montserrat"/>
                <a:ea typeface="Montserrat"/>
                <a:cs typeface="Montserrat"/>
                <a:sym typeface="Montserrat"/>
              </a:rPr>
              <a:t>Y heures dans une journée</a:t>
            </a:r>
            <a:r>
              <a:rPr lang="vi" sz="2329">
                <a:latin typeface="Montserrat"/>
                <a:ea typeface="Montserrat"/>
                <a:cs typeface="Montserrat"/>
                <a:sym typeface="Montserrat"/>
              </a:rPr>
              <a:t> en tant que le personnel </a:t>
            </a:r>
            <a:endParaRPr sz="2329">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58" name="Shape 258"/>
        <p:cNvGrpSpPr/>
        <p:nvPr/>
      </p:nvGrpSpPr>
      <p:grpSpPr>
        <a:xfrm>
          <a:off x="0" y="0"/>
          <a:ext cx="0" cy="0"/>
          <a:chOff x="0" y="0"/>
          <a:chExt cx="0" cy="0"/>
        </a:xfrm>
      </p:grpSpPr>
      <p:sp>
        <p:nvSpPr>
          <p:cNvPr id="259" name="Google Shape;259;p38"/>
          <p:cNvSpPr txBox="1"/>
          <p:nvPr>
            <p:ph type="title"/>
          </p:nvPr>
        </p:nvSpPr>
        <p:spPr>
          <a:xfrm>
            <a:off x="1319200" y="491525"/>
            <a:ext cx="7038900" cy="166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vi" sz="1600"/>
              <a:t>Dans notre cas, nous définirons </a:t>
            </a:r>
            <a:r>
              <a:rPr lang="vi" sz="1600">
                <a:solidFill>
                  <a:srgbClr val="00FF00"/>
                </a:solidFill>
              </a:rPr>
              <a:t>day_threshold = 4</a:t>
            </a:r>
            <a:r>
              <a:rPr lang="vi" sz="1600"/>
              <a:t> et </a:t>
            </a:r>
            <a:r>
              <a:rPr lang="vi" sz="1600">
                <a:solidFill>
                  <a:srgbClr val="00FF00"/>
                </a:solidFill>
              </a:rPr>
              <a:t>hour_threshold = 6,</a:t>
            </a:r>
            <a:r>
              <a:rPr lang="vi" sz="1600"/>
              <a:t> ce qui signifie que nous considérons tous les appareils qui visitent un centre commercial plus de </a:t>
            </a:r>
            <a:r>
              <a:rPr lang="vi" sz="1600">
                <a:solidFill>
                  <a:srgbClr val="00FF00"/>
                </a:solidFill>
              </a:rPr>
              <a:t>4 jour</a:t>
            </a:r>
            <a:r>
              <a:rPr lang="vi" sz="1600"/>
              <a:t>s, ou plus de </a:t>
            </a:r>
            <a:r>
              <a:rPr lang="vi" sz="1600">
                <a:solidFill>
                  <a:srgbClr val="00FF00"/>
                </a:solidFill>
              </a:rPr>
              <a:t>6 heures</a:t>
            </a:r>
            <a:r>
              <a:rPr lang="vi" sz="1600"/>
              <a:t> par jour, comme étant les appareils du personnel de ce centre , il faut donc les supprimer</a:t>
            </a:r>
            <a:endParaRPr sz="1500"/>
          </a:p>
        </p:txBody>
      </p:sp>
      <p:sp>
        <p:nvSpPr>
          <p:cNvPr id="260" name="Google Shape;260;p38"/>
          <p:cNvSpPr txBox="1"/>
          <p:nvPr>
            <p:ph type="title"/>
          </p:nvPr>
        </p:nvSpPr>
        <p:spPr>
          <a:xfrm>
            <a:off x="1319200" y="2100775"/>
            <a:ext cx="7038900" cy="304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sz="1800"/>
              <a:t>Etape 2.2: Implémentation d'autres règles commerciales</a:t>
            </a:r>
            <a:endParaRPr sz="18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vi" sz="1600"/>
              <a:t>Comme observé, la plupart du trafic vient de </a:t>
            </a:r>
            <a:r>
              <a:rPr lang="vi" sz="1600">
                <a:solidFill>
                  <a:srgbClr val="00FF00"/>
                </a:solidFill>
              </a:rPr>
              <a:t>(8h à 21h)</a:t>
            </a:r>
            <a:r>
              <a:rPr lang="vi" sz="1600"/>
              <a:t>. Cependant, le trafic est faible tôt le matin </a:t>
            </a:r>
            <a:r>
              <a:rPr lang="vi" sz="1600">
                <a:solidFill>
                  <a:srgbClr val="00FF00"/>
                </a:solidFill>
              </a:rPr>
              <a:t>(7h00-8h00)</a:t>
            </a:r>
            <a:r>
              <a:rPr lang="vi" sz="1600"/>
              <a:t> et tard le soir </a:t>
            </a:r>
            <a:r>
              <a:rPr lang="vi" sz="1600">
                <a:solidFill>
                  <a:srgbClr val="00FF00"/>
                </a:solidFill>
              </a:rPr>
              <a:t>(20h00-22h00)</a:t>
            </a:r>
            <a:r>
              <a:rPr lang="vi" sz="1600"/>
              <a:t>, alors que le coût d'ouverture pendant ces intervalles peut être plus élevé que d'habitude. Par conséquent, pour optimiser le profit, certains centres commerciaux peuvent préférer ouvrir </a:t>
            </a:r>
            <a:r>
              <a:rPr lang="vi" sz="1600">
                <a:solidFill>
                  <a:srgbClr val="00FF00"/>
                </a:solidFill>
              </a:rPr>
              <a:t>après X heures du matin</a:t>
            </a:r>
            <a:r>
              <a:rPr lang="vi" sz="1600"/>
              <a:t>, ou fermer avant </a:t>
            </a:r>
            <a:r>
              <a:rPr lang="vi" sz="1600">
                <a:solidFill>
                  <a:srgbClr val="00FF00"/>
                </a:solidFill>
              </a:rPr>
              <a:t>Y heures du soir</a:t>
            </a:r>
            <a:r>
              <a:rPr lang="vi" sz="1600"/>
              <a:t>, pour économiser le coût d'exploitation tout en servant la plupart (</a:t>
            </a:r>
            <a:r>
              <a:rPr lang="vi" sz="1600">
                <a:solidFill>
                  <a:srgbClr val="00FF00"/>
                </a:solidFill>
              </a:rPr>
              <a:t>disons, 95 %</a:t>
            </a:r>
            <a:r>
              <a:rPr lang="vi" sz="1600"/>
              <a:t>) des clients</a:t>
            </a:r>
            <a:endParaRPr sz="1500"/>
          </a:p>
          <a:p>
            <a:pPr indent="0" lvl="0" marL="0" rtl="0" algn="just">
              <a:lnSpc>
                <a:spcPct val="100000"/>
              </a:lnSpc>
              <a:spcBef>
                <a:spcPts val="0"/>
              </a:spcBef>
              <a:spcAft>
                <a:spcPts val="0"/>
              </a:spcAft>
              <a:buSzPts val="2160"/>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64" name="Shape 264"/>
        <p:cNvGrpSpPr/>
        <p:nvPr/>
      </p:nvGrpSpPr>
      <p:grpSpPr>
        <a:xfrm>
          <a:off x="0" y="0"/>
          <a:ext cx="0" cy="0"/>
          <a:chOff x="0" y="0"/>
          <a:chExt cx="0" cy="0"/>
        </a:xfrm>
      </p:grpSpPr>
      <p:sp>
        <p:nvSpPr>
          <p:cNvPr id="265" name="Google Shape;265;p39"/>
          <p:cNvSpPr txBox="1"/>
          <p:nvPr>
            <p:ph type="title"/>
          </p:nvPr>
        </p:nvSpPr>
        <p:spPr>
          <a:xfrm>
            <a:off x="1319200" y="469725"/>
            <a:ext cx="7038900" cy="166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sz="1600"/>
              <a:t>Nous allons écrire une autre fonction pour implémenter ces règles commerciales</a:t>
            </a:r>
            <a:endParaRPr sz="1600"/>
          </a:p>
          <a:p>
            <a:pPr indent="0" lvl="0" marL="0" rtl="0" algn="just">
              <a:lnSpc>
                <a:spcPct val="115000"/>
              </a:lnSpc>
              <a:spcBef>
                <a:spcPts val="0"/>
              </a:spcBef>
              <a:spcAft>
                <a:spcPts val="0"/>
              </a:spcAft>
              <a:buSzPts val="990"/>
              <a:buNone/>
            </a:pPr>
            <a:r>
              <a:t/>
            </a:r>
            <a:endParaRPr sz="1500"/>
          </a:p>
          <a:p>
            <a:pPr indent="0" lvl="0" marL="0" rtl="0" algn="just">
              <a:lnSpc>
                <a:spcPct val="100000"/>
              </a:lnSpc>
              <a:spcBef>
                <a:spcPts val="0"/>
              </a:spcBef>
              <a:spcAft>
                <a:spcPts val="0"/>
              </a:spcAft>
              <a:buSzPts val="2160"/>
              <a:buNone/>
            </a:pPr>
            <a:r>
              <a:t/>
            </a:r>
            <a:endParaRPr sz="1400"/>
          </a:p>
        </p:txBody>
      </p:sp>
      <p:sp>
        <p:nvSpPr>
          <p:cNvPr id="266" name="Google Shape;266;p39"/>
          <p:cNvSpPr txBox="1"/>
          <p:nvPr>
            <p:ph type="title"/>
          </p:nvPr>
        </p:nvSpPr>
        <p:spPr>
          <a:xfrm>
            <a:off x="1319200" y="1449350"/>
            <a:ext cx="7093500" cy="33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600"/>
              <a:t>Cette fonction consiste à implémenter d'autres règles commerciales</a:t>
            </a:r>
            <a:endParaRPr sz="1600"/>
          </a:p>
          <a:p>
            <a:pPr indent="0" lvl="0" marL="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vi" sz="1600"/>
              <a:t>@param: </a:t>
            </a:r>
            <a:r>
              <a:rPr lang="vi" sz="1600">
                <a:solidFill>
                  <a:srgbClr val="00FF00"/>
                </a:solidFill>
              </a:rPr>
              <a:t>df </a:t>
            </a:r>
            <a:r>
              <a:rPr lang="vi" sz="1600"/>
              <a:t>(Dataframe) : jeu de données</a:t>
            </a:r>
            <a:endParaRPr sz="1600"/>
          </a:p>
          <a:p>
            <a:pPr indent="-330200" lvl="0" marL="457200" rtl="0" algn="just">
              <a:lnSpc>
                <a:spcPct val="115000"/>
              </a:lnSpc>
              <a:spcBef>
                <a:spcPts val="0"/>
              </a:spcBef>
              <a:spcAft>
                <a:spcPts val="0"/>
              </a:spcAft>
              <a:buSzPts val="1600"/>
              <a:buChar char="●"/>
            </a:pPr>
            <a:r>
              <a:rPr lang="vi" sz="1600"/>
              <a:t>@param: </a:t>
            </a:r>
            <a:r>
              <a:rPr lang="vi" sz="1600">
                <a:solidFill>
                  <a:srgbClr val="00FF00"/>
                </a:solidFill>
              </a:rPr>
              <a:t>percent_of_cus_to_serve </a:t>
            </a:r>
            <a:r>
              <a:rPr lang="vi" sz="1600"/>
              <a:t>(float) : le pourcentage minimum de clients que les centres commerciaux aimeraient servir</a:t>
            </a:r>
            <a:endParaRPr sz="1600"/>
          </a:p>
          <a:p>
            <a:pPr indent="-330200" lvl="0" marL="457200" rtl="0" algn="just">
              <a:lnSpc>
                <a:spcPct val="115000"/>
              </a:lnSpc>
              <a:spcBef>
                <a:spcPts val="0"/>
              </a:spcBef>
              <a:spcAft>
                <a:spcPts val="0"/>
              </a:spcAft>
              <a:buSzPts val="1600"/>
              <a:buChar char="●"/>
            </a:pPr>
            <a:r>
              <a:rPr lang="vi" sz="1600"/>
              <a:t>@param: </a:t>
            </a:r>
            <a:r>
              <a:rPr lang="vi" sz="1600">
                <a:solidFill>
                  <a:srgbClr val="00FF00"/>
                </a:solidFill>
              </a:rPr>
              <a:t>open_hour_prefer</a:t>
            </a:r>
            <a:r>
              <a:rPr lang="vi" sz="1600"/>
              <a:t> and </a:t>
            </a:r>
            <a:r>
              <a:rPr lang="vi" sz="1600">
                <a:solidFill>
                  <a:srgbClr val="00FF00"/>
                </a:solidFill>
              </a:rPr>
              <a:t>close_hour_prefer </a:t>
            </a:r>
            <a:r>
              <a:rPr lang="vi" sz="1600"/>
              <a:t> (datetime.time) : l'heure d'ouverture et de fermeture de préférence</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SzPts val="2160"/>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70" name="Shape 270"/>
        <p:cNvGrpSpPr/>
        <p:nvPr/>
      </p:nvGrpSpPr>
      <p:grpSpPr>
        <a:xfrm>
          <a:off x="0" y="0"/>
          <a:ext cx="0" cy="0"/>
          <a:chOff x="0" y="0"/>
          <a:chExt cx="0" cy="0"/>
        </a:xfrm>
      </p:grpSpPr>
      <p:sp>
        <p:nvSpPr>
          <p:cNvPr id="271" name="Google Shape;271;p40"/>
          <p:cNvSpPr txBox="1"/>
          <p:nvPr>
            <p:ph type="title"/>
          </p:nvPr>
        </p:nvSpPr>
        <p:spPr>
          <a:xfrm>
            <a:off x="987150" y="441850"/>
            <a:ext cx="3896700" cy="46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500"/>
              <a:t>Si </a:t>
            </a:r>
            <a:r>
              <a:rPr lang="vi" sz="1500">
                <a:solidFill>
                  <a:srgbClr val="00FF00"/>
                </a:solidFill>
              </a:rPr>
              <a:t>le pourcentage réel de client servi dans l'intervalle de préférence &gt;= le pourcentage minimum de clients que les centres commerciaux aimeraient servir</a:t>
            </a:r>
            <a:r>
              <a:rPr lang="vi" sz="1500"/>
              <a:t> (percent_of_cus_to_serve), nous sélectionnons cet intervalle comme l’heure d'ouverture et de fermeture. Sinon, nous sélectionnons </a:t>
            </a:r>
            <a:r>
              <a:rPr lang="vi" sz="1500">
                <a:solidFill>
                  <a:srgbClr val="00FF00"/>
                </a:solidFill>
              </a:rPr>
              <a:t>l'heure minimale et maximale des visites réelles</a:t>
            </a:r>
            <a:r>
              <a:rPr lang="vi" sz="1500"/>
              <a:t> comme l’heure d'ouverture et de fermeture</a:t>
            </a:r>
            <a:endParaRPr sz="1500"/>
          </a:p>
          <a:p>
            <a:pPr indent="0" lvl="0" marL="0" rtl="0" algn="just">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vi" sz="1500"/>
              <a:t>Dans notre cas, nous définissons percent_of_cus_to_serve = </a:t>
            </a:r>
            <a:r>
              <a:rPr lang="vi" sz="1500">
                <a:solidFill>
                  <a:srgbClr val="00FF00"/>
                </a:solidFill>
              </a:rPr>
              <a:t>95 %,</a:t>
            </a:r>
            <a:r>
              <a:rPr lang="vi" sz="1500"/>
              <a:t> </a:t>
            </a:r>
            <a:r>
              <a:rPr lang="vi" sz="1500">
                <a:solidFill>
                  <a:srgbClr val="00FF00"/>
                </a:solidFill>
              </a:rPr>
              <a:t>open_hour_prefer = 8h00 am, close_hour_prefer = 22h00 pm</a:t>
            </a:r>
            <a:endParaRPr sz="1500">
              <a:solidFill>
                <a:srgbClr val="00FF00"/>
              </a:solidFill>
            </a:endParaRPr>
          </a:p>
          <a:p>
            <a:pPr indent="0" lvl="0" marL="0" rtl="0" algn="just">
              <a:spcBef>
                <a:spcPts val="0"/>
              </a:spcBef>
              <a:spcAft>
                <a:spcPts val="0"/>
              </a:spcAft>
              <a:buNone/>
            </a:pPr>
            <a:r>
              <a:t/>
            </a:r>
            <a:endParaRPr sz="1400"/>
          </a:p>
          <a:p>
            <a:pPr indent="0" lvl="0" marL="0" rtl="0" algn="just">
              <a:lnSpc>
                <a:spcPct val="115000"/>
              </a:lnSpc>
              <a:spcBef>
                <a:spcPts val="0"/>
              </a:spcBef>
              <a:spcAft>
                <a:spcPts val="0"/>
              </a:spcAft>
              <a:buSzPts val="990"/>
              <a:buNone/>
            </a:pPr>
            <a:r>
              <a:t/>
            </a:r>
            <a:endParaRPr sz="1400"/>
          </a:p>
          <a:p>
            <a:pPr indent="0" lvl="0" marL="0" rtl="0" algn="just">
              <a:lnSpc>
                <a:spcPct val="100000"/>
              </a:lnSpc>
              <a:spcBef>
                <a:spcPts val="0"/>
              </a:spcBef>
              <a:spcAft>
                <a:spcPts val="0"/>
              </a:spcAft>
              <a:buSzPts val="2160"/>
              <a:buNone/>
            </a:pPr>
            <a:r>
              <a:t/>
            </a:r>
            <a:endParaRPr sz="1400"/>
          </a:p>
        </p:txBody>
      </p:sp>
      <p:pic>
        <p:nvPicPr>
          <p:cNvPr id="272" name="Google Shape;272;p40"/>
          <p:cNvPicPr preferRelativeResize="0"/>
          <p:nvPr/>
        </p:nvPicPr>
        <p:blipFill>
          <a:blip r:embed="rId3">
            <a:alphaModFix/>
          </a:blip>
          <a:stretch>
            <a:fillRect/>
          </a:stretch>
        </p:blipFill>
        <p:spPr>
          <a:xfrm>
            <a:off x="4883850" y="554225"/>
            <a:ext cx="4145600" cy="433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76" name="Shape 276"/>
        <p:cNvGrpSpPr/>
        <p:nvPr/>
      </p:nvGrpSpPr>
      <p:grpSpPr>
        <a:xfrm>
          <a:off x="0" y="0"/>
          <a:ext cx="0" cy="0"/>
          <a:chOff x="0" y="0"/>
          <a:chExt cx="0" cy="0"/>
        </a:xfrm>
      </p:grpSpPr>
      <p:sp>
        <p:nvSpPr>
          <p:cNvPr id="277" name="Google Shape;277;p41"/>
          <p:cNvSpPr txBox="1"/>
          <p:nvPr>
            <p:ph type="title"/>
          </p:nvPr>
        </p:nvSpPr>
        <p:spPr>
          <a:xfrm>
            <a:off x="1232000" y="502525"/>
            <a:ext cx="7106400" cy="46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600"/>
              <a:t>En résumé notre algorithme, nous  déterminons les heures d'ouverture et de fermeture d'un centre commercial comprend ces petites étapes :</a:t>
            </a:r>
            <a:endParaRPr sz="1600"/>
          </a:p>
          <a:p>
            <a:pPr indent="0" lvl="0" marL="914400" rtl="0" algn="l">
              <a:lnSpc>
                <a:spcPct val="150000"/>
              </a:lnSpc>
              <a:spcBef>
                <a:spcPts val="0"/>
              </a:spcBef>
              <a:spcAft>
                <a:spcPts val="0"/>
              </a:spcAft>
              <a:buNone/>
            </a:pPr>
            <a:r>
              <a:rPr lang="vi" sz="1600"/>
              <a:t>Étape 1 : Extraire les informations de la date et de l'heure des visites</a:t>
            </a:r>
            <a:endParaRPr sz="1600"/>
          </a:p>
          <a:p>
            <a:pPr indent="0" lvl="0" marL="914400" rtl="0" algn="l">
              <a:lnSpc>
                <a:spcPct val="150000"/>
              </a:lnSpc>
              <a:spcBef>
                <a:spcPts val="0"/>
              </a:spcBef>
              <a:spcAft>
                <a:spcPts val="0"/>
              </a:spcAft>
              <a:buNone/>
            </a:pPr>
            <a:r>
              <a:rPr lang="vi" sz="1600"/>
              <a:t>Étape 2 : Filtrer </a:t>
            </a:r>
            <a:r>
              <a:rPr lang="vi" sz="1600"/>
              <a:t>les visiteurs qui ne sont pas des clients </a:t>
            </a:r>
            <a:r>
              <a:rPr lang="vi" sz="1600"/>
              <a:t>(les personnels des centres)</a:t>
            </a:r>
            <a:endParaRPr sz="1600"/>
          </a:p>
          <a:p>
            <a:pPr indent="0" lvl="0" marL="914400" rtl="0" algn="l">
              <a:lnSpc>
                <a:spcPct val="150000"/>
              </a:lnSpc>
              <a:spcBef>
                <a:spcPts val="0"/>
              </a:spcBef>
              <a:spcAft>
                <a:spcPts val="0"/>
              </a:spcAft>
              <a:buNone/>
            </a:pPr>
            <a:r>
              <a:rPr lang="vi" sz="1600"/>
              <a:t>Étape 3 : Mettre en œuvre d'autres règles commerciales, notamment : le pourcentage minimum de clients à servir </a:t>
            </a:r>
            <a:r>
              <a:rPr lang="vi" sz="1600"/>
              <a:t>pour répondre aux besoins des magasins ou les préférences des heures d'ouverture et de fermeture</a:t>
            </a:r>
            <a:br>
              <a:rPr lang="vi" sz="1600"/>
            </a:br>
            <a:endParaRPr sz="1600"/>
          </a:p>
          <a:p>
            <a:pPr indent="0" lvl="0" marL="0" rtl="0" algn="just">
              <a:lnSpc>
                <a:spcPct val="115000"/>
              </a:lnSpc>
              <a:spcBef>
                <a:spcPts val="0"/>
              </a:spcBef>
              <a:spcAft>
                <a:spcPts val="0"/>
              </a:spcAft>
              <a:buSzPts val="990"/>
              <a:buNone/>
            </a:pPr>
            <a:r>
              <a:t/>
            </a:r>
            <a:endParaRPr sz="1800"/>
          </a:p>
          <a:p>
            <a:pPr indent="0" lvl="0" marL="0" rtl="0" algn="just">
              <a:lnSpc>
                <a:spcPct val="100000"/>
              </a:lnSpc>
              <a:spcBef>
                <a:spcPts val="0"/>
              </a:spcBef>
              <a:spcAft>
                <a:spcPts val="0"/>
              </a:spcAft>
              <a:buSzPts val="2160"/>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81" name="Shape 281"/>
        <p:cNvGrpSpPr/>
        <p:nvPr/>
      </p:nvGrpSpPr>
      <p:grpSpPr>
        <a:xfrm>
          <a:off x="0" y="0"/>
          <a:ext cx="0" cy="0"/>
          <a:chOff x="0" y="0"/>
          <a:chExt cx="0" cy="0"/>
        </a:xfrm>
      </p:grpSpPr>
      <p:sp>
        <p:nvSpPr>
          <p:cNvPr id="282" name="Google Shape;282;p42"/>
          <p:cNvSpPr txBox="1"/>
          <p:nvPr>
            <p:ph type="title"/>
          </p:nvPr>
        </p:nvSpPr>
        <p:spPr>
          <a:xfrm>
            <a:off x="1232000" y="94675"/>
            <a:ext cx="7038900" cy="497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800"/>
              <a:t>Résultat</a:t>
            </a:r>
            <a:endParaRPr sz="1800"/>
          </a:p>
        </p:txBody>
      </p:sp>
      <p:pic>
        <p:nvPicPr>
          <p:cNvPr id="283" name="Google Shape;283;p42"/>
          <p:cNvPicPr preferRelativeResize="0"/>
          <p:nvPr/>
        </p:nvPicPr>
        <p:blipFill>
          <a:blip r:embed="rId3">
            <a:alphaModFix/>
          </a:blip>
          <a:stretch>
            <a:fillRect/>
          </a:stretch>
        </p:blipFill>
        <p:spPr>
          <a:xfrm>
            <a:off x="1155800" y="668425"/>
            <a:ext cx="3468100" cy="1982625"/>
          </a:xfrm>
          <a:prstGeom prst="rect">
            <a:avLst/>
          </a:prstGeom>
          <a:noFill/>
          <a:ln>
            <a:noFill/>
          </a:ln>
        </p:spPr>
      </p:pic>
      <p:pic>
        <p:nvPicPr>
          <p:cNvPr id="284" name="Google Shape;284;p42"/>
          <p:cNvPicPr preferRelativeResize="0"/>
          <p:nvPr/>
        </p:nvPicPr>
        <p:blipFill>
          <a:blip r:embed="rId4">
            <a:alphaModFix/>
          </a:blip>
          <a:stretch>
            <a:fillRect/>
          </a:stretch>
        </p:blipFill>
        <p:spPr>
          <a:xfrm>
            <a:off x="1155800" y="2832325"/>
            <a:ext cx="3468100" cy="2147050"/>
          </a:xfrm>
          <a:prstGeom prst="rect">
            <a:avLst/>
          </a:prstGeom>
          <a:noFill/>
          <a:ln>
            <a:noFill/>
          </a:ln>
        </p:spPr>
      </p:pic>
      <p:sp>
        <p:nvSpPr>
          <p:cNvPr id="285" name="Google Shape;285;p42"/>
          <p:cNvSpPr txBox="1"/>
          <p:nvPr/>
        </p:nvSpPr>
        <p:spPr>
          <a:xfrm>
            <a:off x="149425" y="1367988"/>
            <a:ext cx="97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solidFill>
                  <a:srgbClr val="00FF00"/>
                </a:solidFill>
                <a:latin typeface="Lato"/>
                <a:ea typeface="Lato"/>
                <a:cs typeface="Lato"/>
                <a:sym typeface="Lato"/>
              </a:rPr>
              <a:t>Centre 1</a:t>
            </a:r>
            <a:endParaRPr b="1" sz="1600">
              <a:solidFill>
                <a:srgbClr val="00FF00"/>
              </a:solidFill>
              <a:latin typeface="Lato"/>
              <a:ea typeface="Lato"/>
              <a:cs typeface="Lato"/>
              <a:sym typeface="Lato"/>
            </a:endParaRPr>
          </a:p>
        </p:txBody>
      </p:sp>
      <p:sp>
        <p:nvSpPr>
          <p:cNvPr id="286" name="Google Shape;286;p42"/>
          <p:cNvSpPr txBox="1"/>
          <p:nvPr/>
        </p:nvSpPr>
        <p:spPr>
          <a:xfrm>
            <a:off x="124625" y="3585175"/>
            <a:ext cx="97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solidFill>
                  <a:srgbClr val="00FF00"/>
                </a:solidFill>
                <a:latin typeface="Lato"/>
                <a:ea typeface="Lato"/>
                <a:cs typeface="Lato"/>
                <a:sym typeface="Lato"/>
              </a:rPr>
              <a:t>Centre 2</a:t>
            </a:r>
            <a:endParaRPr b="1" sz="1600">
              <a:solidFill>
                <a:srgbClr val="00FF00"/>
              </a:solidFill>
              <a:latin typeface="Lato"/>
              <a:ea typeface="Lato"/>
              <a:cs typeface="Lato"/>
              <a:sym typeface="Lato"/>
            </a:endParaRPr>
          </a:p>
        </p:txBody>
      </p:sp>
      <p:sp>
        <p:nvSpPr>
          <p:cNvPr id="287" name="Google Shape;287;p42"/>
          <p:cNvSpPr txBox="1"/>
          <p:nvPr/>
        </p:nvSpPr>
        <p:spPr>
          <a:xfrm>
            <a:off x="8169900" y="1361975"/>
            <a:ext cx="97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solidFill>
                  <a:srgbClr val="00FF00"/>
                </a:solidFill>
                <a:latin typeface="Lato"/>
                <a:ea typeface="Lato"/>
                <a:cs typeface="Lato"/>
                <a:sym typeface="Lato"/>
              </a:rPr>
              <a:t>Centre 3</a:t>
            </a:r>
            <a:endParaRPr b="1" sz="1600">
              <a:solidFill>
                <a:srgbClr val="00FF00"/>
              </a:solidFill>
              <a:latin typeface="Lato"/>
              <a:ea typeface="Lato"/>
              <a:cs typeface="Lato"/>
              <a:sym typeface="Lato"/>
            </a:endParaRPr>
          </a:p>
        </p:txBody>
      </p:sp>
      <p:sp>
        <p:nvSpPr>
          <p:cNvPr id="288" name="Google Shape;288;p42"/>
          <p:cNvSpPr txBox="1"/>
          <p:nvPr/>
        </p:nvSpPr>
        <p:spPr>
          <a:xfrm>
            <a:off x="8169900" y="3585175"/>
            <a:ext cx="97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solidFill>
                  <a:srgbClr val="00FF00"/>
                </a:solidFill>
                <a:latin typeface="Lato"/>
                <a:ea typeface="Lato"/>
                <a:cs typeface="Lato"/>
                <a:sym typeface="Lato"/>
              </a:rPr>
              <a:t>Centre 4</a:t>
            </a:r>
            <a:endParaRPr b="1" sz="1600">
              <a:solidFill>
                <a:srgbClr val="00FF00"/>
              </a:solidFill>
              <a:latin typeface="Lato"/>
              <a:ea typeface="Lato"/>
              <a:cs typeface="Lato"/>
              <a:sym typeface="Lato"/>
            </a:endParaRPr>
          </a:p>
        </p:txBody>
      </p:sp>
      <p:pic>
        <p:nvPicPr>
          <p:cNvPr id="289" name="Google Shape;289;p42"/>
          <p:cNvPicPr preferRelativeResize="0"/>
          <p:nvPr/>
        </p:nvPicPr>
        <p:blipFill>
          <a:blip r:embed="rId5">
            <a:alphaModFix/>
          </a:blip>
          <a:stretch>
            <a:fillRect/>
          </a:stretch>
        </p:blipFill>
        <p:spPr>
          <a:xfrm>
            <a:off x="4732375" y="668425"/>
            <a:ext cx="3468099" cy="1982625"/>
          </a:xfrm>
          <a:prstGeom prst="rect">
            <a:avLst/>
          </a:prstGeom>
          <a:noFill/>
          <a:ln>
            <a:noFill/>
          </a:ln>
        </p:spPr>
      </p:pic>
      <p:pic>
        <p:nvPicPr>
          <p:cNvPr id="290" name="Google Shape;290;p42"/>
          <p:cNvPicPr preferRelativeResize="0"/>
          <p:nvPr/>
        </p:nvPicPr>
        <p:blipFill>
          <a:blip r:embed="rId6">
            <a:alphaModFix/>
          </a:blip>
          <a:stretch>
            <a:fillRect/>
          </a:stretch>
        </p:blipFill>
        <p:spPr>
          <a:xfrm>
            <a:off x="4739600" y="2832325"/>
            <a:ext cx="3468100" cy="214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94" name="Shape 294"/>
        <p:cNvGrpSpPr/>
        <p:nvPr/>
      </p:nvGrpSpPr>
      <p:grpSpPr>
        <a:xfrm>
          <a:off x="0" y="0"/>
          <a:ext cx="0" cy="0"/>
          <a:chOff x="0" y="0"/>
          <a:chExt cx="0" cy="0"/>
        </a:xfrm>
      </p:grpSpPr>
      <p:sp>
        <p:nvSpPr>
          <p:cNvPr id="295" name="Google Shape;295;p43"/>
          <p:cNvSpPr txBox="1"/>
          <p:nvPr>
            <p:ph type="title"/>
          </p:nvPr>
        </p:nvSpPr>
        <p:spPr>
          <a:xfrm>
            <a:off x="1232000" y="434550"/>
            <a:ext cx="7140300" cy="4391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2000"/>
              <a:t>Commentaires</a:t>
            </a:r>
            <a:endParaRPr sz="2000"/>
          </a:p>
          <a:p>
            <a:pPr indent="0" lvl="0" marL="0" rtl="0" algn="just">
              <a:lnSpc>
                <a:spcPct val="150000"/>
              </a:lnSpc>
              <a:spcBef>
                <a:spcPts val="0"/>
              </a:spcBef>
              <a:spcAft>
                <a:spcPts val="0"/>
              </a:spcAft>
              <a:buNone/>
            </a:pPr>
            <a:r>
              <a:rPr lang="vi" sz="1600"/>
              <a:t>En regardant les 4 tableaux ci-dessus, nous pouvons déterminer les heures d'ouverture de chacun des 4 centres commerciaux pour chaque jour de la semaine</a:t>
            </a:r>
            <a:endParaRPr sz="1600"/>
          </a:p>
          <a:p>
            <a:pPr indent="0" lvl="0" marL="0" rtl="0" algn="just">
              <a:lnSpc>
                <a:spcPct val="150000"/>
              </a:lnSpc>
              <a:spcBef>
                <a:spcPts val="0"/>
              </a:spcBef>
              <a:spcAft>
                <a:spcPts val="0"/>
              </a:spcAft>
              <a:buNone/>
            </a:pPr>
            <a:r>
              <a:t/>
            </a:r>
            <a:endParaRPr sz="1600"/>
          </a:p>
          <a:p>
            <a:pPr indent="0" lvl="0" marL="0" rtl="0" algn="just">
              <a:lnSpc>
                <a:spcPct val="150000"/>
              </a:lnSpc>
              <a:spcBef>
                <a:spcPts val="0"/>
              </a:spcBef>
              <a:spcAft>
                <a:spcPts val="0"/>
              </a:spcAft>
              <a:buNone/>
            </a:pPr>
            <a:r>
              <a:rPr lang="vi" sz="1600"/>
              <a:t>Actuellement, les visites du client sont détectées par certaines règles de bon sens, alors peut-être qu'ils ne sont pas précis à 100%. Si le centre commercial exige que tout son personnel enregistre ses appareils, cela conduit à l'ensemble de données contenant une colonne supplémentaire classant si le trafic provient des clients ou du personnel. Cela nous aidera à filtrer avec précision le trafic du personnel</a:t>
            </a:r>
            <a:endParaRPr sz="1400"/>
          </a:p>
          <a:p>
            <a:pPr indent="0" lvl="0" marL="0" rtl="0" algn="just">
              <a:lnSpc>
                <a:spcPct val="150000"/>
              </a:lnSpc>
              <a:spcBef>
                <a:spcPts val="0"/>
              </a:spcBef>
              <a:spcAft>
                <a:spcPts val="0"/>
              </a:spcAft>
              <a:buNone/>
            </a:pPr>
            <a:r>
              <a:t/>
            </a:r>
            <a:endParaRPr sz="1400"/>
          </a:p>
          <a:p>
            <a:pPr indent="0" lvl="0" marL="0" rtl="0" algn="just">
              <a:lnSpc>
                <a:spcPct val="115000"/>
              </a:lnSpc>
              <a:spcBef>
                <a:spcPts val="0"/>
              </a:spcBef>
              <a:spcAft>
                <a:spcPts val="0"/>
              </a:spcAft>
              <a:buSzPts val="990"/>
              <a:buNone/>
            </a:pPr>
            <a:r>
              <a:t/>
            </a:r>
            <a:endParaRPr sz="1800"/>
          </a:p>
          <a:p>
            <a:pPr indent="0" lvl="0" marL="0" rtl="0" algn="just">
              <a:lnSpc>
                <a:spcPct val="100000"/>
              </a:lnSpc>
              <a:spcBef>
                <a:spcPts val="0"/>
              </a:spcBef>
              <a:spcAft>
                <a:spcPts val="0"/>
              </a:spcAft>
              <a:buSzPts val="216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94A"/>
        </a:solidFill>
      </p:bgPr>
    </p:bg>
    <p:spTree>
      <p:nvGrpSpPr>
        <p:cNvPr id="184" name="Shape 184"/>
        <p:cNvGrpSpPr/>
        <p:nvPr/>
      </p:nvGrpSpPr>
      <p:grpSpPr>
        <a:xfrm>
          <a:off x="0" y="0"/>
          <a:ext cx="0" cy="0"/>
          <a:chOff x="0" y="0"/>
          <a:chExt cx="0" cy="0"/>
        </a:xfrm>
      </p:grpSpPr>
      <p:sp>
        <p:nvSpPr>
          <p:cNvPr id="185" name="Google Shape;185;p26"/>
          <p:cNvSpPr txBox="1"/>
          <p:nvPr>
            <p:ph type="title"/>
          </p:nvPr>
        </p:nvSpPr>
        <p:spPr>
          <a:xfrm>
            <a:off x="839100" y="996975"/>
            <a:ext cx="7540800" cy="3704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800"/>
              <a:buNone/>
            </a:pPr>
            <a:r>
              <a:rPr lang="vi" sz="1800"/>
              <a:t>Problématique</a:t>
            </a:r>
            <a:endParaRPr sz="1800"/>
          </a:p>
          <a:p>
            <a:pPr indent="0" lvl="0" marL="0" rtl="0" algn="just">
              <a:lnSpc>
                <a:spcPct val="150000"/>
              </a:lnSpc>
              <a:spcBef>
                <a:spcPts val="0"/>
              </a:spcBef>
              <a:spcAft>
                <a:spcPts val="0"/>
              </a:spcAft>
              <a:buNone/>
            </a:pPr>
            <a:r>
              <a:rPr lang="vi" sz="1600"/>
              <a:t>Nous avons à disposition un jeu de données qui contient des identifiants anonymisés de 4 centres commerciaux français ainsi que des identifiants de téléphones dont les propriétaires ont visité ces centres commerciaux avec la date et l'heure des différents pings observés au cours de la visite</a:t>
            </a:r>
            <a:endParaRPr sz="1600"/>
          </a:p>
          <a:p>
            <a:pPr indent="0" lvl="0" marL="0" rtl="0" algn="just">
              <a:lnSpc>
                <a:spcPct val="150000"/>
              </a:lnSpc>
              <a:spcBef>
                <a:spcPts val="0"/>
              </a:spcBef>
              <a:spcAft>
                <a:spcPts val="0"/>
              </a:spcAft>
              <a:buSzPts val="2800"/>
              <a:buNone/>
            </a:pPr>
            <a:r>
              <a:t/>
            </a:r>
            <a:endParaRPr sz="1600"/>
          </a:p>
          <a:p>
            <a:pPr indent="0" lvl="0" marL="0" rtl="0" algn="just">
              <a:lnSpc>
                <a:spcPct val="150000"/>
              </a:lnSpc>
              <a:spcBef>
                <a:spcPts val="0"/>
              </a:spcBef>
              <a:spcAft>
                <a:spcPts val="0"/>
              </a:spcAft>
              <a:buSzPts val="2800"/>
              <a:buNone/>
            </a:pPr>
            <a:r>
              <a:rPr lang="vi" sz="1600"/>
              <a:t>L'objectif de l'étude est, à partir de ces données, de déterminer les horaires d'ouverture de chacun des centres pour chaque jour de la semaine. Autrement dit, nous proposons un algorithme qui permettra de déterminer les horaires d'ouverture d'un centre ne faisant pas partie de ce dataset à partir de ses données de fréquentation</a:t>
            </a:r>
            <a:endParaRPr sz="1600"/>
          </a:p>
          <a:p>
            <a:pPr indent="0" lvl="0" marL="0" rtl="0" algn="l">
              <a:lnSpc>
                <a:spcPct val="150000"/>
              </a:lnSpc>
              <a:spcBef>
                <a:spcPts val="0"/>
              </a:spcBef>
              <a:spcAft>
                <a:spcPts val="0"/>
              </a:spcAft>
              <a:buSzPts val="2800"/>
              <a:buNone/>
            </a:pPr>
            <a:r>
              <a:t/>
            </a:r>
            <a:endParaRPr b="1"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99" name="Shape 299"/>
        <p:cNvGrpSpPr/>
        <p:nvPr/>
      </p:nvGrpSpPr>
      <p:grpSpPr>
        <a:xfrm>
          <a:off x="0" y="0"/>
          <a:ext cx="0" cy="0"/>
          <a:chOff x="0" y="0"/>
          <a:chExt cx="0" cy="0"/>
        </a:xfrm>
      </p:grpSpPr>
      <p:sp>
        <p:nvSpPr>
          <p:cNvPr id="300" name="Google Shape;300;p44"/>
          <p:cNvSpPr txBox="1"/>
          <p:nvPr>
            <p:ph type="title"/>
          </p:nvPr>
        </p:nvSpPr>
        <p:spPr>
          <a:xfrm>
            <a:off x="1232000" y="502525"/>
            <a:ext cx="7038900" cy="4391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2000"/>
              <a:t>R</a:t>
            </a:r>
            <a:r>
              <a:rPr lang="vi" sz="2000"/>
              <a:t>ecommandation</a:t>
            </a:r>
            <a:endParaRPr sz="1800"/>
          </a:p>
          <a:p>
            <a:pPr indent="0" lvl="0" marL="0" rtl="0" algn="just">
              <a:lnSpc>
                <a:spcPct val="150000"/>
              </a:lnSpc>
              <a:spcBef>
                <a:spcPts val="0"/>
              </a:spcBef>
              <a:spcAft>
                <a:spcPts val="0"/>
              </a:spcAft>
              <a:buNone/>
            </a:pPr>
            <a:r>
              <a:rPr lang="vi" sz="1600"/>
              <a:t>Dans certaines situations particulières (par exemple la situation de Covid 19), certains centres commerciaux peuvent vouloir limiter le nombre de clients visitant à tout moment de la journée (Ce nombre soit dynamique en fonction de la taille des centre commerciaux). L'algorithme doit également être modifié pour refléter cette r</a:t>
            </a:r>
            <a:r>
              <a:rPr lang="vi" sz="1600"/>
              <a:t>ègles commerciales.</a:t>
            </a:r>
            <a:endParaRPr sz="1600"/>
          </a:p>
          <a:p>
            <a:pPr indent="0" lvl="0" marL="457200" rtl="0" algn="just">
              <a:lnSpc>
                <a:spcPct val="150000"/>
              </a:lnSpc>
              <a:spcBef>
                <a:spcPts val="0"/>
              </a:spcBef>
              <a:spcAft>
                <a:spcPts val="0"/>
              </a:spcAft>
              <a:buNone/>
            </a:pPr>
            <a:r>
              <a:t/>
            </a:r>
            <a:endParaRPr sz="1600"/>
          </a:p>
          <a:p>
            <a:pPr indent="0" lvl="0" marL="0" rtl="0" algn="just">
              <a:lnSpc>
                <a:spcPct val="150000"/>
              </a:lnSpc>
              <a:spcBef>
                <a:spcPts val="0"/>
              </a:spcBef>
              <a:spcAft>
                <a:spcPts val="0"/>
              </a:spcAft>
              <a:buNone/>
            </a:pPr>
            <a:r>
              <a:rPr lang="vi" sz="1600"/>
              <a:t>Pour améliorer cet ensemble de données, nous devons ajouter d'autres types de données. Exemple : </a:t>
            </a:r>
            <a:endParaRPr sz="1600"/>
          </a:p>
          <a:p>
            <a:pPr indent="0" lvl="0" marL="0" rtl="0" algn="just">
              <a:lnSpc>
                <a:spcPct val="150000"/>
              </a:lnSpc>
              <a:spcBef>
                <a:spcPts val="0"/>
              </a:spcBef>
              <a:spcAft>
                <a:spcPts val="0"/>
              </a:spcAft>
              <a:buNone/>
            </a:pPr>
            <a:r>
              <a:t/>
            </a:r>
            <a:endParaRPr sz="1600"/>
          </a:p>
          <a:p>
            <a:pPr indent="0" lvl="0" marL="0" rtl="0" algn="just">
              <a:lnSpc>
                <a:spcPct val="150000"/>
              </a:lnSpc>
              <a:spcBef>
                <a:spcPts val="0"/>
              </a:spcBef>
              <a:spcAft>
                <a:spcPts val="0"/>
              </a:spcAft>
              <a:buNone/>
            </a:pPr>
            <a:r>
              <a:t/>
            </a:r>
            <a:endParaRPr sz="1400"/>
          </a:p>
          <a:p>
            <a:pPr indent="0" lvl="0" marL="0" rtl="0" algn="just">
              <a:lnSpc>
                <a:spcPct val="115000"/>
              </a:lnSpc>
              <a:spcBef>
                <a:spcPts val="0"/>
              </a:spcBef>
              <a:spcAft>
                <a:spcPts val="0"/>
              </a:spcAft>
              <a:buSzPts val="990"/>
              <a:buNone/>
            </a:pPr>
            <a:r>
              <a:t/>
            </a:r>
            <a:endParaRPr sz="1800"/>
          </a:p>
          <a:p>
            <a:pPr indent="0" lvl="0" marL="0" rtl="0" algn="just">
              <a:lnSpc>
                <a:spcPct val="100000"/>
              </a:lnSpc>
              <a:spcBef>
                <a:spcPts val="0"/>
              </a:spcBef>
              <a:spcAft>
                <a:spcPts val="0"/>
              </a:spcAft>
              <a:buSzPts val="2160"/>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304" name="Shape 304"/>
        <p:cNvGrpSpPr/>
        <p:nvPr/>
      </p:nvGrpSpPr>
      <p:grpSpPr>
        <a:xfrm>
          <a:off x="0" y="0"/>
          <a:ext cx="0" cy="0"/>
          <a:chOff x="0" y="0"/>
          <a:chExt cx="0" cy="0"/>
        </a:xfrm>
      </p:grpSpPr>
      <p:sp>
        <p:nvSpPr>
          <p:cNvPr id="305" name="Google Shape;305;p45"/>
          <p:cNvSpPr txBox="1"/>
          <p:nvPr>
            <p:ph type="title"/>
          </p:nvPr>
        </p:nvSpPr>
        <p:spPr>
          <a:xfrm>
            <a:off x="1232000" y="502525"/>
            <a:ext cx="7038900" cy="43917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vi" sz="1500"/>
              <a:t>Le comportement de consommation des clients. </a:t>
            </a:r>
            <a:r>
              <a:rPr lang="vi" sz="1500"/>
              <a:t>Par exemple, si nous observons qu'il y a beaucoup de clients ont besoin de faire leurs courses, d’acheter, de manger ou de prendre un café, … etc à l'heure d'ouverture de 8h00, nous pouvons envisager d'ouvrir le centre avant  8h00</a:t>
            </a:r>
            <a:endParaRPr sz="1500"/>
          </a:p>
          <a:p>
            <a:pPr indent="0" lvl="0" marL="457200" rtl="0" algn="just">
              <a:lnSpc>
                <a:spcPct val="115000"/>
              </a:lnSpc>
              <a:spcBef>
                <a:spcPts val="0"/>
              </a:spcBef>
              <a:spcAft>
                <a:spcPts val="0"/>
              </a:spcAft>
              <a:buNone/>
            </a:pPr>
            <a:r>
              <a:t/>
            </a:r>
            <a:endParaRPr sz="1500"/>
          </a:p>
          <a:p>
            <a:pPr indent="-323850" lvl="0" marL="457200" rtl="0" algn="just">
              <a:lnSpc>
                <a:spcPct val="115000"/>
              </a:lnSpc>
              <a:spcBef>
                <a:spcPts val="0"/>
              </a:spcBef>
              <a:spcAft>
                <a:spcPts val="0"/>
              </a:spcAft>
              <a:buSzPts val="1500"/>
              <a:buChar char="●"/>
            </a:pPr>
            <a:r>
              <a:rPr lang="vi" sz="1500"/>
              <a:t>L’identifiant de client. Exemple : Nous envisageons d'utiliser des caméras pour suivre les clients (suivi) et observer le moment où ils entrent dans le centre commercial au lieu d'utiliser leur identifiant de téléphone (ping). </a:t>
            </a:r>
            <a:r>
              <a:rPr lang="vi" sz="1500"/>
              <a:t>En effet, d'un point de vue personnel, il y a beaucoup des clients qui entrent dans le centre sans utiliser le wifi ou sans enregistrer leur identifiant </a:t>
            </a:r>
            <a:r>
              <a:rPr lang="vi" sz="1500"/>
              <a:t>ou quelque temps plus tard lorsqu'ils entreront dans le centre, ils accéderont au wifi central. Cela affecte l'exactitude des données car nous utilisons l'identité du téléphone du client pour déterminer quand le client est entré dans le centre</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309" name="Shape 309"/>
        <p:cNvGrpSpPr/>
        <p:nvPr/>
      </p:nvGrpSpPr>
      <p:grpSpPr>
        <a:xfrm>
          <a:off x="0" y="0"/>
          <a:ext cx="0" cy="0"/>
          <a:chOff x="0" y="0"/>
          <a:chExt cx="0" cy="0"/>
        </a:xfrm>
      </p:grpSpPr>
      <p:sp>
        <p:nvSpPr>
          <p:cNvPr id="310" name="Google Shape;310;p46"/>
          <p:cNvSpPr txBox="1"/>
          <p:nvPr>
            <p:ph type="title"/>
          </p:nvPr>
        </p:nvSpPr>
        <p:spPr>
          <a:xfrm>
            <a:off x="1232000" y="457200"/>
            <a:ext cx="7038900" cy="439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sz="1600"/>
              <a:t>Une fois que nous aurons un ensemble de données "très précises", nous pourrons sélectionner les “feature engineering” qui affectent directement ou indirectement les heures d'ouverture du centre. Par conséquent, nous allons construire un algorithme pour déterminer les heures d'ouverture avec une plus grande précision</a:t>
            </a:r>
            <a:endParaRPr sz="1600"/>
          </a:p>
          <a:p>
            <a:pPr indent="0" lvl="0" marL="0" rtl="0" algn="just">
              <a:lnSpc>
                <a:spcPct val="100000"/>
              </a:lnSpc>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94A"/>
        </a:solidFill>
      </p:bgPr>
    </p:bg>
    <p:spTree>
      <p:nvGrpSpPr>
        <p:cNvPr id="189" name="Shape 189"/>
        <p:cNvGrpSpPr/>
        <p:nvPr/>
      </p:nvGrpSpPr>
      <p:grpSpPr>
        <a:xfrm>
          <a:off x="0" y="0"/>
          <a:ext cx="0" cy="0"/>
          <a:chOff x="0" y="0"/>
          <a:chExt cx="0" cy="0"/>
        </a:xfrm>
      </p:grpSpPr>
      <p:sp>
        <p:nvSpPr>
          <p:cNvPr id="190" name="Google Shape;190;p27"/>
          <p:cNvSpPr txBox="1"/>
          <p:nvPr>
            <p:ph type="title"/>
          </p:nvPr>
        </p:nvSpPr>
        <p:spPr>
          <a:xfrm>
            <a:off x="801600" y="294550"/>
            <a:ext cx="7540800" cy="42840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SzPts val="2800"/>
              <a:buNone/>
            </a:pPr>
            <a:r>
              <a:rPr lang="vi" sz="1600"/>
              <a:t>Note : Pour mieux comprendre le  travail, il faut de consulter le notebook  en même temps pour comprendre comment traiter les données et construire des algorithmes</a:t>
            </a:r>
            <a:endParaRPr sz="1600"/>
          </a:p>
          <a:p>
            <a:pPr indent="0" lvl="0" marL="0" rtl="0" algn="l">
              <a:lnSpc>
                <a:spcPct val="150000"/>
              </a:lnSpc>
              <a:spcBef>
                <a:spcPts val="0"/>
              </a:spcBef>
              <a:spcAft>
                <a:spcPts val="0"/>
              </a:spcAft>
              <a:buSzPts val="2800"/>
              <a:buNone/>
            </a:pPr>
            <a:r>
              <a:t/>
            </a:r>
            <a:endParaRPr b="1"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194" name="Shape 194"/>
        <p:cNvGrpSpPr/>
        <p:nvPr/>
      </p:nvGrpSpPr>
      <p:grpSpPr>
        <a:xfrm>
          <a:off x="0" y="0"/>
          <a:ext cx="0" cy="0"/>
          <a:chOff x="0" y="0"/>
          <a:chExt cx="0" cy="0"/>
        </a:xfrm>
      </p:grpSpPr>
      <p:sp>
        <p:nvSpPr>
          <p:cNvPr id="195" name="Google Shape;195;p28"/>
          <p:cNvSpPr/>
          <p:nvPr/>
        </p:nvSpPr>
        <p:spPr>
          <a:xfrm>
            <a:off x="1283848" y="1650200"/>
            <a:ext cx="2353800" cy="1003200"/>
          </a:xfrm>
          <a:prstGeom prst="homePlate">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vi" sz="1500">
                <a:latin typeface="Montserrat"/>
                <a:ea typeface="Montserrat"/>
                <a:cs typeface="Montserrat"/>
                <a:sym typeface="Montserrat"/>
              </a:rPr>
              <a:t>Analyse exploratoire des données (EDA)</a:t>
            </a:r>
            <a:endParaRPr b="0" i="0" sz="1500" u="none" cap="none" strike="noStrike">
              <a:solidFill>
                <a:srgbClr val="000000"/>
              </a:solidFill>
              <a:latin typeface="Montserrat"/>
              <a:ea typeface="Montserrat"/>
              <a:cs typeface="Montserrat"/>
              <a:sym typeface="Montserrat"/>
            </a:endParaRPr>
          </a:p>
        </p:txBody>
      </p:sp>
      <p:sp>
        <p:nvSpPr>
          <p:cNvPr id="196" name="Google Shape;196;p28"/>
          <p:cNvSpPr/>
          <p:nvPr/>
        </p:nvSpPr>
        <p:spPr>
          <a:xfrm>
            <a:off x="3526650" y="1650200"/>
            <a:ext cx="2575800" cy="1003200"/>
          </a:xfrm>
          <a:prstGeom prst="chevron">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vi" sz="1500">
                <a:latin typeface="Montserrat"/>
                <a:ea typeface="Montserrat"/>
                <a:cs typeface="Montserrat"/>
                <a:sym typeface="Montserrat"/>
              </a:rPr>
              <a:t>Construction de l'algorithme</a:t>
            </a:r>
            <a:endParaRPr b="0" i="0" sz="1500" u="none" cap="none" strike="noStrike">
              <a:solidFill>
                <a:srgbClr val="000000"/>
              </a:solidFill>
              <a:latin typeface="Montserrat"/>
              <a:ea typeface="Montserrat"/>
              <a:cs typeface="Montserrat"/>
              <a:sym typeface="Montserrat"/>
            </a:endParaRPr>
          </a:p>
        </p:txBody>
      </p:sp>
      <p:sp>
        <p:nvSpPr>
          <p:cNvPr id="197" name="Google Shape;197;p28"/>
          <p:cNvSpPr/>
          <p:nvPr/>
        </p:nvSpPr>
        <p:spPr>
          <a:xfrm>
            <a:off x="2424450" y="441850"/>
            <a:ext cx="2139300" cy="684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700"/>
              <a:buFont typeface="Arial"/>
              <a:buNone/>
            </a:pPr>
            <a:r>
              <a:rPr lang="vi" sz="1100">
                <a:latin typeface="Montserrat"/>
                <a:ea typeface="Montserrat"/>
                <a:cs typeface="Montserrat"/>
                <a:sym typeface="Montserrat"/>
              </a:rPr>
              <a:t>Filtrage le personnel</a:t>
            </a:r>
            <a:endParaRPr b="0" i="0" sz="1100" u="none" cap="none" strike="noStrike">
              <a:solidFill>
                <a:srgbClr val="000000"/>
              </a:solidFill>
              <a:latin typeface="Montserrat"/>
              <a:ea typeface="Montserrat"/>
              <a:cs typeface="Montserrat"/>
              <a:sym typeface="Montserrat"/>
            </a:endParaRPr>
          </a:p>
        </p:txBody>
      </p:sp>
      <p:sp>
        <p:nvSpPr>
          <p:cNvPr id="198" name="Google Shape;198;p28"/>
          <p:cNvSpPr/>
          <p:nvPr/>
        </p:nvSpPr>
        <p:spPr>
          <a:xfrm>
            <a:off x="1346850" y="2911650"/>
            <a:ext cx="1860600" cy="1242300"/>
          </a:xfrm>
          <a:prstGeom prst="upArrowCallout">
            <a:avLst>
              <a:gd fmla="val 25000" name="adj1"/>
              <a:gd fmla="val 25000" name="adj2"/>
              <a:gd fmla="val 25000" name="adj3"/>
              <a:gd fmla="val 64977" name="adj4"/>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vi" sz="1200">
                <a:solidFill>
                  <a:srgbClr val="F3F3F3"/>
                </a:solidFill>
                <a:latin typeface="Montserrat"/>
                <a:ea typeface="Montserrat"/>
                <a:cs typeface="Montserrat"/>
                <a:sym typeface="Montserrat"/>
              </a:rPr>
              <a:t>Nettoyer et traiter </a:t>
            </a:r>
            <a:r>
              <a:rPr b="0" i="0" lang="vi" sz="1200" u="none" cap="none" strike="noStrike">
                <a:solidFill>
                  <a:srgbClr val="F3F3F3"/>
                </a:solidFill>
                <a:latin typeface="Montserrat"/>
                <a:ea typeface="Montserrat"/>
                <a:cs typeface="Montserrat"/>
                <a:sym typeface="Montserrat"/>
              </a:rPr>
              <a:t>de données</a:t>
            </a:r>
            <a:endParaRPr b="0" i="0" sz="1200" u="none" cap="none" strike="noStrike">
              <a:solidFill>
                <a:srgbClr val="F3F3F3"/>
              </a:solidFill>
              <a:latin typeface="Montserrat"/>
              <a:ea typeface="Montserrat"/>
              <a:cs typeface="Montserrat"/>
              <a:sym typeface="Montserrat"/>
            </a:endParaRPr>
          </a:p>
        </p:txBody>
      </p:sp>
      <p:sp>
        <p:nvSpPr>
          <p:cNvPr id="199" name="Google Shape;199;p28"/>
          <p:cNvSpPr/>
          <p:nvPr/>
        </p:nvSpPr>
        <p:spPr>
          <a:xfrm>
            <a:off x="3637650" y="2911650"/>
            <a:ext cx="2353800" cy="1242300"/>
          </a:xfrm>
          <a:prstGeom prst="upArrowCallout">
            <a:avLst>
              <a:gd fmla="val 25000" name="adj1"/>
              <a:gd fmla="val 25000" name="adj2"/>
              <a:gd fmla="val 25000" name="adj3"/>
              <a:gd fmla="val 64977" name="adj4"/>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vi" sz="1200" u="none" cap="none" strike="noStrike">
                <a:solidFill>
                  <a:srgbClr val="F3F3F3"/>
                </a:solidFill>
                <a:latin typeface="Montserrat"/>
                <a:ea typeface="Montserrat"/>
                <a:cs typeface="Montserrat"/>
                <a:sym typeface="Montserrat"/>
              </a:rPr>
              <a:t>Appliquer les techniques machine learning (feature engi</a:t>
            </a:r>
            <a:r>
              <a:rPr lang="vi" sz="1200">
                <a:solidFill>
                  <a:srgbClr val="F3F3F3"/>
                </a:solidFill>
                <a:latin typeface="Montserrat"/>
                <a:ea typeface="Montserrat"/>
                <a:cs typeface="Montserrat"/>
                <a:sym typeface="Montserrat"/>
              </a:rPr>
              <a:t>neering) et construire l’algorithme</a:t>
            </a:r>
            <a:endParaRPr b="0" i="0" sz="1200" u="none" cap="none" strike="noStrike">
              <a:solidFill>
                <a:srgbClr val="F3F3F3"/>
              </a:solidFill>
              <a:latin typeface="Montserrat"/>
              <a:ea typeface="Montserrat"/>
              <a:cs typeface="Montserrat"/>
              <a:sym typeface="Montserrat"/>
            </a:endParaRPr>
          </a:p>
        </p:txBody>
      </p:sp>
      <p:cxnSp>
        <p:nvCxnSpPr>
          <p:cNvPr id="200" name="Google Shape;200;p28"/>
          <p:cNvCxnSpPr>
            <a:stCxn id="196" idx="0"/>
            <a:endCxn id="197" idx="4"/>
          </p:cNvCxnSpPr>
          <p:nvPr/>
        </p:nvCxnSpPr>
        <p:spPr>
          <a:xfrm rot="10800000">
            <a:off x="3493950" y="1126100"/>
            <a:ext cx="1069800" cy="5241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8"/>
          <p:cNvSpPr/>
          <p:nvPr/>
        </p:nvSpPr>
        <p:spPr>
          <a:xfrm>
            <a:off x="4710100" y="441850"/>
            <a:ext cx="2212200" cy="684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700"/>
              <a:buFont typeface="Arial"/>
              <a:buNone/>
            </a:pPr>
            <a:r>
              <a:rPr lang="vi" sz="1100">
                <a:latin typeface="Montserrat"/>
                <a:ea typeface="Montserrat"/>
                <a:cs typeface="Montserrat"/>
                <a:sym typeface="Montserrat"/>
              </a:rPr>
              <a:t> Implémentation d'autres r</a:t>
            </a:r>
            <a:r>
              <a:rPr lang="vi" sz="1100">
                <a:latin typeface="Montserrat"/>
                <a:ea typeface="Montserrat"/>
                <a:cs typeface="Montserrat"/>
                <a:sym typeface="Montserrat"/>
              </a:rPr>
              <a:t>ègles commerciales</a:t>
            </a:r>
            <a:endParaRPr b="0" i="0" sz="1100" u="none" cap="none" strike="noStrike">
              <a:solidFill>
                <a:srgbClr val="000000"/>
              </a:solidFill>
              <a:latin typeface="Montserrat"/>
              <a:ea typeface="Montserrat"/>
              <a:cs typeface="Montserrat"/>
              <a:sym typeface="Montserrat"/>
            </a:endParaRPr>
          </a:p>
        </p:txBody>
      </p:sp>
      <p:cxnSp>
        <p:nvCxnSpPr>
          <p:cNvPr id="202" name="Google Shape;202;p28"/>
          <p:cNvCxnSpPr>
            <a:stCxn id="196" idx="0"/>
          </p:cNvCxnSpPr>
          <p:nvPr/>
        </p:nvCxnSpPr>
        <p:spPr>
          <a:xfrm flipH="1" rot="10800000">
            <a:off x="4563750" y="1035500"/>
            <a:ext cx="1297800" cy="6147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8"/>
          <p:cNvSpPr/>
          <p:nvPr/>
        </p:nvSpPr>
        <p:spPr>
          <a:xfrm>
            <a:off x="5991450" y="1650200"/>
            <a:ext cx="2353800" cy="1003200"/>
          </a:xfrm>
          <a:prstGeom prst="chevron">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vi" sz="1500">
                <a:latin typeface="Montserrat"/>
                <a:ea typeface="Montserrat"/>
                <a:cs typeface="Montserrat"/>
                <a:sym typeface="Montserrat"/>
              </a:rPr>
              <a:t>Résultat</a:t>
            </a:r>
            <a:endParaRPr b="0" i="0" sz="15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94A"/>
        </a:solidFill>
      </p:bgPr>
    </p:bg>
    <p:spTree>
      <p:nvGrpSpPr>
        <p:cNvPr id="207" name="Shape 207"/>
        <p:cNvGrpSpPr/>
        <p:nvPr/>
      </p:nvGrpSpPr>
      <p:grpSpPr>
        <a:xfrm>
          <a:off x="0" y="0"/>
          <a:ext cx="0" cy="0"/>
          <a:chOff x="0" y="0"/>
          <a:chExt cx="0" cy="0"/>
        </a:xfrm>
      </p:grpSpPr>
      <p:sp>
        <p:nvSpPr>
          <p:cNvPr id="208" name="Google Shape;208;p29"/>
          <p:cNvSpPr txBox="1"/>
          <p:nvPr>
            <p:ph idx="4294967295" type="body"/>
          </p:nvPr>
        </p:nvSpPr>
        <p:spPr>
          <a:xfrm>
            <a:off x="793050" y="206875"/>
            <a:ext cx="7930500" cy="468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latin typeface="Montserrat"/>
              <a:ea typeface="Montserrat"/>
              <a:cs typeface="Montserrat"/>
              <a:sym typeface="Montserrat"/>
            </a:endParaRPr>
          </a:p>
          <a:p>
            <a:pPr indent="0" lvl="0" marL="0" rtl="0" algn="l">
              <a:lnSpc>
                <a:spcPct val="150000"/>
              </a:lnSpc>
              <a:spcBef>
                <a:spcPts val="0"/>
              </a:spcBef>
              <a:spcAft>
                <a:spcPts val="0"/>
              </a:spcAft>
              <a:buNone/>
            </a:pPr>
            <a:r>
              <a:rPr lang="vi" sz="1600">
                <a:latin typeface="Montserrat"/>
                <a:ea typeface="Montserrat"/>
                <a:cs typeface="Montserrat"/>
                <a:sym typeface="Montserrat"/>
              </a:rPr>
              <a:t>Etape 1 : Analyse exploratoire des données (EDA) </a:t>
            </a:r>
            <a:endParaRPr sz="1600">
              <a:latin typeface="Montserrat"/>
              <a:ea typeface="Montserrat"/>
              <a:cs typeface="Montserrat"/>
              <a:sym typeface="Montserrat"/>
            </a:endParaRPr>
          </a:p>
          <a:p>
            <a:pPr indent="0" lvl="0" marL="457200" rtl="0" algn="l">
              <a:lnSpc>
                <a:spcPct val="150000"/>
              </a:lnSpc>
              <a:spcBef>
                <a:spcPts val="0"/>
              </a:spcBef>
              <a:spcAft>
                <a:spcPts val="0"/>
              </a:spcAft>
              <a:buNone/>
            </a:pPr>
            <a:r>
              <a:rPr lang="vi" sz="1500">
                <a:latin typeface="Montserrat"/>
                <a:ea typeface="Montserrat"/>
                <a:cs typeface="Montserrat"/>
                <a:sym typeface="Montserrat"/>
              </a:rPr>
              <a:t>Ici, nous utilisations EDA pour explorer, analyser et visualiser le dataset</a:t>
            </a:r>
            <a:endParaRPr sz="1500">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500">
              <a:latin typeface="Montserrat"/>
              <a:ea typeface="Montserrat"/>
              <a:cs typeface="Montserrat"/>
              <a:sym typeface="Montserrat"/>
            </a:endParaRPr>
          </a:p>
          <a:p>
            <a:pPr indent="0" lvl="0" marL="0" rtl="0" algn="l">
              <a:lnSpc>
                <a:spcPct val="150000"/>
              </a:lnSpc>
              <a:spcBef>
                <a:spcPts val="0"/>
              </a:spcBef>
              <a:spcAft>
                <a:spcPts val="0"/>
              </a:spcAft>
              <a:buNone/>
            </a:pPr>
            <a:r>
              <a:rPr lang="vi" sz="1600">
                <a:latin typeface="Montserrat"/>
                <a:ea typeface="Montserrat"/>
                <a:cs typeface="Montserrat"/>
                <a:sym typeface="Montserrat"/>
              </a:rPr>
              <a:t>Etape 2 : Construction de l'algorithme </a:t>
            </a:r>
            <a:endParaRPr sz="1600">
              <a:latin typeface="Montserrat"/>
              <a:ea typeface="Montserrat"/>
              <a:cs typeface="Montserrat"/>
              <a:sym typeface="Montserrat"/>
            </a:endParaRPr>
          </a:p>
          <a:p>
            <a:pPr indent="0" lvl="0" marL="457200" rtl="0" algn="l">
              <a:lnSpc>
                <a:spcPct val="150000"/>
              </a:lnSpc>
              <a:spcBef>
                <a:spcPts val="0"/>
              </a:spcBef>
              <a:spcAft>
                <a:spcPts val="0"/>
              </a:spcAft>
              <a:buNone/>
            </a:pPr>
            <a:r>
              <a:rPr lang="vi" sz="1500">
                <a:latin typeface="Montserrat"/>
                <a:ea typeface="Montserrat"/>
                <a:cs typeface="Montserrat"/>
                <a:sym typeface="Montserrat"/>
              </a:rPr>
              <a:t>En résumé notre algorithme, nous  déterminons les heures d'ouverture et de fermeture d'un centre commercial comprend ces petites étapes :</a:t>
            </a:r>
            <a:endParaRPr sz="1500">
              <a:latin typeface="Montserrat"/>
              <a:ea typeface="Montserrat"/>
              <a:cs typeface="Montserrat"/>
              <a:sym typeface="Montserrat"/>
            </a:endParaRPr>
          </a:p>
          <a:p>
            <a:pPr indent="-323850" lvl="0" marL="457200" rtl="0" algn="just">
              <a:lnSpc>
                <a:spcPct val="150000"/>
              </a:lnSpc>
              <a:spcBef>
                <a:spcPts val="0"/>
              </a:spcBef>
              <a:spcAft>
                <a:spcPts val="0"/>
              </a:spcAft>
              <a:buSzPts val="1500"/>
              <a:buFont typeface="Montserrat"/>
              <a:buChar char="-"/>
            </a:pPr>
            <a:r>
              <a:rPr lang="vi" sz="1500">
                <a:latin typeface="Montserrat"/>
                <a:ea typeface="Montserrat"/>
                <a:cs typeface="Montserrat"/>
                <a:sym typeface="Montserrat"/>
              </a:rPr>
              <a:t>Étape 1 : Extraire les informations de la date et de l'heure des visites</a:t>
            </a:r>
            <a:endParaRPr sz="1500">
              <a:latin typeface="Montserrat"/>
              <a:ea typeface="Montserrat"/>
              <a:cs typeface="Montserrat"/>
              <a:sym typeface="Montserrat"/>
            </a:endParaRPr>
          </a:p>
          <a:p>
            <a:pPr indent="-323850" lvl="0" marL="457200" rtl="0" algn="just">
              <a:lnSpc>
                <a:spcPct val="150000"/>
              </a:lnSpc>
              <a:spcBef>
                <a:spcPts val="0"/>
              </a:spcBef>
              <a:spcAft>
                <a:spcPts val="0"/>
              </a:spcAft>
              <a:buSzPts val="1500"/>
              <a:buFont typeface="Montserrat"/>
              <a:buChar char="-"/>
            </a:pPr>
            <a:r>
              <a:rPr lang="vi" sz="1500">
                <a:latin typeface="Montserrat"/>
                <a:ea typeface="Montserrat"/>
                <a:cs typeface="Montserrat"/>
                <a:sym typeface="Montserrat"/>
              </a:rPr>
              <a:t>Étape 2 : Filtrer les visites de non-clients (le personnel du centre)</a:t>
            </a:r>
            <a:endParaRPr sz="1500">
              <a:latin typeface="Montserrat"/>
              <a:ea typeface="Montserrat"/>
              <a:cs typeface="Montserrat"/>
              <a:sym typeface="Montserrat"/>
            </a:endParaRPr>
          </a:p>
          <a:p>
            <a:pPr indent="-323850" lvl="0" marL="457200" rtl="0" algn="just">
              <a:lnSpc>
                <a:spcPct val="150000"/>
              </a:lnSpc>
              <a:spcBef>
                <a:spcPts val="0"/>
              </a:spcBef>
              <a:spcAft>
                <a:spcPts val="0"/>
              </a:spcAft>
              <a:buSzPts val="1500"/>
              <a:buFont typeface="Montserrat"/>
              <a:buChar char="-"/>
            </a:pPr>
            <a:r>
              <a:rPr lang="vi" sz="1500">
                <a:latin typeface="Montserrat"/>
                <a:ea typeface="Montserrat"/>
                <a:cs typeface="Montserrat"/>
                <a:sym typeface="Montserrat"/>
              </a:rPr>
              <a:t>Étape 3 : Mettre en œuvre d'autres règles commerciales, notamment : le pourcentage minimum de clients à servir pour répondre aux besoins des magasins ou les préférences des heures d'ouverture et de fermeture</a:t>
            </a:r>
            <a:endParaRPr sz="1500">
              <a:latin typeface="Montserrat"/>
              <a:ea typeface="Montserrat"/>
              <a:cs typeface="Montserrat"/>
              <a:sym typeface="Montserrat"/>
            </a:endParaRPr>
          </a:p>
          <a:p>
            <a:pPr indent="0" lvl="0" marL="914400" rtl="0" algn="l">
              <a:lnSpc>
                <a:spcPct val="15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12" name="Shape 212"/>
        <p:cNvGrpSpPr/>
        <p:nvPr/>
      </p:nvGrpSpPr>
      <p:grpSpPr>
        <a:xfrm>
          <a:off x="0" y="0"/>
          <a:ext cx="0" cy="0"/>
          <a:chOff x="0" y="0"/>
          <a:chExt cx="0" cy="0"/>
        </a:xfrm>
      </p:grpSpPr>
      <p:sp>
        <p:nvSpPr>
          <p:cNvPr id="213" name="Google Shape;213;p30"/>
          <p:cNvSpPr txBox="1"/>
          <p:nvPr>
            <p:ph type="title"/>
          </p:nvPr>
        </p:nvSpPr>
        <p:spPr>
          <a:xfrm>
            <a:off x="1308000" y="2302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vi" sz="2000"/>
              <a:t>Etape 1 : Analyse exploratoire des données (EDA)</a:t>
            </a:r>
            <a:endParaRPr sz="2000"/>
          </a:p>
        </p:txBody>
      </p:sp>
      <p:pic>
        <p:nvPicPr>
          <p:cNvPr id="214" name="Google Shape;214;p30"/>
          <p:cNvPicPr preferRelativeResize="0"/>
          <p:nvPr/>
        </p:nvPicPr>
        <p:blipFill>
          <a:blip r:embed="rId3">
            <a:alphaModFix/>
          </a:blip>
          <a:stretch>
            <a:fillRect/>
          </a:stretch>
        </p:blipFill>
        <p:spPr>
          <a:xfrm>
            <a:off x="2157650" y="895375"/>
            <a:ext cx="4969150" cy="1736375"/>
          </a:xfrm>
          <a:prstGeom prst="rect">
            <a:avLst/>
          </a:prstGeom>
          <a:noFill/>
          <a:ln>
            <a:noFill/>
          </a:ln>
        </p:spPr>
      </p:pic>
      <p:pic>
        <p:nvPicPr>
          <p:cNvPr id="215" name="Google Shape;215;p30"/>
          <p:cNvPicPr preferRelativeResize="0"/>
          <p:nvPr/>
        </p:nvPicPr>
        <p:blipFill>
          <a:blip r:embed="rId4">
            <a:alphaModFix/>
          </a:blip>
          <a:stretch>
            <a:fillRect/>
          </a:stretch>
        </p:blipFill>
        <p:spPr>
          <a:xfrm>
            <a:off x="2157650" y="3018575"/>
            <a:ext cx="4969150" cy="168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19" name="Shape 219"/>
        <p:cNvGrpSpPr/>
        <p:nvPr/>
      </p:nvGrpSpPr>
      <p:grpSpPr>
        <a:xfrm>
          <a:off x="0" y="0"/>
          <a:ext cx="0" cy="0"/>
          <a:chOff x="0" y="0"/>
          <a:chExt cx="0" cy="0"/>
        </a:xfrm>
      </p:grpSpPr>
      <p:sp>
        <p:nvSpPr>
          <p:cNvPr id="220" name="Google Shape;220;p31"/>
          <p:cNvSpPr txBox="1"/>
          <p:nvPr>
            <p:ph idx="1" type="body"/>
          </p:nvPr>
        </p:nvSpPr>
        <p:spPr>
          <a:xfrm>
            <a:off x="1129825" y="479650"/>
            <a:ext cx="7425300" cy="426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275"/>
              <a:buNone/>
            </a:pPr>
            <a:r>
              <a:rPr lang="vi" sz="1600">
                <a:latin typeface="Montserrat"/>
                <a:ea typeface="Montserrat"/>
                <a:cs typeface="Montserrat"/>
                <a:sym typeface="Montserrat"/>
              </a:rPr>
              <a:t>Nous visualisons sur le notebook que l</a:t>
            </a:r>
            <a:r>
              <a:rPr lang="vi" sz="1600">
                <a:latin typeface="Montserrat"/>
                <a:ea typeface="Montserrat"/>
                <a:cs typeface="Montserrat"/>
                <a:sym typeface="Montserrat"/>
              </a:rPr>
              <a:t>e dataset contient </a:t>
            </a:r>
            <a:r>
              <a:rPr lang="vi" sz="1600">
                <a:solidFill>
                  <a:srgbClr val="00FF00"/>
                </a:solidFill>
                <a:latin typeface="Montserrat"/>
                <a:ea typeface="Montserrat"/>
                <a:cs typeface="Montserrat"/>
                <a:sym typeface="Montserrat"/>
              </a:rPr>
              <a:t>3 colonnes</a:t>
            </a:r>
            <a:r>
              <a:rPr lang="vi" sz="1600">
                <a:latin typeface="Montserrat"/>
                <a:ea typeface="Montserrat"/>
                <a:cs typeface="Montserrat"/>
                <a:sym typeface="Montserrat"/>
              </a:rPr>
              <a:t> et </a:t>
            </a:r>
            <a:endParaRPr sz="1600">
              <a:latin typeface="Montserrat"/>
              <a:ea typeface="Montserrat"/>
              <a:cs typeface="Montserrat"/>
              <a:sym typeface="Montserrat"/>
            </a:endParaRPr>
          </a:p>
          <a:p>
            <a:pPr indent="0" lvl="0" marL="0" rtl="0" algn="just">
              <a:lnSpc>
                <a:spcPct val="115000"/>
              </a:lnSpc>
              <a:spcBef>
                <a:spcPts val="1200"/>
              </a:spcBef>
              <a:spcAft>
                <a:spcPts val="0"/>
              </a:spcAft>
              <a:buSzPts val="275"/>
              <a:buNone/>
            </a:pPr>
            <a:r>
              <a:rPr lang="vi" sz="1600">
                <a:solidFill>
                  <a:srgbClr val="00FF00"/>
                </a:solidFill>
                <a:latin typeface="Montserrat"/>
                <a:ea typeface="Montserrat"/>
                <a:cs typeface="Montserrat"/>
                <a:sym typeface="Montserrat"/>
              </a:rPr>
              <a:t>81 838 entrées</a:t>
            </a:r>
            <a:r>
              <a:rPr lang="vi" sz="1600">
                <a:latin typeface="Montserrat"/>
                <a:ea typeface="Montserrat"/>
                <a:cs typeface="Montserrat"/>
                <a:sym typeface="Montserrat"/>
              </a:rPr>
              <a:t> :</a:t>
            </a:r>
            <a:endParaRPr sz="1600">
              <a:latin typeface="Montserrat"/>
              <a:ea typeface="Montserrat"/>
              <a:cs typeface="Montserrat"/>
              <a:sym typeface="Montserrat"/>
            </a:endParaRPr>
          </a:p>
          <a:p>
            <a:pPr indent="-330200" lvl="0" marL="457200" rtl="0" algn="just">
              <a:lnSpc>
                <a:spcPct val="115000"/>
              </a:lnSpc>
              <a:spcBef>
                <a:spcPts val="1200"/>
              </a:spcBef>
              <a:spcAft>
                <a:spcPts val="0"/>
              </a:spcAft>
              <a:buSzPts val="1600"/>
              <a:buFont typeface="Montserrat"/>
              <a:buChar char="●"/>
            </a:pPr>
            <a:r>
              <a:rPr lang="vi" sz="1600">
                <a:latin typeface="Montserrat"/>
                <a:ea typeface="Montserrat"/>
                <a:cs typeface="Montserrat"/>
                <a:sym typeface="Montserrat"/>
              </a:rPr>
              <a:t>shopping_center_id : représente les identifiants hachés de </a:t>
            </a:r>
            <a:r>
              <a:rPr lang="vi" sz="1600">
                <a:solidFill>
                  <a:srgbClr val="00FF00"/>
                </a:solidFill>
                <a:latin typeface="Montserrat"/>
                <a:ea typeface="Montserrat"/>
                <a:cs typeface="Montserrat"/>
                <a:sym typeface="Montserrat"/>
              </a:rPr>
              <a:t>4 centres commerciaux </a:t>
            </a:r>
            <a:r>
              <a:rPr lang="vi" sz="1600">
                <a:solidFill>
                  <a:srgbClr val="00FF00"/>
                </a:solidFill>
                <a:latin typeface="Montserrat"/>
                <a:ea typeface="Montserrat"/>
                <a:cs typeface="Montserrat"/>
                <a:sym typeface="Montserrat"/>
              </a:rPr>
              <a:t>français</a:t>
            </a:r>
            <a:endParaRPr sz="1600">
              <a:solidFill>
                <a:srgbClr val="00FF00"/>
              </a:solidFill>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vi" sz="1600">
                <a:latin typeface="Montserrat"/>
                <a:ea typeface="Montserrat"/>
                <a:cs typeface="Montserrat"/>
                <a:sym typeface="Montserrat"/>
              </a:rPr>
              <a:t>device_local_data : représente la date et l'heure des différents pings observés lors de la visite du</a:t>
            </a:r>
            <a:r>
              <a:rPr lang="vi" sz="1600">
                <a:solidFill>
                  <a:srgbClr val="00FF00"/>
                </a:solidFill>
                <a:latin typeface="Montserrat"/>
                <a:ea typeface="Montserrat"/>
                <a:cs typeface="Montserrat"/>
                <a:sym typeface="Montserrat"/>
              </a:rPr>
              <a:t> 2019-09-01</a:t>
            </a:r>
            <a:r>
              <a:rPr lang="vi" sz="1600">
                <a:latin typeface="Montserrat"/>
                <a:ea typeface="Montserrat"/>
                <a:cs typeface="Montserrat"/>
                <a:sym typeface="Montserrat"/>
              </a:rPr>
              <a:t> au</a:t>
            </a:r>
            <a:r>
              <a:rPr lang="vi" sz="1600">
                <a:solidFill>
                  <a:srgbClr val="00FF00"/>
                </a:solidFill>
                <a:latin typeface="Montserrat"/>
                <a:ea typeface="Montserrat"/>
                <a:cs typeface="Montserrat"/>
                <a:sym typeface="Montserrat"/>
              </a:rPr>
              <a:t> 2019-09-17</a:t>
            </a:r>
            <a:endParaRPr sz="1600">
              <a:solidFill>
                <a:srgbClr val="00FF00"/>
              </a:solidFill>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vi" sz="1600">
                <a:latin typeface="Montserrat"/>
                <a:ea typeface="Montserrat"/>
                <a:cs typeface="Montserrat"/>
                <a:sym typeface="Montserrat"/>
              </a:rPr>
              <a:t>device_hash_id : représente les identifiants hachés de </a:t>
            </a:r>
            <a:r>
              <a:rPr lang="vi" sz="1600">
                <a:solidFill>
                  <a:srgbClr val="00FF00"/>
                </a:solidFill>
                <a:latin typeface="Montserrat"/>
                <a:ea typeface="Montserrat"/>
                <a:cs typeface="Montserrat"/>
                <a:sym typeface="Montserrat"/>
              </a:rPr>
              <a:t>5702 </a:t>
            </a:r>
            <a:r>
              <a:rPr lang="vi" sz="1600">
                <a:latin typeface="Montserrat"/>
                <a:ea typeface="Montserrat"/>
                <a:cs typeface="Montserrat"/>
                <a:sym typeface="Montserrat"/>
              </a:rPr>
              <a:t>téléphones dont les propriétaires ont visité ces centres commerciaux</a:t>
            </a:r>
            <a:endParaRPr sz="1600">
              <a:latin typeface="Montserrat"/>
              <a:ea typeface="Montserrat"/>
              <a:cs typeface="Montserrat"/>
              <a:sym typeface="Montserrat"/>
            </a:endParaRPr>
          </a:p>
          <a:p>
            <a:pPr indent="0" lvl="0" marL="0" rtl="0" algn="l">
              <a:lnSpc>
                <a:spcPct val="95000"/>
              </a:lnSpc>
              <a:spcBef>
                <a:spcPts val="1200"/>
              </a:spcBef>
              <a:spcAft>
                <a:spcPts val="0"/>
              </a:spcAft>
              <a:buSzPts val="275"/>
              <a:buNone/>
            </a:pPr>
            <a:r>
              <a:t/>
            </a:r>
            <a:endParaRPr sz="1400">
              <a:latin typeface="Montserrat"/>
              <a:ea typeface="Montserrat"/>
              <a:cs typeface="Montserrat"/>
              <a:sym typeface="Montserrat"/>
            </a:endParaRPr>
          </a:p>
          <a:p>
            <a:pPr indent="0" lvl="0" marL="0" rtl="0" algn="l">
              <a:lnSpc>
                <a:spcPct val="95000"/>
              </a:lnSpc>
              <a:spcBef>
                <a:spcPts val="1200"/>
              </a:spcBef>
              <a:spcAft>
                <a:spcPts val="1200"/>
              </a:spcAft>
              <a:buSzPts val="325"/>
              <a:buNone/>
            </a:pPr>
            <a:r>
              <a:t/>
            </a:r>
            <a:endParaRPr sz="1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24" name="Shape 224"/>
        <p:cNvGrpSpPr/>
        <p:nvPr/>
      </p:nvGrpSpPr>
      <p:grpSpPr>
        <a:xfrm>
          <a:off x="0" y="0"/>
          <a:ext cx="0" cy="0"/>
          <a:chOff x="0" y="0"/>
          <a:chExt cx="0" cy="0"/>
        </a:xfrm>
      </p:grpSpPr>
      <p:sp>
        <p:nvSpPr>
          <p:cNvPr id="225" name="Google Shape;225;p32"/>
          <p:cNvSpPr txBox="1"/>
          <p:nvPr>
            <p:ph idx="1" type="body"/>
          </p:nvPr>
        </p:nvSpPr>
        <p:spPr>
          <a:xfrm>
            <a:off x="1204025" y="449000"/>
            <a:ext cx="7246800" cy="1926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vi" sz="1600">
                <a:latin typeface="Montserrat"/>
                <a:ea typeface="Montserrat"/>
                <a:cs typeface="Montserrat"/>
                <a:sym typeface="Montserrat"/>
              </a:rPr>
              <a:t>Pour explorer davantage la date et l'heure, nous allons convertir la colonne "device_local_date" (objets actuels) en type datetime pandas, puis extraire plus d'informations (telles que le jour de la semaine, la date, l'heure, l'heure) de cette colonne</a:t>
            </a:r>
            <a:endParaRPr sz="1600">
              <a:latin typeface="Montserrat"/>
              <a:ea typeface="Montserrat"/>
              <a:cs typeface="Montserrat"/>
              <a:sym typeface="Montserrat"/>
            </a:endParaRPr>
          </a:p>
          <a:p>
            <a:pPr indent="0" lvl="0" marL="0" rtl="0" algn="just">
              <a:lnSpc>
                <a:spcPct val="115000"/>
              </a:lnSpc>
              <a:spcBef>
                <a:spcPts val="1200"/>
              </a:spcBef>
              <a:spcAft>
                <a:spcPts val="0"/>
              </a:spcAft>
              <a:buNone/>
            </a:pPr>
            <a:r>
              <a:rPr lang="vi" sz="1600">
                <a:latin typeface="Montserrat"/>
                <a:ea typeface="Montserrat"/>
                <a:cs typeface="Montserrat"/>
                <a:sym typeface="Montserrat"/>
              </a:rPr>
              <a:t>Nous normalisons les données horaires à une demi-heure. Exemple : 10h36 devient 10h30, 9h04 devient 9h00, etc</a:t>
            </a:r>
            <a:endParaRPr sz="1600">
              <a:latin typeface="Montserrat"/>
              <a:ea typeface="Montserrat"/>
              <a:cs typeface="Montserrat"/>
              <a:sym typeface="Montserrat"/>
            </a:endParaRPr>
          </a:p>
          <a:p>
            <a:pPr indent="0" lvl="0" marL="0" rtl="0" algn="l">
              <a:lnSpc>
                <a:spcPct val="95000"/>
              </a:lnSpc>
              <a:spcBef>
                <a:spcPts val="1200"/>
              </a:spcBef>
              <a:spcAft>
                <a:spcPts val="1200"/>
              </a:spcAft>
              <a:buSzPts val="325"/>
              <a:buNone/>
            </a:pPr>
            <a:r>
              <a:t/>
            </a:r>
            <a:endParaRPr sz="1400">
              <a:latin typeface="Montserrat"/>
              <a:ea typeface="Montserrat"/>
              <a:cs typeface="Montserrat"/>
              <a:sym typeface="Montserrat"/>
            </a:endParaRPr>
          </a:p>
        </p:txBody>
      </p:sp>
      <p:pic>
        <p:nvPicPr>
          <p:cNvPr id="226" name="Google Shape;226;p32"/>
          <p:cNvPicPr preferRelativeResize="0"/>
          <p:nvPr/>
        </p:nvPicPr>
        <p:blipFill>
          <a:blip r:embed="rId3">
            <a:alphaModFix/>
          </a:blip>
          <a:stretch>
            <a:fillRect/>
          </a:stretch>
        </p:blipFill>
        <p:spPr>
          <a:xfrm>
            <a:off x="1604387" y="2723725"/>
            <a:ext cx="6337075" cy="207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748"/>
        </a:solidFill>
      </p:bgPr>
    </p:bg>
    <p:spTree>
      <p:nvGrpSpPr>
        <p:cNvPr id="230" name="Shape 230"/>
        <p:cNvGrpSpPr/>
        <p:nvPr/>
      </p:nvGrpSpPr>
      <p:grpSpPr>
        <a:xfrm>
          <a:off x="0" y="0"/>
          <a:ext cx="0" cy="0"/>
          <a:chOff x="0" y="0"/>
          <a:chExt cx="0" cy="0"/>
        </a:xfrm>
      </p:grpSpPr>
      <p:sp>
        <p:nvSpPr>
          <p:cNvPr id="231" name="Google Shape;231;p33"/>
          <p:cNvSpPr txBox="1"/>
          <p:nvPr>
            <p:ph idx="1" type="body"/>
          </p:nvPr>
        </p:nvSpPr>
        <p:spPr>
          <a:xfrm>
            <a:off x="1062926" y="503300"/>
            <a:ext cx="7278900" cy="7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vi" sz="1600">
                <a:latin typeface="Montserrat"/>
                <a:ea typeface="Montserrat"/>
                <a:cs typeface="Montserrat"/>
                <a:sym typeface="Montserrat"/>
              </a:rPr>
              <a:t>Nous créons de nouvelles variables extraites de la date qui nous servirons plus tard</a:t>
            </a:r>
            <a:endParaRPr sz="1600">
              <a:latin typeface="Montserrat"/>
              <a:ea typeface="Montserrat"/>
              <a:cs typeface="Montserrat"/>
              <a:sym typeface="Montserrat"/>
            </a:endParaRPr>
          </a:p>
          <a:p>
            <a:pPr indent="0" lvl="0" marL="0" rtl="0" algn="l">
              <a:lnSpc>
                <a:spcPct val="95000"/>
              </a:lnSpc>
              <a:spcBef>
                <a:spcPts val="1200"/>
              </a:spcBef>
              <a:spcAft>
                <a:spcPts val="0"/>
              </a:spcAft>
              <a:buSzPts val="275"/>
              <a:buNone/>
            </a:pPr>
            <a:r>
              <a:t/>
            </a:r>
            <a:endParaRPr sz="1500">
              <a:latin typeface="Montserrat"/>
              <a:ea typeface="Montserrat"/>
              <a:cs typeface="Montserrat"/>
              <a:sym typeface="Montserrat"/>
            </a:endParaRPr>
          </a:p>
          <a:p>
            <a:pPr indent="0" lvl="0" marL="0" rtl="0" algn="l">
              <a:lnSpc>
                <a:spcPct val="95000"/>
              </a:lnSpc>
              <a:spcBef>
                <a:spcPts val="1200"/>
              </a:spcBef>
              <a:spcAft>
                <a:spcPts val="1200"/>
              </a:spcAft>
              <a:buSzPts val="325"/>
              <a:buNone/>
            </a:pPr>
            <a:r>
              <a:t/>
            </a:r>
            <a:endParaRPr sz="1500">
              <a:latin typeface="Montserrat"/>
              <a:ea typeface="Montserrat"/>
              <a:cs typeface="Montserrat"/>
              <a:sym typeface="Montserrat"/>
            </a:endParaRPr>
          </a:p>
        </p:txBody>
      </p:sp>
      <p:pic>
        <p:nvPicPr>
          <p:cNvPr id="232" name="Google Shape;232;p33"/>
          <p:cNvPicPr preferRelativeResize="0"/>
          <p:nvPr/>
        </p:nvPicPr>
        <p:blipFill>
          <a:blip r:embed="rId3">
            <a:alphaModFix/>
          </a:blip>
          <a:stretch>
            <a:fillRect/>
          </a:stretch>
        </p:blipFill>
        <p:spPr>
          <a:xfrm>
            <a:off x="1111850" y="1611800"/>
            <a:ext cx="7278901" cy="211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