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ij4DglNJ9Y8HRfasoo+a+OPfct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45d5cb0e6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345d5cb0e68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45d5cb0e68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345d5cb0e68_4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45d5cb0e68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345d5cb0e68_4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45d5cb0e68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345d5cb0e68_1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45d5cb0e68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345d5cb0e68_1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3b5fc03ad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33b5fc03ad2_1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3b5fc03ad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33b5fc03ad2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3b5fc03ad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33b5fc03ad2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3b4e073b83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33b4e073b83_2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g33b4f0d5fb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g33b4f0d5fb4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43b2088ea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343b2088eaa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3b4e073b8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33b4e073b83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45ad7834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345ad78349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45d5cb0e68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345d5cb0e68_2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33b4f0d5fb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g33b4f0d5fb4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33b4f0d5fb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g33b4f0d5fb4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3b4e073b83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g33b4e073b83_3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3b4f0d5fb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33b4f0d5fb4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3b4f0d5fb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g33b4f0d5fb4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3b4f0d5fb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33b4f0d5fb4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1"/>
          <p:cNvSpPr txBox="1"/>
          <p:nvPr>
            <p:ph type="ctrTitle"/>
          </p:nvPr>
        </p:nvSpPr>
        <p:spPr>
          <a:xfrm>
            <a:off x="685800" y="1700808"/>
            <a:ext cx="7772400" cy="79451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DC0081"/>
              </a:buClr>
              <a:buSzPts val="4000"/>
              <a:buFont typeface="Calibri"/>
              <a:buNone/>
              <a:defRPr b="1" sz="4000" cap="none">
                <a:solidFill>
                  <a:srgbClr val="DC008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1"/>
          <p:cNvSpPr txBox="1"/>
          <p:nvPr>
            <p:ph idx="1" type="subTitle"/>
          </p:nvPr>
        </p:nvSpPr>
        <p:spPr>
          <a:xfrm>
            <a:off x="683568" y="2495327"/>
            <a:ext cx="7776864" cy="622920"/>
          </a:xfrm>
          <a:prstGeom prst="rect">
            <a:avLst/>
          </a:prstGeom>
          <a:noFill/>
          <a:ln>
            <a:noFill/>
          </a:ln>
        </p:spPr>
        <p:txBody>
          <a:bodyPr anchorCtr="0" anchor="t" bIns="45700" lIns="91425" spcFirstLastPara="1" rIns="91425" wrap="square" tIns="45700">
            <a:normAutofit/>
          </a:bodyPr>
          <a:lstStyle>
            <a:lvl1pPr lvl="0" algn="ctr">
              <a:spcBef>
                <a:spcPts val="680"/>
              </a:spcBef>
              <a:spcAft>
                <a:spcPts val="0"/>
              </a:spcAft>
              <a:buClr>
                <a:srgbClr val="280099"/>
              </a:buClr>
              <a:buSzPts val="3400"/>
              <a:buChar char="•"/>
              <a:defRPr b="1" i="1" sz="3400">
                <a:solidFill>
                  <a:srgbClr val="280099"/>
                </a:solidFill>
              </a:defRPr>
            </a:lvl1pPr>
            <a:lvl2pPr lvl="1" algn="l">
              <a:spcBef>
                <a:spcPts val="360"/>
              </a:spcBef>
              <a:spcAft>
                <a:spcPts val="0"/>
              </a:spcAft>
              <a:buClr>
                <a:srgbClr val="280099"/>
              </a:buClr>
              <a:buSzPts val="1800"/>
              <a:buChar char="–"/>
              <a:defRPr/>
            </a:lvl2pPr>
            <a:lvl3pPr lvl="2" algn="l">
              <a:spcBef>
                <a:spcPts val="360"/>
              </a:spcBef>
              <a:spcAft>
                <a:spcPts val="0"/>
              </a:spcAft>
              <a:buClr>
                <a:srgbClr val="280099"/>
              </a:buClr>
              <a:buSzPts val="1800"/>
              <a:buChar char="•"/>
              <a:defRPr/>
            </a:lvl3pPr>
            <a:lvl4pPr lvl="3" algn="l">
              <a:spcBef>
                <a:spcPts val="360"/>
              </a:spcBef>
              <a:spcAft>
                <a:spcPts val="0"/>
              </a:spcAft>
              <a:buClr>
                <a:srgbClr val="280099"/>
              </a:buClr>
              <a:buSzPts val="1800"/>
              <a:buChar char="–"/>
              <a:defRPr/>
            </a:lvl4pPr>
            <a:lvl5pPr lvl="4" algn="l">
              <a:spcBef>
                <a:spcPts val="360"/>
              </a:spcBef>
              <a:spcAft>
                <a:spcPts val="0"/>
              </a:spcAft>
              <a:buClr>
                <a:srgbClr val="280099"/>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
        <p:nvSpPr>
          <p:cNvPr id="14" name="Google Shape;14;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2"/>
          <p:cNvSpPr txBox="1"/>
          <p:nvPr>
            <p:ph type="title"/>
          </p:nvPr>
        </p:nvSpPr>
        <p:spPr>
          <a:xfrm>
            <a:off x="1921822" y="0"/>
            <a:ext cx="6764977" cy="822722"/>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rgbClr val="0070C0"/>
              </a:buClr>
              <a:buSzPts val="3600"/>
              <a:buFont typeface="Calibri"/>
              <a:buNone/>
              <a:defRPr b="1" sz="3600">
                <a:solidFill>
                  <a:srgbClr val="0070C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2"/>
          <p:cNvSpPr txBox="1"/>
          <p:nvPr>
            <p:ph idx="1" type="body"/>
          </p:nvPr>
        </p:nvSpPr>
        <p:spPr>
          <a:xfrm>
            <a:off x="457200" y="976313"/>
            <a:ext cx="8229600" cy="540207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rgbClr val="280099"/>
              </a:buClr>
              <a:buSzPts val="1800"/>
              <a:buChar char="•"/>
              <a:defRPr/>
            </a:lvl1pPr>
            <a:lvl2pPr indent="-342900" lvl="1" marL="914400" algn="l">
              <a:spcBef>
                <a:spcPts val="360"/>
              </a:spcBef>
              <a:spcAft>
                <a:spcPts val="0"/>
              </a:spcAft>
              <a:buClr>
                <a:srgbClr val="280099"/>
              </a:buClr>
              <a:buSzPts val="1800"/>
              <a:buChar char="–"/>
              <a:defRPr/>
            </a:lvl2pPr>
            <a:lvl3pPr indent="-342900" lvl="2" marL="1371600" algn="l">
              <a:spcBef>
                <a:spcPts val="360"/>
              </a:spcBef>
              <a:spcAft>
                <a:spcPts val="0"/>
              </a:spcAft>
              <a:buClr>
                <a:srgbClr val="280099"/>
              </a:buClr>
              <a:buSzPts val="1800"/>
              <a:buChar char="•"/>
              <a:defRPr/>
            </a:lvl3pPr>
            <a:lvl4pPr indent="-342900" lvl="3" marL="1828800" algn="l">
              <a:spcBef>
                <a:spcPts val="360"/>
              </a:spcBef>
              <a:spcAft>
                <a:spcPts val="0"/>
              </a:spcAft>
              <a:buClr>
                <a:srgbClr val="280099"/>
              </a:buClr>
              <a:buSzPts val="1800"/>
              <a:buChar char="–"/>
              <a:defRPr/>
            </a:lvl4pPr>
            <a:lvl5pPr indent="-342900" lvl="4" marL="2286000" algn="l">
              <a:spcBef>
                <a:spcPts val="360"/>
              </a:spcBef>
              <a:spcAft>
                <a:spcPts val="0"/>
              </a:spcAft>
              <a:buClr>
                <a:srgbClr val="280099"/>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20" name="Google Shape;20;p12"/>
          <p:cNvCxnSpPr/>
          <p:nvPr/>
        </p:nvCxnSpPr>
        <p:spPr>
          <a:xfrm flipH="1" rot="10800000">
            <a:off x="457200" y="822722"/>
            <a:ext cx="8229600" cy="15783"/>
          </a:xfrm>
          <a:prstGeom prst="straightConnector1">
            <a:avLst/>
          </a:prstGeom>
          <a:noFill/>
          <a:ln cap="flat" cmpd="sng" w="9525">
            <a:solidFill>
              <a:srgbClr val="BD4B48"/>
            </a:solidFill>
            <a:prstDash val="solid"/>
            <a:round/>
            <a:headEnd len="med" w="med" type="none"/>
            <a:tailEnd len="med" w="med" type="none"/>
          </a:ln>
        </p:spPr>
      </p:cxnSp>
      <p:pic>
        <p:nvPicPr>
          <p:cNvPr id="21" name="Google Shape;21;p12"/>
          <p:cNvPicPr preferRelativeResize="0"/>
          <p:nvPr/>
        </p:nvPicPr>
        <p:blipFill rotWithShape="1">
          <a:blip r:embed="rId2">
            <a:alphaModFix/>
          </a:blip>
          <a:srcRect b="0" l="0" r="0" t="0"/>
          <a:stretch/>
        </p:blipFill>
        <p:spPr>
          <a:xfrm>
            <a:off x="472670" y="16771"/>
            <a:ext cx="1449153" cy="790170"/>
          </a:xfrm>
          <a:prstGeom prst="rect">
            <a:avLst/>
          </a:prstGeom>
          <a:noFill/>
          <a:ln>
            <a:noFill/>
          </a:ln>
        </p:spPr>
      </p:pic>
      <p:sp>
        <p:nvSpPr>
          <p:cNvPr id="22" name="Google Shape;22;p12"/>
          <p:cNvSpPr/>
          <p:nvPr/>
        </p:nvSpPr>
        <p:spPr>
          <a:xfrm>
            <a:off x="444243" y="6496883"/>
            <a:ext cx="874439" cy="36111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b="1" i="0" lang="en-US" sz="1400" u="none" cap="none" strike="noStrike">
                <a:solidFill>
                  <a:srgbClr val="0070C0"/>
                </a:solidFill>
                <a:latin typeface="Calibri"/>
                <a:ea typeface="Calibri"/>
                <a:cs typeface="Calibri"/>
                <a:sym typeface="Calibri"/>
              </a:rPr>
              <a:t>‹#›</a:t>
            </a:fld>
            <a:r>
              <a:rPr b="1" i="0" lang="en-US" sz="1400" u="none" cap="none" strike="noStrike">
                <a:solidFill>
                  <a:srgbClr val="0070C0"/>
                </a:solidFill>
                <a:latin typeface="Calibri"/>
                <a:ea typeface="Calibri"/>
                <a:cs typeface="Calibri"/>
                <a:sym typeface="Calibri"/>
              </a:rPr>
              <a:t> / 9</a:t>
            </a:r>
            <a:endParaRPr/>
          </a:p>
        </p:txBody>
      </p:sp>
      <p:cxnSp>
        <p:nvCxnSpPr>
          <p:cNvPr id="23" name="Google Shape;23;p12"/>
          <p:cNvCxnSpPr/>
          <p:nvPr/>
        </p:nvCxnSpPr>
        <p:spPr>
          <a:xfrm>
            <a:off x="444243" y="6496883"/>
            <a:ext cx="874439" cy="0"/>
          </a:xfrm>
          <a:prstGeom prst="straightConnector1">
            <a:avLst/>
          </a:prstGeom>
          <a:noFill/>
          <a:ln cap="flat" cmpd="sng" w="9525">
            <a:solidFill>
              <a:srgbClr val="BD4B48"/>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rgbClr val="280099"/>
              </a:buClr>
              <a:buSzPts val="3200"/>
              <a:buFont typeface="Arial"/>
              <a:buChar char="•"/>
              <a:defRPr b="0" i="0" sz="3200" u="none" cap="none" strike="noStrike">
                <a:solidFill>
                  <a:srgbClr val="280099"/>
                </a:solidFill>
                <a:latin typeface="Calibri"/>
                <a:ea typeface="Calibri"/>
                <a:cs typeface="Calibri"/>
                <a:sym typeface="Calibri"/>
              </a:defRPr>
            </a:lvl1pPr>
            <a:lvl2pPr indent="-406400" lvl="1" marL="914400" marR="0" rtl="0" algn="l">
              <a:spcBef>
                <a:spcPts val="560"/>
              </a:spcBef>
              <a:spcAft>
                <a:spcPts val="0"/>
              </a:spcAft>
              <a:buClr>
                <a:srgbClr val="280099"/>
              </a:buClr>
              <a:buSzPts val="2800"/>
              <a:buFont typeface="Arial"/>
              <a:buChar char="–"/>
              <a:defRPr b="0" i="0" sz="2800" u="none" cap="none" strike="noStrike">
                <a:solidFill>
                  <a:srgbClr val="280099"/>
                </a:solidFill>
                <a:latin typeface="Calibri"/>
                <a:ea typeface="Calibri"/>
                <a:cs typeface="Calibri"/>
                <a:sym typeface="Calibri"/>
              </a:defRPr>
            </a:lvl2pPr>
            <a:lvl3pPr indent="-381000" lvl="2" marL="1371600" marR="0" rtl="0" algn="l">
              <a:spcBef>
                <a:spcPts val="480"/>
              </a:spcBef>
              <a:spcAft>
                <a:spcPts val="0"/>
              </a:spcAft>
              <a:buClr>
                <a:srgbClr val="280099"/>
              </a:buClr>
              <a:buSzPts val="2400"/>
              <a:buFont typeface="Arial"/>
              <a:buChar char="•"/>
              <a:defRPr b="0" i="0" sz="2400" u="none" cap="none" strike="noStrike">
                <a:solidFill>
                  <a:srgbClr val="280099"/>
                </a:solidFill>
                <a:latin typeface="Calibri"/>
                <a:ea typeface="Calibri"/>
                <a:cs typeface="Calibri"/>
                <a:sym typeface="Calibri"/>
              </a:defRPr>
            </a:lvl3pPr>
            <a:lvl4pPr indent="-355600" lvl="3" marL="1828800" marR="0" rtl="0" algn="l">
              <a:spcBef>
                <a:spcPts val="400"/>
              </a:spcBef>
              <a:spcAft>
                <a:spcPts val="0"/>
              </a:spcAft>
              <a:buClr>
                <a:srgbClr val="280099"/>
              </a:buClr>
              <a:buSzPts val="2000"/>
              <a:buFont typeface="Arial"/>
              <a:buChar char="–"/>
              <a:defRPr b="0" i="0" sz="2000" u="none" cap="none" strike="noStrike">
                <a:solidFill>
                  <a:srgbClr val="280099"/>
                </a:solidFill>
                <a:latin typeface="Calibri"/>
                <a:ea typeface="Calibri"/>
                <a:cs typeface="Calibri"/>
                <a:sym typeface="Calibri"/>
              </a:defRPr>
            </a:lvl4pPr>
            <a:lvl5pPr indent="-355600" lvl="4" marL="2286000" marR="0" rtl="0" algn="l">
              <a:spcBef>
                <a:spcPts val="400"/>
              </a:spcBef>
              <a:spcAft>
                <a:spcPts val="0"/>
              </a:spcAft>
              <a:buClr>
                <a:srgbClr val="280099"/>
              </a:buClr>
              <a:buSzPts val="2000"/>
              <a:buFont typeface="Arial"/>
              <a:buChar char="»"/>
              <a:defRPr b="0" i="0" sz="2000" u="none" cap="none" strike="noStrike">
                <a:solidFill>
                  <a:srgbClr val="280099"/>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sp>
        <p:nvSpPr>
          <p:cNvPr id="33" name="Google Shape;33;p1"/>
          <p:cNvSpPr txBox="1"/>
          <p:nvPr>
            <p:ph type="ctrTitle"/>
          </p:nvPr>
        </p:nvSpPr>
        <p:spPr>
          <a:xfrm>
            <a:off x="391999" y="2316077"/>
            <a:ext cx="8382000" cy="827171"/>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70C0"/>
              </a:buClr>
              <a:buSzPts val="3600"/>
              <a:buFont typeface="Calibri"/>
              <a:buNone/>
            </a:pPr>
            <a:r>
              <a:rPr lang="en-US" sz="3600">
                <a:solidFill>
                  <a:srgbClr val="0070C0"/>
                </a:solidFill>
                <a:latin typeface="Calibri"/>
                <a:ea typeface="Calibri"/>
                <a:cs typeface="Calibri"/>
                <a:sym typeface="Calibri"/>
              </a:rPr>
              <a:t>SWP391: FINAL PROJECT PRESENTATION</a:t>
            </a:r>
            <a:endParaRPr/>
          </a:p>
        </p:txBody>
      </p:sp>
      <p:sp>
        <p:nvSpPr>
          <p:cNvPr id="34" name="Google Shape;34;p1"/>
          <p:cNvSpPr txBox="1"/>
          <p:nvPr/>
        </p:nvSpPr>
        <p:spPr>
          <a:xfrm>
            <a:off x="1043607" y="3143248"/>
            <a:ext cx="7056785" cy="10058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70C0"/>
              </a:buClr>
              <a:buSzPts val="3000"/>
              <a:buFont typeface="Noto Sans Symbols"/>
              <a:buNone/>
            </a:pPr>
            <a:r>
              <a:rPr b="1" lang="en-US" sz="2700">
                <a:solidFill>
                  <a:schemeClr val="dk1"/>
                </a:solidFill>
                <a:latin typeface="Calibri"/>
                <a:ea typeface="Calibri"/>
                <a:cs typeface="Calibri"/>
                <a:sym typeface="Calibri"/>
              </a:rPr>
              <a:t>Sherah Warehouse System </a:t>
            </a:r>
            <a:endParaRPr/>
          </a:p>
        </p:txBody>
      </p:sp>
      <p:pic>
        <p:nvPicPr>
          <p:cNvPr id="35" name="Google Shape;35;p1"/>
          <p:cNvPicPr preferRelativeResize="0"/>
          <p:nvPr/>
        </p:nvPicPr>
        <p:blipFill rotWithShape="1">
          <a:blip r:embed="rId3">
            <a:alphaModFix/>
          </a:blip>
          <a:srcRect b="0" l="0" r="0" t="0"/>
          <a:stretch/>
        </p:blipFill>
        <p:spPr>
          <a:xfrm>
            <a:off x="3131840" y="369158"/>
            <a:ext cx="2512194" cy="136980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345d5cb0e68_1_6"/>
          <p:cNvSpPr txBox="1"/>
          <p:nvPr>
            <p:ph type="title"/>
          </p:nvPr>
        </p:nvSpPr>
        <p:spPr>
          <a:xfrm>
            <a:off x="1921822" y="0"/>
            <a:ext cx="6765000" cy="822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70C0"/>
              </a:buClr>
              <a:buSzPts val="3200"/>
              <a:buFont typeface="Calibri"/>
              <a:buNone/>
            </a:pPr>
            <a:r>
              <a:rPr lang="en-US" sz="3200"/>
              <a:t>Product Requirements</a:t>
            </a:r>
            <a:br>
              <a:rPr lang="en-US" sz="3200"/>
            </a:br>
            <a:r>
              <a:rPr i="1" lang="en-US" sz="2800"/>
              <a:t>Use Case Diagrams</a:t>
            </a:r>
            <a:endParaRPr i="1" sz="3200"/>
          </a:p>
        </p:txBody>
      </p:sp>
      <p:sp>
        <p:nvSpPr>
          <p:cNvPr id="98" name="Google Shape;98;g345d5cb0e68_1_6"/>
          <p:cNvSpPr txBox="1"/>
          <p:nvPr>
            <p:ph idx="1" type="body"/>
          </p:nvPr>
        </p:nvSpPr>
        <p:spPr>
          <a:xfrm>
            <a:off x="457200" y="1037800"/>
            <a:ext cx="8229600" cy="5402100"/>
          </a:xfrm>
          <a:prstGeom prst="rect">
            <a:avLst/>
          </a:prstGeom>
          <a:noFill/>
          <a:ln>
            <a:noFill/>
          </a:ln>
        </p:spPr>
        <p:txBody>
          <a:bodyPr anchorCtr="0" anchor="t" bIns="45700" lIns="91425" spcFirstLastPara="1" rIns="91425" wrap="square" tIns="45700">
            <a:normAutofit/>
          </a:bodyPr>
          <a:lstStyle/>
          <a:p>
            <a:pPr indent="0" lvl="0" marL="342900" rtl="0" algn="l">
              <a:spcBef>
                <a:spcPts val="640"/>
              </a:spcBef>
              <a:spcAft>
                <a:spcPts val="0"/>
              </a:spcAft>
              <a:buNone/>
            </a:pPr>
            <a:r>
              <a:rPr lang="en-US"/>
              <a:t>Worklist for each member.</a:t>
            </a:r>
            <a:endParaRPr/>
          </a:p>
        </p:txBody>
      </p:sp>
      <p:pic>
        <p:nvPicPr>
          <p:cNvPr id="99" name="Google Shape;99;g345d5cb0e68_1_6"/>
          <p:cNvPicPr preferRelativeResize="0"/>
          <p:nvPr/>
        </p:nvPicPr>
        <p:blipFill>
          <a:blip r:embed="rId3">
            <a:alphaModFix/>
          </a:blip>
          <a:stretch>
            <a:fillRect/>
          </a:stretch>
        </p:blipFill>
        <p:spPr>
          <a:xfrm>
            <a:off x="143650" y="1660100"/>
            <a:ext cx="8884798" cy="3623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345d5cb0e68_4_3"/>
          <p:cNvSpPr txBox="1"/>
          <p:nvPr>
            <p:ph type="title"/>
          </p:nvPr>
        </p:nvSpPr>
        <p:spPr>
          <a:xfrm>
            <a:off x="1921822" y="0"/>
            <a:ext cx="6765000" cy="822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70C0"/>
              </a:buClr>
              <a:buSzPts val="3200"/>
              <a:buFont typeface="Calibri"/>
              <a:buNone/>
            </a:pPr>
            <a:r>
              <a:rPr lang="en-US" sz="3200"/>
              <a:t>Product Requirements</a:t>
            </a:r>
            <a:br>
              <a:rPr lang="en-US" sz="3200"/>
            </a:br>
            <a:r>
              <a:rPr i="1" lang="en-US" sz="2800"/>
              <a:t>Use Case Diagrams</a:t>
            </a:r>
            <a:endParaRPr i="1" sz="3200"/>
          </a:p>
        </p:txBody>
      </p:sp>
      <p:sp>
        <p:nvSpPr>
          <p:cNvPr id="105" name="Google Shape;105;g345d5cb0e68_4_3"/>
          <p:cNvSpPr txBox="1"/>
          <p:nvPr>
            <p:ph idx="1" type="body"/>
          </p:nvPr>
        </p:nvSpPr>
        <p:spPr>
          <a:xfrm>
            <a:off x="457238" y="822600"/>
            <a:ext cx="8229600" cy="5402100"/>
          </a:xfrm>
          <a:prstGeom prst="rect">
            <a:avLst/>
          </a:prstGeom>
          <a:noFill/>
          <a:ln>
            <a:noFill/>
          </a:ln>
        </p:spPr>
        <p:txBody>
          <a:bodyPr anchorCtr="0" anchor="t" bIns="45700" lIns="91425" spcFirstLastPara="1" rIns="91425" wrap="square" tIns="45700">
            <a:normAutofit/>
          </a:bodyPr>
          <a:lstStyle/>
          <a:p>
            <a:pPr indent="0" lvl="0" marL="342900" rtl="0" algn="l">
              <a:spcBef>
                <a:spcPts val="640"/>
              </a:spcBef>
              <a:spcAft>
                <a:spcPts val="0"/>
              </a:spcAft>
              <a:buNone/>
            </a:pPr>
            <a:r>
              <a:rPr lang="en-US"/>
              <a:t>Worklist for each member.</a:t>
            </a:r>
            <a:endParaRPr/>
          </a:p>
        </p:txBody>
      </p:sp>
      <p:pic>
        <p:nvPicPr>
          <p:cNvPr id="106" name="Google Shape;106;g345d5cb0e68_4_3"/>
          <p:cNvPicPr preferRelativeResize="0"/>
          <p:nvPr/>
        </p:nvPicPr>
        <p:blipFill>
          <a:blip r:embed="rId3">
            <a:alphaModFix/>
          </a:blip>
          <a:stretch>
            <a:fillRect/>
          </a:stretch>
        </p:blipFill>
        <p:spPr>
          <a:xfrm>
            <a:off x="112425" y="1661400"/>
            <a:ext cx="9031575" cy="3435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345d5cb0e68_4_10"/>
          <p:cNvSpPr txBox="1"/>
          <p:nvPr>
            <p:ph type="title"/>
          </p:nvPr>
        </p:nvSpPr>
        <p:spPr>
          <a:xfrm>
            <a:off x="1921822" y="0"/>
            <a:ext cx="6765000" cy="822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70C0"/>
              </a:buClr>
              <a:buSzPts val="3200"/>
              <a:buFont typeface="Calibri"/>
              <a:buNone/>
            </a:pPr>
            <a:r>
              <a:rPr lang="en-US" sz="3200"/>
              <a:t>Product Requirements</a:t>
            </a:r>
            <a:br>
              <a:rPr lang="en-US" sz="3200"/>
            </a:br>
            <a:r>
              <a:rPr i="1" lang="en-US" sz="2800"/>
              <a:t>Use Case Diagrams</a:t>
            </a:r>
            <a:endParaRPr i="1" sz="3200"/>
          </a:p>
        </p:txBody>
      </p:sp>
      <p:sp>
        <p:nvSpPr>
          <p:cNvPr id="112" name="Google Shape;112;g345d5cb0e68_4_10"/>
          <p:cNvSpPr txBox="1"/>
          <p:nvPr>
            <p:ph idx="1" type="body"/>
          </p:nvPr>
        </p:nvSpPr>
        <p:spPr>
          <a:xfrm>
            <a:off x="457200" y="1037800"/>
            <a:ext cx="8229600" cy="5402100"/>
          </a:xfrm>
          <a:prstGeom prst="rect">
            <a:avLst/>
          </a:prstGeom>
          <a:noFill/>
          <a:ln>
            <a:noFill/>
          </a:ln>
        </p:spPr>
        <p:txBody>
          <a:bodyPr anchorCtr="0" anchor="t" bIns="45700" lIns="91425" spcFirstLastPara="1" rIns="91425" wrap="square" tIns="45700">
            <a:normAutofit/>
          </a:bodyPr>
          <a:lstStyle/>
          <a:p>
            <a:pPr indent="0" lvl="0" marL="342900" rtl="0" algn="l">
              <a:spcBef>
                <a:spcPts val="640"/>
              </a:spcBef>
              <a:spcAft>
                <a:spcPts val="0"/>
              </a:spcAft>
              <a:buNone/>
            </a:pPr>
            <a:r>
              <a:rPr lang="en-US"/>
              <a:t>Worklist for each member.</a:t>
            </a:r>
            <a:endParaRPr/>
          </a:p>
        </p:txBody>
      </p:sp>
      <p:pic>
        <p:nvPicPr>
          <p:cNvPr id="113" name="Google Shape;113;g345d5cb0e68_4_10"/>
          <p:cNvPicPr preferRelativeResize="0"/>
          <p:nvPr/>
        </p:nvPicPr>
        <p:blipFill>
          <a:blip r:embed="rId3">
            <a:alphaModFix/>
          </a:blip>
          <a:stretch>
            <a:fillRect/>
          </a:stretch>
        </p:blipFill>
        <p:spPr>
          <a:xfrm>
            <a:off x="117925" y="1801250"/>
            <a:ext cx="8686799" cy="3491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345d5cb0e68_1_17"/>
          <p:cNvSpPr txBox="1"/>
          <p:nvPr>
            <p:ph type="title"/>
          </p:nvPr>
        </p:nvSpPr>
        <p:spPr>
          <a:xfrm>
            <a:off x="1921822" y="0"/>
            <a:ext cx="6765000" cy="822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70C0"/>
              </a:buClr>
              <a:buSzPts val="3200"/>
              <a:buFont typeface="Calibri"/>
              <a:buNone/>
            </a:pPr>
            <a:r>
              <a:rPr lang="en-US" sz="3200"/>
              <a:t>Product Requirements</a:t>
            </a:r>
            <a:br>
              <a:rPr lang="en-US" sz="3200"/>
            </a:br>
            <a:r>
              <a:rPr i="1" lang="en-US" sz="2800"/>
              <a:t>Use Case Diagrams</a:t>
            </a:r>
            <a:endParaRPr i="1" sz="3200"/>
          </a:p>
        </p:txBody>
      </p:sp>
      <p:sp>
        <p:nvSpPr>
          <p:cNvPr id="119" name="Google Shape;119;g345d5cb0e68_1_17"/>
          <p:cNvSpPr txBox="1"/>
          <p:nvPr>
            <p:ph idx="1" type="body"/>
          </p:nvPr>
        </p:nvSpPr>
        <p:spPr>
          <a:xfrm>
            <a:off x="457200" y="1037800"/>
            <a:ext cx="8229600" cy="5402100"/>
          </a:xfrm>
          <a:prstGeom prst="rect">
            <a:avLst/>
          </a:prstGeom>
          <a:noFill/>
          <a:ln>
            <a:noFill/>
          </a:ln>
        </p:spPr>
        <p:txBody>
          <a:bodyPr anchorCtr="0" anchor="t" bIns="45700" lIns="91425" spcFirstLastPara="1" rIns="91425" wrap="square" tIns="45700">
            <a:normAutofit/>
          </a:bodyPr>
          <a:lstStyle/>
          <a:p>
            <a:pPr indent="0" lvl="0" marL="342900" rtl="0" algn="l">
              <a:spcBef>
                <a:spcPts val="640"/>
              </a:spcBef>
              <a:spcAft>
                <a:spcPts val="0"/>
              </a:spcAft>
              <a:buNone/>
            </a:pPr>
            <a:r>
              <a:rPr lang="en-US"/>
              <a:t>Worklist for each member.</a:t>
            </a:r>
            <a:endParaRPr/>
          </a:p>
        </p:txBody>
      </p:sp>
      <p:pic>
        <p:nvPicPr>
          <p:cNvPr id="120" name="Google Shape;120;g345d5cb0e68_1_17"/>
          <p:cNvPicPr preferRelativeResize="0"/>
          <p:nvPr/>
        </p:nvPicPr>
        <p:blipFill>
          <a:blip r:embed="rId3">
            <a:alphaModFix/>
          </a:blip>
          <a:stretch>
            <a:fillRect/>
          </a:stretch>
        </p:blipFill>
        <p:spPr>
          <a:xfrm>
            <a:off x="117925" y="1737675"/>
            <a:ext cx="8686802" cy="3977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345d5cb0e68_1_26"/>
          <p:cNvSpPr txBox="1"/>
          <p:nvPr>
            <p:ph type="title"/>
          </p:nvPr>
        </p:nvSpPr>
        <p:spPr>
          <a:xfrm>
            <a:off x="1921822" y="0"/>
            <a:ext cx="6765000" cy="822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70C0"/>
              </a:buClr>
              <a:buSzPts val="3200"/>
              <a:buFont typeface="Calibri"/>
              <a:buNone/>
            </a:pPr>
            <a:r>
              <a:rPr lang="en-US" sz="3200"/>
              <a:t>Product Requirements</a:t>
            </a:r>
            <a:br>
              <a:rPr lang="en-US" sz="3200"/>
            </a:br>
            <a:r>
              <a:rPr i="1" lang="en-US" sz="2800"/>
              <a:t>Use Case Diagrams</a:t>
            </a:r>
            <a:endParaRPr i="1" sz="3200"/>
          </a:p>
        </p:txBody>
      </p:sp>
      <p:sp>
        <p:nvSpPr>
          <p:cNvPr id="126" name="Google Shape;126;g345d5cb0e68_1_26"/>
          <p:cNvSpPr txBox="1"/>
          <p:nvPr>
            <p:ph idx="1" type="body"/>
          </p:nvPr>
        </p:nvSpPr>
        <p:spPr>
          <a:xfrm>
            <a:off x="457200" y="1037800"/>
            <a:ext cx="8229600" cy="5402100"/>
          </a:xfrm>
          <a:prstGeom prst="rect">
            <a:avLst/>
          </a:prstGeom>
          <a:noFill/>
          <a:ln>
            <a:noFill/>
          </a:ln>
        </p:spPr>
        <p:txBody>
          <a:bodyPr anchorCtr="0" anchor="t" bIns="45700" lIns="91425" spcFirstLastPara="1" rIns="91425" wrap="square" tIns="45700">
            <a:normAutofit/>
          </a:bodyPr>
          <a:lstStyle/>
          <a:p>
            <a:pPr indent="0" lvl="0" marL="342900" rtl="0" algn="l">
              <a:spcBef>
                <a:spcPts val="640"/>
              </a:spcBef>
              <a:spcAft>
                <a:spcPts val="0"/>
              </a:spcAft>
              <a:buNone/>
            </a:pPr>
            <a:r>
              <a:rPr lang="en-US"/>
              <a:t>Worklist for each member.</a:t>
            </a:r>
            <a:endParaRPr/>
          </a:p>
        </p:txBody>
      </p:sp>
      <p:pic>
        <p:nvPicPr>
          <p:cNvPr id="127" name="Google Shape;127;g345d5cb0e68_1_26"/>
          <p:cNvPicPr preferRelativeResize="0"/>
          <p:nvPr/>
        </p:nvPicPr>
        <p:blipFill>
          <a:blip r:embed="rId3">
            <a:alphaModFix/>
          </a:blip>
          <a:stretch>
            <a:fillRect/>
          </a:stretch>
        </p:blipFill>
        <p:spPr>
          <a:xfrm>
            <a:off x="286825" y="1980250"/>
            <a:ext cx="8675326" cy="3639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4"/>
          <p:cNvSpPr txBox="1"/>
          <p:nvPr>
            <p:ph type="title"/>
          </p:nvPr>
        </p:nvSpPr>
        <p:spPr>
          <a:xfrm>
            <a:off x="1921822" y="0"/>
            <a:ext cx="6764977" cy="82272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70C0"/>
              </a:buClr>
              <a:buSzPts val="3200"/>
              <a:buFont typeface="Calibri"/>
              <a:buNone/>
            </a:pPr>
            <a:r>
              <a:rPr lang="en-US" sz="3200"/>
              <a:t>Product Requirements</a:t>
            </a:r>
            <a:br>
              <a:rPr lang="en-US" sz="3200"/>
            </a:br>
            <a:r>
              <a:rPr i="1" lang="en-US" sz="2800"/>
              <a:t>Product Functionalities</a:t>
            </a:r>
            <a:endParaRPr i="1" sz="3200"/>
          </a:p>
        </p:txBody>
      </p:sp>
      <p:sp>
        <p:nvSpPr>
          <p:cNvPr id="133" name="Google Shape;133;p4"/>
          <p:cNvSpPr txBox="1"/>
          <p:nvPr>
            <p:ph idx="1" type="body"/>
          </p:nvPr>
        </p:nvSpPr>
        <p:spPr>
          <a:xfrm>
            <a:off x="457200" y="976313"/>
            <a:ext cx="8229600" cy="540207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80099"/>
              </a:buClr>
              <a:buSzPts val="3200"/>
              <a:buNone/>
            </a:pPr>
            <a:r>
              <a:rPr lang="en-US"/>
              <a:t>ScreenFlow</a:t>
            </a:r>
            <a:r>
              <a:rPr lang="en-US"/>
              <a:t> of Manager</a:t>
            </a:r>
            <a:endParaRPr/>
          </a:p>
          <a:p>
            <a:pPr indent="0" lvl="0" marL="57150" rtl="0" algn="l">
              <a:spcBef>
                <a:spcPts val="640"/>
              </a:spcBef>
              <a:spcAft>
                <a:spcPts val="0"/>
              </a:spcAft>
              <a:buClr>
                <a:srgbClr val="280099"/>
              </a:buClr>
              <a:buSzPts val="3200"/>
              <a:buNone/>
            </a:pPr>
            <a:r>
              <a:t/>
            </a:r>
            <a:endParaRPr/>
          </a:p>
        </p:txBody>
      </p:sp>
      <p:pic>
        <p:nvPicPr>
          <p:cNvPr id="134" name="Google Shape;134;p4"/>
          <p:cNvPicPr preferRelativeResize="0"/>
          <p:nvPr/>
        </p:nvPicPr>
        <p:blipFill>
          <a:blip r:embed="rId3">
            <a:alphaModFix/>
          </a:blip>
          <a:stretch>
            <a:fillRect/>
          </a:stretch>
        </p:blipFill>
        <p:spPr>
          <a:xfrm>
            <a:off x="364025" y="1543550"/>
            <a:ext cx="7546149" cy="4683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33b5fc03ad2_1_12"/>
          <p:cNvSpPr txBox="1"/>
          <p:nvPr>
            <p:ph type="title"/>
          </p:nvPr>
        </p:nvSpPr>
        <p:spPr>
          <a:xfrm>
            <a:off x="1921822" y="0"/>
            <a:ext cx="6765000" cy="822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70C0"/>
              </a:buClr>
              <a:buSzPts val="3200"/>
              <a:buFont typeface="Calibri"/>
              <a:buNone/>
            </a:pPr>
            <a:r>
              <a:rPr lang="en-US" sz="3200"/>
              <a:t>Product Requirements</a:t>
            </a:r>
            <a:br>
              <a:rPr lang="en-US" sz="3200"/>
            </a:br>
            <a:r>
              <a:rPr i="1" lang="en-US" sz="2800"/>
              <a:t>Product Functionalities</a:t>
            </a:r>
            <a:endParaRPr i="1" sz="3200"/>
          </a:p>
        </p:txBody>
      </p:sp>
      <p:sp>
        <p:nvSpPr>
          <p:cNvPr id="140" name="Google Shape;140;g33b5fc03ad2_1_12"/>
          <p:cNvSpPr txBox="1"/>
          <p:nvPr>
            <p:ph idx="1" type="body"/>
          </p:nvPr>
        </p:nvSpPr>
        <p:spPr>
          <a:xfrm>
            <a:off x="457200" y="976313"/>
            <a:ext cx="8229600" cy="5402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80099"/>
              </a:buClr>
              <a:buSzPts val="3200"/>
              <a:buNone/>
            </a:pPr>
            <a:r>
              <a:rPr lang="en-US"/>
              <a:t>ScreenFlow of Purchase Order Staff</a:t>
            </a:r>
            <a:endParaRPr/>
          </a:p>
          <a:p>
            <a:pPr indent="0" lvl="0" marL="0" rtl="0" algn="l">
              <a:spcBef>
                <a:spcPts val="640"/>
              </a:spcBef>
              <a:spcAft>
                <a:spcPts val="0"/>
              </a:spcAft>
              <a:buClr>
                <a:srgbClr val="280099"/>
              </a:buClr>
              <a:buSzPts val="3200"/>
              <a:buNone/>
            </a:pPr>
            <a:r>
              <a:t/>
            </a:r>
            <a:endParaRPr/>
          </a:p>
        </p:txBody>
      </p:sp>
      <p:pic>
        <p:nvPicPr>
          <p:cNvPr id="141" name="Google Shape;141;g33b5fc03ad2_1_12"/>
          <p:cNvPicPr preferRelativeResize="0"/>
          <p:nvPr/>
        </p:nvPicPr>
        <p:blipFill>
          <a:blip r:embed="rId3">
            <a:alphaModFix/>
          </a:blip>
          <a:stretch>
            <a:fillRect/>
          </a:stretch>
        </p:blipFill>
        <p:spPr>
          <a:xfrm>
            <a:off x="966625" y="1537750"/>
            <a:ext cx="7441048" cy="4699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33b5fc03ad2_1_0"/>
          <p:cNvSpPr txBox="1"/>
          <p:nvPr>
            <p:ph type="title"/>
          </p:nvPr>
        </p:nvSpPr>
        <p:spPr>
          <a:xfrm>
            <a:off x="1921822" y="0"/>
            <a:ext cx="6765000" cy="822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70C0"/>
              </a:buClr>
              <a:buSzPts val="3200"/>
              <a:buFont typeface="Calibri"/>
              <a:buNone/>
            </a:pPr>
            <a:r>
              <a:rPr lang="en-US" sz="3200"/>
              <a:t>Product Requirements</a:t>
            </a:r>
            <a:br>
              <a:rPr lang="en-US" sz="3200"/>
            </a:br>
            <a:r>
              <a:rPr i="1" lang="en-US" sz="2800"/>
              <a:t>Product Functionalities</a:t>
            </a:r>
            <a:endParaRPr i="1" sz="3200"/>
          </a:p>
        </p:txBody>
      </p:sp>
      <p:sp>
        <p:nvSpPr>
          <p:cNvPr id="147" name="Google Shape;147;g33b5fc03ad2_1_0"/>
          <p:cNvSpPr txBox="1"/>
          <p:nvPr>
            <p:ph idx="1" type="body"/>
          </p:nvPr>
        </p:nvSpPr>
        <p:spPr>
          <a:xfrm>
            <a:off x="457200" y="976313"/>
            <a:ext cx="8229600" cy="5402100"/>
          </a:xfrm>
          <a:prstGeom prst="rect">
            <a:avLst/>
          </a:prstGeom>
          <a:noFill/>
          <a:ln>
            <a:noFill/>
          </a:ln>
        </p:spPr>
        <p:txBody>
          <a:bodyPr anchorCtr="0" anchor="t" bIns="45700" lIns="91425" spcFirstLastPara="1" rIns="91425" wrap="square" tIns="45700">
            <a:normAutofit/>
          </a:bodyPr>
          <a:lstStyle/>
          <a:p>
            <a:pPr indent="0" lvl="0" marL="57150" rtl="0" algn="l">
              <a:spcBef>
                <a:spcPts val="640"/>
              </a:spcBef>
              <a:spcAft>
                <a:spcPts val="0"/>
              </a:spcAft>
              <a:buClr>
                <a:srgbClr val="280099"/>
              </a:buClr>
              <a:buSzPts val="3200"/>
              <a:buNone/>
            </a:pPr>
            <a:r>
              <a:rPr lang="en-US"/>
              <a:t>ScreenFlow of Storage Staff</a:t>
            </a:r>
            <a:endParaRPr/>
          </a:p>
        </p:txBody>
      </p:sp>
      <p:pic>
        <p:nvPicPr>
          <p:cNvPr id="148" name="Google Shape;148;g33b5fc03ad2_1_0"/>
          <p:cNvPicPr preferRelativeResize="0"/>
          <p:nvPr/>
        </p:nvPicPr>
        <p:blipFill>
          <a:blip r:embed="rId3">
            <a:alphaModFix/>
          </a:blip>
          <a:stretch>
            <a:fillRect/>
          </a:stretch>
        </p:blipFill>
        <p:spPr>
          <a:xfrm>
            <a:off x="178525" y="1924601"/>
            <a:ext cx="8672726" cy="38174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33b5fc03ad2_1_6"/>
          <p:cNvSpPr txBox="1"/>
          <p:nvPr>
            <p:ph type="title"/>
          </p:nvPr>
        </p:nvSpPr>
        <p:spPr>
          <a:xfrm>
            <a:off x="1921822" y="0"/>
            <a:ext cx="6765000" cy="822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70C0"/>
              </a:buClr>
              <a:buSzPts val="3200"/>
              <a:buFont typeface="Calibri"/>
              <a:buNone/>
            </a:pPr>
            <a:r>
              <a:rPr lang="en-US" sz="3200"/>
              <a:t>Product Requirements</a:t>
            </a:r>
            <a:br>
              <a:rPr lang="en-US" sz="3200"/>
            </a:br>
            <a:r>
              <a:rPr i="1" lang="en-US" sz="2800"/>
              <a:t>Product Functionalities</a:t>
            </a:r>
            <a:endParaRPr i="1" sz="3200"/>
          </a:p>
        </p:txBody>
      </p:sp>
      <p:sp>
        <p:nvSpPr>
          <p:cNvPr id="154" name="Google Shape;154;g33b5fc03ad2_1_6"/>
          <p:cNvSpPr txBox="1"/>
          <p:nvPr>
            <p:ph idx="1" type="body"/>
          </p:nvPr>
        </p:nvSpPr>
        <p:spPr>
          <a:xfrm>
            <a:off x="457200" y="976313"/>
            <a:ext cx="8229600" cy="5402100"/>
          </a:xfrm>
          <a:prstGeom prst="rect">
            <a:avLst/>
          </a:prstGeom>
          <a:noFill/>
          <a:ln>
            <a:noFill/>
          </a:ln>
        </p:spPr>
        <p:txBody>
          <a:bodyPr anchorCtr="0" anchor="t" bIns="45700" lIns="91425" spcFirstLastPara="1" rIns="91425" wrap="square" tIns="45700">
            <a:normAutofit/>
          </a:bodyPr>
          <a:lstStyle/>
          <a:p>
            <a:pPr indent="0" lvl="0" marL="0" rtl="0" algn="l">
              <a:spcBef>
                <a:spcPts val="560"/>
              </a:spcBef>
              <a:spcAft>
                <a:spcPts val="0"/>
              </a:spcAft>
              <a:buNone/>
            </a:pPr>
            <a:r>
              <a:rPr lang="en-US"/>
              <a:t>ScreenFlow of Admin</a:t>
            </a:r>
            <a:endParaRPr/>
          </a:p>
          <a:p>
            <a:pPr indent="0" lvl="0" marL="0" rtl="0" algn="l">
              <a:spcBef>
                <a:spcPts val="640"/>
              </a:spcBef>
              <a:spcAft>
                <a:spcPts val="0"/>
              </a:spcAft>
              <a:buClr>
                <a:srgbClr val="280099"/>
              </a:buClr>
              <a:buSzPts val="3200"/>
              <a:buNone/>
            </a:pPr>
            <a:r>
              <a:t/>
            </a:r>
            <a:endParaRPr/>
          </a:p>
        </p:txBody>
      </p:sp>
      <p:pic>
        <p:nvPicPr>
          <p:cNvPr id="155" name="Google Shape;155;g33b5fc03ad2_1_6"/>
          <p:cNvPicPr preferRelativeResize="0"/>
          <p:nvPr/>
        </p:nvPicPr>
        <p:blipFill>
          <a:blip r:embed="rId3">
            <a:alphaModFix/>
          </a:blip>
          <a:stretch>
            <a:fillRect/>
          </a:stretch>
        </p:blipFill>
        <p:spPr>
          <a:xfrm>
            <a:off x="457200" y="1584250"/>
            <a:ext cx="7593900" cy="4686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33b4e073b83_2_7"/>
          <p:cNvSpPr txBox="1"/>
          <p:nvPr>
            <p:ph type="title"/>
          </p:nvPr>
        </p:nvSpPr>
        <p:spPr>
          <a:xfrm>
            <a:off x="1921822" y="0"/>
            <a:ext cx="6765000" cy="822600"/>
          </a:xfrm>
          <a:prstGeom prst="rect">
            <a:avLst/>
          </a:prstGeom>
          <a:noFill/>
          <a:ln>
            <a:noFill/>
          </a:ln>
        </p:spPr>
        <p:txBody>
          <a:bodyPr anchorCtr="0" anchor="ctr" bIns="45700" lIns="91425" spcFirstLastPara="1" rIns="91425" wrap="square" tIns="45700">
            <a:normAutofit fontScale="90000"/>
          </a:bodyPr>
          <a:lstStyle/>
          <a:p>
            <a:pPr indent="0" lvl="0" marL="0" rtl="0" algn="r">
              <a:spcBef>
                <a:spcPts val="0"/>
              </a:spcBef>
              <a:spcAft>
                <a:spcPts val="0"/>
              </a:spcAft>
              <a:buClr>
                <a:srgbClr val="0070C0"/>
              </a:buClr>
              <a:buSzPct val="100000"/>
              <a:buFont typeface="Calibri"/>
              <a:buNone/>
            </a:pPr>
            <a:r>
              <a:rPr lang="en-US"/>
              <a:t>System Design</a:t>
            </a:r>
            <a:br>
              <a:rPr lang="en-US"/>
            </a:br>
            <a:r>
              <a:rPr i="1" lang="en-US" sz="3100"/>
              <a:t>Database Design</a:t>
            </a:r>
            <a:endParaRPr i="1"/>
          </a:p>
        </p:txBody>
      </p:sp>
      <p:sp>
        <p:nvSpPr>
          <p:cNvPr id="161" name="Google Shape;161;g33b4e073b83_2_7"/>
          <p:cNvSpPr txBox="1"/>
          <p:nvPr>
            <p:ph idx="1" type="body"/>
          </p:nvPr>
        </p:nvSpPr>
        <p:spPr>
          <a:xfrm>
            <a:off x="457200" y="976313"/>
            <a:ext cx="8229600" cy="5402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 </a:t>
            </a:r>
            <a:endParaRPr/>
          </a:p>
        </p:txBody>
      </p:sp>
      <p:pic>
        <p:nvPicPr>
          <p:cNvPr id="162" name="Google Shape;162;g33b4e073b83_2_7"/>
          <p:cNvPicPr preferRelativeResize="0"/>
          <p:nvPr/>
        </p:nvPicPr>
        <p:blipFill>
          <a:blip r:embed="rId3">
            <a:alphaModFix/>
          </a:blip>
          <a:stretch>
            <a:fillRect/>
          </a:stretch>
        </p:blipFill>
        <p:spPr>
          <a:xfrm>
            <a:off x="1295630" y="822600"/>
            <a:ext cx="7245297" cy="60354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g33b4f0d5fb4_0_23"/>
          <p:cNvSpPr txBox="1"/>
          <p:nvPr>
            <p:ph type="title"/>
          </p:nvPr>
        </p:nvSpPr>
        <p:spPr>
          <a:xfrm>
            <a:off x="1921822" y="0"/>
            <a:ext cx="6765000" cy="8226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70C0"/>
              </a:buClr>
              <a:buSzPts val="3600"/>
              <a:buFont typeface="Calibri"/>
              <a:buNone/>
            </a:pPr>
            <a:r>
              <a:rPr lang="en-US"/>
              <a:t>Project Overview</a:t>
            </a:r>
            <a:endParaRPr/>
          </a:p>
        </p:txBody>
      </p:sp>
      <p:sp>
        <p:nvSpPr>
          <p:cNvPr id="41" name="Google Shape;41;g33b4f0d5fb4_0_23"/>
          <p:cNvSpPr txBox="1"/>
          <p:nvPr>
            <p:ph idx="1" type="body"/>
          </p:nvPr>
        </p:nvSpPr>
        <p:spPr>
          <a:xfrm>
            <a:off x="457200" y="976313"/>
            <a:ext cx="8229600" cy="5402100"/>
          </a:xfrm>
          <a:prstGeom prst="rect">
            <a:avLst/>
          </a:prstGeom>
          <a:noFill/>
          <a:ln>
            <a:noFill/>
          </a:ln>
        </p:spPr>
        <p:txBody>
          <a:bodyPr anchorCtr="0" anchor="t" bIns="45700" lIns="91425" spcFirstLastPara="1" rIns="91425" wrap="square" tIns="45700">
            <a:normAutofit/>
          </a:bodyPr>
          <a:lstStyle/>
          <a:p>
            <a:pPr indent="-349250" lvl="1" marL="742950" rtl="0" algn="l">
              <a:spcBef>
                <a:spcPts val="560"/>
              </a:spcBef>
              <a:spcAft>
                <a:spcPts val="0"/>
              </a:spcAft>
              <a:buSzPts val="2800"/>
              <a:buChar char="–"/>
            </a:pPr>
            <a:r>
              <a:rPr lang="en-US"/>
              <a:t>Project team members: </a:t>
            </a:r>
            <a:endParaRPr/>
          </a:p>
          <a:p>
            <a:pPr indent="0" lvl="0" marL="0" rtl="0" algn="l">
              <a:spcBef>
                <a:spcPts val="560"/>
              </a:spcBef>
              <a:spcAft>
                <a:spcPts val="0"/>
              </a:spcAft>
              <a:buNone/>
            </a:pPr>
            <a:r>
              <a:t/>
            </a:r>
            <a:endParaRPr/>
          </a:p>
          <a:p>
            <a:pPr indent="-342900" lvl="0" marL="342900" rtl="0" algn="l">
              <a:spcBef>
                <a:spcPts val="560"/>
              </a:spcBef>
              <a:spcAft>
                <a:spcPts val="0"/>
              </a:spcAft>
              <a:buSzPts val="1800"/>
              <a:buChar char="•"/>
            </a:pPr>
            <a:r>
              <a:rPr lang="en-US"/>
              <a:t>Phạm Đức Đạt- HS176052</a:t>
            </a:r>
            <a:endParaRPr/>
          </a:p>
          <a:p>
            <a:pPr indent="-342900" lvl="0" marL="342900" rtl="0" algn="l">
              <a:spcBef>
                <a:spcPts val="560"/>
              </a:spcBef>
              <a:spcAft>
                <a:spcPts val="0"/>
              </a:spcAft>
              <a:buSzPts val="1800"/>
              <a:buChar char="•"/>
            </a:pPr>
            <a:r>
              <a:rPr lang="en-US"/>
              <a:t>Nguyễn Trung Đức- HE181557</a:t>
            </a:r>
            <a:endParaRPr/>
          </a:p>
          <a:p>
            <a:pPr indent="-342900" lvl="0" marL="342900" rtl="0" algn="l">
              <a:spcBef>
                <a:spcPts val="560"/>
              </a:spcBef>
              <a:spcAft>
                <a:spcPts val="0"/>
              </a:spcAft>
              <a:buSzPts val="1800"/>
              <a:buChar char="•"/>
            </a:pPr>
            <a:r>
              <a:rPr lang="en-US"/>
              <a:t>Nguyễn Đức Cường- HE180767</a:t>
            </a:r>
            <a:endParaRPr/>
          </a:p>
          <a:p>
            <a:pPr indent="-342900" lvl="0" marL="342900" rtl="0" algn="l">
              <a:spcBef>
                <a:spcPts val="560"/>
              </a:spcBef>
              <a:spcAft>
                <a:spcPts val="0"/>
              </a:spcAft>
              <a:buSzPts val="1800"/>
              <a:buChar char="•"/>
            </a:pPr>
            <a:r>
              <a:rPr lang="en-US"/>
              <a:t>Hoàng Nghĩa Hưng- HE187092</a:t>
            </a:r>
            <a:endParaRPr/>
          </a:p>
          <a:p>
            <a:pPr indent="-342900" lvl="0" marL="342900" rtl="0" algn="l">
              <a:spcBef>
                <a:spcPts val="560"/>
              </a:spcBef>
              <a:spcAft>
                <a:spcPts val="0"/>
              </a:spcAft>
              <a:buSzPts val="1800"/>
              <a:buChar char="•"/>
            </a:pPr>
            <a:r>
              <a:rPr lang="en-US"/>
              <a:t>Nguyễn Văn Trường - HE170937</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7"/>
          <p:cNvSpPr txBox="1"/>
          <p:nvPr>
            <p:ph type="title"/>
          </p:nvPr>
        </p:nvSpPr>
        <p:spPr>
          <a:xfrm>
            <a:off x="1921822" y="0"/>
            <a:ext cx="6764977" cy="822722"/>
          </a:xfrm>
          <a:prstGeom prst="rect">
            <a:avLst/>
          </a:prstGeom>
          <a:noFill/>
          <a:ln>
            <a:noFill/>
          </a:ln>
        </p:spPr>
        <p:txBody>
          <a:bodyPr anchorCtr="0" anchor="ctr" bIns="45700" lIns="91425" spcFirstLastPara="1" rIns="91425" wrap="square" tIns="45700">
            <a:normAutofit fontScale="90000"/>
          </a:bodyPr>
          <a:lstStyle/>
          <a:p>
            <a:pPr indent="0" lvl="0" marL="0" rtl="0" algn="r">
              <a:spcBef>
                <a:spcPts val="0"/>
              </a:spcBef>
              <a:spcAft>
                <a:spcPts val="0"/>
              </a:spcAft>
              <a:buClr>
                <a:srgbClr val="0070C0"/>
              </a:buClr>
              <a:buSzPct val="100000"/>
              <a:buFont typeface="Calibri"/>
              <a:buNone/>
            </a:pPr>
            <a:r>
              <a:rPr lang="en-US"/>
              <a:t>System Design</a:t>
            </a:r>
            <a:br>
              <a:rPr lang="en-US"/>
            </a:br>
            <a:r>
              <a:rPr i="1" lang="en-US" sz="3100"/>
              <a:t>Package Diagram</a:t>
            </a:r>
            <a:endParaRPr i="1"/>
          </a:p>
        </p:txBody>
      </p:sp>
      <p:sp>
        <p:nvSpPr>
          <p:cNvPr id="168" name="Google Shape;168;p7"/>
          <p:cNvSpPr txBox="1"/>
          <p:nvPr>
            <p:ph idx="1" type="body"/>
          </p:nvPr>
        </p:nvSpPr>
        <p:spPr>
          <a:xfrm>
            <a:off x="457200" y="976313"/>
            <a:ext cx="8229600" cy="540207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280099"/>
              </a:buClr>
              <a:buSzPts val="3200"/>
              <a:buChar char="•"/>
            </a:pPr>
            <a:r>
              <a:rPr lang="en-US"/>
              <a:t>System package diagram:</a:t>
            </a:r>
            <a:endParaRPr/>
          </a:p>
        </p:txBody>
      </p:sp>
      <p:sp>
        <p:nvSpPr>
          <p:cNvPr id="169" name="Google Shape;169;p7"/>
          <p:cNvSpPr txBox="1"/>
          <p:nvPr/>
        </p:nvSpPr>
        <p:spPr>
          <a:xfrm>
            <a:off x="2693475" y="435100"/>
            <a:ext cx="5967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200">
              <a:solidFill>
                <a:srgbClr val="280099"/>
              </a:solidFill>
              <a:latin typeface="Calibri"/>
              <a:ea typeface="Calibri"/>
              <a:cs typeface="Calibri"/>
              <a:sym typeface="Calibri"/>
            </a:endParaRPr>
          </a:p>
        </p:txBody>
      </p:sp>
      <p:pic>
        <p:nvPicPr>
          <p:cNvPr id="170" name="Google Shape;170;p7"/>
          <p:cNvPicPr preferRelativeResize="0"/>
          <p:nvPr/>
        </p:nvPicPr>
        <p:blipFill>
          <a:blip r:embed="rId3">
            <a:alphaModFix/>
          </a:blip>
          <a:stretch>
            <a:fillRect/>
          </a:stretch>
        </p:blipFill>
        <p:spPr>
          <a:xfrm>
            <a:off x="1152325" y="1640800"/>
            <a:ext cx="6839357" cy="46282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343b2088eaa_2_0"/>
          <p:cNvSpPr txBox="1"/>
          <p:nvPr>
            <p:ph type="title"/>
          </p:nvPr>
        </p:nvSpPr>
        <p:spPr>
          <a:xfrm>
            <a:off x="1921822" y="0"/>
            <a:ext cx="6765000" cy="8226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70C0"/>
              </a:buClr>
              <a:buSzPts val="3600"/>
              <a:buFont typeface="Calibri"/>
              <a:buNone/>
            </a:pPr>
            <a:r>
              <a:rPr lang="en-US"/>
              <a:t>Demonstration</a:t>
            </a:r>
            <a:endParaRPr i="1"/>
          </a:p>
        </p:txBody>
      </p:sp>
      <p:sp>
        <p:nvSpPr>
          <p:cNvPr id="176" name="Google Shape;176;g343b2088eaa_2_0"/>
          <p:cNvSpPr txBox="1"/>
          <p:nvPr>
            <p:ph idx="1" type="body"/>
          </p:nvPr>
        </p:nvSpPr>
        <p:spPr>
          <a:xfrm>
            <a:off x="457200" y="976313"/>
            <a:ext cx="8229600" cy="5402100"/>
          </a:xfrm>
          <a:prstGeom prst="rect">
            <a:avLst/>
          </a:prstGeom>
          <a:noFill/>
          <a:ln>
            <a:noFill/>
          </a:ln>
        </p:spPr>
        <p:txBody>
          <a:bodyPr anchorCtr="0" anchor="t" bIns="45700" lIns="91425" spcFirstLastPara="1" rIns="91425" wrap="square" tIns="45700">
            <a:normAutofit/>
          </a:bodyPr>
          <a:lstStyle/>
          <a:p>
            <a:pPr indent="-342900" lvl="0" marL="342900" rtl="0" algn="l">
              <a:spcBef>
                <a:spcPts val="560"/>
              </a:spcBef>
              <a:spcAft>
                <a:spcPts val="0"/>
              </a:spcAft>
              <a:buClr>
                <a:srgbClr val="280099"/>
              </a:buClr>
              <a:buSzPts val="2800"/>
              <a:buChar char="•"/>
            </a:pPr>
            <a:r>
              <a:rPr lang="en-US"/>
              <a:t>WorkFlow Stock Checking</a:t>
            </a:r>
            <a:endParaRPr/>
          </a:p>
        </p:txBody>
      </p:sp>
      <p:pic>
        <p:nvPicPr>
          <p:cNvPr id="177" name="Google Shape;177;g343b2088eaa_2_0"/>
          <p:cNvPicPr preferRelativeResize="0"/>
          <p:nvPr/>
        </p:nvPicPr>
        <p:blipFill>
          <a:blip r:embed="rId3">
            <a:alphaModFix/>
          </a:blip>
          <a:stretch>
            <a:fillRect/>
          </a:stretch>
        </p:blipFill>
        <p:spPr>
          <a:xfrm>
            <a:off x="1513975" y="1509725"/>
            <a:ext cx="6116075" cy="50754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33b4e073b83_2_0"/>
          <p:cNvSpPr txBox="1"/>
          <p:nvPr>
            <p:ph type="title"/>
          </p:nvPr>
        </p:nvSpPr>
        <p:spPr>
          <a:xfrm>
            <a:off x="1921822" y="0"/>
            <a:ext cx="6765000" cy="8226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70C0"/>
              </a:buClr>
              <a:buSzPts val="3600"/>
              <a:buFont typeface="Calibri"/>
              <a:buNone/>
            </a:pPr>
            <a:r>
              <a:rPr lang="en-US"/>
              <a:t>Demonstration</a:t>
            </a:r>
            <a:endParaRPr i="1"/>
          </a:p>
        </p:txBody>
      </p:sp>
      <p:sp>
        <p:nvSpPr>
          <p:cNvPr id="183" name="Google Shape;183;g33b4e073b83_2_0"/>
          <p:cNvSpPr txBox="1"/>
          <p:nvPr>
            <p:ph idx="1" type="body"/>
          </p:nvPr>
        </p:nvSpPr>
        <p:spPr>
          <a:xfrm>
            <a:off x="457200" y="976313"/>
            <a:ext cx="8229600" cy="5402100"/>
          </a:xfrm>
          <a:prstGeom prst="rect">
            <a:avLst/>
          </a:prstGeom>
          <a:noFill/>
          <a:ln>
            <a:noFill/>
          </a:ln>
        </p:spPr>
        <p:txBody>
          <a:bodyPr anchorCtr="0" anchor="t" bIns="45700" lIns="91425" spcFirstLastPara="1" rIns="91425" wrap="square" tIns="45700">
            <a:normAutofit/>
          </a:bodyPr>
          <a:lstStyle/>
          <a:p>
            <a:pPr indent="-342900" lvl="0" marL="342900" rtl="0" algn="l">
              <a:spcBef>
                <a:spcPts val="560"/>
              </a:spcBef>
              <a:spcAft>
                <a:spcPts val="0"/>
              </a:spcAft>
              <a:buClr>
                <a:srgbClr val="280099"/>
              </a:buClr>
              <a:buSzPts val="2800"/>
              <a:buChar char="•"/>
            </a:pPr>
            <a:r>
              <a:rPr lang="en-US"/>
              <a:t>WorkFlow </a:t>
            </a:r>
            <a:r>
              <a:rPr lang="en-US"/>
              <a:t>Import Goods</a:t>
            </a:r>
            <a:endParaRPr/>
          </a:p>
        </p:txBody>
      </p:sp>
      <p:pic>
        <p:nvPicPr>
          <p:cNvPr id="184" name="Google Shape;184;g33b4e073b83_2_0"/>
          <p:cNvPicPr preferRelativeResize="0"/>
          <p:nvPr/>
        </p:nvPicPr>
        <p:blipFill>
          <a:blip r:embed="rId3">
            <a:alphaModFix/>
          </a:blip>
          <a:stretch>
            <a:fillRect/>
          </a:stretch>
        </p:blipFill>
        <p:spPr>
          <a:xfrm>
            <a:off x="457200" y="1557524"/>
            <a:ext cx="7909149" cy="42970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345ad783494_0_0"/>
          <p:cNvSpPr txBox="1"/>
          <p:nvPr>
            <p:ph type="title"/>
          </p:nvPr>
        </p:nvSpPr>
        <p:spPr>
          <a:xfrm>
            <a:off x="1921822" y="0"/>
            <a:ext cx="6765000" cy="8226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70C0"/>
              </a:buClr>
              <a:buSzPts val="3600"/>
              <a:buFont typeface="Calibri"/>
              <a:buNone/>
            </a:pPr>
            <a:r>
              <a:rPr lang="en-US"/>
              <a:t>Demonstration</a:t>
            </a:r>
            <a:endParaRPr i="1"/>
          </a:p>
        </p:txBody>
      </p:sp>
      <p:sp>
        <p:nvSpPr>
          <p:cNvPr id="190" name="Google Shape;190;g345ad783494_0_0"/>
          <p:cNvSpPr txBox="1"/>
          <p:nvPr>
            <p:ph idx="1" type="body"/>
          </p:nvPr>
        </p:nvSpPr>
        <p:spPr>
          <a:xfrm>
            <a:off x="952650" y="1010275"/>
            <a:ext cx="7238700" cy="3603600"/>
          </a:xfrm>
          <a:prstGeom prst="rect">
            <a:avLst/>
          </a:prstGeom>
          <a:noFill/>
          <a:ln>
            <a:noFill/>
          </a:ln>
        </p:spPr>
        <p:txBody>
          <a:bodyPr anchorCtr="0" anchor="t" bIns="45700" lIns="91425" spcFirstLastPara="1" rIns="91425" wrap="square" tIns="45700">
            <a:normAutofit/>
          </a:bodyPr>
          <a:lstStyle/>
          <a:p>
            <a:pPr indent="-342900" lvl="0" marL="342900" rtl="0" algn="l">
              <a:spcBef>
                <a:spcPts val="560"/>
              </a:spcBef>
              <a:spcAft>
                <a:spcPts val="0"/>
              </a:spcAft>
              <a:buClr>
                <a:srgbClr val="280099"/>
              </a:buClr>
              <a:buSzPts val="2800"/>
              <a:buChar char="•"/>
            </a:pPr>
            <a:r>
              <a:rPr lang="en-US"/>
              <a:t>WorkFlow Arrange Goods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9"/>
          <p:cNvPicPr preferRelativeResize="0"/>
          <p:nvPr/>
        </p:nvPicPr>
        <p:blipFill>
          <a:blip r:embed="rId3">
            <a:alphaModFix/>
          </a:blip>
          <a:stretch>
            <a:fillRect/>
          </a:stretch>
        </p:blipFill>
        <p:spPr>
          <a:xfrm>
            <a:off x="676463" y="0"/>
            <a:ext cx="7791070" cy="6858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descr="Image result for Q&amp;A" id="200" name="Google Shape;200;g345d5cb0e68_2_7"/>
          <p:cNvPicPr preferRelativeResize="0"/>
          <p:nvPr/>
        </p:nvPicPr>
        <p:blipFill rotWithShape="1">
          <a:blip r:embed="rId3">
            <a:alphaModFix/>
          </a:blip>
          <a:srcRect b="0" l="0" r="0" t="0"/>
          <a:stretch/>
        </p:blipFill>
        <p:spPr>
          <a:xfrm>
            <a:off x="2339752" y="1340768"/>
            <a:ext cx="5107285" cy="329652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g33b4f0d5fb4_0_28"/>
          <p:cNvSpPr txBox="1"/>
          <p:nvPr>
            <p:ph type="title"/>
          </p:nvPr>
        </p:nvSpPr>
        <p:spPr>
          <a:xfrm>
            <a:off x="1921822" y="0"/>
            <a:ext cx="6765000" cy="8226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70C0"/>
              </a:buClr>
              <a:buSzPts val="3600"/>
              <a:buFont typeface="Calibri"/>
              <a:buNone/>
            </a:pPr>
            <a:r>
              <a:rPr lang="en-US"/>
              <a:t>Project Overview</a:t>
            </a:r>
            <a:endParaRPr/>
          </a:p>
        </p:txBody>
      </p:sp>
      <p:sp>
        <p:nvSpPr>
          <p:cNvPr id="47" name="Google Shape;47;g33b4f0d5fb4_0_28"/>
          <p:cNvSpPr txBox="1"/>
          <p:nvPr>
            <p:ph idx="1" type="body"/>
          </p:nvPr>
        </p:nvSpPr>
        <p:spPr>
          <a:xfrm>
            <a:off x="457200" y="976313"/>
            <a:ext cx="8229600" cy="5402100"/>
          </a:xfrm>
          <a:prstGeom prst="rect">
            <a:avLst/>
          </a:prstGeom>
          <a:noFill/>
          <a:ln>
            <a:noFill/>
          </a:ln>
        </p:spPr>
        <p:txBody>
          <a:bodyPr anchorCtr="0" anchor="t" bIns="45700" lIns="91425" spcFirstLastPara="1" rIns="91425" wrap="square" tIns="45700">
            <a:normAutofit fontScale="77500" lnSpcReduction="20000"/>
          </a:bodyPr>
          <a:lstStyle/>
          <a:p>
            <a:pPr indent="-245744" lvl="1" marL="742950" rtl="0" algn="l">
              <a:spcBef>
                <a:spcPts val="560"/>
              </a:spcBef>
              <a:spcAft>
                <a:spcPts val="0"/>
              </a:spcAft>
              <a:buSzPct val="100000"/>
              <a:buChar char="–"/>
            </a:pPr>
            <a:r>
              <a:rPr lang="en-US"/>
              <a:t>Product introduction &amp; scope: </a:t>
            </a:r>
            <a:endParaRPr/>
          </a:p>
          <a:p>
            <a:pPr indent="0" lvl="0" marL="742950" rtl="0" algn="l">
              <a:spcBef>
                <a:spcPts val="560"/>
              </a:spcBef>
              <a:spcAft>
                <a:spcPts val="0"/>
              </a:spcAft>
              <a:buNone/>
            </a:pPr>
            <a:r>
              <a:rPr lang="en-US"/>
              <a:t>S</a:t>
            </a:r>
            <a:r>
              <a:rPr lang="en-US"/>
              <a:t>herah is a newly established youth clothing store. With the growing speed of the store, the store needs a system to manage the import process and inventory quantity in the warehouse. The warehouse management system (wms) was created with the purpose of supporting managers to monitor products, suppliers, bins... and also to view warehouse statistics reports. The manager </a:t>
            </a:r>
            <a:r>
              <a:rPr lang="en-US"/>
              <a:t>who</a:t>
            </a:r>
            <a:r>
              <a:rPr lang="en-US"/>
              <a:t> supervises the warehouse inventory process, confirms and clears differences when there is a change in quantity during the inspection process. The purchasing staff will be the person who creates the purchase order according to the supplier. The storage staff will receive the information of the purchase order and is also the person who performs the stock checking process in the warehouse. The admin is the person who manages accounts.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g33b4f0d5fb4_0_34"/>
          <p:cNvSpPr txBox="1"/>
          <p:nvPr>
            <p:ph type="title"/>
          </p:nvPr>
        </p:nvSpPr>
        <p:spPr>
          <a:xfrm>
            <a:off x="1921822" y="0"/>
            <a:ext cx="6765000" cy="8226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70C0"/>
              </a:buClr>
              <a:buSzPts val="3600"/>
              <a:buFont typeface="Calibri"/>
              <a:buNone/>
            </a:pPr>
            <a:r>
              <a:rPr lang="en-US"/>
              <a:t>Project Overview</a:t>
            </a:r>
            <a:endParaRPr/>
          </a:p>
        </p:txBody>
      </p:sp>
      <p:sp>
        <p:nvSpPr>
          <p:cNvPr id="53" name="Google Shape;53;g33b4f0d5fb4_0_34"/>
          <p:cNvSpPr txBox="1"/>
          <p:nvPr>
            <p:ph idx="1" type="body"/>
          </p:nvPr>
        </p:nvSpPr>
        <p:spPr>
          <a:xfrm>
            <a:off x="457200" y="976313"/>
            <a:ext cx="8229600" cy="5402100"/>
          </a:xfrm>
          <a:prstGeom prst="rect">
            <a:avLst/>
          </a:prstGeom>
          <a:noFill/>
          <a:ln>
            <a:noFill/>
          </a:ln>
        </p:spPr>
        <p:txBody>
          <a:bodyPr anchorCtr="0" anchor="t" bIns="45700" lIns="91425" spcFirstLastPara="1" rIns="91425" wrap="square" tIns="45700">
            <a:normAutofit/>
          </a:bodyPr>
          <a:lstStyle/>
          <a:p>
            <a:pPr indent="-285750" lvl="1" marL="742950" rtl="0" algn="l">
              <a:spcBef>
                <a:spcPts val="560"/>
              </a:spcBef>
              <a:spcAft>
                <a:spcPts val="0"/>
              </a:spcAft>
              <a:buSzPts val="2800"/>
              <a:buChar char="–"/>
            </a:pPr>
            <a:r>
              <a:rPr lang="en-US"/>
              <a:t>Manage Project</a:t>
            </a:r>
            <a:r>
              <a:rPr lang="en-US"/>
              <a:t>: </a:t>
            </a:r>
            <a:endParaRPr/>
          </a:p>
          <a:p>
            <a:pPr indent="0" lvl="0" marL="742950" rtl="0" algn="l">
              <a:spcBef>
                <a:spcPts val="560"/>
              </a:spcBef>
              <a:spcAft>
                <a:spcPts val="0"/>
              </a:spcAft>
              <a:buNone/>
            </a:pPr>
            <a:r>
              <a:t/>
            </a:r>
            <a:endParaRPr/>
          </a:p>
        </p:txBody>
      </p:sp>
      <p:pic>
        <p:nvPicPr>
          <p:cNvPr id="54" name="Google Shape;54;g33b4f0d5fb4_0_34"/>
          <p:cNvPicPr preferRelativeResize="0"/>
          <p:nvPr/>
        </p:nvPicPr>
        <p:blipFill>
          <a:blip r:embed="rId3">
            <a:alphaModFix/>
          </a:blip>
          <a:stretch>
            <a:fillRect/>
          </a:stretch>
        </p:blipFill>
        <p:spPr>
          <a:xfrm>
            <a:off x="742888" y="1654075"/>
            <a:ext cx="2867025" cy="1733550"/>
          </a:xfrm>
          <a:prstGeom prst="rect">
            <a:avLst/>
          </a:prstGeom>
          <a:noFill/>
          <a:ln>
            <a:noFill/>
          </a:ln>
        </p:spPr>
      </p:pic>
      <p:pic>
        <p:nvPicPr>
          <p:cNvPr id="55" name="Google Shape;55;g33b4f0d5fb4_0_34"/>
          <p:cNvPicPr preferRelativeResize="0"/>
          <p:nvPr/>
        </p:nvPicPr>
        <p:blipFill>
          <a:blip r:embed="rId4">
            <a:alphaModFix/>
          </a:blip>
          <a:stretch>
            <a:fillRect/>
          </a:stretch>
        </p:blipFill>
        <p:spPr>
          <a:xfrm>
            <a:off x="4723225" y="1663600"/>
            <a:ext cx="2914650" cy="1714500"/>
          </a:xfrm>
          <a:prstGeom prst="rect">
            <a:avLst/>
          </a:prstGeom>
          <a:noFill/>
          <a:ln>
            <a:noFill/>
          </a:ln>
        </p:spPr>
      </p:pic>
      <p:pic>
        <p:nvPicPr>
          <p:cNvPr id="56" name="Google Shape;56;g33b4f0d5fb4_0_34"/>
          <p:cNvPicPr preferRelativeResize="0"/>
          <p:nvPr/>
        </p:nvPicPr>
        <p:blipFill>
          <a:blip r:embed="rId5">
            <a:alphaModFix/>
          </a:blip>
          <a:stretch>
            <a:fillRect/>
          </a:stretch>
        </p:blipFill>
        <p:spPr>
          <a:xfrm>
            <a:off x="742900" y="3841738"/>
            <a:ext cx="2914650" cy="1704975"/>
          </a:xfrm>
          <a:prstGeom prst="rect">
            <a:avLst/>
          </a:prstGeom>
          <a:noFill/>
          <a:ln>
            <a:noFill/>
          </a:ln>
        </p:spPr>
      </p:pic>
      <p:pic>
        <p:nvPicPr>
          <p:cNvPr id="57" name="Google Shape;57;g33b4f0d5fb4_0_34"/>
          <p:cNvPicPr preferRelativeResize="0"/>
          <p:nvPr/>
        </p:nvPicPr>
        <p:blipFill>
          <a:blip r:embed="rId6">
            <a:alphaModFix/>
          </a:blip>
          <a:stretch>
            <a:fillRect/>
          </a:stretch>
        </p:blipFill>
        <p:spPr>
          <a:xfrm>
            <a:off x="4889975" y="3841750"/>
            <a:ext cx="2914650" cy="181135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3"/>
          <p:cNvSpPr txBox="1"/>
          <p:nvPr>
            <p:ph type="title"/>
          </p:nvPr>
        </p:nvSpPr>
        <p:spPr>
          <a:xfrm>
            <a:off x="1921822" y="0"/>
            <a:ext cx="6764977" cy="82272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70C0"/>
              </a:buClr>
              <a:buSzPts val="3200"/>
              <a:buFont typeface="Calibri"/>
              <a:buNone/>
            </a:pPr>
            <a:r>
              <a:rPr lang="en-US" sz="3200"/>
              <a:t>Product Requirements</a:t>
            </a:r>
            <a:br>
              <a:rPr lang="en-US" sz="3200"/>
            </a:br>
            <a:r>
              <a:rPr i="1" lang="en-US" sz="2800"/>
              <a:t>Use Case Diagrams</a:t>
            </a:r>
            <a:endParaRPr i="1" sz="3200"/>
          </a:p>
        </p:txBody>
      </p:sp>
      <p:sp>
        <p:nvSpPr>
          <p:cNvPr id="63" name="Google Shape;63;p3"/>
          <p:cNvSpPr txBox="1"/>
          <p:nvPr>
            <p:ph idx="1" type="body"/>
          </p:nvPr>
        </p:nvSpPr>
        <p:spPr>
          <a:xfrm>
            <a:off x="457200" y="976313"/>
            <a:ext cx="8229600" cy="5402070"/>
          </a:xfrm>
          <a:prstGeom prst="rect">
            <a:avLst/>
          </a:prstGeom>
          <a:noFill/>
          <a:ln>
            <a:noFill/>
          </a:ln>
        </p:spPr>
        <p:txBody>
          <a:bodyPr anchorCtr="0" anchor="t" bIns="45700" lIns="91425" spcFirstLastPara="1" rIns="91425" wrap="square" tIns="45700">
            <a:normAutofit/>
          </a:bodyPr>
          <a:lstStyle/>
          <a:p>
            <a:pPr indent="0" lvl="0" marL="342900" rtl="0" algn="l">
              <a:spcBef>
                <a:spcPts val="640"/>
              </a:spcBef>
              <a:spcAft>
                <a:spcPts val="0"/>
              </a:spcAft>
              <a:buNone/>
            </a:pPr>
            <a:r>
              <a:rPr lang="en-US"/>
              <a:t>Use Case</a:t>
            </a:r>
            <a:r>
              <a:rPr lang="en-US"/>
              <a:t> for Admin</a:t>
            </a:r>
            <a:endParaRPr/>
          </a:p>
        </p:txBody>
      </p:sp>
      <p:pic>
        <p:nvPicPr>
          <p:cNvPr id="64" name="Google Shape;64;p3"/>
          <p:cNvPicPr preferRelativeResize="0"/>
          <p:nvPr/>
        </p:nvPicPr>
        <p:blipFill>
          <a:blip r:embed="rId3">
            <a:alphaModFix/>
          </a:blip>
          <a:stretch>
            <a:fillRect/>
          </a:stretch>
        </p:blipFill>
        <p:spPr>
          <a:xfrm>
            <a:off x="457200" y="1556282"/>
            <a:ext cx="8014399" cy="464801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33b4e073b83_3_1"/>
          <p:cNvSpPr txBox="1"/>
          <p:nvPr>
            <p:ph type="title"/>
          </p:nvPr>
        </p:nvSpPr>
        <p:spPr>
          <a:xfrm>
            <a:off x="1921822" y="0"/>
            <a:ext cx="6765000" cy="822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70C0"/>
              </a:buClr>
              <a:buSzPts val="3200"/>
              <a:buFont typeface="Calibri"/>
              <a:buNone/>
            </a:pPr>
            <a:r>
              <a:rPr lang="en-US" sz="3200"/>
              <a:t>Product Requirements</a:t>
            </a:r>
            <a:br>
              <a:rPr lang="en-US" sz="3200"/>
            </a:br>
            <a:r>
              <a:rPr i="1" lang="en-US" sz="2800"/>
              <a:t>Use Case Diagrams</a:t>
            </a:r>
            <a:endParaRPr i="1" sz="3200"/>
          </a:p>
        </p:txBody>
      </p:sp>
      <p:sp>
        <p:nvSpPr>
          <p:cNvPr id="70" name="Google Shape;70;g33b4e073b83_3_1"/>
          <p:cNvSpPr txBox="1"/>
          <p:nvPr>
            <p:ph idx="1" type="body"/>
          </p:nvPr>
        </p:nvSpPr>
        <p:spPr>
          <a:xfrm>
            <a:off x="457200" y="1037800"/>
            <a:ext cx="8229600" cy="5402100"/>
          </a:xfrm>
          <a:prstGeom prst="rect">
            <a:avLst/>
          </a:prstGeom>
          <a:noFill/>
          <a:ln>
            <a:noFill/>
          </a:ln>
        </p:spPr>
        <p:txBody>
          <a:bodyPr anchorCtr="0" anchor="t" bIns="45700" lIns="91425" spcFirstLastPara="1" rIns="91425" wrap="square" tIns="45700">
            <a:normAutofit/>
          </a:bodyPr>
          <a:lstStyle/>
          <a:p>
            <a:pPr indent="0" lvl="0" marL="342900" rtl="0" algn="l">
              <a:spcBef>
                <a:spcPts val="640"/>
              </a:spcBef>
              <a:spcAft>
                <a:spcPts val="0"/>
              </a:spcAft>
              <a:buNone/>
            </a:pPr>
            <a:r>
              <a:rPr lang="en-US"/>
              <a:t>Use Case for Storage</a:t>
            </a:r>
            <a:r>
              <a:rPr lang="en-US"/>
              <a:t> Staff</a:t>
            </a:r>
            <a:endParaRPr/>
          </a:p>
        </p:txBody>
      </p:sp>
      <p:pic>
        <p:nvPicPr>
          <p:cNvPr id="71" name="Google Shape;71;g33b4e073b83_3_1"/>
          <p:cNvPicPr preferRelativeResize="0"/>
          <p:nvPr/>
        </p:nvPicPr>
        <p:blipFill>
          <a:blip r:embed="rId3">
            <a:alphaModFix/>
          </a:blip>
          <a:stretch>
            <a:fillRect/>
          </a:stretch>
        </p:blipFill>
        <p:spPr>
          <a:xfrm>
            <a:off x="457200" y="1674345"/>
            <a:ext cx="8534874" cy="464573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33b4f0d5fb4_0_1"/>
          <p:cNvSpPr txBox="1"/>
          <p:nvPr>
            <p:ph type="title"/>
          </p:nvPr>
        </p:nvSpPr>
        <p:spPr>
          <a:xfrm>
            <a:off x="1921822" y="0"/>
            <a:ext cx="6765000" cy="822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70C0"/>
              </a:buClr>
              <a:buSzPts val="3200"/>
              <a:buFont typeface="Calibri"/>
              <a:buNone/>
            </a:pPr>
            <a:r>
              <a:rPr lang="en-US" sz="3200"/>
              <a:t>Product Requirements</a:t>
            </a:r>
            <a:br>
              <a:rPr lang="en-US" sz="3200"/>
            </a:br>
            <a:r>
              <a:rPr i="1" lang="en-US" sz="2800"/>
              <a:t>Use Case Diagrams</a:t>
            </a:r>
            <a:endParaRPr i="1" sz="3200"/>
          </a:p>
        </p:txBody>
      </p:sp>
      <p:sp>
        <p:nvSpPr>
          <p:cNvPr id="77" name="Google Shape;77;g33b4f0d5fb4_0_1"/>
          <p:cNvSpPr txBox="1"/>
          <p:nvPr>
            <p:ph idx="1" type="body"/>
          </p:nvPr>
        </p:nvSpPr>
        <p:spPr>
          <a:xfrm>
            <a:off x="457200" y="1037800"/>
            <a:ext cx="8229600" cy="5402100"/>
          </a:xfrm>
          <a:prstGeom prst="rect">
            <a:avLst/>
          </a:prstGeom>
          <a:noFill/>
          <a:ln>
            <a:noFill/>
          </a:ln>
        </p:spPr>
        <p:txBody>
          <a:bodyPr anchorCtr="0" anchor="t" bIns="45700" lIns="91425" spcFirstLastPara="1" rIns="91425" wrap="square" tIns="45700">
            <a:normAutofit/>
          </a:bodyPr>
          <a:lstStyle/>
          <a:p>
            <a:pPr indent="0" lvl="0" marL="342900" rtl="0" algn="l">
              <a:spcBef>
                <a:spcPts val="640"/>
              </a:spcBef>
              <a:spcAft>
                <a:spcPts val="0"/>
              </a:spcAft>
              <a:buNone/>
            </a:pPr>
            <a:r>
              <a:rPr lang="en-US"/>
              <a:t>Use Case for Purchase Staff</a:t>
            </a:r>
            <a:endParaRPr/>
          </a:p>
        </p:txBody>
      </p:sp>
      <p:pic>
        <p:nvPicPr>
          <p:cNvPr id="78" name="Google Shape;78;g33b4f0d5fb4_0_1"/>
          <p:cNvPicPr preferRelativeResize="0"/>
          <p:nvPr/>
        </p:nvPicPr>
        <p:blipFill>
          <a:blip r:embed="rId3">
            <a:alphaModFix/>
          </a:blip>
          <a:stretch>
            <a:fillRect/>
          </a:stretch>
        </p:blipFill>
        <p:spPr>
          <a:xfrm>
            <a:off x="356675" y="1752875"/>
            <a:ext cx="8330149" cy="44924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33b4f0d5fb4_0_9"/>
          <p:cNvSpPr txBox="1"/>
          <p:nvPr>
            <p:ph type="title"/>
          </p:nvPr>
        </p:nvSpPr>
        <p:spPr>
          <a:xfrm>
            <a:off x="1921822" y="0"/>
            <a:ext cx="6765000" cy="822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70C0"/>
              </a:buClr>
              <a:buSzPts val="3200"/>
              <a:buFont typeface="Calibri"/>
              <a:buNone/>
            </a:pPr>
            <a:r>
              <a:rPr lang="en-US" sz="3200"/>
              <a:t>Product Requirements</a:t>
            </a:r>
            <a:br>
              <a:rPr lang="en-US" sz="3200"/>
            </a:br>
            <a:r>
              <a:rPr i="1" lang="en-US" sz="2800"/>
              <a:t>Use Case Diagrams</a:t>
            </a:r>
            <a:endParaRPr i="1" sz="3200"/>
          </a:p>
        </p:txBody>
      </p:sp>
      <p:sp>
        <p:nvSpPr>
          <p:cNvPr id="84" name="Google Shape;84;g33b4f0d5fb4_0_9"/>
          <p:cNvSpPr txBox="1"/>
          <p:nvPr>
            <p:ph idx="1" type="body"/>
          </p:nvPr>
        </p:nvSpPr>
        <p:spPr>
          <a:xfrm>
            <a:off x="457200" y="1037800"/>
            <a:ext cx="8229600" cy="5402100"/>
          </a:xfrm>
          <a:prstGeom prst="rect">
            <a:avLst/>
          </a:prstGeom>
          <a:noFill/>
          <a:ln>
            <a:noFill/>
          </a:ln>
        </p:spPr>
        <p:txBody>
          <a:bodyPr anchorCtr="0" anchor="t" bIns="45700" lIns="91425" spcFirstLastPara="1" rIns="91425" wrap="square" tIns="45700">
            <a:normAutofit/>
          </a:bodyPr>
          <a:lstStyle/>
          <a:p>
            <a:pPr indent="0" lvl="0" marL="342900" rtl="0" algn="l">
              <a:spcBef>
                <a:spcPts val="640"/>
              </a:spcBef>
              <a:spcAft>
                <a:spcPts val="0"/>
              </a:spcAft>
              <a:buNone/>
            </a:pPr>
            <a:r>
              <a:rPr lang="en-US"/>
              <a:t>Use Case for Manager</a:t>
            </a:r>
            <a:endParaRPr/>
          </a:p>
        </p:txBody>
      </p:sp>
      <p:pic>
        <p:nvPicPr>
          <p:cNvPr id="85" name="Google Shape;85;g33b4f0d5fb4_0_9"/>
          <p:cNvPicPr preferRelativeResize="0"/>
          <p:nvPr/>
        </p:nvPicPr>
        <p:blipFill>
          <a:blip r:embed="rId3">
            <a:alphaModFix/>
          </a:blip>
          <a:stretch>
            <a:fillRect/>
          </a:stretch>
        </p:blipFill>
        <p:spPr>
          <a:xfrm>
            <a:off x="457200" y="1664600"/>
            <a:ext cx="8367723" cy="4685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33b4f0d5fb4_0_16"/>
          <p:cNvSpPr txBox="1"/>
          <p:nvPr>
            <p:ph type="title"/>
          </p:nvPr>
        </p:nvSpPr>
        <p:spPr>
          <a:xfrm>
            <a:off x="1921822" y="0"/>
            <a:ext cx="6765000" cy="822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70C0"/>
              </a:buClr>
              <a:buSzPts val="3200"/>
              <a:buFont typeface="Calibri"/>
              <a:buNone/>
            </a:pPr>
            <a:r>
              <a:rPr lang="en-US" sz="3200"/>
              <a:t>Product Requirements</a:t>
            </a:r>
            <a:br>
              <a:rPr lang="en-US" sz="3200"/>
            </a:br>
            <a:r>
              <a:rPr i="1" lang="en-US" sz="2800"/>
              <a:t>Use Case Diagrams</a:t>
            </a:r>
            <a:endParaRPr i="1" sz="3200"/>
          </a:p>
        </p:txBody>
      </p:sp>
      <p:sp>
        <p:nvSpPr>
          <p:cNvPr id="91" name="Google Shape;91;g33b4f0d5fb4_0_16"/>
          <p:cNvSpPr txBox="1"/>
          <p:nvPr>
            <p:ph idx="1" type="body"/>
          </p:nvPr>
        </p:nvSpPr>
        <p:spPr>
          <a:xfrm>
            <a:off x="457200" y="1037800"/>
            <a:ext cx="8229600" cy="5402100"/>
          </a:xfrm>
          <a:prstGeom prst="rect">
            <a:avLst/>
          </a:prstGeom>
          <a:noFill/>
          <a:ln>
            <a:noFill/>
          </a:ln>
        </p:spPr>
        <p:txBody>
          <a:bodyPr anchorCtr="0" anchor="t" bIns="45700" lIns="91425" spcFirstLastPara="1" rIns="91425" wrap="square" tIns="45700">
            <a:normAutofit/>
          </a:bodyPr>
          <a:lstStyle/>
          <a:p>
            <a:pPr indent="0" lvl="0" marL="342900" rtl="0" algn="l">
              <a:spcBef>
                <a:spcPts val="640"/>
              </a:spcBef>
              <a:spcAft>
                <a:spcPts val="0"/>
              </a:spcAft>
              <a:buNone/>
            </a:pPr>
            <a:r>
              <a:rPr lang="en-US"/>
              <a:t>Use Case for Manager</a:t>
            </a:r>
            <a:endParaRPr/>
          </a:p>
        </p:txBody>
      </p:sp>
      <p:pic>
        <p:nvPicPr>
          <p:cNvPr id="92" name="Google Shape;92;g33b4f0d5fb4_0_16"/>
          <p:cNvPicPr preferRelativeResize="0"/>
          <p:nvPr/>
        </p:nvPicPr>
        <p:blipFill>
          <a:blip r:embed="rId3">
            <a:alphaModFix/>
          </a:blip>
          <a:stretch>
            <a:fillRect/>
          </a:stretch>
        </p:blipFill>
        <p:spPr>
          <a:xfrm>
            <a:off x="457200" y="1559300"/>
            <a:ext cx="7143149" cy="45338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ession 02_Integration Managemen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2023-06-06T00:47:32Z</dcterms:created>
  <dc:creator>Kien Nguyen</dc:creator>
</cp:coreProperties>
</file>