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6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20/05/2021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964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162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44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987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75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68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49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31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66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853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221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00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9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89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2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0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139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4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02: Abstraction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D091E-49D9-D549-92AD-1EE899E2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0583" y="2416085"/>
            <a:ext cx="9821135" cy="2677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int size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for (int stCount = 1; stCount &lt;= size; stCount++)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PrintRow(size, stCount);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for (int stCount = size - 1; stCount &gt;= 1; stCount--)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PrintRow(size, stCount);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904462" y="4867363"/>
            <a:ext cx="1976330" cy="631098"/>
          </a:xfrm>
          <a:prstGeom prst="wedgeRoundRectCallout">
            <a:avLst>
              <a:gd name="adj1" fmla="val -61354"/>
              <a:gd name="adj2" fmla="val -406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Reusing code</a:t>
            </a:r>
            <a:endParaRPr lang="en-US" sz="2399" b="1" noProof="1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30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6A877F-277C-CD4F-8D53-73BCCD39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Rhombus of Stars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4752" y="1681797"/>
            <a:ext cx="9570548" cy="4401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static void PrintRow(int figureSize, int starCount)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for (int i = 0; i &lt; figureSize - starCount; i++)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Console.Write(" 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for (int col = 1; col &lt; starCount; col++)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Console.Write("* 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Console.WriteLine("*");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03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609600" y="161364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Just like methods, </a:t>
            </a:r>
            <a:r>
              <a:rPr lang="en-US" b="1" dirty="0">
                <a:solidFill>
                  <a:schemeClr val="tx2"/>
                </a:solidFill>
              </a:rPr>
              <a:t>classes</a:t>
            </a:r>
            <a:r>
              <a:rPr lang="en-US" dirty="0">
                <a:solidFill>
                  <a:schemeClr val="tx2"/>
                </a:solidFill>
              </a:rPr>
              <a:t> should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know or do too much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313232" y="2926206"/>
            <a:ext cx="7565536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GodMode master = new GodMode();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int[] numbers = master.ParseAny(args);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...</a:t>
            </a:r>
          </a:p>
          <a:p>
            <a:r>
              <a:rPr lang="en-US" sz="2396" dirty="0">
                <a:solidFill>
                  <a:srgbClr val="2D3791"/>
                </a:solidFill>
              </a:rPr>
              <a:t>int[] numbers2 = master.CopyAny(numbers);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master.PrintToConsole(master.GetDate());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23762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 can also break our code up logically into </a:t>
            </a:r>
            <a:r>
              <a:rPr lang="en-GB" b="1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693554" y="2171502"/>
            <a:ext cx="3201388" cy="454836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Hides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411288" y="2796455"/>
            <a:ext cx="2801883" cy="690804"/>
          </a:xfrm>
          <a:prstGeom prst="wedgeRoundRectCallout">
            <a:avLst>
              <a:gd name="adj1" fmla="val -55796"/>
              <a:gd name="adj2" fmla="val -13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Allows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26953" y="3652482"/>
            <a:ext cx="2348088" cy="774278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Helps us avoid repeating code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09600" y="2161662"/>
            <a:ext cx="8248812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FFA000"/>
                </a:solidFill>
              </a:rPr>
              <a:t>ArrayParser</a:t>
            </a:r>
            <a:r>
              <a:rPr lang="en-US" sz="2396" dirty="0">
                <a:solidFill>
                  <a:srgbClr val="2D3791"/>
                </a:solidFill>
              </a:rPr>
              <a:t> parser = new </a:t>
            </a:r>
            <a:r>
              <a:rPr lang="en-US" sz="2396" dirty="0">
                <a:solidFill>
                  <a:srgbClr val="FFA000"/>
                </a:solidFill>
              </a:rPr>
              <a:t>ArrayParser</a:t>
            </a:r>
            <a:r>
              <a:rPr lang="en-US" sz="2396" dirty="0">
                <a:solidFill>
                  <a:srgbClr val="2D3791"/>
                </a:solidFill>
              </a:rPr>
              <a:t>();</a:t>
            </a:r>
          </a:p>
          <a:p>
            <a:r>
              <a:rPr lang="en-US" sz="2396" dirty="0">
                <a:solidFill>
                  <a:srgbClr val="FFA000"/>
                </a:solidFill>
              </a:rPr>
              <a:t>OuputWriter</a:t>
            </a:r>
            <a:r>
              <a:rPr lang="en-US" sz="2396" dirty="0">
                <a:solidFill>
                  <a:srgbClr val="2D3791"/>
                </a:solidFill>
              </a:rPr>
              <a:t> printer = new </a:t>
            </a:r>
            <a:r>
              <a:rPr lang="en-US" sz="2396" dirty="0">
                <a:solidFill>
                  <a:srgbClr val="FFA000"/>
                </a:solidFill>
              </a:rPr>
              <a:t>OuputWriter</a:t>
            </a:r>
            <a:r>
              <a:rPr lang="en-US" sz="2396" dirty="0">
                <a:solidFill>
                  <a:srgbClr val="2D3791"/>
                </a:solidFill>
              </a:rPr>
              <a:t>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int[] numbers = </a:t>
            </a:r>
            <a:r>
              <a:rPr lang="en-US" sz="2396" dirty="0">
                <a:solidFill>
                  <a:srgbClr val="FFA000"/>
                </a:solidFill>
              </a:rPr>
              <a:t>parser</a:t>
            </a:r>
            <a:r>
              <a:rPr lang="en-US" sz="2396" dirty="0">
                <a:solidFill>
                  <a:srgbClr val="2D3791"/>
                </a:solidFill>
              </a:rPr>
              <a:t>.IntegersParse(args);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int[] coordinates =</a:t>
            </a:r>
            <a:endParaRPr lang="bg-BG" sz="2396" dirty="0">
              <a:solidFill>
                <a:srgbClr val="2D3791"/>
              </a:solidFill>
            </a:endParaRPr>
          </a:p>
          <a:p>
            <a:r>
              <a:rPr lang="bg-BG" sz="2396" dirty="0">
                <a:solidFill>
                  <a:srgbClr val="2D3791"/>
                </a:solidFill>
              </a:rPr>
              <a:t>  </a:t>
            </a:r>
            <a:r>
              <a:rPr lang="en-US" sz="2396" noProof="1">
                <a:solidFill>
                  <a:srgbClr val="FFA000"/>
                </a:solidFill>
              </a:rPr>
              <a:t>parser</a:t>
            </a:r>
            <a:r>
              <a:rPr lang="en-US" sz="2396" noProof="1">
                <a:solidFill>
                  <a:srgbClr val="2D3791"/>
                </a:solidFill>
              </a:rPr>
              <a:t>.IntegerParse(args1</a:t>
            </a:r>
            <a:r>
              <a:rPr lang="en-US" sz="2396" dirty="0">
                <a:solidFill>
                  <a:srgbClr val="2D3791"/>
                </a:solidFill>
              </a:rPr>
              <a:t>);</a:t>
            </a:r>
          </a:p>
          <a:p>
            <a:r>
              <a:rPr lang="en-US" sz="2396" dirty="0">
                <a:solidFill>
                  <a:srgbClr val="FFA000"/>
                </a:solidFill>
              </a:rPr>
              <a:t>printer</a:t>
            </a:r>
            <a:r>
              <a:rPr lang="en-US" sz="2396" dirty="0">
                <a:solidFill>
                  <a:srgbClr val="2D3791"/>
                </a:solidFill>
              </a:rPr>
              <a:t>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34840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199" dirty="0">
                <a:solidFill>
                  <a:schemeClr val="tx1"/>
                </a:solidFill>
              </a:rPr>
              <a:t>Create a Point class holding 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199" dirty="0">
                <a:solidFill>
                  <a:schemeClr val="tx1"/>
                </a:solidFill>
              </a:rPr>
              <a:t>Create a </a:t>
            </a:r>
            <a:r>
              <a:rPr lang="en-GB" sz="2799" b="1" dirty="0">
                <a:solidFill>
                  <a:schemeClr val="tx1"/>
                </a:solidFill>
                <a:latin typeface="Consolas" panose="020B0609020204030204" pitchFamily="49" charset="0"/>
              </a:rPr>
              <a:t>Rectangle</a:t>
            </a:r>
            <a:r>
              <a:rPr lang="en-GB" sz="3199" b="1" dirty="0">
                <a:solidFill>
                  <a:schemeClr val="tx1"/>
                </a:solidFill>
              </a:rPr>
              <a:t> </a:t>
            </a:r>
            <a:r>
              <a:rPr lang="en-GB" sz="3199" dirty="0">
                <a:solidFill>
                  <a:schemeClr val="tx1"/>
                </a:solidFill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GB" sz="2999" dirty="0">
                <a:solidFill>
                  <a:schemeClr val="tx1"/>
                </a:solidFill>
              </a:rPr>
              <a:t>Holds two </a:t>
            </a:r>
            <a:r>
              <a:rPr lang="en-GB" sz="2999" b="1" dirty="0">
                <a:solidFill>
                  <a:schemeClr val="tx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799" b="1" dirty="0">
                <a:solidFill>
                  <a:schemeClr val="tx1"/>
                </a:solidFill>
              </a:rPr>
              <a:t>Top left </a:t>
            </a:r>
            <a:r>
              <a:rPr lang="en-GB" sz="2799" dirty="0">
                <a:solidFill>
                  <a:schemeClr val="tx1"/>
                </a:solidFill>
              </a:rPr>
              <a:t>and </a:t>
            </a:r>
            <a:r>
              <a:rPr lang="en-GB" sz="2799" b="1" dirty="0">
                <a:solidFill>
                  <a:schemeClr val="tx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199" dirty="0">
                <a:solidFill>
                  <a:schemeClr val="tx1"/>
                </a:solidFill>
              </a:rPr>
              <a:t>Add </a:t>
            </a:r>
            <a:r>
              <a:rPr lang="en-GB" sz="2799" b="1" dirty="0">
                <a:solidFill>
                  <a:schemeClr val="tx1"/>
                </a:solidFill>
                <a:latin typeface="Consolas" panose="020B0609020204030204" pitchFamily="49" charset="0"/>
              </a:rPr>
              <a:t>Contains</a:t>
            </a:r>
            <a:r>
              <a:rPr lang="en-GB" sz="3199" dirty="0">
                <a:solidFill>
                  <a:schemeClr val="tx1"/>
                </a:solidFill>
              </a:rPr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2999" dirty="0">
                <a:solidFill>
                  <a:schemeClr val="tx1"/>
                </a:solidFill>
              </a:rPr>
              <a:t>Takes a </a:t>
            </a:r>
            <a:r>
              <a:rPr lang="en-GB" sz="2999" b="1" dirty="0">
                <a:solidFill>
                  <a:schemeClr val="tx1"/>
                </a:solidFill>
                <a:latin typeface="Consolas" panose="020B0609020204030204" pitchFamily="49" charset="0"/>
              </a:rPr>
              <a:t>Point</a:t>
            </a:r>
            <a:r>
              <a:rPr lang="en-GB" sz="2999" b="1" dirty="0">
                <a:solidFill>
                  <a:schemeClr val="tx1"/>
                </a:solidFill>
              </a:rPr>
              <a:t> </a:t>
            </a:r>
            <a:r>
              <a:rPr lang="en-GB" sz="2999" dirty="0">
                <a:solidFill>
                  <a:schemeClr val="tx1"/>
                </a:solidFill>
              </a:rPr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2999" b="1" dirty="0">
                <a:solidFill>
                  <a:schemeClr val="tx1"/>
                </a:solidFill>
              </a:rPr>
              <a:t>R</a:t>
            </a:r>
            <a:r>
              <a:rPr lang="bg-BG" sz="2999" b="1" dirty="0">
                <a:solidFill>
                  <a:schemeClr val="tx1"/>
                </a:solidFill>
              </a:rPr>
              <a:t>е</a:t>
            </a:r>
            <a:r>
              <a:rPr lang="en-GB" sz="2999" b="1" dirty="0">
                <a:solidFill>
                  <a:schemeClr val="tx1"/>
                </a:solidFill>
              </a:rPr>
              <a:t>turns </a:t>
            </a:r>
            <a:r>
              <a:rPr lang="en-GB" sz="2999" dirty="0">
                <a:solidFill>
                  <a:schemeClr val="tx1"/>
                </a:solidFill>
              </a:rPr>
              <a:t>it if it’s inside</a:t>
            </a:r>
            <a:r>
              <a:rPr lang="en-GB" sz="2999" b="1" dirty="0">
                <a:solidFill>
                  <a:schemeClr val="tx1"/>
                </a:solidFill>
              </a:rPr>
              <a:t> </a:t>
            </a:r>
            <a:r>
              <a:rPr lang="en-GB" sz="2999" dirty="0">
                <a:solidFill>
                  <a:schemeClr val="tx1"/>
                </a:solidFill>
              </a:rPr>
              <a:t>the current object </a:t>
            </a:r>
            <a:br>
              <a:rPr lang="en-GB" sz="2999" dirty="0">
                <a:solidFill>
                  <a:schemeClr val="tx1"/>
                </a:solidFill>
              </a:rPr>
            </a:br>
            <a:r>
              <a:rPr lang="en-GB" sz="2999" dirty="0">
                <a:solidFill>
                  <a:schemeClr val="tx1"/>
                </a:solidFill>
              </a:rPr>
              <a:t>of the </a:t>
            </a:r>
            <a:r>
              <a:rPr lang="en-GB" sz="2799" b="1" dirty="0">
                <a:solidFill>
                  <a:schemeClr val="tx1"/>
                </a:solidFill>
                <a:latin typeface="Consolas" panose="020B0609020204030204" pitchFamily="49" charset="0"/>
              </a:rPr>
              <a:t>Rectangle</a:t>
            </a:r>
            <a:r>
              <a:rPr lang="en-GB" sz="2999" b="1" dirty="0">
                <a:solidFill>
                  <a:schemeClr val="tx1"/>
                </a:solidFill>
              </a:rPr>
              <a:t> </a:t>
            </a:r>
            <a:r>
              <a:rPr lang="en-GB" sz="2999" dirty="0">
                <a:solidFill>
                  <a:schemeClr val="tx1"/>
                </a:solidFill>
              </a:rPr>
              <a:t>class</a:t>
            </a:r>
          </a:p>
          <a:p>
            <a:pPr>
              <a:buClr>
                <a:schemeClr val="tx1"/>
              </a:buClr>
            </a:pPr>
            <a:endParaRPr lang="bg-BG" sz="32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87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BA8CA-8D31-1645-A27C-31E2A268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86" y="1748104"/>
            <a:ext cx="7814875" cy="42452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endParaRPr lang="bg-BG" sz="2396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Public properties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Implement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the method</a:t>
            </a:r>
            <a:endParaRPr lang="af-ZA" sz="2396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DD4280-9DD4-0948-B76F-C8B8AC5B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Point in </a:t>
            </a:r>
            <a:r>
              <a:rPr lang="af-ZA" dirty="0"/>
              <a:t>Rectangle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676" y="2212513"/>
            <a:ext cx="5987413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endParaRPr lang="bg-BG" sz="2396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af-ZA" sz="2396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Add Public properties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493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0BBF-B332-5F42-8203-7C5261CA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7558" y="1668129"/>
            <a:ext cx="11580971" cy="4460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point)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this.TopLeft.X &lt;= point.X &amp;&amp; this.BottomRight.X &gt;= point.X;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this.TopLeft.Y &lt;= point.Y &amp;&amp; this.BottomRight.Y &gt;= point.Y;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&amp;&amp;  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isInVertical</a:t>
            </a:r>
            <a:endParaRPr lang="af-ZA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7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Refactoring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Restructuring and Organizing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83" y="1105505"/>
            <a:ext cx="3479634" cy="34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tx2"/>
                </a:solidFill>
              </a:rPr>
              <a:t>Restructures </a:t>
            </a:r>
            <a:r>
              <a:rPr lang="en-GB" dirty="0">
                <a:solidFill>
                  <a:schemeClr val="tx2"/>
                </a:solidFill>
              </a:rPr>
              <a:t>code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without changing 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tx2"/>
                </a:solidFill>
              </a:rPr>
              <a:t>Improves</a:t>
            </a:r>
            <a:r>
              <a:rPr lang="en-GB" dirty="0">
                <a:solidFill>
                  <a:schemeClr val="tx2"/>
                </a:solidFill>
              </a:rPr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tx2"/>
                </a:solidFill>
              </a:rPr>
              <a:t>Reduces</a:t>
            </a:r>
            <a:r>
              <a:rPr lang="en-GB" dirty="0">
                <a:solidFill>
                  <a:schemeClr val="tx2"/>
                </a:solidFill>
              </a:rPr>
              <a:t> complexity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820056" y="3130296"/>
            <a:ext cx="6758603" cy="9555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class </a:t>
            </a:r>
            <a:r>
              <a:rPr lang="en-US" sz="2396" dirty="0">
                <a:solidFill>
                  <a:srgbClr val="FFA000"/>
                </a:solidFill>
              </a:rPr>
              <a:t>ProblemSolver</a:t>
            </a:r>
            <a:r>
              <a:rPr lang="en-US" sz="2396" dirty="0">
                <a:solidFill>
                  <a:srgbClr val="2D3791"/>
                </a:solidFill>
              </a:rPr>
              <a:t> </a:t>
            </a:r>
            <a:br>
              <a:rPr lang="en-US" sz="2396" dirty="0">
                <a:solidFill>
                  <a:srgbClr val="2D3791"/>
                </a:solidFill>
              </a:rPr>
            </a:br>
            <a:r>
              <a:rPr lang="en-US" sz="2396" dirty="0">
                <a:solidFill>
                  <a:srgbClr val="2D3791"/>
                </a:solidFill>
              </a:rPr>
              <a:t>{ public static void </a:t>
            </a:r>
            <a:r>
              <a:rPr lang="en-US" sz="2396" dirty="0">
                <a:solidFill>
                  <a:srgbClr val="FFA000"/>
                </a:solidFill>
              </a:rPr>
              <a:t>DoMagic</a:t>
            </a:r>
            <a:r>
              <a:rPr lang="en-US" sz="2396" dirty="0">
                <a:solidFill>
                  <a:srgbClr val="2D3791"/>
                </a:solidFill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820055" y="4240690"/>
            <a:ext cx="7637607" cy="2154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class </a:t>
            </a:r>
            <a:r>
              <a:rPr lang="en-US" sz="2396" noProof="1">
                <a:solidFill>
                  <a:srgbClr val="FFA000"/>
                </a:solidFill>
              </a:rPr>
              <a:t>DataModifier</a:t>
            </a:r>
            <a:r>
              <a:rPr lang="en-US" sz="2396" dirty="0">
                <a:solidFill>
                  <a:srgbClr val="2D3791"/>
                </a:solidFill>
              </a:rPr>
              <a:t> </a:t>
            </a:r>
            <a:endParaRPr lang="bg-BG" sz="2396" dirty="0">
              <a:solidFill>
                <a:srgbClr val="2D3791"/>
              </a:solidFill>
            </a:endParaRPr>
          </a:p>
          <a:p>
            <a:r>
              <a:rPr lang="en-US" sz="2396" dirty="0">
                <a:solidFill>
                  <a:srgbClr val="2D3791"/>
                </a:solidFill>
              </a:rPr>
              <a:t>{ public static T </a:t>
            </a:r>
            <a:r>
              <a:rPr lang="en-US" sz="2396" dirty="0">
                <a:solidFill>
                  <a:srgbClr val="FFA000"/>
                </a:solidFill>
              </a:rPr>
              <a:t>Execute()</a:t>
            </a:r>
            <a:r>
              <a:rPr lang="en-US" sz="2396" dirty="0">
                <a:solidFill>
                  <a:srgbClr val="2D3791"/>
                </a:solidFill>
              </a:rPr>
              <a:t>; …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class </a:t>
            </a:r>
            <a:r>
              <a:rPr lang="en-US" sz="2396" noProof="1">
                <a:solidFill>
                  <a:srgbClr val="FFA000"/>
                </a:solidFill>
              </a:rPr>
              <a:t>OutputFormatter</a:t>
            </a:r>
            <a:r>
              <a:rPr lang="en-US" sz="2396" dirty="0">
                <a:solidFill>
                  <a:srgbClr val="2D3791"/>
                </a:solidFill>
              </a:rPr>
              <a:t> </a:t>
            </a:r>
            <a:endParaRPr lang="bg-BG" sz="2396" dirty="0">
              <a:solidFill>
                <a:srgbClr val="2D3791"/>
              </a:solidFill>
            </a:endParaRPr>
          </a:p>
          <a:p>
            <a:r>
              <a:rPr lang="en-US" sz="2396" dirty="0">
                <a:solidFill>
                  <a:srgbClr val="2D3791"/>
                </a:solidFill>
              </a:rPr>
              <a:t>{ public static void </a:t>
            </a:r>
            <a:r>
              <a:rPr lang="en-US" sz="2396" dirty="0">
                <a:solidFill>
                  <a:srgbClr val="FFA000"/>
                </a:solidFill>
              </a:rPr>
              <a:t>Print()</a:t>
            </a:r>
            <a:r>
              <a:rPr lang="en-US" sz="2396" dirty="0">
                <a:solidFill>
                  <a:srgbClr val="2D3791"/>
                </a:solidFill>
              </a:rPr>
              <a:t>;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H="1" flipV="1">
            <a:off x="9727087" y="3372414"/>
            <a:ext cx="738444" cy="722704"/>
          </a:xfrm>
          <a:prstGeom prst="bentArrow">
            <a:avLst>
              <a:gd name="adj1" fmla="val 23282"/>
              <a:gd name="adj2" fmla="val 25000"/>
              <a:gd name="adj3" fmla="val 25000"/>
              <a:gd name="adj4" fmla="val 1283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75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2"/>
                </a:solidFill>
              </a:rPr>
              <a:t>Project Architecture</a:t>
            </a:r>
          </a:p>
          <a:p>
            <a:pPr lvl="1"/>
            <a:r>
              <a:rPr lang="en-US" noProof="1">
                <a:solidFill>
                  <a:schemeClr val="tx2"/>
                </a:solidFill>
              </a:rPr>
              <a:t>Methods</a:t>
            </a:r>
          </a:p>
          <a:p>
            <a:pPr lvl="1"/>
            <a:r>
              <a:rPr lang="en-US" noProof="1">
                <a:solidFill>
                  <a:schemeClr val="tx2"/>
                </a:solidFill>
              </a:rPr>
              <a:t>Classes</a:t>
            </a:r>
          </a:p>
          <a:p>
            <a:pPr lvl="1"/>
            <a:r>
              <a:rPr lang="en-US" noProof="1">
                <a:solidFill>
                  <a:schemeClr val="tx2"/>
                </a:solidFill>
              </a:rPr>
              <a:t>Projects</a:t>
            </a:r>
          </a:p>
          <a:p>
            <a:r>
              <a:rPr lang="en-US" noProof="1">
                <a:solidFill>
                  <a:schemeClr val="tx2"/>
                </a:solidFill>
              </a:rPr>
              <a:t>Code Refactoring</a:t>
            </a:r>
          </a:p>
          <a:p>
            <a:r>
              <a:rPr lang="en-US" noProof="1">
                <a:solidFill>
                  <a:schemeClr val="tx2"/>
                </a:solidFill>
              </a:rPr>
              <a:t>Enumerations</a:t>
            </a:r>
          </a:p>
          <a:p>
            <a:r>
              <a:rPr lang="en-US" noProof="1">
                <a:solidFill>
                  <a:schemeClr val="tx2"/>
                </a:solidFill>
              </a:rPr>
              <a:t>Static Classes</a:t>
            </a:r>
          </a:p>
          <a:p>
            <a:r>
              <a:rPr lang="en-US" noProof="1">
                <a:solidFill>
                  <a:schemeClr val="tx2"/>
                </a:solidFill>
              </a:rPr>
              <a:t>Namespaces</a:t>
            </a:r>
          </a:p>
          <a:p>
            <a:endParaRPr lang="en-US" noProof="1">
              <a:solidFill>
                <a:schemeClr val="tx2"/>
              </a:solidFill>
            </a:endParaRPr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300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27799" y="1101537"/>
            <a:ext cx="10972800" cy="45259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2999" b="1" dirty="0">
                <a:solidFill>
                  <a:schemeClr val="tx2"/>
                </a:solidFill>
              </a:rPr>
              <a:t>Breaking code </a:t>
            </a:r>
            <a:r>
              <a:rPr lang="en-GB" sz="2999" dirty="0">
                <a:solidFill>
                  <a:schemeClr val="tx2"/>
                </a:solidFill>
              </a:rPr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2999" b="1" dirty="0">
                <a:solidFill>
                  <a:schemeClr val="tx2"/>
                </a:solidFill>
              </a:rPr>
              <a:t>Extracting parts of methods </a:t>
            </a:r>
            <a:r>
              <a:rPr lang="en-GB" sz="2999" dirty="0">
                <a:solidFill>
                  <a:schemeClr val="tx2"/>
                </a:solidFill>
              </a:rPr>
              <a:t>and </a:t>
            </a:r>
            <a:r>
              <a:rPr lang="en-GB" sz="2999" b="1" dirty="0">
                <a:solidFill>
                  <a:schemeClr val="tx2"/>
                </a:solidFill>
              </a:rPr>
              <a:t>classes</a:t>
            </a:r>
            <a:r>
              <a:rPr lang="en-GB" sz="2999" dirty="0">
                <a:solidFill>
                  <a:schemeClr val="tx2"/>
                </a:solidFill>
              </a:rPr>
              <a:t> into </a:t>
            </a:r>
            <a:r>
              <a:rPr lang="en-GB" sz="2999" b="1" dirty="0">
                <a:solidFill>
                  <a:schemeClr val="tx2"/>
                </a:solidFill>
              </a:rPr>
              <a:t>new</a:t>
            </a:r>
            <a:r>
              <a:rPr lang="en-GB" sz="2999" dirty="0">
                <a:solidFill>
                  <a:schemeClr val="tx2"/>
                </a:solidFill>
              </a:rPr>
              <a:t> ones</a:t>
            </a:r>
            <a:endParaRPr lang="en-GB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9658" y="2502335"/>
            <a:ext cx="3535433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DepositOrWithdraw()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842807" y="2560854"/>
            <a:ext cx="555686" cy="5282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1942" y="3370302"/>
            <a:ext cx="11844514" cy="68574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3791"/>
              </a:buClr>
            </a:pPr>
            <a:r>
              <a:rPr lang="en-US" sz="2999" b="1" dirty="0">
                <a:solidFill>
                  <a:srgbClr val="FFA000"/>
                </a:solidFill>
                <a:latin typeface="Calibri" panose="020F0502020204030204"/>
              </a:rPr>
              <a:t> Improving names </a:t>
            </a:r>
            <a:r>
              <a:rPr lang="en-US" sz="2999" dirty="0">
                <a:solidFill>
                  <a:srgbClr val="2D3791"/>
                </a:solidFill>
                <a:latin typeface="Calibri" panose="020F0502020204030204"/>
              </a:rPr>
              <a:t>of</a:t>
            </a:r>
            <a:r>
              <a:rPr lang="en-US" sz="2999" dirty="0">
                <a:solidFill>
                  <a:srgbClr val="2D3791">
                    <a:lumMod val="75000"/>
                  </a:srgbClr>
                </a:solidFill>
                <a:latin typeface="Calibri" panose="020F0502020204030204"/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956315" y="2318243"/>
            <a:ext cx="2080703" cy="1110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Deposit()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4793" y="4987693"/>
            <a:ext cx="11844514" cy="68574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D3791"/>
              </a:buClr>
            </a:pPr>
            <a:r>
              <a:rPr lang="en-US" sz="2999" b="1" dirty="0">
                <a:solidFill>
                  <a:srgbClr val="FFA000"/>
                </a:solidFill>
                <a:latin typeface="Calibri" panose="020F0502020204030204"/>
              </a:rPr>
              <a:t>Moving methods </a:t>
            </a:r>
            <a:r>
              <a:rPr lang="en-US" sz="2999" dirty="0">
                <a:solidFill>
                  <a:srgbClr val="2D3791"/>
                </a:solidFill>
                <a:latin typeface="Calibri" panose="020F0502020204030204"/>
              </a:rPr>
              <a:t>or</a:t>
            </a:r>
            <a:r>
              <a:rPr lang="en-US" sz="2999" dirty="0">
                <a:solidFill>
                  <a:srgbClr val="2D3791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sz="2999" b="1" dirty="0">
                <a:solidFill>
                  <a:srgbClr val="FFA000"/>
                </a:solidFill>
                <a:latin typeface="Calibri" panose="020F0502020204030204"/>
              </a:rPr>
              <a:t>fields</a:t>
            </a:r>
            <a:r>
              <a:rPr lang="en-US" sz="2999" dirty="0">
                <a:solidFill>
                  <a:srgbClr val="2D3791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sz="2999" dirty="0">
                <a:solidFill>
                  <a:srgbClr val="2D3791"/>
                </a:solidFill>
                <a:latin typeface="Calibri" panose="020F0502020204030204"/>
              </a:rPr>
              <a:t>to</a:t>
            </a:r>
            <a:r>
              <a:rPr lang="en-US" sz="2999" dirty="0">
                <a:solidFill>
                  <a:srgbClr val="2D3791">
                    <a:lumMod val="75000"/>
                  </a:srgbClr>
                </a:solidFill>
                <a:latin typeface="Calibri" panose="020F0502020204030204"/>
              </a:rPr>
              <a:t> more appropriate classes</a:t>
            </a:r>
            <a:endParaRPr lang="en-GB" sz="2999" dirty="0">
              <a:solidFill>
                <a:srgbClr val="2D379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9658" y="4026439"/>
            <a:ext cx="2176933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string str;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597706" y="4038084"/>
            <a:ext cx="2345036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string </a:t>
            </a:r>
            <a:r>
              <a:rPr lang="en-US" sz="2396" dirty="0">
                <a:solidFill>
                  <a:srgbClr val="FFA000"/>
                </a:solidFill>
              </a:rPr>
              <a:t>name</a:t>
            </a:r>
            <a:r>
              <a:rPr lang="en-US" sz="2396" dirty="0">
                <a:solidFill>
                  <a:srgbClr val="2D3791"/>
                </a:solidFill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9657" y="5627500"/>
            <a:ext cx="2176933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Car.Open()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590436" y="5642861"/>
            <a:ext cx="2352306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FFA000"/>
                </a:solidFill>
              </a:rPr>
              <a:t>Door</a:t>
            </a:r>
            <a:r>
              <a:rPr lang="en-US" sz="2396" dirty="0">
                <a:solidFill>
                  <a:srgbClr val="2D3791"/>
                </a:solidFill>
              </a:rPr>
              <a:t>.Open()</a:t>
            </a:r>
          </a:p>
        </p:txBody>
      </p:sp>
      <p:sp>
        <p:nvSpPr>
          <p:cNvPr id="21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4305" y="4073101"/>
            <a:ext cx="555686" cy="5282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4305" y="5686019"/>
            <a:ext cx="555686" cy="5282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60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2"/>
                </a:solidFill>
              </a:rPr>
              <a:t>You are given a </a:t>
            </a:r>
            <a:r>
              <a:rPr lang="en-GB" b="1" dirty="0">
                <a:solidFill>
                  <a:schemeClr val="tx2"/>
                </a:solidFill>
              </a:rPr>
              <a:t>working</a:t>
            </a:r>
            <a:r>
              <a:rPr lang="en-GB" dirty="0">
                <a:solidFill>
                  <a:schemeClr val="tx2"/>
                </a:solidFill>
              </a:rPr>
              <a:t> Student System project to 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tx2"/>
                </a:solidFill>
              </a:rPr>
              <a:t>Break it up </a:t>
            </a:r>
            <a:r>
              <a:rPr lang="en-GB" dirty="0">
                <a:solidFill>
                  <a:schemeClr val="tx2"/>
                </a:solidFill>
              </a:rPr>
              <a:t>into smaller functional units and make sure it works</a:t>
            </a:r>
          </a:p>
          <a:p>
            <a:r>
              <a:rPr lang="en-GB" dirty="0">
                <a:solidFill>
                  <a:schemeClr val="tx2"/>
                </a:solidFill>
              </a:rPr>
              <a:t>It supports the following </a:t>
            </a:r>
            <a:r>
              <a:rPr lang="en-GB" b="1" dirty="0">
                <a:solidFill>
                  <a:schemeClr val="tx2"/>
                </a:solidFill>
              </a:rPr>
              <a:t>commands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999" noProof="1">
                <a:solidFill>
                  <a:schemeClr val="tx2"/>
                </a:solidFill>
                <a:latin typeface="Consolas" panose="020B0609020204030204" pitchFamily="49" charset="0"/>
              </a:rPr>
              <a:t>"Create</a:t>
            </a:r>
            <a:r>
              <a:rPr lang="en-US" sz="29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999" noProof="1">
                <a:solidFill>
                  <a:schemeClr val="tx2"/>
                </a:solidFill>
                <a:latin typeface="Consolas" panose="020B0609020204030204" pitchFamily="49" charset="0"/>
              </a:rPr>
              <a:t>{studentName}{studentAge}{studentGrade}"</a:t>
            </a:r>
            <a:endParaRPr lang="en-US" sz="2999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999" dirty="0">
                <a:solidFill>
                  <a:schemeClr val="tx2"/>
                </a:solidFill>
              </a:rPr>
              <a:t>Creates a new student</a:t>
            </a:r>
          </a:p>
          <a:p>
            <a:pPr lvl="1"/>
            <a:r>
              <a:rPr lang="en-US" sz="2999" noProof="1">
                <a:solidFill>
                  <a:schemeClr val="tx2"/>
                </a:solidFill>
                <a:latin typeface="Consolas" panose="020B0609020204030204" pitchFamily="49" charset="0"/>
              </a:rPr>
              <a:t>"Show</a:t>
            </a:r>
            <a:r>
              <a:rPr lang="en-US" sz="29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999" noProof="1">
                <a:solidFill>
                  <a:schemeClr val="tx2"/>
                </a:solidFill>
                <a:latin typeface="Consolas" panose="020B0609020204030204" pitchFamily="49" charset="0"/>
              </a:rPr>
              <a:t>{studentName}"</a:t>
            </a:r>
            <a:endParaRPr lang="en-US" sz="2999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999" dirty="0">
                <a:solidFill>
                  <a:schemeClr val="tx2"/>
                </a:solidFill>
              </a:rPr>
              <a:t>Prints information about a student </a:t>
            </a:r>
          </a:p>
          <a:p>
            <a:pPr lvl="1"/>
            <a:r>
              <a:rPr lang="en-US" sz="2799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2999" dirty="0">
                <a:solidFill>
                  <a:schemeClr val="tx2"/>
                </a:solidFill>
                <a:latin typeface="Consolas" panose="020B0609020204030204" pitchFamily="49" charset="0"/>
              </a:rPr>
              <a:t>Exit</a:t>
            </a:r>
            <a:r>
              <a:rPr lang="en-US" sz="2799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sz="2999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999" dirty="0">
                <a:solidFill>
                  <a:schemeClr val="tx2"/>
                </a:solidFill>
              </a:rPr>
              <a:t>Closes the program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6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Enumerations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/>
            </a:br>
            <a:r>
              <a:rPr lang="en-GB"/>
              <a:t>Syntax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2" y="1332958"/>
            <a:ext cx="2557172" cy="25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2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tx2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tx2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tx2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027910" y="3943543"/>
            <a:ext cx="3568503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490991" y="3957388"/>
            <a:ext cx="4536326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5751297" y="4045668"/>
            <a:ext cx="620992" cy="4639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027908" y="3135608"/>
            <a:ext cx="8398675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2D3791"/>
                </a:solidFill>
              </a:rPr>
              <a:t>enum Day { Mon, Tue, Wed, Thu, Fri, Sat, Sun }</a:t>
            </a:r>
          </a:p>
        </p:txBody>
      </p:sp>
    </p:spTree>
    <p:extLst>
      <p:ext uri="{BB962C8B-B14F-4D97-AF65-F5344CB8AC3E}">
        <p14:creationId xmlns:p14="http://schemas.microsoft.com/office/powerpoint/2010/main" val="10302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tx2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tx2"/>
                </a:solidFill>
              </a:rPr>
              <a:t>values</a:t>
            </a:r>
            <a:endParaRPr lang="en-GB" b="1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4296" y="2007529"/>
            <a:ext cx="3025478" cy="476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 err="1">
                <a:solidFill>
                  <a:srgbClr val="FFA000"/>
                </a:solidFill>
              </a:rPr>
              <a:t>enum</a:t>
            </a:r>
            <a:r>
              <a:rPr lang="en-US" sz="2396" dirty="0">
                <a:solidFill>
                  <a:srgbClr val="2D3791"/>
                </a:solidFill>
              </a:rPr>
              <a:t> Day</a:t>
            </a:r>
            <a:r>
              <a:rPr lang="bg-BG" sz="2396" dirty="0">
                <a:solidFill>
                  <a:srgbClr val="2D3791"/>
                </a:solidFill>
              </a:rPr>
              <a:t> </a:t>
            </a:r>
            <a:r>
              <a:rPr lang="en-US" sz="2396" dirty="0">
                <a:solidFill>
                  <a:srgbClr val="2D3791"/>
                </a:solidFill>
              </a:rPr>
              <a:t>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</a:t>
            </a:r>
            <a:r>
              <a:rPr lang="en-US" sz="2396" dirty="0">
                <a:solidFill>
                  <a:srgbClr val="FFA000"/>
                </a:solidFill>
              </a:rPr>
              <a:t>Mon = 1</a:t>
            </a:r>
            <a:r>
              <a:rPr lang="en-US" sz="2396" dirty="0">
                <a:solidFill>
                  <a:srgbClr val="2D3791"/>
                </a:solidFill>
              </a:rPr>
              <a:t>,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Tue,  </a:t>
            </a:r>
            <a:r>
              <a:rPr lang="en-US" sz="2396" i="1" dirty="0">
                <a:solidFill>
                  <a:srgbClr val="00B050"/>
                </a:solidFill>
              </a:rPr>
              <a:t>// 2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Wed,  </a:t>
            </a:r>
            <a:r>
              <a:rPr lang="en-US" sz="2396" i="1" dirty="0">
                <a:solidFill>
                  <a:srgbClr val="00B050"/>
                </a:solidFill>
              </a:rPr>
              <a:t>// 3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Thu,  </a:t>
            </a:r>
            <a:r>
              <a:rPr lang="en-US" sz="2396" i="1" dirty="0">
                <a:solidFill>
                  <a:srgbClr val="00B050"/>
                </a:solidFill>
              </a:rPr>
              <a:t>// 4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Fri,  </a:t>
            </a:r>
            <a:r>
              <a:rPr lang="en-US" sz="2396" i="1" dirty="0">
                <a:solidFill>
                  <a:srgbClr val="00B050"/>
                </a:solidFill>
              </a:rPr>
              <a:t>// 5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Sat,  </a:t>
            </a:r>
            <a:r>
              <a:rPr lang="en-US" sz="2396" i="1" dirty="0">
                <a:solidFill>
                  <a:srgbClr val="00B050"/>
                </a:solidFill>
              </a:rPr>
              <a:t>// 6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Sun   </a:t>
            </a:r>
            <a:r>
              <a:rPr lang="en-US" sz="2396" i="1" dirty="0">
                <a:solidFill>
                  <a:srgbClr val="00B050"/>
                </a:solidFill>
              </a:rPr>
              <a:t>// 7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333" y="2007528"/>
            <a:ext cx="3940925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6" dirty="0">
                <a:solidFill>
                  <a:srgbClr val="FFA000"/>
                </a:solidFill>
              </a:rPr>
              <a:t>enum</a:t>
            </a:r>
            <a:r>
              <a:rPr lang="en-US" sz="2396" dirty="0">
                <a:solidFill>
                  <a:srgbClr val="2D3791"/>
                </a:solidFill>
              </a:rPr>
              <a:t> CoffeeSize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{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</a:t>
            </a:r>
            <a:r>
              <a:rPr lang="en-US" altLang="ko-KR" sz="2396" dirty="0">
                <a:solidFill>
                  <a:srgbClr val="FFA000"/>
                </a:solidFill>
                <a:ea typeface="맑은 고딕" panose="020B0503020000020004" pitchFamily="34" charset="-127"/>
              </a:rPr>
              <a:t>Small = 100</a:t>
            </a:r>
            <a:r>
              <a:rPr lang="en-US" altLang="ko-KR" sz="2396" dirty="0">
                <a:solidFill>
                  <a:srgbClr val="2D3791"/>
                </a:solidFill>
                <a:ea typeface="맑은 고딕" panose="020B0503020000020004" pitchFamily="34" charset="-127"/>
              </a:rPr>
              <a:t>,</a:t>
            </a:r>
          </a:p>
          <a:p>
            <a:r>
              <a:rPr lang="en-US" altLang="ko-KR" sz="2396" dirty="0">
                <a:solidFill>
                  <a:srgbClr val="2D3791"/>
                </a:solidFill>
                <a:ea typeface="맑은 고딕" panose="020B0503020000020004" pitchFamily="34" charset="-127"/>
              </a:rPr>
              <a:t>  Normal = 150,</a:t>
            </a:r>
          </a:p>
          <a:p>
            <a:r>
              <a:rPr lang="en-US" altLang="ko-KR" sz="2396" dirty="0">
                <a:solidFill>
                  <a:srgbClr val="2D3791"/>
                </a:solidFill>
                <a:ea typeface="맑은 고딕" panose="020B0503020000020004" pitchFamily="34" charset="-127"/>
              </a:rPr>
              <a:t>  Double = 300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56" y="3436200"/>
            <a:ext cx="2155349" cy="26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8081" y="5207487"/>
            <a:ext cx="3026200" cy="1531149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2"/>
                </a:solidFill>
              </a:rPr>
              <a:t>Create a class </a:t>
            </a:r>
            <a:r>
              <a:rPr lang="en-GB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PriceCalculator</a:t>
            </a:r>
            <a:r>
              <a:rPr lang="en-GB" dirty="0">
                <a:solidFill>
                  <a:schemeClr val="tx2"/>
                </a:solidFill>
              </a:rPr>
              <a:t> that calculates the total price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of a holiday, by given </a:t>
            </a:r>
            <a:r>
              <a:rPr lang="en-GB" b="1" dirty="0">
                <a:solidFill>
                  <a:schemeClr val="tx2"/>
                </a:solidFill>
              </a:rPr>
              <a:t>price per day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b="1" dirty="0">
                <a:solidFill>
                  <a:schemeClr val="tx2"/>
                </a:solidFill>
              </a:rPr>
              <a:t>number of days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b="1" dirty="0">
                <a:solidFill>
                  <a:schemeClr val="tx2"/>
                </a:solidFill>
              </a:rPr>
              <a:t>the season </a:t>
            </a:r>
            <a:br>
              <a:rPr lang="en-GB" b="1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and a </a:t>
            </a:r>
            <a:r>
              <a:rPr lang="en-GB" b="1" dirty="0">
                <a:solidFill>
                  <a:schemeClr val="tx2"/>
                </a:solidFill>
              </a:rPr>
              <a:t>discount type</a:t>
            </a:r>
          </a:p>
          <a:p>
            <a:r>
              <a:rPr lang="en-GB" dirty="0">
                <a:solidFill>
                  <a:schemeClr val="tx2"/>
                </a:solidFill>
              </a:rPr>
              <a:t>The discount type and season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should be </a:t>
            </a:r>
            <a:r>
              <a:rPr lang="en-GB" b="1" noProof="1">
                <a:solidFill>
                  <a:schemeClr val="tx2"/>
                </a:solidFill>
              </a:rPr>
              <a:t>enums</a:t>
            </a:r>
          </a:p>
          <a:p>
            <a:r>
              <a:rPr lang="en-GB" dirty="0">
                <a:solidFill>
                  <a:schemeClr val="tx2"/>
                </a:solidFill>
              </a:rPr>
              <a:t>The price multipliers will be: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1x for Autumn, 2x for Spring, etc.</a:t>
            </a:r>
          </a:p>
          <a:p>
            <a:r>
              <a:rPr lang="en-GB" dirty="0">
                <a:solidFill>
                  <a:schemeClr val="tx2"/>
                </a:solidFill>
              </a:rPr>
              <a:t>The discount types will be:</a:t>
            </a:r>
          </a:p>
          <a:p>
            <a:pPr lvl="1"/>
            <a:r>
              <a:rPr lang="en-GB" noProof="1">
                <a:solidFill>
                  <a:schemeClr val="tx2"/>
                </a:solidFill>
              </a:rPr>
              <a:t>None </a:t>
            </a:r>
            <a:r>
              <a:rPr lang="bg-BG" noProof="1">
                <a:solidFill>
                  <a:schemeClr val="tx2"/>
                </a:solidFill>
              </a:rPr>
              <a:t>-</a:t>
            </a:r>
            <a:r>
              <a:rPr lang="en-GB" noProof="1">
                <a:solidFill>
                  <a:schemeClr val="tx2"/>
                </a:solidFill>
              </a:rPr>
              <a:t> 0%</a:t>
            </a:r>
          </a:p>
          <a:p>
            <a:pPr lvl="1"/>
            <a:r>
              <a:rPr lang="en-GB" noProof="1">
                <a:solidFill>
                  <a:schemeClr val="tx2"/>
                </a:solidFill>
              </a:rPr>
              <a:t>SecondVisit </a:t>
            </a:r>
            <a:r>
              <a:rPr lang="bg-BG" noProof="1">
                <a:solidFill>
                  <a:schemeClr val="tx2"/>
                </a:solidFill>
              </a:rPr>
              <a:t>-</a:t>
            </a:r>
            <a:r>
              <a:rPr lang="en-GB" noProof="1">
                <a:solidFill>
                  <a:schemeClr val="tx2"/>
                </a:solidFill>
              </a:rPr>
              <a:t> 10%</a:t>
            </a:r>
          </a:p>
          <a:p>
            <a:pPr lvl="1"/>
            <a:r>
              <a:rPr lang="en-GB" noProof="1">
                <a:solidFill>
                  <a:schemeClr val="tx2"/>
                </a:solidFill>
              </a:rPr>
              <a:t>VIP </a:t>
            </a:r>
            <a:r>
              <a:rPr lang="bg-BG" noProof="1">
                <a:solidFill>
                  <a:schemeClr val="tx2"/>
                </a:solidFill>
              </a:rPr>
              <a:t>-</a:t>
            </a:r>
            <a:r>
              <a:rPr lang="en-GB" noProof="1">
                <a:solidFill>
                  <a:schemeClr val="tx2"/>
                </a:solidFill>
              </a:rPr>
              <a:t>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82" y="2286297"/>
            <a:ext cx="4341845" cy="3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75" y="1865843"/>
            <a:ext cx="3516301" cy="37225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Spring = 2,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Summer = 4,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Autumn = 1,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Winter = 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0" y="2060461"/>
            <a:ext cx="3841160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None,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SecondVisit = 10,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VIP = 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79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0675B-4806-ED4A-AAB9-EEA3939E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00" y="2387733"/>
            <a:ext cx="10197247" cy="2523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PriceCalculator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static decimal CalculatePrice(decimal pricePerDay, </a:t>
            </a:r>
            <a:b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int numberOfDays, Season season, Discount discount)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int multiplier = (int)season;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decimal discountMultiplier = (decimal)discount / 100;</a:t>
            </a:r>
          </a:p>
        </p:txBody>
      </p:sp>
    </p:spTree>
    <p:extLst>
      <p:ext uri="{BB962C8B-B14F-4D97-AF65-F5344CB8AC3E}">
        <p14:creationId xmlns:p14="http://schemas.microsoft.com/office/powerpoint/2010/main" val="100507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8" y="1704948"/>
            <a:ext cx="10749508" cy="4091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decimal priceBeforeDiscount = </a:t>
            </a:r>
            <a:b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numberOfDays * pricePerDay * multiplier;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decimal discountedAmount =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priceBeforeDiscount * discountMultiplier;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decimal finalPrice = priceBeforeDiscount - discountedAmount;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endParaRPr lang="en-US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finalPrice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48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Static Classes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Class Members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34" y="1334828"/>
            <a:ext cx="2075535" cy="25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Project Architecture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Logical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68" y="1449253"/>
            <a:ext cx="2249339" cy="2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8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static class is declared by the </a:t>
            </a:r>
            <a:r>
              <a:rPr lang="en-US" b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keyword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chemeClr val="tx1"/>
                </a:solidFill>
              </a:rPr>
              <a:t>cannot</a:t>
            </a:r>
            <a:r>
              <a:rPr lang="en-US" dirty="0">
                <a:solidFill>
                  <a:schemeClr val="tx1"/>
                </a:solidFill>
              </a:rPr>
              <a:t> be </a:t>
            </a:r>
            <a:r>
              <a:rPr lang="en-US" b="1" dirty="0">
                <a:solidFill>
                  <a:schemeClr val="tx1"/>
                </a:solidFill>
              </a:rPr>
              <a:t>instantiated</a:t>
            </a:r>
          </a:p>
          <a:p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chemeClr val="tx1"/>
                </a:solidFill>
              </a:rPr>
              <a:t>cannot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declare</a:t>
            </a:r>
            <a:r>
              <a:rPr lang="en-US" dirty="0">
                <a:solidFill>
                  <a:schemeClr val="tx1"/>
                </a:solidFill>
              </a:rPr>
              <a:t> variables from its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</a:p>
          <a:p>
            <a:r>
              <a:rPr lang="en-US" dirty="0">
                <a:solidFill>
                  <a:schemeClr val="tx1"/>
                </a:solidFill>
              </a:rPr>
              <a:t> You access its </a:t>
            </a:r>
            <a:r>
              <a:rPr lang="en-US" b="1" dirty="0">
                <a:solidFill>
                  <a:schemeClr val="tx1"/>
                </a:solidFill>
              </a:rPr>
              <a:t>members</a:t>
            </a:r>
            <a:r>
              <a:rPr lang="en-US" dirty="0">
                <a:solidFill>
                  <a:schemeClr val="tx1"/>
                </a:solidFill>
              </a:rPr>
              <a:t> by using the </a:t>
            </a:r>
            <a:r>
              <a:rPr lang="en-US" b="1" dirty="0">
                <a:solidFill>
                  <a:schemeClr val="tx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246" y="4070431"/>
            <a:ext cx="7001675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.PI;</a:t>
            </a:r>
          </a:p>
        </p:txBody>
      </p:sp>
    </p:spTree>
    <p:extLst>
      <p:ext uri="{BB962C8B-B14F-4D97-AF65-F5344CB8AC3E}">
        <p14:creationId xmlns:p14="http://schemas.microsoft.com/office/powerpoint/2010/main" val="36550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b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non-static</a:t>
            </a:r>
            <a:r>
              <a:rPr lang="en-US" dirty="0">
                <a:solidFill>
                  <a:schemeClr val="tx1"/>
                </a:solidFill>
              </a:rPr>
              <a:t> classes can contain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members: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Methods, fields, properties, etc.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static member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callable</a:t>
            </a:r>
            <a:r>
              <a:rPr lang="en-US" dirty="0">
                <a:solidFill>
                  <a:schemeClr val="tx1"/>
                </a:solidFill>
              </a:rPr>
              <a:t> on a class even when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 instance of the class has been created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А</a:t>
            </a:r>
            <a:r>
              <a:rPr lang="en-US" noProof="1">
                <a:solidFill>
                  <a:schemeClr val="tx1"/>
                </a:solidFill>
              </a:rPr>
              <a:t>ccessed</a:t>
            </a:r>
            <a:r>
              <a:rPr lang="en-US" dirty="0">
                <a:solidFill>
                  <a:schemeClr val="tx1"/>
                </a:solidFill>
              </a:rPr>
              <a:t> by the </a:t>
            </a:r>
            <a:r>
              <a:rPr lang="en-US" b="1" dirty="0">
                <a:solidFill>
                  <a:schemeClr val="tx1"/>
                </a:solidFill>
              </a:rPr>
              <a:t>class' </a:t>
            </a:r>
            <a:r>
              <a:rPr lang="en-US" dirty="0">
                <a:solidFill>
                  <a:schemeClr val="tx1"/>
                </a:solidFill>
              </a:rPr>
              <a:t>name, not the </a:t>
            </a:r>
            <a:r>
              <a:rPr lang="en-US" b="1" dirty="0">
                <a:solidFill>
                  <a:schemeClr val="tx1"/>
                </a:solidFill>
              </a:rPr>
              <a:t>instance</a:t>
            </a:r>
            <a:r>
              <a:rPr lang="en-US" dirty="0">
                <a:solidFill>
                  <a:schemeClr val="tx1"/>
                </a:solidFill>
              </a:rPr>
              <a:t> name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one copy </a:t>
            </a:r>
            <a:r>
              <a:rPr lang="en-US" dirty="0">
                <a:solidFill>
                  <a:schemeClr val="tx1"/>
                </a:solidFill>
              </a:rPr>
              <a:t>of a static member </a:t>
            </a:r>
            <a:r>
              <a:rPr lang="en-US" sz="3399" b="1" dirty="0">
                <a:solidFill>
                  <a:schemeClr val="tx1"/>
                </a:solidFill>
              </a:rPr>
              <a:t>exists</a:t>
            </a:r>
            <a:r>
              <a:rPr lang="en-US" dirty="0">
                <a:solidFill>
                  <a:schemeClr val="tx1"/>
                </a:solidFill>
              </a:rPr>
              <a:t>, regardless 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how many </a:t>
            </a:r>
            <a:r>
              <a:rPr lang="en-US" b="1" dirty="0">
                <a:solidFill>
                  <a:schemeClr val="tx1"/>
                </a:solidFill>
              </a:rPr>
              <a:t>instances</a:t>
            </a:r>
            <a:r>
              <a:rPr lang="en-US" dirty="0">
                <a:solidFill>
                  <a:schemeClr val="tx1"/>
                </a:solidFill>
              </a:rPr>
              <a:t> of the class are created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01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Static methods can be overloaded but not overridden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noProof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field</a:t>
            </a:r>
            <a:r>
              <a:rPr lang="en-US" dirty="0">
                <a:solidFill>
                  <a:schemeClr val="tx1"/>
                </a:solidFill>
              </a:rPr>
              <a:t> is essentially </a:t>
            </a:r>
            <a:r>
              <a:rPr lang="en-US" b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in its </a:t>
            </a:r>
            <a:r>
              <a:rPr lang="en-US" b="1" dirty="0">
                <a:solidFill>
                  <a:schemeClr val="tx1"/>
                </a:solidFill>
              </a:rPr>
              <a:t>behavior</a:t>
            </a:r>
            <a:r>
              <a:rPr lang="en-US" dirty="0">
                <a:solidFill>
                  <a:schemeClr val="tx1"/>
                </a:solidFill>
              </a:rPr>
              <a:t> and it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belongs to the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the  </a:t>
            </a:r>
            <a:r>
              <a:rPr lang="en-US" b="1" dirty="0">
                <a:solidFill>
                  <a:schemeClr val="tx1"/>
                </a:solidFill>
              </a:rPr>
              <a:t>instance</a:t>
            </a:r>
          </a:p>
          <a:p>
            <a:r>
              <a:rPr lang="en-US" dirty="0">
                <a:solidFill>
                  <a:schemeClr val="tx1"/>
                </a:solidFill>
              </a:rPr>
              <a:t>Static members are initialized </a:t>
            </a:r>
            <a:r>
              <a:rPr lang="en-US" b="1" dirty="0">
                <a:solidFill>
                  <a:schemeClr val="tx1"/>
                </a:solidFill>
              </a:rPr>
              <a:t>before</a:t>
            </a:r>
            <a:r>
              <a:rPr lang="en-US" dirty="0">
                <a:solidFill>
                  <a:schemeClr val="tx1"/>
                </a:solidFill>
              </a:rPr>
              <a:t> the static member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accessed</a:t>
            </a:r>
            <a:r>
              <a:rPr lang="en-US" dirty="0">
                <a:solidFill>
                  <a:schemeClr val="tx1"/>
                </a:solidFill>
              </a:rPr>
              <a:t> for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before</a:t>
            </a:r>
            <a:r>
              <a:rPr lang="en-US" dirty="0">
                <a:solidFill>
                  <a:schemeClr val="tx1"/>
                </a:solidFill>
              </a:rPr>
              <a:t> the static </a:t>
            </a:r>
            <a:r>
              <a:rPr lang="en-US" b="1" dirty="0">
                <a:solidFill>
                  <a:schemeClr val="tx1"/>
                </a:solidFill>
              </a:rPr>
              <a:t>constructor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32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9" y="4824931"/>
            <a:ext cx="6586722" cy="1109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1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33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78" y="1423715"/>
            <a:ext cx="9024456" cy="2677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"); }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79" y="4396117"/>
            <a:ext cx="6252039" cy="2154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</p:spTree>
    <p:extLst>
      <p:ext uri="{BB962C8B-B14F-4D97-AF65-F5344CB8AC3E}">
        <p14:creationId xmlns:p14="http://schemas.microsoft.com/office/powerpoint/2010/main" val="35675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Namespaces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 and Usage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87" y="1384575"/>
            <a:ext cx="2053560" cy="23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4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Used to organize classes</a:t>
            </a:r>
          </a:p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sz="3199" b="1" dirty="0">
                <a:solidFill>
                  <a:schemeClr val="tx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tx2"/>
                </a:solidFill>
              </a:rPr>
              <a:t> keyword allows us not to write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their names</a:t>
            </a:r>
          </a:p>
          <a:p>
            <a:r>
              <a:rPr lang="en-US" dirty="0">
                <a:solidFill>
                  <a:schemeClr val="tx2"/>
                </a:solidFill>
              </a:rPr>
              <a:t>Declaring your own namespaces can help you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control the scope of class and method names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35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75" y="4369280"/>
            <a:ext cx="7611541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396" b="1" dirty="0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</p:spTree>
    <p:extLst>
      <p:ext uri="{BB962C8B-B14F-4D97-AF65-F5344CB8AC3E}">
        <p14:creationId xmlns:p14="http://schemas.microsoft.com/office/powerpoint/2010/main" val="27913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36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406230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5229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rgbClr val="FFFFFF"/>
                </a:solidFill>
                <a:latin typeface="Calibri" panose="020F0502020204030204"/>
              </a:rPr>
              <a:t>Well organized code is easier to work with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rgbClr val="FFFFFF"/>
                </a:solidFill>
                <a:latin typeface="Calibri" panose="020F0502020204030204"/>
              </a:rPr>
              <a:t>We can reduce complexity using </a:t>
            </a:r>
            <a:br>
              <a:rPr lang="en-US" sz="31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2799" b="1" dirty="0">
                <a:solidFill>
                  <a:srgbClr val="FFA000"/>
                </a:solidFill>
                <a:latin typeface="Consolas" panose="020B0609020204030204" pitchFamily="49" charset="0"/>
              </a:rPr>
              <a:t>Methods</a:t>
            </a:r>
            <a:r>
              <a:rPr lang="en-US" sz="3199" dirty="0">
                <a:solidFill>
                  <a:srgbClr val="FFFFFF"/>
                </a:solidFill>
                <a:latin typeface="Calibri" panose="020F0502020204030204"/>
              </a:rPr>
              <a:t>, </a:t>
            </a:r>
            <a:r>
              <a:rPr lang="en-US" sz="2799" b="1" dirty="0">
                <a:solidFill>
                  <a:srgbClr val="FFA000"/>
                </a:solidFill>
                <a:latin typeface="Consolas" panose="020B0609020204030204" pitchFamily="49" charset="0"/>
              </a:rPr>
              <a:t>Classes</a:t>
            </a:r>
            <a:r>
              <a:rPr lang="en-US" sz="31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2799" b="1" dirty="0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endParaRPr lang="en-US" sz="3199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>
              <a:buClr>
                <a:srgbClr val="FFFFFF"/>
              </a:buClr>
            </a:pPr>
            <a:r>
              <a:rPr lang="en-US" sz="3199" b="1" noProof="1">
                <a:solidFill>
                  <a:srgbClr val="FFA000"/>
                </a:solidFill>
                <a:latin typeface="Calibri" panose="020F0502020204030204"/>
              </a:rPr>
              <a:t>Enumerations</a:t>
            </a:r>
            <a:r>
              <a:rPr lang="en-US" sz="3199" noProof="1">
                <a:solidFill>
                  <a:srgbClr val="FFFFFF"/>
                </a:solidFill>
                <a:latin typeface="Calibri" panose="020F0502020204030204"/>
              </a:rPr>
              <a:t> define a fixed </a:t>
            </a:r>
            <a:r>
              <a:rPr lang="en-US" sz="3199" b="1" noProof="1">
                <a:solidFill>
                  <a:srgbClr val="FFA000"/>
                </a:solidFill>
                <a:latin typeface="Calibri" panose="020F0502020204030204"/>
              </a:rPr>
              <a:t>set of constants</a:t>
            </a:r>
          </a:p>
          <a:p>
            <a:pPr>
              <a:buClr>
                <a:srgbClr val="FFFFFF"/>
              </a:buClr>
            </a:pPr>
            <a:r>
              <a:rPr lang="en-US" sz="3199" b="1" noProof="1">
                <a:solidFill>
                  <a:srgbClr val="FFA000"/>
                </a:solidFill>
                <a:latin typeface="Consolas" panose="020B0609020204030204" pitchFamily="49" charset="0"/>
              </a:rPr>
              <a:t>Static</a:t>
            </a:r>
            <a:r>
              <a:rPr lang="en-US" sz="3199" b="1" noProof="1">
                <a:solidFill>
                  <a:srgbClr val="FFA000"/>
                </a:solidFill>
                <a:latin typeface="Calibri" panose="020F0502020204030204"/>
              </a:rPr>
              <a:t> classes </a:t>
            </a:r>
            <a:r>
              <a:rPr lang="en-US" sz="3199" noProof="1">
                <a:solidFill>
                  <a:srgbClr val="FFFFFF"/>
                </a:solidFill>
                <a:latin typeface="Calibri" panose="020F0502020204030204"/>
              </a:rPr>
              <a:t>cannot be instantiated</a:t>
            </a:r>
          </a:p>
          <a:p>
            <a:pPr>
              <a:buClr>
                <a:srgbClr val="FFFFFF"/>
              </a:buClr>
            </a:pPr>
            <a:r>
              <a:rPr lang="en-US" sz="3199" b="1" noProof="1">
                <a:solidFill>
                  <a:srgbClr val="FFA000"/>
                </a:solidFill>
                <a:latin typeface="Calibri" panose="020F0502020204030204"/>
              </a:rPr>
              <a:t>Namespaces</a:t>
            </a:r>
            <a:r>
              <a:rPr lang="en-US" sz="3199" noProof="1">
                <a:solidFill>
                  <a:srgbClr val="FFFFFF"/>
                </a:solidFill>
                <a:latin typeface="Calibri" panose="020F0502020204030204"/>
              </a:rPr>
              <a:t> organize classes</a:t>
            </a:r>
          </a:p>
        </p:txBody>
      </p:sp>
    </p:spTree>
    <p:extLst>
      <p:ext uri="{BB962C8B-B14F-4D97-AF65-F5344CB8AC3E}">
        <p14:creationId xmlns:p14="http://schemas.microsoft.com/office/powerpoint/2010/main" val="34569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 use </a:t>
            </a:r>
            <a:r>
              <a:rPr lang="en-GB" b="1" dirty="0">
                <a:solidFill>
                  <a:schemeClr val="tx2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to split code into functional blocks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Improves code </a:t>
            </a:r>
            <a:r>
              <a:rPr lang="en-GB" b="1" dirty="0">
                <a:solidFill>
                  <a:schemeClr val="tx2"/>
                </a:solidFill>
              </a:rPr>
              <a:t>readability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Allows easier </a:t>
            </a:r>
            <a:r>
              <a:rPr lang="en-GB" b="1" dirty="0">
                <a:solidFill>
                  <a:schemeClr val="tx2"/>
                </a:solidFill>
              </a:rPr>
              <a:t>debugging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tx2"/>
                </a:solidFill>
              </a:rPr>
              <a:t>Allows us to easily reuse code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67741" y="4226805"/>
            <a:ext cx="4311630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position[0] = row – 1</a:t>
            </a:r>
          </a:p>
          <a:p>
            <a:r>
              <a:rPr lang="en-US" sz="2396" dirty="0">
                <a:solidFill>
                  <a:srgbClr val="2D3791"/>
                </a:solidFill>
              </a:rPr>
              <a:t>position[0] = row + 1</a:t>
            </a:r>
          </a:p>
          <a:p>
            <a:r>
              <a:rPr lang="en-US" sz="2396" dirty="0">
                <a:solidFill>
                  <a:srgbClr val="2D3791"/>
                </a:solidFill>
              </a:rPr>
              <a:t>position[0] = row + 3 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5261416" y="4679114"/>
            <a:ext cx="650462" cy="561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093921" y="4679113"/>
            <a:ext cx="3963446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noProof="1">
                <a:solidFill>
                  <a:srgbClr val="2D3791"/>
                </a:solidFill>
              </a:rPr>
              <a:t>ChangeRow(desiredRow)</a:t>
            </a:r>
          </a:p>
        </p:txBody>
      </p:sp>
    </p:spTree>
    <p:extLst>
      <p:ext uri="{BB962C8B-B14F-4D97-AF65-F5344CB8AC3E}">
        <p14:creationId xmlns:p14="http://schemas.microsoft.com/office/powerpoint/2010/main" val="14290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9F5EE5-6723-3745-B00D-C9024BA5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Code Without Methods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121225" y="2085982"/>
            <a:ext cx="7997088" cy="37225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foreach (char move in moves)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for (int r = 0; r &lt; room.Length; r++)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for (int c = 0; c &lt; room[r].Length; c++)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 if (room[row][col] == 'b')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   …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1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AF08A-EA9F-FD43-9EAE-11EB8EBA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Code with Methods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694184" y="2164750"/>
            <a:ext cx="4796051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foreach (char m in moves)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MoveEnemies();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KillerCheck();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</a:t>
            </a:r>
            <a:r>
              <a:rPr lang="en-US" sz="2396" noProof="1">
                <a:solidFill>
                  <a:srgbClr val="2D3791"/>
                </a:solidFill>
              </a:rPr>
              <a:t>MovePlayer(move</a:t>
            </a:r>
            <a:r>
              <a:rPr lang="en-US" sz="2396" dirty="0">
                <a:solidFill>
                  <a:srgbClr val="2D3791"/>
                </a:solidFill>
              </a:rPr>
              <a:t>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0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 change a </a:t>
            </a:r>
            <a:r>
              <a:rPr lang="en-GB" b="1" dirty="0">
                <a:solidFill>
                  <a:schemeClr val="tx2"/>
                </a:solidFill>
              </a:rPr>
              <a:t>method</a:t>
            </a:r>
            <a:r>
              <a:rPr lang="en-GB" dirty="0">
                <a:solidFill>
                  <a:schemeClr val="tx2"/>
                </a:solidFill>
              </a:rPr>
              <a:t> once and the change affects </a:t>
            </a:r>
            <a:r>
              <a:rPr lang="en-GB" b="1" dirty="0">
                <a:solidFill>
                  <a:schemeClr val="tx2"/>
                </a:solidFill>
              </a:rPr>
              <a:t>all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tx2"/>
                </a:solidFill>
              </a:rPr>
              <a:t>calls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404479" y="2275475"/>
            <a:ext cx="7917836" cy="3141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>
                <a:solidFill>
                  <a:srgbClr val="2D3791"/>
                </a:solidFill>
              </a:rPr>
              <a:t>var bankAcc = new BankAccount();</a:t>
            </a:r>
          </a:p>
          <a:p>
            <a:r>
              <a:rPr lang="en-US" sz="2000" dirty="0">
                <a:solidFill>
                  <a:srgbClr val="2D3791"/>
                </a:solidFill>
              </a:rPr>
              <a:t>bankAcc.Id = 1;</a:t>
            </a:r>
          </a:p>
          <a:p>
            <a:r>
              <a:rPr lang="en-US" sz="2000" dirty="0">
                <a:solidFill>
                  <a:srgbClr val="2D3791"/>
                </a:solidFill>
              </a:rPr>
              <a:t>bankAcc.Deposit(20);</a:t>
            </a:r>
          </a:p>
          <a:p>
            <a:r>
              <a:rPr lang="en-US" sz="2000" noProof="1">
                <a:solidFill>
                  <a:srgbClr val="2D3791"/>
                </a:solidFill>
              </a:rPr>
              <a:t>bankAcc.Withdraw(10);</a:t>
            </a:r>
          </a:p>
          <a:p>
            <a:r>
              <a:rPr lang="en-US" sz="2000" dirty="0">
                <a:solidFill>
                  <a:srgbClr val="2D3791"/>
                </a:solidFill>
              </a:rPr>
              <a:t>…</a:t>
            </a:r>
          </a:p>
          <a:p>
            <a:r>
              <a:rPr lang="en-US" sz="2000" dirty="0">
                <a:solidFill>
                  <a:srgbClr val="2D3791"/>
                </a:solidFill>
              </a:rPr>
              <a:t>Console.WriteLine($"Account {</a:t>
            </a:r>
            <a:r>
              <a:rPr lang="en-US" sz="2000" noProof="1">
                <a:solidFill>
                  <a:srgbClr val="2D3791"/>
                </a:solidFill>
              </a:rPr>
              <a:t>bankAcc.Id</a:t>
            </a:r>
            <a:r>
              <a:rPr lang="en-US" sz="2000" dirty="0">
                <a:solidFill>
                  <a:srgbClr val="2D3791"/>
                </a:solidFill>
              </a:rPr>
              <a:t>},</a:t>
            </a:r>
            <a:br>
              <a:rPr lang="bg-BG" sz="2000" dirty="0">
                <a:solidFill>
                  <a:srgbClr val="2D3791"/>
                </a:solidFill>
              </a:rPr>
            </a:br>
            <a:r>
              <a:rPr lang="en-US" sz="2000" dirty="0">
                <a:solidFill>
                  <a:srgbClr val="2D3791"/>
                </a:solidFill>
              </a:rPr>
              <a:t>balance 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325133" y="5449313"/>
            <a:ext cx="4087971" cy="9555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noProof="1">
                <a:solidFill>
                  <a:srgbClr val="2D3791"/>
                </a:solidFill>
              </a:rPr>
              <a:t>Console.WriteLine</a:t>
            </a:r>
            <a:br>
              <a:rPr lang="bg-BG" sz="2396" dirty="0">
                <a:solidFill>
                  <a:srgbClr val="2D3791"/>
                </a:solidFill>
              </a:rPr>
            </a:br>
            <a:r>
              <a:rPr lang="en-US" sz="2396" dirty="0">
                <a:solidFill>
                  <a:srgbClr val="2D3791"/>
                </a:solidFill>
              </a:rPr>
              <a:t>(</a:t>
            </a:r>
            <a:r>
              <a:rPr lang="en-US" sz="2396" noProof="1">
                <a:solidFill>
                  <a:srgbClr val="2D3791"/>
                </a:solidFill>
              </a:rPr>
              <a:t>bankAcc.ToString</a:t>
            </a:r>
            <a:r>
              <a:rPr lang="en-US" sz="2396" dirty="0">
                <a:solidFill>
                  <a:srgbClr val="2D3791"/>
                </a:solidFill>
              </a:rPr>
              <a:t>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5" y="5730082"/>
            <a:ext cx="3703100" cy="879002"/>
          </a:xfrm>
          <a:prstGeom prst="wedgeRoundRectCallout">
            <a:avLst>
              <a:gd name="adj1" fmla="val 59252"/>
              <a:gd name="adj2" fmla="val 11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702417" y="5653819"/>
            <a:ext cx="525749" cy="49381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19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 </a:t>
            </a:r>
            <a:r>
              <a:rPr lang="en-GB" b="1" dirty="0">
                <a:solidFill>
                  <a:schemeClr val="tx2"/>
                </a:solidFill>
              </a:rPr>
              <a:t>single</a:t>
            </a:r>
            <a:r>
              <a:rPr lang="en-GB" dirty="0">
                <a:solidFill>
                  <a:schemeClr val="tx2"/>
                </a:solidFill>
              </a:rPr>
              <a:t> method should complete a </a:t>
            </a:r>
            <a:r>
              <a:rPr lang="en-GB" b="1" dirty="0">
                <a:solidFill>
                  <a:schemeClr val="tx2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735149" y="4649876"/>
            <a:ext cx="4409403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void </a:t>
            </a:r>
            <a:r>
              <a:rPr lang="en-US" sz="2396" dirty="0">
                <a:solidFill>
                  <a:srgbClr val="FFA000"/>
                </a:solidFill>
              </a:rPr>
              <a:t>Withdraw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void </a:t>
            </a:r>
            <a:r>
              <a:rPr lang="en-US" sz="2396" dirty="0">
                <a:solidFill>
                  <a:srgbClr val="FFA000"/>
                </a:solidFill>
              </a:rPr>
              <a:t>Deposit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decimal </a:t>
            </a:r>
            <a:r>
              <a:rPr lang="en-US" sz="2396" dirty="0">
                <a:solidFill>
                  <a:srgbClr val="FFA000"/>
                </a:solidFill>
              </a:rPr>
              <a:t>GetBalance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855684" y="2208124"/>
            <a:ext cx="6100889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void </a:t>
            </a:r>
            <a:r>
              <a:rPr lang="en-US" sz="2396" dirty="0">
                <a:solidFill>
                  <a:srgbClr val="FFA000"/>
                </a:solidFill>
              </a:rPr>
              <a:t>DoMagic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void </a:t>
            </a:r>
            <a:r>
              <a:rPr lang="en-US" sz="2396" dirty="0">
                <a:solidFill>
                  <a:srgbClr val="FFA000"/>
                </a:solidFill>
              </a:rPr>
              <a:t>DepositOrWithdraw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decimal </a:t>
            </a:r>
            <a:r>
              <a:rPr lang="en-US" sz="2396" dirty="0">
                <a:solidFill>
                  <a:srgbClr val="FFA000"/>
                </a:solidFill>
              </a:rPr>
              <a:t>DepositAndGetBalance</a:t>
            </a:r>
            <a:r>
              <a:rPr lang="en-US" sz="2396" dirty="0">
                <a:solidFill>
                  <a:srgbClr val="2D3791"/>
                </a:solidFill>
              </a:rPr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939850" y="4007051"/>
            <a:ext cx="563622" cy="4870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14" y="1156788"/>
            <a:ext cx="3493089" cy="34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Draw on the console a rhombus of stars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with size </a:t>
            </a:r>
            <a:r>
              <a:rPr lang="en-US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2211" y="3713703"/>
            <a:ext cx="1189999" cy="2677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*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* *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* * *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* *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716" y="2167609"/>
            <a:ext cx="1244988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n = 3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23840" y="3678532"/>
            <a:ext cx="839561" cy="16320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*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* *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5205" y="2167609"/>
            <a:ext cx="1216832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45428" y="3019380"/>
            <a:ext cx="422663" cy="4231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22298" y="3678532"/>
            <a:ext cx="447752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22415" y="2167609"/>
            <a:ext cx="1216832" cy="5867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63915" y="2185573"/>
            <a:ext cx="2442102" cy="3737240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35857" y="3043531"/>
            <a:ext cx="422663" cy="4231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325880" y="3022462"/>
            <a:ext cx="422663" cy="4231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118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1963</Words>
  <Application>Microsoft Macintosh PowerPoint</Application>
  <PresentationFormat>Widescreen</PresentationFormat>
  <Paragraphs>344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1_SoftUni3_1</vt:lpstr>
      <vt:lpstr>PowerPoint Presentation</vt:lpstr>
      <vt:lpstr>Table of Contents</vt:lpstr>
      <vt:lpstr>Splitting Code into Logical Parts</vt:lpstr>
      <vt:lpstr>Splitting Code into Methods</vt:lpstr>
      <vt:lpstr>Example: Code Without Methods</vt:lpstr>
      <vt:lpstr>Example: Code with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 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Solution: Point in Rectangle (3)</vt:lpstr>
      <vt:lpstr>Restructuring and Organizing Code</vt:lpstr>
      <vt:lpstr>Refactoring</vt:lpstr>
      <vt:lpstr>Refactoring Techniques</vt:lpstr>
      <vt:lpstr>Problem: Student System</vt:lpstr>
      <vt:lpstr> Syntax and Usage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Solution: Hotel Reservation (3) </vt:lpstr>
      <vt:lpstr>Static Class Members</vt:lpstr>
      <vt:lpstr>Static Class</vt:lpstr>
      <vt:lpstr>Static Members</vt:lpstr>
      <vt:lpstr>Static Members (2)</vt:lpstr>
      <vt:lpstr>Example: Static Members</vt:lpstr>
      <vt:lpstr>Definition and Usage</vt:lpstr>
      <vt:lpstr>Namespaces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42</cp:revision>
  <dcterms:created xsi:type="dcterms:W3CDTF">2015-08-26T02:19:51Z</dcterms:created>
  <dcterms:modified xsi:type="dcterms:W3CDTF">2021-05-20T09:23:34Z</dcterms:modified>
</cp:coreProperties>
</file>