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71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01/04/2021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456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9222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06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663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734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2536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302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198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6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861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653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071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50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54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719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5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7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5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3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1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930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2051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353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43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03: Encapsulation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class access modifier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Accessible to any other class in the same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7489" y="1751155"/>
            <a:ext cx="6611870" cy="2154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7489" y="4573190"/>
            <a:ext cx="4968324" cy="1109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7845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6497" y="2811850"/>
            <a:ext cx="5114462" cy="2291553"/>
            <a:chOff x="-306388" y="2138257"/>
            <a:chExt cx="3137848" cy="22921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+FirstName():string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+Age():int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7244" y="3453104"/>
            <a:ext cx="18468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bg-BG" sz="2799" dirty="0">
              <a:solidFill>
                <a:srgbClr val="2D3791"/>
              </a:solidFill>
              <a:latin typeface="Calibri" panose="020F0502020204030204"/>
            </a:endParaRPr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10" y="1801358"/>
            <a:ext cx="2091269" cy="399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45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7104" y="1433330"/>
            <a:ext cx="10458282" cy="476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396" dirty="0">
                <a:solidFill>
                  <a:srgbClr val="2D3791"/>
                </a:solidFill>
              </a:rPr>
              <a:t>public class </a:t>
            </a:r>
            <a:r>
              <a:rPr lang="en-GB" sz="2396" dirty="0">
                <a:solidFill>
                  <a:srgbClr val="FFA000"/>
                </a:solidFill>
              </a:rPr>
              <a:t>Person</a:t>
            </a:r>
            <a:r>
              <a:rPr lang="en-GB" sz="2396" dirty="0">
                <a:solidFill>
                  <a:srgbClr val="2D3791"/>
                </a:solidFill>
              </a:rPr>
              <a:t> {</a:t>
            </a:r>
          </a:p>
          <a:p>
            <a:r>
              <a:rPr lang="en-GB" sz="2396" dirty="0">
                <a:solidFill>
                  <a:srgbClr val="2D3791"/>
                </a:solidFill>
              </a:rPr>
              <a:t>  </a:t>
            </a:r>
            <a:r>
              <a:rPr lang="en-GB" sz="2396" i="1" dirty="0">
                <a:solidFill>
                  <a:srgbClr val="00B050"/>
                </a:solidFill>
              </a:rPr>
              <a:t>//</a:t>
            </a:r>
            <a:r>
              <a:rPr lang="bg-BG" sz="2396" i="1" dirty="0">
                <a:solidFill>
                  <a:srgbClr val="00B050"/>
                </a:solidFill>
              </a:rPr>
              <a:t> </a:t>
            </a:r>
            <a:r>
              <a:rPr lang="en-GB" sz="2396" dirty="0">
                <a:solidFill>
                  <a:srgbClr val="00B050"/>
                </a:solidFill>
              </a:rPr>
              <a:t>TODO:</a:t>
            </a:r>
            <a:r>
              <a:rPr lang="en-GB" sz="2396" i="1" dirty="0">
                <a:solidFill>
                  <a:srgbClr val="00B050"/>
                </a:solidFill>
              </a:rPr>
              <a:t> Add a constructor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public string FirstName { get; private set; }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public string LastName { get; private set; }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public int Age { get; private set; }</a:t>
            </a:r>
          </a:p>
          <a:p>
            <a:r>
              <a:rPr lang="en-GB" sz="2396" dirty="0">
                <a:solidFill>
                  <a:srgbClr val="2D3791"/>
                </a:solidFill>
              </a:rPr>
              <a:t>  public override string ToString() {</a:t>
            </a:r>
          </a:p>
          <a:p>
            <a:r>
              <a:rPr lang="en-GB" sz="2396" dirty="0">
                <a:solidFill>
                  <a:srgbClr val="2D3791"/>
                </a:solidFill>
              </a:rPr>
              <a:t>    return $"</a:t>
            </a:r>
            <a:r>
              <a:rPr lang="en-US" sz="2396" dirty="0">
                <a:solidFill>
                  <a:srgbClr val="2D3791"/>
                </a:solidFill>
              </a:rPr>
              <a:t>{FirstName} {LastName} is {Age} years old.";</a:t>
            </a:r>
            <a:endParaRPr lang="en-GB" sz="2396" dirty="0">
              <a:solidFill>
                <a:srgbClr val="2D3791"/>
              </a:solidFill>
            </a:endParaRPr>
          </a:p>
          <a:p>
            <a:r>
              <a:rPr lang="en-GB" sz="2396" dirty="0">
                <a:solidFill>
                  <a:srgbClr val="2D3791"/>
                </a:solidFill>
              </a:rPr>
              <a:t>  }</a:t>
            </a:r>
          </a:p>
          <a:p>
            <a:r>
              <a:rPr lang="en-GB" sz="2396" dirty="0">
                <a:solidFill>
                  <a:srgbClr val="2D3791"/>
                </a:solidFill>
              </a:rPr>
              <a:t>}</a:t>
            </a:r>
            <a:endParaRPr lang="en-US" sz="2396" dirty="0">
              <a:solidFill>
                <a:srgbClr val="2D379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87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5519" y="1423173"/>
            <a:ext cx="9061609" cy="42452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var lines = int.Parse(Console.ReadLine());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var people = new List&lt;</a:t>
            </a:r>
            <a:r>
              <a:rPr lang="en-US" sz="2396" dirty="0">
                <a:solidFill>
                  <a:srgbClr val="FFA000"/>
                </a:solidFill>
              </a:rPr>
              <a:t>Person</a:t>
            </a:r>
            <a:r>
              <a:rPr lang="en-US" sz="2396" dirty="0">
                <a:solidFill>
                  <a:srgbClr val="2D3791"/>
                </a:solidFill>
              </a:rPr>
              <a:t>&gt;();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for (int i = 0; i &lt; lines; i++) 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var cmdArgs = Console.ReadLine().Split();</a:t>
            </a:r>
          </a:p>
          <a:p>
            <a:r>
              <a:rPr lang="en-US" sz="2396" i="1" dirty="0">
                <a:solidFill>
                  <a:srgbClr val="00B050"/>
                </a:solidFill>
              </a:rPr>
              <a:t>  // Create variables for constructor parameters</a:t>
            </a:r>
            <a:endParaRPr lang="bg-BG" sz="2396" i="1" dirty="0">
              <a:solidFill>
                <a:srgbClr val="00B050"/>
              </a:solidFill>
            </a:endParaRPr>
          </a:p>
          <a:p>
            <a:r>
              <a:rPr lang="bg-BG" sz="2396" i="1" dirty="0">
                <a:solidFill>
                  <a:srgbClr val="00B050"/>
                </a:solidFill>
              </a:rPr>
              <a:t>  // </a:t>
            </a:r>
            <a:r>
              <a:rPr lang="en-US" sz="2396" i="1" dirty="0">
                <a:solidFill>
                  <a:srgbClr val="00B050"/>
                </a:solidFill>
              </a:rPr>
              <a:t>Initialize a Person</a:t>
            </a:r>
          </a:p>
          <a:p>
            <a:r>
              <a:rPr lang="en-US" sz="2396" i="1" dirty="0">
                <a:solidFill>
                  <a:srgbClr val="00B050"/>
                </a:solidFill>
              </a:rPr>
              <a:t>  // Add it to the list</a:t>
            </a:r>
          </a:p>
          <a:p>
            <a:r>
              <a:rPr lang="en-US" sz="2396" dirty="0">
                <a:solidFill>
                  <a:srgbClr val="2D379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45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5519" y="2387733"/>
            <a:ext cx="9061609" cy="25234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noProof="1">
                <a:solidFill>
                  <a:srgbClr val="2D3791"/>
                </a:solidFill>
              </a:rPr>
              <a:t>var</a:t>
            </a:r>
            <a:r>
              <a:rPr lang="en-US" sz="2396" dirty="0">
                <a:solidFill>
                  <a:srgbClr val="2D3791"/>
                </a:solidFill>
              </a:rPr>
              <a:t> </a:t>
            </a:r>
            <a:r>
              <a:rPr lang="en-US" sz="2396" dirty="0">
                <a:solidFill>
                  <a:srgbClr val="FFA000"/>
                </a:solidFill>
              </a:rPr>
              <a:t>sorted</a:t>
            </a:r>
            <a:r>
              <a:rPr lang="en-US" sz="2396" dirty="0">
                <a:solidFill>
                  <a:srgbClr val="2D3791"/>
                </a:solidFill>
              </a:rPr>
              <a:t> = people.OrderBy(p =&gt; p.FirstName)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.ThenBy(p =&gt; p.Age).ToList();</a:t>
            </a:r>
          </a:p>
          <a:p>
            <a:endParaRPr lang="en-US" sz="2396" i="1" dirty="0">
              <a:solidFill>
                <a:srgbClr val="00B050"/>
              </a:solidFill>
            </a:endParaRPr>
          </a:p>
          <a:p>
            <a:r>
              <a:rPr lang="en-US" sz="2396" noProof="1">
                <a:solidFill>
                  <a:srgbClr val="2D3791"/>
                </a:solidFill>
              </a:rPr>
              <a:t>Console.WriteLine(string.Join(</a:t>
            </a:r>
            <a:br>
              <a:rPr lang="en-US" sz="2396" noProof="1">
                <a:solidFill>
                  <a:srgbClr val="2D3791"/>
                </a:solidFill>
              </a:rPr>
            </a:br>
            <a:r>
              <a:rPr lang="en-US" sz="2396" noProof="1">
                <a:solidFill>
                  <a:srgbClr val="2D3791"/>
                </a:solidFill>
              </a:rPr>
              <a:t>  Environment.NewLine, sorted));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46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987178"/>
          </a:xfrm>
        </p:spPr>
        <p:txBody>
          <a:bodyPr/>
          <a:lstStyle/>
          <a:p>
            <a:r>
              <a:rPr lang="en-US" dirty="0"/>
              <a:t>Expand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with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Add getter for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dirty="0"/>
              <a:t>Add a method, which updates</a:t>
            </a:r>
            <a:br>
              <a:rPr lang="en-US" dirty="0"/>
            </a:b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with a given percent</a:t>
            </a:r>
          </a:p>
          <a:p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7858" y="1989921"/>
            <a:ext cx="5664113" cy="3289425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7244" y="3453104"/>
            <a:ext cx="18468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bg-BG" sz="2799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92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8573" y="1673528"/>
            <a:ext cx="10136128" cy="4397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396" dirty="0">
                <a:solidFill>
                  <a:srgbClr val="2D3791"/>
                </a:solidFill>
              </a:rPr>
              <a:t>public </a:t>
            </a:r>
            <a:r>
              <a:rPr lang="en-US" sz="2396" dirty="0">
                <a:solidFill>
                  <a:srgbClr val="2D3791"/>
                </a:solidFill>
              </a:rPr>
              <a:t>decimal</a:t>
            </a:r>
            <a:r>
              <a:rPr lang="en-GB" sz="2396" dirty="0">
                <a:solidFill>
                  <a:srgbClr val="2D3791"/>
                </a:solidFill>
              </a:rPr>
              <a:t> Salary { get; private set; }</a:t>
            </a:r>
            <a:endParaRPr lang="en-US" sz="2396" dirty="0">
              <a:solidFill>
                <a:srgbClr val="2D3791"/>
              </a:solidFill>
            </a:endParaRPr>
          </a:p>
          <a:p>
            <a:r>
              <a:rPr lang="en-US" sz="2396" dirty="0">
                <a:solidFill>
                  <a:srgbClr val="2D3791"/>
                </a:solidFill>
              </a:rPr>
              <a:t>public void </a:t>
            </a:r>
            <a:r>
              <a:rPr lang="en-US" sz="2396" noProof="1">
                <a:solidFill>
                  <a:srgbClr val="FFA000"/>
                </a:solidFill>
              </a:rPr>
              <a:t>IncreaseSalary(decimal</a:t>
            </a:r>
            <a:r>
              <a:rPr lang="en-US" sz="2396" dirty="0">
                <a:solidFill>
                  <a:srgbClr val="2D3791"/>
                </a:solidFill>
              </a:rPr>
              <a:t> percentage)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if (this.Age &gt; 30)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 this.Salary += this.Salary * percentage / 100;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else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 this.Salary += this.Salary * percentage / 200;</a:t>
            </a:r>
          </a:p>
          <a:p>
            <a:r>
              <a:rPr lang="en-GB" sz="2396" dirty="0">
                <a:solidFill>
                  <a:srgbClr val="2D379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528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Validation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3705" y="1824725"/>
            <a:ext cx="8308715" cy="37225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public decimal Salary 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get { return this.salary }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set 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</a:t>
            </a:r>
            <a:r>
              <a:rPr lang="en-US" sz="2396" dirty="0">
                <a:solidFill>
                  <a:srgbClr val="FFA000"/>
                </a:solidFill>
              </a:rPr>
              <a:t>if</a:t>
            </a:r>
            <a:r>
              <a:rPr lang="en-US" sz="2396" dirty="0">
                <a:solidFill>
                  <a:srgbClr val="2D3791"/>
                </a:solidFill>
              </a:rPr>
              <a:t> (</a:t>
            </a:r>
            <a:r>
              <a:rPr lang="en-US" sz="2396" dirty="0">
                <a:solidFill>
                  <a:srgbClr val="FFA000"/>
                </a:solidFill>
              </a:rPr>
              <a:t>value &lt; 460</a:t>
            </a:r>
            <a:r>
              <a:rPr lang="en-US" sz="2396" dirty="0">
                <a:solidFill>
                  <a:srgbClr val="2D3791"/>
                </a:solidFill>
              </a:rPr>
              <a:t>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  throw new </a:t>
            </a:r>
            <a:r>
              <a:rPr lang="en-US" sz="2396" dirty="0">
                <a:solidFill>
                  <a:srgbClr val="FFA000"/>
                </a:solidFill>
              </a:rPr>
              <a:t>ArgumentException</a:t>
            </a:r>
            <a:r>
              <a:rPr lang="en-US" sz="2396" dirty="0">
                <a:solidFill>
                  <a:srgbClr val="2D3791"/>
                </a:solidFill>
              </a:rPr>
              <a:t>("...");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this.salary = value; }</a:t>
            </a:r>
          </a:p>
          <a:p>
            <a:r>
              <a:rPr lang="en-US" sz="2396" dirty="0">
                <a:solidFill>
                  <a:srgbClr val="2D3791"/>
                </a:solidFill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61" y="3273458"/>
            <a:ext cx="2757851" cy="668488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dirty="0">
                <a:solidFill>
                  <a:srgbClr val="FFFFFF"/>
                </a:solidFill>
                <a:latin typeface="Calibri" panose="020F0502020204030204"/>
              </a:rPr>
              <a:t>Throw </a:t>
            </a:r>
            <a:r>
              <a:rPr lang="en-US" sz="2399" b="1" dirty="0">
                <a:solidFill>
                  <a:srgbClr val="FFA000">
                    <a:lumMod val="60000"/>
                    <a:lumOff val="40000"/>
                  </a:srgbClr>
                </a:solidFill>
                <a:latin typeface="Calibri" panose="020F0502020204030204"/>
              </a:rPr>
              <a:t>exceptions</a:t>
            </a:r>
            <a:endParaRPr lang="en-US" sz="2399" b="1" noProof="1">
              <a:solidFill>
                <a:srgbClr val="FFA000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2282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04021" y="1883667"/>
            <a:ext cx="9001091" cy="37225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public Person(string firstName, string lastName, 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          int age, decimal salary) 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this.FirstName = firstName;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this.LastName = lastName;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this.Age = age;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this.Salary = salary;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525" y="3210247"/>
            <a:ext cx="2878300" cy="86374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dirty="0">
                <a:solidFill>
                  <a:srgbClr val="FFFFFF"/>
                </a:solidFill>
                <a:latin typeface="Calibri" panose="020F0502020204030204"/>
              </a:rPr>
              <a:t>Validation happens inside the setter</a:t>
            </a:r>
            <a:endParaRPr lang="en-US" sz="2399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3189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  <a:p>
            <a:r>
              <a:rPr lang="en-US" dirty="0"/>
              <a:t>Keyword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7675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validation for every field</a:t>
            </a:r>
          </a:p>
          <a:p>
            <a:r>
              <a:rPr lang="en-US" dirty="0"/>
              <a:t>Names must be </a:t>
            </a:r>
            <a:br>
              <a:rPr lang="en-US" dirty="0"/>
            </a:br>
            <a:r>
              <a:rPr lang="en-US" dirty="0"/>
              <a:t>at least 3 symbols</a:t>
            </a:r>
          </a:p>
          <a:p>
            <a:r>
              <a:rPr lang="en-US" dirty="0"/>
              <a:t>Age cannot be zero or negative </a:t>
            </a:r>
          </a:p>
          <a:p>
            <a:r>
              <a:rPr lang="en-US" dirty="0"/>
              <a:t>Salary 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378" y="1379240"/>
            <a:ext cx="4432299" cy="4354536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9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7244" y="3453104"/>
            <a:ext cx="18468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bg-BG" sz="2799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30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0427" y="1386542"/>
            <a:ext cx="7811793" cy="476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public </a:t>
            </a:r>
            <a:r>
              <a:rPr lang="en-US" sz="2396" noProof="1">
                <a:solidFill>
                  <a:srgbClr val="2D3791"/>
                </a:solidFill>
              </a:rPr>
              <a:t>int</a:t>
            </a:r>
            <a:r>
              <a:rPr lang="en-US" sz="2396" dirty="0">
                <a:solidFill>
                  <a:srgbClr val="2D3791"/>
                </a:solidFill>
              </a:rPr>
              <a:t> Age </a:t>
            </a:r>
          </a:p>
          <a:p>
            <a:r>
              <a:rPr lang="en-US" sz="2396" dirty="0">
                <a:solidFill>
                  <a:srgbClr val="2D3791"/>
                </a:solidFill>
              </a:rPr>
              <a:t>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get =&gt; </a:t>
            </a:r>
            <a:r>
              <a:rPr lang="en-US" sz="2396" noProof="1">
                <a:solidFill>
                  <a:srgbClr val="2D3791"/>
                </a:solidFill>
              </a:rPr>
              <a:t>this.age</a:t>
            </a:r>
            <a:r>
              <a:rPr lang="en-US" sz="2396" dirty="0">
                <a:solidFill>
                  <a:srgbClr val="2D3791"/>
                </a:solidFill>
              </a:rPr>
              <a:t>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private set 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if (age &lt; 1)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  throw new </a:t>
            </a:r>
            <a:r>
              <a:rPr lang="en-US" sz="2396" noProof="1">
                <a:solidFill>
                  <a:srgbClr val="2D3791"/>
                </a:solidFill>
              </a:rPr>
              <a:t>ArgumentException</a:t>
            </a:r>
            <a:r>
              <a:rPr lang="en-US" sz="2396" dirty="0">
                <a:solidFill>
                  <a:srgbClr val="2D3791"/>
                </a:solidFill>
              </a:rPr>
              <a:t>("...");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 </a:t>
            </a:r>
            <a:r>
              <a:rPr lang="en-US" sz="2396" noProof="1">
                <a:solidFill>
                  <a:srgbClr val="2D3791"/>
                </a:solidFill>
              </a:rPr>
              <a:t>this.age</a:t>
            </a:r>
            <a:r>
              <a:rPr lang="en-US" sz="2396" dirty="0">
                <a:solidFill>
                  <a:srgbClr val="2D3791"/>
                </a:solidFill>
              </a:rPr>
              <a:t> = value; }</a:t>
            </a:r>
          </a:p>
          <a:p>
            <a:r>
              <a:rPr lang="en-US" sz="2396" dirty="0">
                <a:solidFill>
                  <a:srgbClr val="2D3791"/>
                </a:solidFill>
              </a:rPr>
              <a:t>}</a:t>
            </a:r>
          </a:p>
          <a:p>
            <a:r>
              <a:rPr lang="en-US" sz="2396" i="1" dirty="0">
                <a:solidFill>
                  <a:srgbClr val="00B050"/>
                </a:solidFill>
              </a:rPr>
              <a:t>// </a:t>
            </a:r>
            <a:r>
              <a:rPr lang="en-US" sz="2396" dirty="0">
                <a:solidFill>
                  <a:srgbClr val="00B050"/>
                </a:solidFill>
              </a:rPr>
              <a:t>TODO:</a:t>
            </a:r>
            <a:r>
              <a:rPr lang="en-US" sz="2396" i="1" dirty="0">
                <a:solidFill>
                  <a:srgbClr val="00B050"/>
                </a:solidFill>
              </a:rPr>
              <a:t> Add validation for the rest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606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Mutable == </a:t>
            </a:r>
            <a:br>
              <a:rPr lang="en-US" dirty="0"/>
            </a:br>
            <a:r>
              <a:rPr lang="en-US" dirty="0"/>
              <a:t>changeable</a:t>
            </a:r>
          </a:p>
          <a:p>
            <a:pPr lvl="1"/>
            <a:r>
              <a:rPr lang="en-US" dirty="0"/>
              <a:t>Use the same memory </a:t>
            </a:r>
            <a:br>
              <a:rPr lang="en-US" dirty="0"/>
            </a:br>
            <a:r>
              <a:rPr lang="en-US" dirty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Immutable == </a:t>
            </a:r>
            <a:br>
              <a:rPr lang="en-GB" dirty="0"/>
            </a:br>
            <a:r>
              <a:rPr lang="en-GB" dirty="0"/>
              <a:t>unchangeable</a:t>
            </a:r>
          </a:p>
          <a:p>
            <a:pPr lvl="1"/>
            <a:r>
              <a:rPr lang="en-GB" dirty="0"/>
              <a:t>Create new memory </a:t>
            </a:r>
            <a:br>
              <a:rPr lang="en-GB" dirty="0"/>
            </a:br>
            <a:r>
              <a:rPr lang="en-GB" dirty="0"/>
              <a:t>every time they're </a:t>
            </a:r>
            <a:br>
              <a:rPr lang="en-GB" dirty="0"/>
            </a:br>
            <a:r>
              <a:rPr lang="en-GB" dirty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09036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67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7308" y="1796475"/>
            <a:ext cx="6596492" cy="3199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List&lt;Person&gt; Players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get { return this.players; }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67900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encapsulate collections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 (2)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38700" y="2265879"/>
            <a:ext cx="8483516" cy="42452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GB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38242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375" y="1196711"/>
            <a:ext cx="11815018" cy="5199712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23010" y="1228925"/>
            <a:ext cx="5422042" cy="4724788"/>
            <a:chOff x="-306388" y="2077297"/>
            <a:chExt cx="3137848" cy="472601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8002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7244" y="3453104"/>
            <a:ext cx="18468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bg-BG" sz="2799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13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4659" y="1433330"/>
            <a:ext cx="7847536" cy="476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dirty="0">
                <a:solidFill>
                  <a:srgbClr val="2D3791"/>
                </a:solidFill>
              </a:rPr>
              <a:t>private string name;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private List&lt;Person&gt; firstTeam;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private List&lt;Person&gt; reserveTeam;</a:t>
            </a:r>
          </a:p>
          <a:p>
            <a:endParaRPr lang="en-US" sz="2396" dirty="0">
              <a:solidFill>
                <a:srgbClr val="2D3791"/>
              </a:solidFill>
            </a:endParaRPr>
          </a:p>
          <a:p>
            <a:r>
              <a:rPr lang="en-US" sz="2396" dirty="0">
                <a:solidFill>
                  <a:srgbClr val="2D3791"/>
                </a:solidFill>
              </a:rPr>
              <a:t>public Team(string name) {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this.name = name;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this.firstTeam = new List&lt;Person&gt;();</a:t>
            </a:r>
          </a:p>
          <a:p>
            <a:r>
              <a:rPr lang="en-US" sz="2396" dirty="0">
                <a:solidFill>
                  <a:srgbClr val="2D3791"/>
                </a:solidFill>
              </a:rPr>
              <a:t>   this.reserveTeam = new List&lt;Person&gt;(); }</a:t>
            </a:r>
          </a:p>
          <a:p>
            <a:r>
              <a:rPr lang="en-US" sz="2396" i="1" dirty="0">
                <a:solidFill>
                  <a:srgbClr val="00B050"/>
                </a:solidFill>
              </a:rPr>
              <a:t>// continues on the next slide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81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8255" y="1244539"/>
            <a:ext cx="9232038" cy="476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96" noProof="1">
                <a:solidFill>
                  <a:srgbClr val="2D3791"/>
                </a:solidFill>
              </a:rPr>
              <a:t>public </a:t>
            </a:r>
            <a:r>
              <a:rPr lang="en-US" sz="2396" noProof="1">
                <a:solidFill>
                  <a:srgbClr val="FFA000"/>
                </a:solidFill>
              </a:rPr>
              <a:t>IReadOnlyCollection</a:t>
            </a:r>
            <a:r>
              <a:rPr lang="en-US" sz="2396" noProof="1">
                <a:solidFill>
                  <a:srgbClr val="2D3791"/>
                </a:solidFill>
              </a:rPr>
              <a:t>&lt;</a:t>
            </a:r>
            <a:r>
              <a:rPr lang="en-US" sz="2396" noProof="1">
                <a:solidFill>
                  <a:srgbClr val="FFA000"/>
                </a:solidFill>
              </a:rPr>
              <a:t>Person</a:t>
            </a:r>
            <a:r>
              <a:rPr lang="en-US" sz="2396" noProof="1">
                <a:solidFill>
                  <a:srgbClr val="2D3791"/>
                </a:solidFill>
              </a:rPr>
              <a:t>&gt;</a:t>
            </a:r>
            <a:r>
              <a:rPr lang="en-US" sz="2396" noProof="1">
                <a:solidFill>
                  <a:srgbClr val="FFA000"/>
                </a:solidFill>
              </a:rPr>
              <a:t> </a:t>
            </a:r>
            <a:r>
              <a:rPr lang="en-US" sz="2396" noProof="1">
                <a:solidFill>
                  <a:srgbClr val="2D3791"/>
                </a:solidFill>
              </a:rPr>
              <a:t>FirstTeam {</a:t>
            </a:r>
          </a:p>
          <a:p>
            <a:r>
              <a:rPr lang="en-US" sz="2396" noProof="1">
                <a:solidFill>
                  <a:srgbClr val="2D3791"/>
                </a:solidFill>
              </a:rPr>
              <a:t>  get { return this.firstTeam.</a:t>
            </a:r>
            <a:r>
              <a:rPr lang="en-US" sz="2396" noProof="1">
                <a:solidFill>
                  <a:srgbClr val="FFA000"/>
                </a:solidFill>
              </a:rPr>
              <a:t>AsReadOnly</a:t>
            </a:r>
            <a:r>
              <a:rPr lang="en-US" sz="2396" noProof="1">
                <a:solidFill>
                  <a:srgbClr val="2D3791"/>
                </a:solidFill>
              </a:rPr>
              <a:t>(); }</a:t>
            </a:r>
          </a:p>
          <a:p>
            <a:r>
              <a:rPr lang="en-US" sz="2396" noProof="1">
                <a:solidFill>
                  <a:srgbClr val="2D3791"/>
                </a:solidFill>
              </a:rPr>
              <a:t>}</a:t>
            </a:r>
          </a:p>
          <a:p>
            <a:r>
              <a:rPr lang="en-US" sz="2396" i="1" noProof="1">
                <a:solidFill>
                  <a:srgbClr val="00B050"/>
                </a:solidFill>
              </a:rPr>
              <a:t>// </a:t>
            </a:r>
            <a:r>
              <a:rPr lang="en-US" sz="2396" noProof="1">
                <a:solidFill>
                  <a:srgbClr val="00B050"/>
                </a:solidFill>
              </a:rPr>
              <a:t>TODO:</a:t>
            </a:r>
            <a:r>
              <a:rPr lang="en-US" sz="2396" i="1" noProof="1">
                <a:solidFill>
                  <a:srgbClr val="00B050"/>
                </a:solidFill>
              </a:rPr>
              <a:t> Implement reserve team getter</a:t>
            </a:r>
          </a:p>
          <a:p>
            <a:r>
              <a:rPr lang="en-US" sz="2396" noProof="1">
                <a:solidFill>
                  <a:srgbClr val="2D3791"/>
                </a:solidFill>
              </a:rPr>
              <a:t>public void AddPlayer(</a:t>
            </a:r>
            <a:r>
              <a:rPr lang="en-US" sz="2396" noProof="1">
                <a:solidFill>
                  <a:srgbClr val="FFA000"/>
                </a:solidFill>
              </a:rPr>
              <a:t>Person player</a:t>
            </a:r>
            <a:r>
              <a:rPr lang="en-US" sz="2396" noProof="1">
                <a:solidFill>
                  <a:srgbClr val="2D3791"/>
                </a:solidFill>
              </a:rPr>
              <a:t>) {</a:t>
            </a:r>
          </a:p>
          <a:p>
            <a:r>
              <a:rPr lang="en-US" sz="2396" noProof="1">
                <a:solidFill>
                  <a:srgbClr val="2D3791"/>
                </a:solidFill>
              </a:rPr>
              <a:t>  if (player.Age &lt; 40)</a:t>
            </a:r>
          </a:p>
          <a:p>
            <a:r>
              <a:rPr lang="en-US" sz="2396" noProof="1">
                <a:solidFill>
                  <a:srgbClr val="2D3791"/>
                </a:solidFill>
              </a:rPr>
              <a:t>    </a:t>
            </a:r>
            <a:r>
              <a:rPr lang="en-US" sz="2396" noProof="1">
                <a:solidFill>
                  <a:srgbClr val="FFA000"/>
                </a:solidFill>
              </a:rPr>
              <a:t>firstTeam</a:t>
            </a:r>
            <a:r>
              <a:rPr lang="en-US" sz="2396" noProof="1">
                <a:solidFill>
                  <a:srgbClr val="2D3791"/>
                </a:solidFill>
              </a:rPr>
              <a:t>.</a:t>
            </a:r>
            <a:r>
              <a:rPr lang="en-US" sz="2396" noProof="1">
                <a:solidFill>
                  <a:srgbClr val="FFA000"/>
                </a:solidFill>
              </a:rPr>
              <a:t>Add</a:t>
            </a:r>
            <a:r>
              <a:rPr lang="en-US" sz="2396" noProof="1">
                <a:solidFill>
                  <a:srgbClr val="2D3791"/>
                </a:solidFill>
              </a:rPr>
              <a:t>(</a:t>
            </a:r>
            <a:r>
              <a:rPr lang="en-US" sz="2396" noProof="1">
                <a:solidFill>
                  <a:srgbClr val="FFA000"/>
                </a:solidFill>
              </a:rPr>
              <a:t>player</a:t>
            </a:r>
            <a:r>
              <a:rPr lang="en-US" sz="2396" noProof="1">
                <a:solidFill>
                  <a:srgbClr val="2D3791"/>
                </a:solidFill>
              </a:rPr>
              <a:t>);</a:t>
            </a:r>
          </a:p>
          <a:p>
            <a:r>
              <a:rPr lang="en-US" sz="2396" noProof="1">
                <a:solidFill>
                  <a:srgbClr val="2D3791"/>
                </a:solidFill>
              </a:rPr>
              <a:t>  else</a:t>
            </a:r>
          </a:p>
          <a:p>
            <a:r>
              <a:rPr lang="en-US" sz="2396" noProof="1">
                <a:solidFill>
                  <a:srgbClr val="2D3791"/>
                </a:solidFill>
              </a:rPr>
              <a:t>    </a:t>
            </a:r>
            <a:r>
              <a:rPr lang="en-US" sz="2396" noProof="1">
                <a:solidFill>
                  <a:srgbClr val="FFA000"/>
                </a:solidFill>
              </a:rPr>
              <a:t>reserveTeam</a:t>
            </a:r>
            <a:r>
              <a:rPr lang="en-US" sz="2396" noProof="1">
                <a:solidFill>
                  <a:srgbClr val="2D3791"/>
                </a:solidFill>
              </a:rPr>
              <a:t>.</a:t>
            </a:r>
            <a:r>
              <a:rPr lang="en-US" sz="2396" noProof="1">
                <a:solidFill>
                  <a:srgbClr val="FFA000"/>
                </a:solidFill>
              </a:rPr>
              <a:t>Add</a:t>
            </a:r>
            <a:r>
              <a:rPr lang="en-US" sz="2396" noProof="1">
                <a:solidFill>
                  <a:srgbClr val="2D3791"/>
                </a:solidFill>
              </a:rPr>
              <a:t>(</a:t>
            </a:r>
            <a:r>
              <a:rPr lang="en-US" sz="2396" noProof="1">
                <a:solidFill>
                  <a:srgbClr val="FFA000"/>
                </a:solidFill>
              </a:rPr>
              <a:t>player</a:t>
            </a:r>
            <a:r>
              <a:rPr lang="en-US" sz="2396" noProof="1">
                <a:solidFill>
                  <a:srgbClr val="2D3791"/>
                </a:solidFill>
              </a:rPr>
              <a:t>);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921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2398">
                <a:solidFill>
                  <a:srgbClr val="2D3791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>
                    <a:lumMod val="60000"/>
                    <a:lumOff val="40000"/>
                  </a:srgbClr>
                </a:solidFill>
                <a:latin typeface="Calibri" panose="020F0502020204030204"/>
              </a:rPr>
              <a:t>implementation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>
                    <a:lumMod val="60000"/>
                    <a:lumOff val="40000"/>
                  </a:srgbClr>
                </a:solidFill>
                <a:latin typeface="Calibri" panose="020F0502020204030204"/>
              </a:rPr>
              <a:t>complexity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>
                    <a:lumMod val="60000"/>
                    <a:lumOff val="40000"/>
                  </a:srgbClr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>
                    <a:lumMod val="60000"/>
                    <a:lumOff val="40000"/>
                  </a:srgbClr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66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59777-94A4-6442-99F7-ED5261A9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Time to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98026-280A-E144-91B2-B8279A77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583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Encapsulation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90" y="1195373"/>
            <a:ext cx="2975114" cy="297511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 Hiding Implementation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275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wrapping code and data together </a:t>
            </a:r>
            <a:br>
              <a:rPr lang="en-US" dirty="0"/>
            </a:br>
            <a:r>
              <a:rPr lang="en-US" dirty="0"/>
              <a:t>into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199" dirty="0"/>
              <a:t>Structural changes remain </a:t>
            </a:r>
            <a:r>
              <a:rPr lang="en-US" sz="3199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199" dirty="0"/>
              <a:t>Allows</a:t>
            </a:r>
            <a:r>
              <a:rPr lang="en-US" sz="3199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validation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</a:rPr>
              <a:t>data binding</a:t>
            </a:r>
            <a:endParaRPr lang="bg-BG" sz="3199" b="1" dirty="0">
              <a:solidFill>
                <a:schemeClr val="bg1"/>
              </a:solidFill>
            </a:endParaRPr>
          </a:p>
          <a:p>
            <a:endParaRPr lang="bg-BG" sz="3199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685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6107" y="1815877"/>
            <a:ext cx="6034712" cy="3407095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26" tIns="107944" rIns="143926" bIns="107944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6" b="1" noProof="1">
                  <a:solidFill>
                    <a:srgbClr val="2D3791"/>
                  </a:solidFill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1663" y="2614034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noProof="1">
                <a:solidFill>
                  <a:srgbClr val="FFFFFF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1663" y="4032021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noProof="1">
                <a:solidFill>
                  <a:srgbClr val="FFFFFF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2114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8320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Visibility of Class Members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Access Modifiers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5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746"/>
            <a:ext cx="9927138" cy="5361386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999" dirty="0"/>
              <a:t>It's the main way to perform encapsulation and hide </a:t>
            </a:r>
            <a:br>
              <a:rPr lang="en-US" sz="3999" dirty="0"/>
            </a:br>
            <a:r>
              <a:rPr lang="en-US" sz="3999" dirty="0"/>
              <a:t>data from the outside world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3999" dirty="0"/>
              <a:t>The default field and method modifier is</a:t>
            </a:r>
            <a:r>
              <a:rPr lang="en-US" sz="3999" b="1" dirty="0">
                <a:solidFill>
                  <a:schemeClr val="bg1"/>
                </a:solidFill>
              </a:rPr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999" dirty="0"/>
          </a:p>
          <a:p>
            <a:pPr>
              <a:buClr>
                <a:schemeClr val="tx1"/>
              </a:buClr>
            </a:pPr>
            <a:r>
              <a:rPr lang="en-US" sz="3999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799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489" y="2183825"/>
            <a:ext cx="4673573" cy="2154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Person (string name)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1596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99" dirty="0"/>
              <a:t>The most </a:t>
            </a:r>
            <a:r>
              <a:rPr lang="en-GB" sz="3699" b="1" dirty="0">
                <a:solidFill>
                  <a:schemeClr val="bg1"/>
                </a:solidFill>
              </a:rPr>
              <a:t>permissive</a:t>
            </a:r>
            <a:r>
              <a:rPr lang="en-GB" sz="3699" dirty="0"/>
              <a:t> access level</a:t>
            </a:r>
          </a:p>
          <a:p>
            <a:r>
              <a:rPr lang="en-GB" sz="3699" dirty="0"/>
              <a:t>There are </a:t>
            </a:r>
            <a:r>
              <a:rPr lang="en-GB" sz="3699" b="1" dirty="0">
                <a:solidFill>
                  <a:schemeClr val="bg1"/>
                </a:solidFill>
              </a:rPr>
              <a:t>no restrictions </a:t>
            </a:r>
            <a:r>
              <a:rPr lang="en-GB" sz="3699" dirty="0"/>
              <a:t>on </a:t>
            </a:r>
            <a:br>
              <a:rPr lang="en-GB" sz="3699" dirty="0"/>
            </a:br>
            <a:r>
              <a:rPr lang="en-GB" sz="3699" dirty="0"/>
              <a:t>accessing public members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3699" dirty="0"/>
              <a:t>To access class directly from a namespace</a:t>
            </a:r>
            <a:br>
              <a:rPr lang="en-GB" sz="3699" dirty="0"/>
            </a:br>
            <a:r>
              <a:rPr lang="en-GB" sz="3699" dirty="0"/>
              <a:t>use the </a:t>
            </a:r>
            <a:r>
              <a:rPr lang="en-GB" sz="3699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699" dirty="0"/>
              <a:t> keyword to include the namespace </a:t>
            </a:r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61547" y="2753995"/>
            <a:ext cx="6786380" cy="2154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5012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1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2677</Words>
  <Application>Microsoft Macintosh PowerPoint</Application>
  <PresentationFormat>Widescreen</PresentationFormat>
  <Paragraphs>370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Verdana</vt:lpstr>
      <vt:lpstr>Wingdings</vt:lpstr>
      <vt:lpstr>Office Theme</vt:lpstr>
      <vt:lpstr>SoftUni3_1</vt:lpstr>
      <vt:lpstr>1_SoftUni3_1</vt:lpstr>
      <vt:lpstr>PowerPoint Presentation</vt:lpstr>
      <vt:lpstr>Table of Contents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</vt:lpstr>
      <vt:lpstr>Solution: Sort Persons by Name and Age (2)</vt:lpstr>
      <vt:lpstr>Solution: Sort Persons by Name and Age (3)</vt:lpstr>
      <vt:lpstr>Problem: Salary Increase</vt:lpstr>
      <vt:lpstr>Solution: Salary Increase</vt:lpstr>
      <vt:lpstr>Validation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Mutable Fields (2)</vt:lpstr>
      <vt:lpstr>Problem: Team</vt:lpstr>
      <vt:lpstr>Solution: Team</vt:lpstr>
      <vt:lpstr>Solution: Team(2)</vt:lpstr>
      <vt:lpstr>Summary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35</cp:revision>
  <dcterms:created xsi:type="dcterms:W3CDTF">2015-08-26T02:19:51Z</dcterms:created>
  <dcterms:modified xsi:type="dcterms:W3CDTF">2021-03-31T17:15:04Z</dcterms:modified>
</cp:coreProperties>
</file>