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 id="2147483671" r:id="rId3"/>
  </p:sldMasterIdLst>
  <p:notesMasterIdLst>
    <p:notesMasterId r:id="rId40"/>
  </p:notesMasterIdLst>
  <p:handoutMasterIdLst>
    <p:handoutMasterId r:id="rId41"/>
  </p:handoutMasterIdLst>
  <p:sldIdLst>
    <p:sldId id="256" r:id="rId4"/>
    <p:sldId id="257"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6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791"/>
    <a:srgbClr val="F06E28"/>
    <a:srgbClr val="1200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01"/>
    <p:restoredTop sz="91667"/>
  </p:normalViewPr>
  <p:slideViewPr>
    <p:cSldViewPr snapToGrid="0" snapToObjects="1">
      <p:cViewPr varScale="1">
        <p:scale>
          <a:sx n="95" d="100"/>
          <a:sy n="95" d="100"/>
        </p:scale>
        <p:origin x="216" y="61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C51BE-9B66-B447-8629-F07BEC8B0A22}" type="datetimeFigureOut">
              <a:rPr lang="en-US" smtClean="0"/>
              <a:t>4/1/21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9C81B-2B23-F740-97B9-1E5157854B66}" type="slidenum">
              <a:rPr lang="en-US" smtClean="0"/>
              <a:t>‹#›</a:t>
            </a:fld>
            <a:endParaRPr lang="en-US"/>
          </a:p>
        </p:txBody>
      </p:sp>
    </p:spTree>
    <p:extLst>
      <p:ext uri="{BB962C8B-B14F-4D97-AF65-F5344CB8AC3E}">
        <p14:creationId xmlns:p14="http://schemas.microsoft.com/office/powerpoint/2010/main" val="403051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7B61A-075D-404E-B197-788465D82141}" type="datetimeFigureOut">
              <a:rPr lang="en-VN" smtClean="0"/>
              <a:t>01/04/2021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5E25-2729-6B4E-BAA8-8C14245BC546}" type="slidenum">
              <a:rPr lang="en-VN" smtClean="0"/>
              <a:t>‹#›</a:t>
            </a:fld>
            <a:endParaRPr lang="en-VN"/>
          </a:p>
        </p:txBody>
      </p:sp>
    </p:spTree>
    <p:extLst>
      <p:ext uri="{BB962C8B-B14F-4D97-AF65-F5344CB8AC3E}">
        <p14:creationId xmlns:p14="http://schemas.microsoft.com/office/powerpoint/2010/main" val="351292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380300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762742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16</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98882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17</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203170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18</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430183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19</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98033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21</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27393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22</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524421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23</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16567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24</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119404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64926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131C5E-1E6B-46FF-9756-44B6556E2A79}"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351699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26</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354822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27</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159544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28</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32566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443787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752541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070567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33</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68660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34</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101375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412021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8</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96171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66175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10</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98552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11</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67096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385775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13</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77757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14</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4136766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2" name="Title 1"/>
          <p:cNvSpPr>
            <a:spLocks noGrp="1"/>
          </p:cNvSpPr>
          <p:nvPr>
            <p:ph type="ctrTitle" hasCustomPrompt="1"/>
          </p:nvPr>
        </p:nvSpPr>
        <p:spPr>
          <a:xfrm>
            <a:off x="1778780" y="596900"/>
            <a:ext cx="7941733" cy="1358900"/>
          </a:xfrm>
          <a:prstGeom prst="rect">
            <a:avLst/>
          </a:prstGeom>
        </p:spPr>
        <p:txBody>
          <a:bodyPr/>
          <a:lstStyle>
            <a:lvl1pPr algn="r">
              <a:defRPr sz="3600" b="1">
                <a:solidFill>
                  <a:srgbClr val="FFFFFF"/>
                </a:solidFill>
              </a:defRPr>
            </a:lvl1pPr>
          </a:lstStyle>
          <a:p>
            <a:r>
              <a:rPr lang="vi-VN" dirty="0"/>
              <a:t>HEADLINE</a:t>
            </a:r>
            <a:br>
              <a:rPr lang="vi-VN" dirty="0"/>
            </a:br>
            <a:r>
              <a:rPr lang="vi-VN" dirty="0"/>
              <a:t>HERE</a:t>
            </a:r>
            <a:endParaRPr lang="en-US" dirty="0"/>
          </a:p>
        </p:txBody>
      </p:sp>
      <p:sp>
        <p:nvSpPr>
          <p:cNvPr id="3" name="Subtitle 2"/>
          <p:cNvSpPr>
            <a:spLocks noGrp="1"/>
          </p:cNvSpPr>
          <p:nvPr>
            <p:ph type="subTitle" idx="1" hasCustomPrompt="1"/>
          </p:nvPr>
        </p:nvSpPr>
        <p:spPr>
          <a:xfrm>
            <a:off x="1778780"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a:t>Full name</a:t>
            </a:r>
          </a:p>
          <a:p>
            <a:r>
              <a:rPr lang="vi-VN" dirty="0"/>
              <a:t>Title</a:t>
            </a:r>
            <a:endParaRPr lang="en-US" dirty="0"/>
          </a:p>
        </p:txBody>
      </p:sp>
      <p:pic>
        <p:nvPicPr>
          <p:cNvPr id="9" name="Picture 8"/>
          <p:cNvPicPr>
            <a:picLocks noChangeAspect="1"/>
          </p:cNvPicPr>
          <p:nvPr userDrawn="1"/>
        </p:nvPicPr>
        <p:blipFill>
          <a:blip r:embed="rId3"/>
          <a:stretch>
            <a:fillRect/>
          </a:stretch>
        </p:blipFill>
        <p:spPr>
          <a:xfrm>
            <a:off x="9974513" y="596900"/>
            <a:ext cx="271780" cy="1358900"/>
          </a:xfrm>
          <a:prstGeom prst="rect">
            <a:avLst/>
          </a:prstGeom>
        </p:spPr>
      </p:pic>
    </p:spTree>
    <p:extLst>
      <p:ext uri="{BB962C8B-B14F-4D97-AF65-F5344CB8AC3E}">
        <p14:creationId xmlns:p14="http://schemas.microsoft.com/office/powerpoint/2010/main" val="127895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10637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6" name="Rectangle 5"/>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4/1/21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5409212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4/1/21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1024818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4/1/21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8319697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697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1"/>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4/1/21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1461551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4/1/21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79316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0F1A8-532C-4443-BDB9-44438A972E15}"/>
              </a:ext>
            </a:extLst>
          </p:cNvPr>
          <p:cNvSpPr/>
          <p:nvPr/>
        </p:nvSpPr>
        <p:spPr>
          <a:xfrm>
            <a:off x="3493"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4/1/21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3446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4/1/21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821123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4/1/21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989926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baseline="0">
                <a:solidFill>
                  <a:srgbClr val="F06E28"/>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a:t>Heading 1</a:t>
            </a:r>
            <a:endParaRPr lang="en-US" dirty="0"/>
          </a:p>
          <a:p>
            <a:pPr lvl="1"/>
            <a:r>
              <a:rPr lang="en-US" dirty="0"/>
              <a:t>S</a:t>
            </a:r>
            <a:r>
              <a:rPr lang="vi-VN" dirty="0"/>
              <a:t>ub heading</a:t>
            </a:r>
            <a:endParaRPr lang="en-US" dirty="0"/>
          </a:p>
          <a:p>
            <a:pPr lvl="2"/>
            <a:r>
              <a:rPr lang="vi-VN" dirty="0"/>
              <a:t>Content</a:t>
            </a:r>
            <a:endParaRPr lang="en-US" dirty="0"/>
          </a:p>
          <a:p>
            <a:pPr lvl="3"/>
            <a:r>
              <a:rPr lang="vi-VN" dirty="0"/>
              <a:t>Sub</a:t>
            </a:r>
            <a:endParaRPr lang="en-US" dirty="0"/>
          </a:p>
          <a:p>
            <a:pPr lvl="4"/>
            <a:r>
              <a:rPr lang="vi-VN" dirty="0"/>
              <a:t>Sub</a:t>
            </a:r>
            <a:endParaRPr lang="en-US" dirty="0"/>
          </a:p>
        </p:txBody>
      </p:sp>
      <p:sp>
        <p:nvSpPr>
          <p:cNvPr id="9" name="Title 1"/>
          <p:cNvSpPr>
            <a:spLocks noGrp="1"/>
          </p:cNvSpPr>
          <p:nvPr>
            <p:ph type="title" hasCustomPrompt="1"/>
          </p:nvPr>
        </p:nvSpPr>
        <p:spPr>
          <a:xfrm>
            <a:off x="5452533" y="466972"/>
            <a:ext cx="6129867" cy="802782"/>
          </a:xfrm>
          <a:prstGeom prst="rect">
            <a:avLst/>
          </a:prstGeom>
        </p:spPr>
        <p:txBody>
          <a:bodyPr>
            <a:normAutofit/>
          </a:bodyPr>
          <a:lstStyle>
            <a:lvl1pPr>
              <a:defRPr sz="3600" b="1">
                <a:solidFill>
                  <a:srgbClr val="2E3791"/>
                </a:solidFill>
                <a:latin typeface="+mj-lt"/>
              </a:defRPr>
            </a:lvl1pPr>
          </a:lstStyle>
          <a:p>
            <a:r>
              <a:rPr lang="vi-VN" dirty="0"/>
              <a:t>HEADLINE HERE</a:t>
            </a:r>
            <a:endParaRPr lang="en-US" dirty="0"/>
          </a:p>
        </p:txBody>
      </p:sp>
    </p:spTree>
    <p:extLst>
      <p:ext uri="{BB962C8B-B14F-4D97-AF65-F5344CB8AC3E}">
        <p14:creationId xmlns:p14="http://schemas.microsoft.com/office/powerpoint/2010/main" val="1133477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968308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951C9B-3DEE-4E28-8D4C-55505E0CB6AB}"/>
              </a:ext>
            </a:extLst>
          </p:cNvPr>
          <p:cNvSpPr/>
          <p:nvPr/>
        </p:nvSpPr>
        <p:spPr>
          <a:xfrm>
            <a:off x="-4764" y="1524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4/1/21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395904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033992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6" name="Rectangle 5"/>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4/1/21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8571717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4/1/21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8736673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4/1/21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6676535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116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1"/>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4/1/21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6784652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4/1/21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963034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0F1A8-532C-4443-BDB9-44438A972E15}"/>
              </a:ext>
            </a:extLst>
          </p:cNvPr>
          <p:cNvSpPr/>
          <p:nvPr/>
        </p:nvSpPr>
        <p:spPr>
          <a:xfrm>
            <a:off x="3493"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4/1/21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754140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t"/>
          <a:lstStyle>
            <a:lvl1pPr algn="r">
              <a:defRPr sz="4000" b="1" cap="all">
                <a:solidFill>
                  <a:srgbClr val="2E3791"/>
                </a:solidFill>
              </a:defRPr>
            </a:lvl1pPr>
          </a:lstStyle>
          <a:p>
            <a:r>
              <a:rPr lang="vi-VN" dirty="0"/>
              <a:t>HEADLINE</a:t>
            </a:r>
            <a:br>
              <a:rPr lang="vi-VN" dirty="0"/>
            </a:br>
            <a:r>
              <a:rPr lang="vi-VN" dirty="0"/>
              <a:t>here</a:t>
            </a:r>
            <a:endParaRPr lang="en-US" dirty="0"/>
          </a:p>
        </p:txBody>
      </p:sp>
      <p:sp>
        <p:nvSpPr>
          <p:cNvPr id="3" name="Text Placeholder 2"/>
          <p:cNvSpPr>
            <a:spLocks noGrp="1"/>
          </p:cNvSpPr>
          <p:nvPr>
            <p:ph type="body" idx="1" hasCustomPrompt="1"/>
          </p:nvPr>
        </p:nvSpPr>
        <p:spPr>
          <a:xfrm>
            <a:off x="963085" y="4270376"/>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3514532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4/1/21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5698011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7" y="1371604"/>
            <a:ext cx="9049234" cy="5207396"/>
          </a:xfrm>
        </p:spPr>
        <p:txBody>
          <a:bodyPr>
            <a:normAutofit/>
          </a:bodyPr>
          <a:lstStyle>
            <a:lvl1pPr marL="513888" indent="-513888" latinLnBrk="0">
              <a:buFont typeface="+mj-lt"/>
              <a:buAutoNum type="arabicPeriod"/>
              <a:defRPr sz="3599">
                <a:solidFill>
                  <a:schemeClr val="tx1"/>
                </a:solidFill>
              </a:defRPr>
            </a:lvl1pPr>
            <a:lvl2pPr>
              <a:defRPr sz="3399"/>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689504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7"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4"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209169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655734" y="571502"/>
            <a:ext cx="5926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2"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4/1/21</a:t>
            </a:fld>
            <a:endParaRPr lang="en-US" dirty="0"/>
          </a:p>
        </p:txBody>
      </p:sp>
      <p:sp>
        <p:nvSpPr>
          <p:cNvPr id="13"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105471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7433734" y="2"/>
            <a:ext cx="4148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0"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4/1/21</a:t>
            </a:fld>
            <a:endParaRPr lang="en-US" dirty="0"/>
          </a:p>
        </p:txBody>
      </p:sp>
      <p:sp>
        <p:nvSpPr>
          <p:cNvPr id="11"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27887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p:nvPr>
        </p:nvSpPr>
        <p:spPr>
          <a:xfrm>
            <a:off x="963085" y="4406900"/>
            <a:ext cx="5386916" cy="1930400"/>
          </a:xfrm>
          <a:prstGeom prst="rect">
            <a:avLst/>
          </a:prstGeom>
        </p:spPr>
        <p:txBody>
          <a:bodyPr anchor="t"/>
          <a:lstStyle>
            <a:lvl1pPr algn="r">
              <a:defRPr sz="2800" b="1" cap="all">
                <a:solidFill>
                  <a:srgbClr val="2E3791"/>
                </a:solidFill>
              </a:defRPr>
            </a:lvl1pPr>
          </a:lstStyle>
          <a:p>
            <a:r>
              <a:rPr lang="en-US" dirty="0"/>
              <a:t>Click to edit Master title style</a:t>
            </a:r>
          </a:p>
        </p:txBody>
      </p:sp>
      <p:sp>
        <p:nvSpPr>
          <p:cNvPr id="8" name="Text Placeholder 2"/>
          <p:cNvSpPr>
            <a:spLocks noGrp="1"/>
          </p:cNvSpPr>
          <p:nvPr>
            <p:ph type="body" idx="10"/>
          </p:nvPr>
        </p:nvSpPr>
        <p:spPr>
          <a:xfrm>
            <a:off x="963085" y="2906714"/>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9471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ctr"/>
          <a:lstStyle>
            <a:lvl1pPr algn="r">
              <a:defRPr sz="4000" b="1" cap="all">
                <a:solidFill>
                  <a:srgbClr val="2E3791"/>
                </a:solidFill>
              </a:defRPr>
            </a:lvl1pPr>
          </a:lstStyle>
          <a:p>
            <a:r>
              <a:rPr lang="vi-VN" dirty="0"/>
              <a:t>THANK YOU!</a:t>
            </a:r>
            <a:endParaRPr lang="en-US" dirty="0"/>
          </a:p>
        </p:txBody>
      </p:sp>
      <p:sp>
        <p:nvSpPr>
          <p:cNvPr id="3" name="Text Placeholder 2"/>
          <p:cNvSpPr>
            <a:spLocks noGrp="1"/>
          </p:cNvSpPr>
          <p:nvPr>
            <p:ph type="body" idx="1" hasCustomPrompt="1"/>
          </p:nvPr>
        </p:nvSpPr>
        <p:spPr>
          <a:xfrm>
            <a:off x="963085" y="4270376"/>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199889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068692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951C9B-3DEE-4E28-8D4C-55505E0CB6AB}"/>
              </a:ext>
            </a:extLst>
          </p:cNvPr>
          <p:cNvSpPr/>
          <p:nvPr/>
        </p:nvSpPr>
        <p:spPr>
          <a:xfrm>
            <a:off x="-4764" y="1524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4/1/21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1425568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B051-E427-A24A-B2DE-63B217F2562D}" type="datetimeFigureOut">
              <a:rPr lang="en-US" smtClean="0"/>
              <a:t>4/1/21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6BAB-5F5A-164F-A24E-8AA161AED09D}" type="slidenum">
              <a:rPr lang="en-US" smtClean="0"/>
              <a:t>‹#›</a:t>
            </a:fld>
            <a:endParaRPr lang="en-US"/>
          </a:p>
        </p:txBody>
      </p:sp>
    </p:spTree>
    <p:extLst>
      <p:ext uri="{BB962C8B-B14F-4D97-AF65-F5344CB8AC3E}">
        <p14:creationId xmlns:p14="http://schemas.microsoft.com/office/powerpoint/2010/main" val="38779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4/1/21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8739830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4/1/21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00688449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0300" y="3365500"/>
            <a:ext cx="184666"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08F3E06-9A1B-9C4D-9E7D-F1EF53AC3799}"/>
              </a:ext>
            </a:extLst>
          </p:cNvPr>
          <p:cNvSpPr txBox="1"/>
          <p:nvPr/>
        </p:nvSpPr>
        <p:spPr>
          <a:xfrm>
            <a:off x="645459" y="658906"/>
            <a:ext cx="9224682" cy="923330"/>
          </a:xfrm>
          <a:prstGeom prst="rect">
            <a:avLst/>
          </a:prstGeom>
          <a:noFill/>
        </p:spPr>
        <p:txBody>
          <a:bodyPr wrap="square" rtlCol="0">
            <a:spAutoFit/>
          </a:bodyPr>
          <a:lstStyle/>
          <a:p>
            <a:pPr algn="r"/>
            <a:r>
              <a:rPr lang="en-US" sz="5400">
                <a:solidFill>
                  <a:schemeClr val="bg1"/>
                </a:solidFill>
              </a:rPr>
              <a:t>Lecture 04: </a:t>
            </a:r>
            <a:r>
              <a:rPr lang="en-US" sz="5400" dirty="0">
                <a:solidFill>
                  <a:schemeClr val="bg1"/>
                </a:solidFill>
              </a:rPr>
              <a:t>Inheritance</a:t>
            </a:r>
          </a:p>
        </p:txBody>
      </p:sp>
    </p:spTree>
    <p:extLst>
      <p:ext uri="{BB962C8B-B14F-4D97-AF65-F5344CB8AC3E}">
        <p14:creationId xmlns:p14="http://schemas.microsoft.com/office/powerpoint/2010/main" val="56570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Using Inherited Members</a:t>
            </a:r>
            <a:endParaRPr lang="bg-BG" sz="3999" dirty="0"/>
          </a:p>
        </p:txBody>
      </p:sp>
      <p:sp>
        <p:nvSpPr>
          <p:cNvPr id="7" name="Text Placeholder 5"/>
          <p:cNvSpPr txBox="1">
            <a:spLocks/>
          </p:cNvSpPr>
          <p:nvPr/>
        </p:nvSpPr>
        <p:spPr>
          <a:xfrm>
            <a:off x="2338576" y="2011432"/>
            <a:ext cx="7922736" cy="163205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Person { public void </a:t>
            </a:r>
            <a:r>
              <a:rPr lang="en-US" sz="2396" dirty="0">
                <a:solidFill>
                  <a:srgbClr val="FFA000"/>
                </a:solidFill>
              </a:rPr>
              <a:t>Sleep() </a:t>
            </a:r>
            <a:r>
              <a:rPr lang="en-US" sz="2396" dirty="0">
                <a:solidFill>
                  <a:srgbClr val="2D3791"/>
                </a:solidFill>
              </a:rPr>
              <a:t>{ … } }</a:t>
            </a:r>
          </a:p>
          <a:p>
            <a:r>
              <a:rPr lang="en-US" sz="2396" dirty="0">
                <a:solidFill>
                  <a:srgbClr val="2D3791"/>
                </a:solidFill>
              </a:rPr>
              <a:t>class Student </a:t>
            </a:r>
            <a:r>
              <a:rPr lang="en-US" sz="2396" dirty="0">
                <a:solidFill>
                  <a:srgbClr val="FFA000"/>
                </a:solidFill>
              </a:rPr>
              <a:t>:</a:t>
            </a:r>
            <a:r>
              <a:rPr lang="en-US" sz="2396" dirty="0">
                <a:solidFill>
                  <a:srgbClr val="2D3791"/>
                </a:solidFill>
              </a:rPr>
              <a:t> Person { … }</a:t>
            </a:r>
          </a:p>
          <a:p>
            <a:r>
              <a:rPr lang="en-US" sz="2396" dirty="0">
                <a:solidFill>
                  <a:srgbClr val="2D3791"/>
                </a:solidFill>
              </a:rPr>
              <a:t>class Employee </a:t>
            </a:r>
            <a:r>
              <a:rPr lang="en-US" sz="2396" dirty="0">
                <a:solidFill>
                  <a:srgbClr val="FFA000"/>
                </a:solidFill>
              </a:rPr>
              <a:t>:</a:t>
            </a:r>
            <a:r>
              <a:rPr lang="en-US" sz="2396" dirty="0">
                <a:solidFill>
                  <a:srgbClr val="2D3791"/>
                </a:solidFill>
              </a:rPr>
              <a:t> Person { … }</a:t>
            </a:r>
          </a:p>
        </p:txBody>
      </p:sp>
      <p:sp>
        <p:nvSpPr>
          <p:cNvPr id="10" name="Text Placeholder 5"/>
          <p:cNvSpPr txBox="1">
            <a:spLocks/>
          </p:cNvSpPr>
          <p:nvPr/>
        </p:nvSpPr>
        <p:spPr>
          <a:xfrm>
            <a:off x="3187339" y="4018863"/>
            <a:ext cx="6225210" cy="2155258"/>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Student student = new Student();</a:t>
            </a:r>
          </a:p>
          <a:p>
            <a:r>
              <a:rPr lang="en-US" sz="2396" dirty="0">
                <a:solidFill>
                  <a:srgbClr val="2D3791"/>
                </a:solidFill>
              </a:rPr>
              <a:t>student.</a:t>
            </a:r>
            <a:r>
              <a:rPr lang="en-US" sz="2396" dirty="0">
                <a:solidFill>
                  <a:srgbClr val="FFA000"/>
                </a:solidFill>
              </a:rPr>
              <a:t>Sleep()</a:t>
            </a:r>
            <a:r>
              <a:rPr lang="en-US" sz="2396" dirty="0">
                <a:solidFill>
                  <a:srgbClr val="2D3791"/>
                </a:solidFill>
              </a:rPr>
              <a:t>;</a:t>
            </a:r>
            <a:endParaRPr lang="en-GB" sz="2396" dirty="0">
              <a:solidFill>
                <a:srgbClr val="2D3791"/>
              </a:solidFill>
            </a:endParaRPr>
          </a:p>
          <a:p>
            <a:r>
              <a:rPr lang="en-US" sz="2396" dirty="0">
                <a:solidFill>
                  <a:srgbClr val="2D3791"/>
                </a:solidFill>
              </a:rPr>
              <a:t>Employee employee = new Employee();</a:t>
            </a:r>
          </a:p>
          <a:p>
            <a:r>
              <a:rPr lang="en-GB" sz="2396" dirty="0">
                <a:solidFill>
                  <a:srgbClr val="2D3791"/>
                </a:solidFill>
              </a:rPr>
              <a:t>employee.</a:t>
            </a:r>
            <a:r>
              <a:rPr lang="en-GB" sz="2396" dirty="0">
                <a:solidFill>
                  <a:srgbClr val="FFA000"/>
                </a:solidFill>
              </a:rPr>
              <a:t>Sleep()</a:t>
            </a:r>
            <a:r>
              <a:rPr lang="en-GB" sz="2396" dirty="0">
                <a:solidFill>
                  <a:srgbClr val="2D3791"/>
                </a:solidFill>
              </a:rPr>
              <a:t>;</a:t>
            </a:r>
            <a:endParaRPr lang="en-US" sz="2396" dirty="0">
              <a:solidFill>
                <a:srgbClr val="2D3791"/>
              </a:solidFill>
            </a:endParaRP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10</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600428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841" indent="-361841">
              <a:lnSpc>
                <a:spcPct val="110000"/>
              </a:lnSpc>
            </a:pPr>
            <a:r>
              <a:rPr lang="en-US" dirty="0"/>
              <a:t>Constructors are </a:t>
            </a:r>
            <a:r>
              <a:rPr lang="en-US" b="1" dirty="0">
                <a:solidFill>
                  <a:schemeClr val="bg1"/>
                </a:solidFill>
              </a:rPr>
              <a:t>not inherited</a:t>
            </a:r>
          </a:p>
          <a:p>
            <a:pPr marL="361841" indent="-361841">
              <a:lnSpc>
                <a:spcPct val="110000"/>
              </a:lnSpc>
            </a:pPr>
            <a:r>
              <a:rPr lang="en-US" dirty="0"/>
              <a:t>They</a:t>
            </a:r>
            <a:r>
              <a:rPr lang="en-US" b="1" dirty="0">
                <a:solidFill>
                  <a:schemeClr val="bg1"/>
                </a:solidFill>
              </a:rPr>
              <a:t> </a:t>
            </a:r>
            <a:r>
              <a:rPr lang="en-US" dirty="0"/>
              <a:t>can 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Reusing Constructors</a:t>
            </a:r>
            <a:endParaRPr lang="bg-BG" sz="3999" dirty="0"/>
          </a:p>
        </p:txBody>
      </p:sp>
      <p:sp>
        <p:nvSpPr>
          <p:cNvPr id="6" name="Text Placeholder 5"/>
          <p:cNvSpPr txBox="1">
            <a:spLocks/>
          </p:cNvSpPr>
          <p:nvPr/>
        </p:nvSpPr>
        <p:spPr>
          <a:xfrm>
            <a:off x="2210812" y="2743379"/>
            <a:ext cx="7770376" cy="267738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Student </a:t>
            </a:r>
            <a:r>
              <a:rPr lang="en-US" sz="2396" dirty="0">
                <a:solidFill>
                  <a:srgbClr val="FFA000"/>
                </a:solidFill>
              </a:rPr>
              <a:t>:</a:t>
            </a:r>
            <a:r>
              <a:rPr lang="en-US" sz="2396" dirty="0">
                <a:solidFill>
                  <a:srgbClr val="2D3791"/>
                </a:solidFill>
              </a:rPr>
              <a:t> Person {</a:t>
            </a:r>
          </a:p>
          <a:p>
            <a:r>
              <a:rPr lang="en-US" sz="2396" dirty="0">
                <a:solidFill>
                  <a:srgbClr val="2D3791"/>
                </a:solidFill>
              </a:rPr>
              <a:t>private School school;</a:t>
            </a:r>
          </a:p>
          <a:p>
            <a:r>
              <a:rPr lang="en-US" sz="2396" dirty="0">
                <a:solidFill>
                  <a:srgbClr val="2D3791"/>
                </a:solidFill>
              </a:rPr>
              <a:t>  public Student(string name, School school)</a:t>
            </a:r>
          </a:p>
          <a:p>
            <a:r>
              <a:rPr lang="en-US" sz="2396" dirty="0">
                <a:solidFill>
                  <a:srgbClr val="2D3791"/>
                </a:solidFill>
              </a:rPr>
              <a:t>    </a:t>
            </a:r>
            <a:r>
              <a:rPr lang="en-US" sz="2396" dirty="0">
                <a:solidFill>
                  <a:srgbClr val="FFA000"/>
                </a:solidFill>
              </a:rPr>
              <a:t>:base</a:t>
            </a:r>
            <a:r>
              <a:rPr lang="en-US" sz="2396" dirty="0">
                <a:solidFill>
                  <a:srgbClr val="2D3791"/>
                </a:solidFill>
              </a:rPr>
              <a:t>(name) {</a:t>
            </a:r>
            <a:r>
              <a:rPr lang="en-US" sz="2396" noProof="1">
                <a:solidFill>
                  <a:srgbClr val="2D3791"/>
                </a:solidFill>
              </a:rPr>
              <a:t>this.school</a:t>
            </a:r>
            <a:r>
              <a:rPr lang="en-US" sz="2396" dirty="0">
                <a:solidFill>
                  <a:srgbClr val="2D3791"/>
                </a:solidFill>
              </a:rPr>
              <a:t> = school;} </a:t>
            </a:r>
          </a:p>
          <a:p>
            <a:r>
              <a:rPr lang="en-US" sz="2396" dirty="0">
                <a:solidFill>
                  <a:srgbClr val="2D3791"/>
                </a:solidFill>
              </a:rPr>
              <a:t>}</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11</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16240017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a:t>Thinking about Inheritance – Extends</a:t>
            </a:r>
            <a:endParaRPr lang="en-US" dirty="0"/>
          </a:p>
        </p:txBody>
      </p:sp>
      <p:sp>
        <p:nvSpPr>
          <p:cNvPr id="13" name="Rectangle: Rounded Corners 12"/>
          <p:cNvSpPr/>
          <p:nvPr/>
        </p:nvSpPr>
        <p:spPr>
          <a:xfrm>
            <a:off x="1677552" y="2057760"/>
            <a:ext cx="5194153" cy="413782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a:p>
            <a:pPr algn="ctr" defTabSz="914400"/>
            <a:r>
              <a:rPr lang="en-GB" sz="2799" b="1" dirty="0">
                <a:solidFill>
                  <a:srgbClr val="FFFFFF"/>
                </a:solidFill>
                <a:latin typeface="Calibri" panose="020F0502020204030204"/>
              </a:rPr>
              <a:t>Student</a:t>
            </a:r>
            <a:r>
              <a:rPr lang="en-GB" sz="2799" b="1" dirty="0">
                <a:solidFill>
                  <a:srgbClr val="FFFFFF"/>
                </a:solidFill>
                <a:effectLst>
                  <a:outerShdw blurRad="38100" dist="38100" dir="2700000" algn="tl">
                    <a:srgbClr val="000000">
                      <a:alpha val="43137"/>
                    </a:srgbClr>
                  </a:outerShdw>
                </a:effectLst>
                <a:latin typeface="Calibri" panose="020F0502020204030204"/>
              </a:rPr>
              <a:t> (</a:t>
            </a:r>
            <a:r>
              <a:rPr lang="en-GB" sz="2799" b="1" dirty="0">
                <a:solidFill>
                  <a:srgbClr val="FFFFFF"/>
                </a:solidFill>
                <a:latin typeface="Calibri" panose="020F0502020204030204"/>
              </a:rPr>
              <a:t>Derived</a:t>
            </a:r>
            <a:r>
              <a:rPr lang="en-GB" sz="2799" b="1" dirty="0">
                <a:solidFill>
                  <a:srgbClr val="FFFFFF"/>
                </a:solidFill>
                <a:effectLst>
                  <a:outerShdw blurRad="38100" dist="38100" dir="2700000" algn="tl">
                    <a:srgbClr val="000000">
                      <a:alpha val="43137"/>
                    </a:srgbClr>
                  </a:outerShdw>
                </a:effectLst>
                <a:latin typeface="Calibri" panose="020F0502020204030204"/>
              </a:rPr>
              <a:t> </a:t>
            </a:r>
            <a:r>
              <a:rPr lang="en-GB" sz="2799" b="1" dirty="0">
                <a:solidFill>
                  <a:srgbClr val="FFFFFF"/>
                </a:solidFill>
                <a:latin typeface="Calibri" panose="020F0502020204030204"/>
              </a:rPr>
              <a:t>Class</a:t>
            </a:r>
            <a:r>
              <a:rPr lang="en-GB" sz="2799" b="1" dirty="0">
                <a:solidFill>
                  <a:srgbClr val="FFFFFF"/>
                </a:solidFill>
                <a:effectLst>
                  <a:outerShdw blurRad="38100" dist="38100" dir="2700000" algn="tl">
                    <a:srgbClr val="000000">
                      <a:alpha val="43137"/>
                    </a:srgbClr>
                  </a:outerShdw>
                </a:effectLst>
                <a:latin typeface="Calibri" panose="020F0502020204030204"/>
              </a:rPr>
              <a:t>)</a:t>
            </a:r>
            <a:br>
              <a:rPr lang="en-GB" sz="2799" b="1" dirty="0">
                <a:solidFill>
                  <a:srgbClr val="FFFFFF"/>
                </a:solidFill>
                <a:effectLst>
                  <a:outerShdw blurRad="38100" dist="38100" dir="2700000" algn="tl">
                    <a:srgbClr val="000000">
                      <a:alpha val="43137"/>
                    </a:srgbClr>
                  </a:outerShdw>
                </a:effectLst>
                <a:latin typeface="Calibri" panose="020F0502020204030204"/>
              </a:rPr>
            </a:br>
            <a:endParaRPr lang="en-GB" sz="2799" b="1" dirty="0">
              <a:solidFill>
                <a:srgbClr val="FFFFFF"/>
              </a:solidFill>
              <a:effectLst>
                <a:outerShdw blurRad="38100" dist="38100" dir="2700000" algn="tl">
                  <a:srgbClr val="000000">
                    <a:alpha val="43137"/>
                  </a:srgbClr>
                </a:outerShdw>
              </a:effectLst>
              <a:latin typeface="Calibri" panose="020F0502020204030204"/>
            </a:endParaRPr>
          </a:p>
          <a:p>
            <a:pPr algn="ctr" defTabSz="914400"/>
            <a:r>
              <a:rPr lang="en-GB" sz="2799" b="1" dirty="0">
                <a:solidFill>
                  <a:srgbClr val="FFFFFF"/>
                </a:solidFill>
                <a:effectLst>
                  <a:outerShdw blurRad="38100" dist="38100" dir="2700000" algn="tl">
                    <a:srgbClr val="000000">
                      <a:alpha val="43137"/>
                    </a:srgbClr>
                  </a:outerShdw>
                </a:effectLst>
                <a:latin typeface="Calibri" panose="020F0502020204030204"/>
              </a:rPr>
              <a:t>+</a:t>
            </a:r>
            <a:r>
              <a:rPr lang="en-GB" sz="2799" b="1" dirty="0">
                <a:solidFill>
                  <a:srgbClr val="FFFFFF"/>
                </a:solidFill>
                <a:latin typeface="Calibri" panose="020F0502020204030204"/>
              </a:rPr>
              <a:t>Study():void</a:t>
            </a:r>
          </a:p>
        </p:txBody>
      </p:sp>
      <p:sp>
        <p:nvSpPr>
          <p:cNvPr id="10" name="Rectangle: Rounded Corners 9"/>
          <p:cNvSpPr/>
          <p:nvPr/>
        </p:nvSpPr>
        <p:spPr>
          <a:xfrm>
            <a:off x="1690101" y="2070326"/>
            <a:ext cx="9509971" cy="24251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defTabSz="914400"/>
            <a:r>
              <a:rPr lang="en-GB" sz="2799" b="1" dirty="0">
                <a:solidFill>
                  <a:srgbClr val="FFFFFF"/>
                </a:solidFill>
                <a:latin typeface="Calibri" panose="020F0502020204030204"/>
              </a:rPr>
              <a:t>Employee</a:t>
            </a:r>
            <a:br>
              <a:rPr lang="en-GB" sz="2799" b="1" dirty="0">
                <a:solidFill>
                  <a:srgbClr val="FFFFFF"/>
                </a:solidFill>
                <a:effectLst>
                  <a:outerShdw blurRad="38100" dist="38100" dir="2700000" algn="tl">
                    <a:srgbClr val="000000">
                      <a:alpha val="43137"/>
                    </a:srgbClr>
                  </a:outerShdw>
                </a:effectLst>
                <a:latin typeface="Calibri" panose="020F0502020204030204"/>
              </a:rPr>
            </a:br>
            <a:r>
              <a:rPr lang="en-GB" sz="2799" b="1" dirty="0">
                <a:solidFill>
                  <a:srgbClr val="FFFFFF"/>
                </a:solidFill>
                <a:effectLst>
                  <a:outerShdw blurRad="38100" dist="38100" dir="2700000" algn="tl">
                    <a:srgbClr val="000000">
                      <a:alpha val="43137"/>
                    </a:srgbClr>
                  </a:outerShdw>
                </a:effectLst>
                <a:latin typeface="Calibri" panose="020F0502020204030204"/>
              </a:rPr>
              <a:t>(</a:t>
            </a:r>
            <a:r>
              <a:rPr lang="en-GB" sz="2799" b="1" dirty="0">
                <a:solidFill>
                  <a:srgbClr val="FFFFFF"/>
                </a:solidFill>
                <a:latin typeface="Calibri" panose="020F0502020204030204"/>
              </a:rPr>
              <a:t>Derived</a:t>
            </a:r>
            <a:r>
              <a:rPr lang="en-GB" sz="2799" b="1" dirty="0">
                <a:solidFill>
                  <a:srgbClr val="FFFFFF"/>
                </a:solidFill>
                <a:effectLst>
                  <a:outerShdw blurRad="38100" dist="38100" dir="2700000" algn="tl">
                    <a:srgbClr val="000000">
                      <a:alpha val="43137"/>
                    </a:srgbClr>
                  </a:outerShdw>
                </a:effectLst>
                <a:latin typeface="Calibri" panose="020F0502020204030204"/>
              </a:rPr>
              <a:t> </a:t>
            </a:r>
            <a:r>
              <a:rPr lang="en-GB" sz="2799" b="1" dirty="0">
                <a:solidFill>
                  <a:srgbClr val="FFFFFF"/>
                </a:solidFill>
                <a:latin typeface="Calibri" panose="020F0502020204030204"/>
              </a:rPr>
              <a:t>Class</a:t>
            </a:r>
            <a:r>
              <a:rPr lang="en-GB" sz="2799" b="1" dirty="0">
                <a:solidFill>
                  <a:srgbClr val="FFFFFF"/>
                </a:solidFill>
                <a:effectLst>
                  <a:outerShdw blurRad="38100" dist="38100" dir="2700000" algn="tl">
                    <a:srgbClr val="000000">
                      <a:alpha val="43137"/>
                    </a:srgbClr>
                  </a:outerShdw>
                </a:effectLst>
                <a:latin typeface="Calibri" panose="020F0502020204030204"/>
              </a:rPr>
              <a:t>)</a:t>
            </a:r>
          </a:p>
          <a:p>
            <a:pPr algn="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a:p>
            <a:pPr algn="r" defTabSz="914400"/>
            <a:r>
              <a:rPr lang="en-GB" sz="2799" b="1" dirty="0">
                <a:solidFill>
                  <a:srgbClr val="FFFFFF"/>
                </a:solidFill>
                <a:effectLst>
                  <a:outerShdw blurRad="38100" dist="38100" dir="2700000" algn="tl">
                    <a:srgbClr val="000000">
                      <a:alpha val="43137"/>
                    </a:srgbClr>
                  </a:outerShdw>
                </a:effectLst>
                <a:latin typeface="Calibri" panose="020F0502020204030204"/>
              </a:rPr>
              <a:t>+</a:t>
            </a:r>
            <a:r>
              <a:rPr lang="en-GB" sz="2799" b="1" dirty="0">
                <a:solidFill>
                  <a:srgbClr val="FFFFFF"/>
                </a:solidFill>
                <a:latin typeface="Calibri" panose="020F0502020204030204"/>
              </a:rPr>
              <a:t>Work():void</a:t>
            </a:r>
          </a:p>
        </p:txBody>
      </p:sp>
      <p:sp>
        <p:nvSpPr>
          <p:cNvPr id="12" name="Rectangle: Rounded Corners 11"/>
          <p:cNvSpPr/>
          <p:nvPr/>
        </p:nvSpPr>
        <p:spPr>
          <a:xfrm>
            <a:off x="1920197" y="2310392"/>
            <a:ext cx="4708862" cy="203277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sz="2799" b="1" dirty="0">
                <a:solidFill>
                  <a:srgbClr val="FFFFFF"/>
                </a:solidFill>
                <a:latin typeface="Calibri" panose="020F0502020204030204"/>
              </a:rPr>
              <a:t>Person</a:t>
            </a:r>
            <a:r>
              <a:rPr lang="en-GB" sz="2799" b="1" dirty="0">
                <a:solidFill>
                  <a:srgbClr val="FFFFFF"/>
                </a:solidFill>
                <a:effectLst>
                  <a:outerShdw blurRad="38100" dist="38100" dir="2700000" algn="tl">
                    <a:srgbClr val="000000">
                      <a:alpha val="43137"/>
                    </a:srgbClr>
                  </a:outerShdw>
                </a:effectLst>
                <a:latin typeface="Calibri" panose="020F0502020204030204"/>
              </a:rPr>
              <a:t> </a:t>
            </a:r>
            <a:br>
              <a:rPr lang="en-GB" sz="2799" b="1" dirty="0">
                <a:solidFill>
                  <a:srgbClr val="FFFFFF"/>
                </a:solidFill>
                <a:effectLst>
                  <a:outerShdw blurRad="38100" dist="38100" dir="2700000" algn="tl">
                    <a:srgbClr val="000000">
                      <a:alpha val="43137"/>
                    </a:srgbClr>
                  </a:outerShdw>
                </a:effectLst>
                <a:latin typeface="Calibri" panose="020F0502020204030204"/>
              </a:rPr>
            </a:br>
            <a:r>
              <a:rPr lang="en-GB" sz="2799" b="1" dirty="0">
                <a:solidFill>
                  <a:srgbClr val="FFFFFF"/>
                </a:solidFill>
                <a:effectLst>
                  <a:outerShdw blurRad="38100" dist="38100" dir="2700000" algn="tl">
                    <a:srgbClr val="000000">
                      <a:alpha val="43137"/>
                    </a:srgbClr>
                  </a:outerShdw>
                </a:effectLst>
                <a:latin typeface="Calibri" panose="020F0502020204030204"/>
              </a:rPr>
              <a:t>(</a:t>
            </a:r>
            <a:r>
              <a:rPr lang="en-GB" sz="2799" b="1" dirty="0">
                <a:solidFill>
                  <a:srgbClr val="FFFFFF"/>
                </a:solidFill>
                <a:latin typeface="Calibri" panose="020F0502020204030204"/>
              </a:rPr>
              <a:t>Base</a:t>
            </a:r>
            <a:r>
              <a:rPr lang="en-GB" sz="2799" b="1" dirty="0">
                <a:solidFill>
                  <a:srgbClr val="FFFFFF"/>
                </a:solidFill>
                <a:effectLst>
                  <a:outerShdw blurRad="38100" dist="38100" dir="2700000" algn="tl">
                    <a:srgbClr val="000000">
                      <a:alpha val="43137"/>
                    </a:srgbClr>
                  </a:outerShdw>
                </a:effectLst>
                <a:latin typeface="Calibri" panose="020F0502020204030204"/>
              </a:rPr>
              <a:t> </a:t>
            </a:r>
            <a:r>
              <a:rPr lang="en-GB" sz="2799" b="1" dirty="0">
                <a:solidFill>
                  <a:srgbClr val="FFFFFF"/>
                </a:solidFill>
                <a:latin typeface="Calibri" panose="020F0502020204030204"/>
              </a:rPr>
              <a:t>Class</a:t>
            </a:r>
            <a:r>
              <a:rPr lang="en-GB" sz="2799" b="1" dirty="0">
                <a:solidFill>
                  <a:srgbClr val="FFFFFF"/>
                </a:solidFill>
                <a:effectLst>
                  <a:outerShdw blurRad="38100" dist="38100" dir="2700000" algn="tl">
                    <a:srgbClr val="000000">
                      <a:alpha val="43137"/>
                    </a:srgbClr>
                  </a:outerShdw>
                </a:effectLst>
                <a:latin typeface="Calibri" panose="020F0502020204030204"/>
              </a:rPr>
              <a:t>)</a:t>
            </a:r>
          </a:p>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a:p>
            <a:pPr algn="ctr" defTabSz="914400"/>
            <a:r>
              <a:rPr lang="en-GB" sz="2799" b="1" dirty="0">
                <a:solidFill>
                  <a:srgbClr val="FFFFFF"/>
                </a:solidFill>
                <a:effectLst>
                  <a:outerShdw blurRad="38100" dist="38100" dir="2700000" algn="tl">
                    <a:srgbClr val="000000">
                      <a:alpha val="43137"/>
                    </a:srgbClr>
                  </a:outerShdw>
                </a:effectLst>
                <a:latin typeface="Calibri" panose="020F0502020204030204"/>
              </a:rPr>
              <a:t>+</a:t>
            </a:r>
            <a:r>
              <a:rPr lang="en-GB" sz="2799" b="1" dirty="0">
                <a:solidFill>
                  <a:srgbClr val="FFFFFF"/>
                </a:solidFill>
                <a:latin typeface="Calibri" panose="020F0502020204030204"/>
              </a:rPr>
              <a:t>Sleep():void</a:t>
            </a:r>
            <a:endParaRPr lang="en-US" sz="2799" b="1" dirty="0">
              <a:solidFill>
                <a:srgbClr val="FFFFFF"/>
              </a:solidFill>
              <a:latin typeface="Calibri" panose="020F0502020204030204"/>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12</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10923044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Transitive Relation</a:t>
            </a:r>
            <a:endParaRPr lang="bg-BG" sz="3999" dirty="0"/>
          </a:p>
        </p:txBody>
      </p:sp>
      <p:sp>
        <p:nvSpPr>
          <p:cNvPr id="7" name="Text Placeholder 5"/>
          <p:cNvSpPr txBox="1">
            <a:spLocks/>
          </p:cNvSpPr>
          <p:nvPr/>
        </p:nvSpPr>
        <p:spPr>
          <a:xfrm>
            <a:off x="2286993" y="1980330"/>
            <a:ext cx="7588749" cy="1632495"/>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Person { … }</a:t>
            </a:r>
          </a:p>
          <a:p>
            <a:r>
              <a:rPr lang="en-US" sz="2396" dirty="0">
                <a:solidFill>
                  <a:srgbClr val="2D3791"/>
                </a:solidFill>
              </a:rPr>
              <a:t>class Student </a:t>
            </a:r>
            <a:r>
              <a:rPr lang="en-US" sz="2396" dirty="0">
                <a:solidFill>
                  <a:srgbClr val="FFA000"/>
                </a:solidFill>
              </a:rPr>
              <a:t>:</a:t>
            </a:r>
            <a:r>
              <a:rPr lang="en-US" sz="2396" dirty="0">
                <a:solidFill>
                  <a:srgbClr val="2D3791"/>
                </a:solidFill>
              </a:rPr>
              <a:t> Person { … }</a:t>
            </a:r>
          </a:p>
          <a:p>
            <a:r>
              <a:rPr lang="en-US" sz="2396" dirty="0">
                <a:solidFill>
                  <a:srgbClr val="2D3791"/>
                </a:solidFill>
              </a:rPr>
              <a:t>class CollegeStudent </a:t>
            </a:r>
            <a:r>
              <a:rPr lang="en-US" sz="2396" dirty="0">
                <a:solidFill>
                  <a:srgbClr val="FFA000"/>
                </a:solidFill>
              </a:rPr>
              <a:t>:</a:t>
            </a:r>
            <a:r>
              <a:rPr lang="en-US" sz="2396" dirty="0">
                <a:solidFill>
                  <a:srgbClr val="2D3791"/>
                </a:solidFill>
              </a:rPr>
              <a:t> Student { … }</a:t>
            </a:r>
          </a:p>
        </p:txBody>
      </p:sp>
      <p:sp>
        <p:nvSpPr>
          <p:cNvPr id="9" name="Rectangle: Rounded Corners 8"/>
          <p:cNvSpPr/>
          <p:nvPr/>
        </p:nvSpPr>
        <p:spPr>
          <a:xfrm>
            <a:off x="458668" y="3847329"/>
            <a:ext cx="1752144" cy="53326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399" b="1" dirty="0">
                <a:solidFill>
                  <a:srgbClr val="FFFFFF"/>
                </a:solidFill>
                <a:latin typeface="Calibri" panose="020F0502020204030204"/>
              </a:rPr>
              <a:t>Person</a:t>
            </a:r>
            <a:endParaRPr lang="en-US" sz="2799" b="1" dirty="0">
              <a:solidFill>
                <a:srgbClr val="FFFFFF"/>
              </a:solidFill>
              <a:latin typeface="Calibri" panose="020F0502020204030204"/>
            </a:endParaRPr>
          </a:p>
        </p:txBody>
      </p:sp>
      <p:sp>
        <p:nvSpPr>
          <p:cNvPr id="12" name="Rectangle: Rounded Corners 11"/>
          <p:cNvSpPr/>
          <p:nvPr/>
        </p:nvSpPr>
        <p:spPr>
          <a:xfrm>
            <a:off x="3696415" y="5656821"/>
            <a:ext cx="2437765" cy="51466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399" b="1" dirty="0">
                <a:solidFill>
                  <a:srgbClr val="FFFFFF"/>
                </a:solidFill>
                <a:latin typeface="Calibri" panose="020F0502020204030204"/>
              </a:rPr>
              <a:t>CollegeStudent</a:t>
            </a:r>
            <a:endParaRPr lang="en-US" sz="2399" b="1" dirty="0">
              <a:solidFill>
                <a:srgbClr val="FFFFFF"/>
              </a:solidFill>
              <a:latin typeface="Calibri" panose="020F0502020204030204"/>
            </a:endParaRPr>
          </a:p>
        </p:txBody>
      </p:sp>
      <p:sp>
        <p:nvSpPr>
          <p:cNvPr id="21" name="Rectangle: Rounded Corners 20"/>
          <p:cNvSpPr/>
          <p:nvPr/>
        </p:nvSpPr>
        <p:spPr>
          <a:xfrm>
            <a:off x="2103032" y="4771067"/>
            <a:ext cx="1974285" cy="523964"/>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399" b="1" dirty="0">
                <a:solidFill>
                  <a:srgbClr val="FFFFFF"/>
                </a:solidFill>
                <a:latin typeface="Calibri" panose="020F0502020204030204"/>
              </a:rPr>
              <a:t>Student</a:t>
            </a:r>
            <a:endParaRPr lang="en-US" sz="2399" b="1" dirty="0">
              <a:solidFill>
                <a:srgbClr val="FFFFFF"/>
              </a:solidFill>
              <a:latin typeface="Calibri" panose="020F0502020204030204"/>
            </a:endParaRPr>
          </a:p>
        </p:txBody>
      </p:sp>
      <p:cxnSp>
        <p:nvCxnSpPr>
          <p:cNvPr id="6" name="Connector: Elbow 5"/>
          <p:cNvCxnSpPr>
            <a:cxnSpLocks/>
            <a:stCxn id="21" idx="0"/>
            <a:endCxn id="9" idx="2"/>
          </p:cNvCxnSpPr>
          <p:nvPr/>
        </p:nvCxnSpPr>
        <p:spPr>
          <a:xfrm rot="16200000" flipV="1">
            <a:off x="2017218" y="3698113"/>
            <a:ext cx="390478" cy="1755433"/>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841" y="4563364"/>
            <a:ext cx="361788" cy="1825124"/>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13</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561159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841" indent="-361841">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746" indent="-361841">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Multiple Inheritance</a:t>
            </a:r>
            <a:endParaRPr lang="bg-BG" sz="3999" dirty="0"/>
          </a:p>
        </p:txBody>
      </p:sp>
      <p:sp>
        <p:nvSpPr>
          <p:cNvPr id="6" name="Rectangle: Rounded Corners 5"/>
          <p:cNvSpPr/>
          <p:nvPr/>
        </p:nvSpPr>
        <p:spPr>
          <a:xfrm>
            <a:off x="2744075" y="3429002"/>
            <a:ext cx="2681992" cy="59215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799" b="1" dirty="0">
                <a:solidFill>
                  <a:srgbClr val="FFFFFF"/>
                </a:solidFill>
                <a:latin typeface="Calibri" panose="020F0502020204030204"/>
              </a:rPr>
              <a:t>Person</a:t>
            </a:r>
            <a:endParaRPr lang="en-US" sz="2799" b="1" dirty="0">
              <a:solidFill>
                <a:srgbClr val="FFFFFF"/>
              </a:solidFill>
              <a:latin typeface="Calibri" panose="020F0502020204030204"/>
            </a:endParaRPr>
          </a:p>
        </p:txBody>
      </p:sp>
      <p:sp>
        <p:nvSpPr>
          <p:cNvPr id="7" name="Rectangle: Rounded Corners 6"/>
          <p:cNvSpPr/>
          <p:nvPr/>
        </p:nvSpPr>
        <p:spPr>
          <a:xfrm>
            <a:off x="4420038" y="4952607"/>
            <a:ext cx="3504287" cy="59215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799" b="1" dirty="0">
                <a:solidFill>
                  <a:srgbClr val="FFFFFF"/>
                </a:solidFill>
                <a:latin typeface="Calibri" panose="020F0502020204030204"/>
              </a:rPr>
              <a:t>CollegeStudent</a:t>
            </a:r>
            <a:endParaRPr lang="en-US" sz="2799" b="1" dirty="0">
              <a:solidFill>
                <a:srgbClr val="FFFFFF"/>
              </a:solidFill>
              <a:latin typeface="Calibri" panose="020F0502020204030204"/>
            </a:endParaRPr>
          </a:p>
        </p:txBody>
      </p:sp>
      <p:sp>
        <p:nvSpPr>
          <p:cNvPr id="9" name="Rectangle: Rounded Corners 8"/>
          <p:cNvSpPr/>
          <p:nvPr/>
        </p:nvSpPr>
        <p:spPr>
          <a:xfrm>
            <a:off x="6767064" y="3435179"/>
            <a:ext cx="2681992" cy="59215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799" b="1" dirty="0">
                <a:solidFill>
                  <a:srgbClr val="FFFFFF"/>
                </a:solidFill>
                <a:latin typeface="Calibri" panose="020F0502020204030204"/>
              </a:rPr>
              <a:t>Student</a:t>
            </a:r>
            <a:endParaRPr lang="en-US" sz="2799" b="1" dirty="0">
              <a:solidFill>
                <a:srgbClr val="FFFFFF"/>
              </a:solidFill>
              <a:latin typeface="Calibri" panose="020F0502020204030204"/>
            </a:endParaRPr>
          </a:p>
        </p:txBody>
      </p:sp>
      <p:sp>
        <p:nvSpPr>
          <p:cNvPr id="12" name="Arrow: Right 20"/>
          <p:cNvSpPr/>
          <p:nvPr/>
        </p:nvSpPr>
        <p:spPr>
          <a:xfrm rot="20013444">
            <a:off x="6183325" y="4372855"/>
            <a:ext cx="1396627" cy="195259"/>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3" name="Arrow: Right 20"/>
          <p:cNvSpPr/>
          <p:nvPr/>
        </p:nvSpPr>
        <p:spPr>
          <a:xfrm rot="12336925">
            <a:off x="4762257" y="4389249"/>
            <a:ext cx="1396627" cy="195259"/>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4" name="Multiplication Sign 3"/>
          <p:cNvSpPr/>
          <p:nvPr/>
        </p:nvSpPr>
        <p:spPr>
          <a:xfrm>
            <a:off x="5561941" y="4182158"/>
            <a:ext cx="1218883" cy="1066522"/>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sz="2799" dirty="0">
              <a:solidFill>
                <a:srgbClr val="FFA000"/>
              </a:solidFill>
              <a:latin typeface="Calibri" panose="020F0502020204030204"/>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14</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087080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a:t>Accessing Base Class Members</a:t>
            </a:r>
            <a:endParaRPr lang="bg-BG"/>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638" y="1524497"/>
            <a:ext cx="2204726" cy="2209225"/>
          </a:xfrm>
          <a:prstGeom prst="rect">
            <a:avLst/>
          </a:prstGeom>
        </p:spPr>
      </p:pic>
    </p:spTree>
    <p:extLst>
      <p:ext uri="{BB962C8B-B14F-4D97-AF65-F5344CB8AC3E}">
        <p14:creationId xmlns:p14="http://schemas.microsoft.com/office/powerpoint/2010/main" val="40695144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841" indent="-361841">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Access to Base Class Members</a:t>
            </a:r>
            <a:endParaRPr lang="bg-BG" sz="3999" dirty="0"/>
          </a:p>
        </p:txBody>
      </p:sp>
      <p:sp>
        <p:nvSpPr>
          <p:cNvPr id="6" name="Text Placeholder 5"/>
          <p:cNvSpPr txBox="1">
            <a:spLocks/>
          </p:cNvSpPr>
          <p:nvPr/>
        </p:nvSpPr>
        <p:spPr>
          <a:xfrm>
            <a:off x="1144540" y="1926665"/>
            <a:ext cx="9909820" cy="409246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Person { … }</a:t>
            </a:r>
          </a:p>
          <a:p>
            <a:r>
              <a:rPr lang="en-US" sz="2396" dirty="0">
                <a:solidFill>
                  <a:srgbClr val="2D3791"/>
                </a:solidFill>
              </a:rPr>
              <a:t>class Employee : Person { </a:t>
            </a:r>
          </a:p>
          <a:p>
            <a:r>
              <a:rPr lang="en-US" sz="2396" dirty="0">
                <a:solidFill>
                  <a:srgbClr val="2D3791"/>
                </a:solidFill>
              </a:rPr>
              <a:t>  public void Fire(string reasons)</a:t>
            </a:r>
          </a:p>
          <a:p>
            <a:r>
              <a:rPr lang="en-US" sz="2396" dirty="0">
                <a:solidFill>
                  <a:srgbClr val="2D3791"/>
                </a:solidFill>
              </a:rPr>
              <a:t>  { </a:t>
            </a:r>
          </a:p>
          <a:p>
            <a:r>
              <a:rPr lang="en-US" sz="2396" dirty="0">
                <a:solidFill>
                  <a:srgbClr val="2D3791"/>
                </a:solidFill>
              </a:rPr>
              <a:t>    </a:t>
            </a:r>
            <a:r>
              <a:rPr lang="en-US" sz="2396" noProof="1">
                <a:solidFill>
                  <a:srgbClr val="2D3791"/>
                </a:solidFill>
              </a:rPr>
              <a:t>Console.Writeline</a:t>
            </a:r>
            <a:r>
              <a:rPr lang="en-US" sz="2396" dirty="0">
                <a:solidFill>
                  <a:srgbClr val="2D3791"/>
                </a:solidFill>
              </a:rPr>
              <a:t>($"{</a:t>
            </a:r>
            <a:r>
              <a:rPr lang="en-US" sz="2396" dirty="0">
                <a:solidFill>
                  <a:srgbClr val="FFA000"/>
                </a:solidFill>
              </a:rPr>
              <a:t>base.name</a:t>
            </a:r>
            <a:r>
              <a:rPr lang="en-US" sz="2396" dirty="0">
                <a:solidFill>
                  <a:srgbClr val="2D3791"/>
                </a:solidFill>
              </a:rPr>
              <a:t>} got fired </a:t>
            </a:r>
            <a:br>
              <a:rPr lang="en-US" sz="2396" dirty="0">
                <a:solidFill>
                  <a:srgbClr val="2D3791"/>
                </a:solidFill>
              </a:rPr>
            </a:br>
            <a:r>
              <a:rPr lang="en-US" sz="2396" dirty="0">
                <a:solidFill>
                  <a:srgbClr val="2D3791"/>
                </a:solidFill>
              </a:rPr>
              <a:t>                               because of {</a:t>
            </a:r>
            <a:r>
              <a:rPr lang="en-US" sz="2396" dirty="0">
                <a:solidFill>
                  <a:srgbClr val="FFA000"/>
                </a:solidFill>
              </a:rPr>
              <a:t>reasons</a:t>
            </a:r>
            <a:r>
              <a:rPr lang="en-US" sz="2396" dirty="0">
                <a:solidFill>
                  <a:srgbClr val="2D3791"/>
                </a:solidFill>
              </a:rPr>
              <a:t>}");</a:t>
            </a:r>
          </a:p>
          <a:p>
            <a:r>
              <a:rPr lang="en-US" sz="2396" dirty="0">
                <a:solidFill>
                  <a:srgbClr val="2D3791"/>
                </a:solidFill>
              </a:rPr>
              <a:t>  }</a:t>
            </a:r>
          </a:p>
          <a:p>
            <a:r>
              <a:rPr lang="en-US" sz="2396" dirty="0">
                <a:solidFill>
                  <a:srgbClr val="2D3791"/>
                </a:solidFill>
              </a:rPr>
              <a:t>}</a:t>
            </a: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16</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3653740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Problem: Single Inheritance</a:t>
            </a:r>
          </a:p>
        </p:txBody>
      </p:sp>
      <p:grpSp>
        <p:nvGrpSpPr>
          <p:cNvPr id="6" name="Group 5"/>
          <p:cNvGrpSpPr/>
          <p:nvPr/>
        </p:nvGrpSpPr>
        <p:grpSpPr>
          <a:xfrm>
            <a:off x="2210812" y="1863975"/>
            <a:ext cx="2742486" cy="1160091"/>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+Eat():void</a:t>
              </a:r>
            </a:p>
          </p:txBody>
        </p:sp>
      </p:grpSp>
      <p:grpSp>
        <p:nvGrpSpPr>
          <p:cNvPr id="22" name="Group 21"/>
          <p:cNvGrpSpPr/>
          <p:nvPr/>
        </p:nvGrpSpPr>
        <p:grpSpPr>
          <a:xfrm>
            <a:off x="2210813" y="4014406"/>
            <a:ext cx="2735837" cy="1166738"/>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+Bark():void</a:t>
              </a:r>
            </a:p>
          </p:txBody>
        </p:sp>
      </p:grpSp>
      <p:sp>
        <p:nvSpPr>
          <p:cNvPr id="17" name="Arrow: Right 29"/>
          <p:cNvSpPr/>
          <p:nvPr/>
        </p:nvSpPr>
        <p:spPr>
          <a:xfrm rot="16200000">
            <a:off x="3318319" y="3246074"/>
            <a:ext cx="527473" cy="5521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400720" y="2628945"/>
            <a:ext cx="4216890" cy="163205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FFA000"/>
                </a:solidFill>
              </a:rPr>
              <a:t>Dog</a:t>
            </a:r>
            <a:r>
              <a:rPr lang="en-US" sz="2396" dirty="0">
                <a:solidFill>
                  <a:srgbClr val="2D3791"/>
                </a:solidFill>
              </a:rPr>
              <a:t> dog = new </a:t>
            </a:r>
            <a:r>
              <a:rPr lang="en-US" sz="2396" dirty="0">
                <a:solidFill>
                  <a:srgbClr val="FFA000"/>
                </a:solidFill>
              </a:rPr>
              <a:t>Dog()</a:t>
            </a:r>
            <a:r>
              <a:rPr lang="en-US" sz="2396" dirty="0">
                <a:solidFill>
                  <a:srgbClr val="2D3791"/>
                </a:solidFill>
              </a:rPr>
              <a:t>;</a:t>
            </a:r>
          </a:p>
          <a:p>
            <a:r>
              <a:rPr lang="en-US" sz="2396" dirty="0">
                <a:solidFill>
                  <a:srgbClr val="2D3791"/>
                </a:solidFill>
              </a:rPr>
              <a:t>dog.Eat();</a:t>
            </a:r>
          </a:p>
          <a:p>
            <a:r>
              <a:rPr lang="en-US" sz="2396" dirty="0">
                <a:solidFill>
                  <a:srgbClr val="2D3791"/>
                </a:solidFill>
              </a:rPr>
              <a:t>dog.Bark();</a:t>
            </a:r>
          </a:p>
        </p:txBody>
      </p:sp>
      <p:sp>
        <p:nvSpPr>
          <p:cNvPr id="14" name="Arrow: Right 29"/>
          <p:cNvSpPr/>
          <p:nvPr/>
        </p:nvSpPr>
        <p:spPr>
          <a:xfrm>
            <a:off x="5413274" y="3245455"/>
            <a:ext cx="527473" cy="5521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1557" y="6506199"/>
            <a:ext cx="367318" cy="29692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17</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1378135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175" y="1151533"/>
            <a:ext cx="11801576" cy="5569086"/>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Problem: Multiple Inheritance</a:t>
            </a:r>
          </a:p>
        </p:txBody>
      </p:sp>
      <p:grpSp>
        <p:nvGrpSpPr>
          <p:cNvPr id="6" name="Group 5"/>
          <p:cNvGrpSpPr/>
          <p:nvPr/>
        </p:nvGrpSpPr>
        <p:grpSpPr>
          <a:xfrm>
            <a:off x="2029914" y="1336496"/>
            <a:ext cx="2460219" cy="1178344"/>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+Eat():void</a:t>
              </a:r>
            </a:p>
          </p:txBody>
        </p:sp>
      </p:grpSp>
      <p:grpSp>
        <p:nvGrpSpPr>
          <p:cNvPr id="22" name="Group 21"/>
          <p:cNvGrpSpPr/>
          <p:nvPr/>
        </p:nvGrpSpPr>
        <p:grpSpPr>
          <a:xfrm>
            <a:off x="2031008" y="3060452"/>
            <a:ext cx="2459125" cy="1176072"/>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+Bark():void</a:t>
              </a:r>
            </a:p>
          </p:txBody>
        </p:sp>
      </p:grpSp>
      <p:grpSp>
        <p:nvGrpSpPr>
          <p:cNvPr id="18" name="Group 17"/>
          <p:cNvGrpSpPr/>
          <p:nvPr/>
        </p:nvGrpSpPr>
        <p:grpSpPr>
          <a:xfrm>
            <a:off x="2029914" y="4836651"/>
            <a:ext cx="2460219" cy="1182474"/>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+Weep():void</a:t>
              </a:r>
            </a:p>
          </p:txBody>
        </p:sp>
      </p:grpSp>
      <p:sp>
        <p:nvSpPr>
          <p:cNvPr id="25" name="Arrow: Right 29"/>
          <p:cNvSpPr/>
          <p:nvPr/>
        </p:nvSpPr>
        <p:spPr>
          <a:xfrm rot="16200000">
            <a:off x="3073253" y="2510895"/>
            <a:ext cx="373542" cy="53379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4821" y="2439843"/>
            <a:ext cx="5256430" cy="2154689"/>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FFA000"/>
                </a:solidFill>
              </a:rPr>
              <a:t>Puppy</a:t>
            </a:r>
            <a:r>
              <a:rPr lang="en-US" sz="2396" dirty="0">
                <a:solidFill>
                  <a:srgbClr val="2D3791"/>
                </a:solidFill>
              </a:rPr>
              <a:t> </a:t>
            </a:r>
            <a:r>
              <a:rPr lang="en-US" sz="2396" noProof="1">
                <a:solidFill>
                  <a:srgbClr val="2D3791"/>
                </a:solidFill>
              </a:rPr>
              <a:t>puppy</a:t>
            </a:r>
            <a:r>
              <a:rPr lang="en-US" sz="2396" dirty="0">
                <a:solidFill>
                  <a:srgbClr val="2D3791"/>
                </a:solidFill>
              </a:rPr>
              <a:t> = new </a:t>
            </a:r>
            <a:r>
              <a:rPr lang="en-US" sz="2396" dirty="0">
                <a:solidFill>
                  <a:srgbClr val="FFA000"/>
                </a:solidFill>
              </a:rPr>
              <a:t>Puppy()</a:t>
            </a:r>
            <a:r>
              <a:rPr lang="en-US" sz="2396" dirty="0">
                <a:solidFill>
                  <a:srgbClr val="2D3791"/>
                </a:solidFill>
              </a:rPr>
              <a:t>;</a:t>
            </a:r>
          </a:p>
          <a:p>
            <a:r>
              <a:rPr lang="en-US" sz="2396" dirty="0">
                <a:solidFill>
                  <a:srgbClr val="2D3791"/>
                </a:solidFill>
              </a:rPr>
              <a:t>puppy.Eat();</a:t>
            </a:r>
          </a:p>
          <a:p>
            <a:r>
              <a:rPr lang="en-US" sz="2396" dirty="0">
                <a:solidFill>
                  <a:srgbClr val="2D3791"/>
                </a:solidFill>
              </a:rPr>
              <a:t>puppy.Bark();</a:t>
            </a:r>
          </a:p>
          <a:p>
            <a:r>
              <a:rPr lang="en-US" sz="2396" dirty="0">
                <a:solidFill>
                  <a:srgbClr val="2D3791"/>
                </a:solidFill>
              </a:rPr>
              <a:t>puppy.Weep();</a:t>
            </a:r>
          </a:p>
        </p:txBody>
      </p:sp>
      <p:sp>
        <p:nvSpPr>
          <p:cNvPr id="28" name="Arrow: Right 29"/>
          <p:cNvSpPr/>
          <p:nvPr/>
        </p:nvSpPr>
        <p:spPr>
          <a:xfrm>
            <a:off x="5063741" y="3317734"/>
            <a:ext cx="527473" cy="5521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9" name="Arrow: Right 29"/>
          <p:cNvSpPr/>
          <p:nvPr/>
        </p:nvSpPr>
        <p:spPr>
          <a:xfrm rot="16200000">
            <a:off x="3073252" y="4270396"/>
            <a:ext cx="373542" cy="53379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4"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1557" y="6506199"/>
            <a:ext cx="367318" cy="29692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18</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3476103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Problem: Hierarchical Inheritance</a:t>
            </a:r>
          </a:p>
        </p:txBody>
      </p:sp>
      <p:grpSp>
        <p:nvGrpSpPr>
          <p:cNvPr id="6" name="Group 5"/>
          <p:cNvGrpSpPr/>
          <p:nvPr/>
        </p:nvGrpSpPr>
        <p:grpSpPr>
          <a:xfrm>
            <a:off x="1718714" y="2203675"/>
            <a:ext cx="2942106" cy="1178343"/>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+Eat():void</a:t>
              </a:r>
            </a:p>
          </p:txBody>
        </p:sp>
      </p:grpSp>
      <p:grpSp>
        <p:nvGrpSpPr>
          <p:cNvPr id="22" name="Group 21"/>
          <p:cNvGrpSpPr/>
          <p:nvPr/>
        </p:nvGrpSpPr>
        <p:grpSpPr>
          <a:xfrm>
            <a:off x="559365" y="3750038"/>
            <a:ext cx="2630403" cy="1176072"/>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+Bark():void</a:t>
              </a:r>
            </a:p>
          </p:txBody>
        </p:sp>
      </p:grpSp>
      <p:sp>
        <p:nvSpPr>
          <p:cNvPr id="30" name="Arrow: Right 29"/>
          <p:cNvSpPr/>
          <p:nvPr/>
        </p:nvSpPr>
        <p:spPr>
          <a:xfrm>
            <a:off x="6400722" y="3168967"/>
            <a:ext cx="586232" cy="55049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grpSp>
        <p:nvGrpSpPr>
          <p:cNvPr id="18" name="Group 17"/>
          <p:cNvGrpSpPr/>
          <p:nvPr/>
        </p:nvGrpSpPr>
        <p:grpSpPr>
          <a:xfrm>
            <a:off x="3386846" y="3748840"/>
            <a:ext cx="2505130" cy="1168189"/>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+Meow():void</a:t>
              </a:r>
            </a:p>
          </p:txBody>
        </p:sp>
      </p:grpSp>
      <p:sp>
        <p:nvSpPr>
          <p:cNvPr id="25" name="Arrow: Right 29"/>
          <p:cNvSpPr/>
          <p:nvPr/>
        </p:nvSpPr>
        <p:spPr>
          <a:xfrm rot="16200000">
            <a:off x="1928201" y="3382480"/>
            <a:ext cx="228979" cy="33624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3575" y="1600676"/>
            <a:ext cx="4243578" cy="372259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FFA000"/>
                </a:solidFill>
              </a:rPr>
              <a:t>Dog</a:t>
            </a:r>
            <a:r>
              <a:rPr lang="en-US" sz="2396" dirty="0">
                <a:solidFill>
                  <a:srgbClr val="2D3791"/>
                </a:solidFill>
              </a:rPr>
              <a:t> dog = new </a:t>
            </a:r>
            <a:r>
              <a:rPr lang="en-US" sz="2396" dirty="0">
                <a:solidFill>
                  <a:srgbClr val="FFA000"/>
                </a:solidFill>
              </a:rPr>
              <a:t>Dog()</a:t>
            </a:r>
            <a:r>
              <a:rPr lang="en-US" sz="2396" dirty="0">
                <a:solidFill>
                  <a:srgbClr val="2D3791"/>
                </a:solidFill>
              </a:rPr>
              <a:t>;</a:t>
            </a:r>
          </a:p>
          <a:p>
            <a:r>
              <a:rPr lang="en-US" sz="2396" dirty="0">
                <a:solidFill>
                  <a:srgbClr val="2D3791"/>
                </a:solidFill>
              </a:rPr>
              <a:t>dog.Eat();</a:t>
            </a:r>
          </a:p>
          <a:p>
            <a:r>
              <a:rPr lang="en-US" sz="2396" dirty="0">
                <a:solidFill>
                  <a:srgbClr val="2D3791"/>
                </a:solidFill>
              </a:rPr>
              <a:t>dog.Bark();</a:t>
            </a:r>
          </a:p>
          <a:p>
            <a:endParaRPr lang="en-US" sz="2396" dirty="0">
              <a:solidFill>
                <a:srgbClr val="2D3791"/>
              </a:solidFill>
            </a:endParaRPr>
          </a:p>
          <a:p>
            <a:r>
              <a:rPr lang="en-US" sz="2396" dirty="0">
                <a:solidFill>
                  <a:srgbClr val="FFA000"/>
                </a:solidFill>
              </a:rPr>
              <a:t>Cat</a:t>
            </a:r>
            <a:r>
              <a:rPr lang="en-US" sz="2396" dirty="0">
                <a:solidFill>
                  <a:srgbClr val="2D3791"/>
                </a:solidFill>
              </a:rPr>
              <a:t> cat = new </a:t>
            </a:r>
            <a:r>
              <a:rPr lang="en-US" sz="2396" dirty="0">
                <a:solidFill>
                  <a:srgbClr val="FFA000"/>
                </a:solidFill>
              </a:rPr>
              <a:t>Cat()</a:t>
            </a:r>
            <a:r>
              <a:rPr lang="en-US" sz="2396" dirty="0">
                <a:solidFill>
                  <a:srgbClr val="2D3791"/>
                </a:solidFill>
              </a:rPr>
              <a:t>;</a:t>
            </a:r>
          </a:p>
          <a:p>
            <a:r>
              <a:rPr lang="en-US" sz="2396" dirty="0">
                <a:solidFill>
                  <a:srgbClr val="2D3791"/>
                </a:solidFill>
              </a:rPr>
              <a:t>cat.Eat();</a:t>
            </a:r>
          </a:p>
          <a:p>
            <a:r>
              <a:rPr lang="en-US" sz="2396" dirty="0">
                <a:solidFill>
                  <a:srgbClr val="2D3791"/>
                </a:solidFill>
              </a:rPr>
              <a:t>cat.Meow();</a:t>
            </a:r>
          </a:p>
        </p:txBody>
      </p:sp>
      <p:sp>
        <p:nvSpPr>
          <p:cNvPr id="28" name="Arrow: Right 29"/>
          <p:cNvSpPr/>
          <p:nvPr/>
        </p:nvSpPr>
        <p:spPr>
          <a:xfrm rot="16200000">
            <a:off x="4213606" y="3382481"/>
            <a:ext cx="228979" cy="33624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1557" y="6506199"/>
            <a:ext cx="367318" cy="29692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19</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968508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566F-0E0E-4BF9-A3B0-6F01080380A3}"/>
              </a:ext>
            </a:extLst>
          </p:cNvPr>
          <p:cNvSpPr>
            <a:spLocks noGrp="1"/>
          </p:cNvSpPr>
          <p:nvPr>
            <p:ph idx="1"/>
          </p:nvPr>
        </p:nvSpPr>
        <p:spPr/>
        <p:txBody>
          <a:bodyPr/>
          <a:lstStyle/>
          <a:p>
            <a:r>
              <a:rPr lang="en-US" dirty="0"/>
              <a:t>Inheritance</a:t>
            </a:r>
          </a:p>
          <a:p>
            <a:r>
              <a:rPr lang="en-US" dirty="0"/>
              <a:t>Class Hierarchies</a:t>
            </a:r>
          </a:p>
          <a:p>
            <a:r>
              <a:rPr lang="en-US" dirty="0"/>
              <a:t>Inheritance in C#</a:t>
            </a:r>
          </a:p>
          <a:p>
            <a:r>
              <a:rPr lang="en-US" dirty="0"/>
              <a:t>Accessing Members of the Base Class</a:t>
            </a:r>
          </a:p>
          <a:p>
            <a:r>
              <a:rPr lang="en-US" dirty="0"/>
              <a:t>Reusing Classes</a:t>
            </a:r>
          </a:p>
          <a:p>
            <a:r>
              <a:rPr lang="en-US" dirty="0"/>
              <a:t>Type of Class Reuse</a:t>
            </a:r>
          </a:p>
        </p:txBody>
      </p:sp>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5288" y="6505575"/>
            <a:ext cx="366712" cy="29686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2</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83217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sz="quarter" idx="10"/>
          </p:nvPr>
        </p:nvSpPr>
        <p:spPr/>
        <p:txBody>
          <a:bodyPr/>
          <a:lstStyle/>
          <a:p>
            <a:r>
              <a:rPr lang="en-US"/>
              <a:t>Reusing Code at Class Level</a:t>
            </a:r>
            <a:endParaRPr lang="bg-BG"/>
          </a:p>
        </p:txBody>
      </p:sp>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20038" y="991236"/>
            <a:ext cx="3351927" cy="3351927"/>
          </a:xfrm>
          <a:prstGeom prst="rect">
            <a:avLst/>
          </a:prstGeom>
        </p:spPr>
      </p:pic>
      <p:sp>
        <p:nvSpPr>
          <p:cNvPr id="5" name="Subtitle 4"/>
          <p:cNvSpPr>
            <a:spLocks noGrp="1"/>
          </p:cNvSpPr>
          <p:nvPr>
            <p:ph type="subTitle" sz="quarter" idx="11"/>
          </p:nvPr>
        </p:nvSpPr>
        <p:spPr/>
        <p:txBody>
          <a:bodyPr/>
          <a:lstStyle/>
          <a:p>
            <a:r>
              <a:rPr lang="en-GB"/>
              <a:t>Reusing Classes</a:t>
            </a:r>
            <a:endParaRPr lang="bg-BG"/>
          </a:p>
        </p:txBody>
      </p:sp>
    </p:spTree>
    <p:extLst>
      <p:ext uri="{BB962C8B-B14F-4D97-AF65-F5344CB8AC3E}">
        <p14:creationId xmlns:p14="http://schemas.microsoft.com/office/powerpoint/2010/main" val="39476441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Internal</a:t>
            </a:r>
            <a:r>
              <a:rPr lang="en-US" noProof="1"/>
              <a:t> members </a:t>
            </a:r>
            <a:r>
              <a:rPr lang="en-US" b="1" noProof="1">
                <a:solidFill>
                  <a:schemeClr val="bg1"/>
                </a:solidFill>
              </a:rPr>
              <a:t>are accessed in the same assembly</a:t>
            </a: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not inherited </a:t>
            </a:r>
            <a:r>
              <a:rPr lang="en-US" noProof="1"/>
              <a:t>in subclasses </a:t>
            </a:r>
            <a:br>
              <a:rPr lang="en-US" noProof="1"/>
            </a:br>
            <a:endParaRPr lang="en-US" noProof="1"/>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Inheritance and Access Modifiers</a:t>
            </a:r>
            <a:endParaRPr lang="bg-BG" sz="3999" dirty="0"/>
          </a:p>
        </p:txBody>
      </p:sp>
      <p:sp>
        <p:nvSpPr>
          <p:cNvPr id="6" name="Text Placeholder 5"/>
          <p:cNvSpPr txBox="1">
            <a:spLocks/>
          </p:cNvSpPr>
          <p:nvPr/>
        </p:nvSpPr>
        <p:spPr>
          <a:xfrm>
            <a:off x="3097104" y="3977078"/>
            <a:ext cx="6004695" cy="2677325"/>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sz="2396" dirty="0">
                <a:solidFill>
                  <a:srgbClr val="2D3791"/>
                </a:solidFill>
              </a:rPr>
              <a:t>class Person {</a:t>
            </a:r>
          </a:p>
          <a:p>
            <a:r>
              <a:rPr lang="en-US" sz="2396" dirty="0">
                <a:solidFill>
                  <a:srgbClr val="2D3791"/>
                </a:solidFill>
              </a:rPr>
              <a:t>  </a:t>
            </a:r>
            <a:r>
              <a:rPr lang="en-US" sz="2396" dirty="0">
                <a:solidFill>
                  <a:srgbClr val="FFA000"/>
                </a:solidFill>
              </a:rPr>
              <a:t>private</a:t>
            </a:r>
            <a:r>
              <a:rPr lang="en-US" sz="2396" dirty="0">
                <a:solidFill>
                  <a:srgbClr val="2D3791"/>
                </a:solidFill>
              </a:rPr>
              <a:t> string id;</a:t>
            </a:r>
          </a:p>
          <a:p>
            <a:r>
              <a:rPr lang="en-US" sz="2396" dirty="0">
                <a:solidFill>
                  <a:srgbClr val="2D3791"/>
                </a:solidFill>
              </a:rPr>
              <a:t>  string name;</a:t>
            </a:r>
          </a:p>
          <a:p>
            <a:r>
              <a:rPr lang="en-US" sz="2396" dirty="0">
                <a:solidFill>
                  <a:srgbClr val="2D3791"/>
                </a:solidFill>
              </a:rPr>
              <a:t>  </a:t>
            </a:r>
            <a:r>
              <a:rPr lang="en-US" sz="2396" dirty="0">
                <a:solidFill>
                  <a:srgbClr val="FFA000"/>
                </a:solidFill>
              </a:rPr>
              <a:t>protected</a:t>
            </a:r>
            <a:r>
              <a:rPr lang="en-US" sz="2396" dirty="0">
                <a:solidFill>
                  <a:srgbClr val="2D3791"/>
                </a:solidFill>
              </a:rPr>
              <a:t> string address;</a:t>
            </a:r>
          </a:p>
          <a:p>
            <a:r>
              <a:rPr lang="en-US" sz="2396" dirty="0">
                <a:solidFill>
                  <a:srgbClr val="2D3791"/>
                </a:solidFill>
              </a:rPr>
              <a:t>  </a:t>
            </a:r>
            <a:r>
              <a:rPr lang="en-US" sz="2396" dirty="0">
                <a:solidFill>
                  <a:srgbClr val="FFA000"/>
                </a:solidFill>
              </a:rPr>
              <a:t>public</a:t>
            </a:r>
            <a:r>
              <a:rPr lang="en-US" sz="2396" dirty="0">
                <a:solidFill>
                  <a:srgbClr val="2D3791"/>
                </a:solidFill>
              </a:rPr>
              <a:t> void Sleep(); }</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21</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956223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Shadowing Variables</a:t>
            </a:r>
            <a:endParaRPr lang="bg-BG" sz="3999" dirty="0"/>
          </a:p>
        </p:txBody>
      </p:sp>
      <p:sp>
        <p:nvSpPr>
          <p:cNvPr id="8" name="Text Placeholder 5"/>
          <p:cNvSpPr txBox="1">
            <a:spLocks/>
          </p:cNvSpPr>
          <p:nvPr/>
        </p:nvSpPr>
        <p:spPr>
          <a:xfrm>
            <a:off x="2591713" y="2535728"/>
            <a:ext cx="7231106" cy="372259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Patient : Person {</a:t>
            </a:r>
          </a:p>
          <a:p>
            <a:r>
              <a:rPr lang="en-US" sz="2396" dirty="0">
                <a:solidFill>
                  <a:srgbClr val="2D3791"/>
                </a:solidFill>
              </a:rPr>
              <a:t>  protected </a:t>
            </a:r>
            <a:r>
              <a:rPr lang="en-US" sz="2396" dirty="0">
                <a:solidFill>
                  <a:srgbClr val="FFA000"/>
                </a:solidFill>
              </a:rPr>
              <a:t>float</a:t>
            </a:r>
            <a:r>
              <a:rPr lang="en-US" sz="2396" dirty="0">
                <a:solidFill>
                  <a:srgbClr val="2D3791"/>
                </a:solidFill>
              </a:rPr>
              <a:t> weight;</a:t>
            </a:r>
          </a:p>
          <a:p>
            <a:r>
              <a:rPr lang="en-US" sz="2396" dirty="0">
                <a:solidFill>
                  <a:srgbClr val="2D3791"/>
                </a:solidFill>
              </a:rPr>
              <a:t>  public void Method()</a:t>
            </a:r>
          </a:p>
          <a:p>
            <a:r>
              <a:rPr lang="en-US" sz="2396" dirty="0">
                <a:solidFill>
                  <a:srgbClr val="2D3791"/>
                </a:solidFill>
              </a:rPr>
              <a:t>  {</a:t>
            </a:r>
          </a:p>
          <a:p>
            <a:r>
              <a:rPr lang="en-US" sz="2396" dirty="0">
                <a:solidFill>
                  <a:srgbClr val="2D3791"/>
                </a:solidFill>
              </a:rPr>
              <a:t>    </a:t>
            </a:r>
            <a:r>
              <a:rPr lang="en-US" sz="2396" dirty="0">
                <a:solidFill>
                  <a:srgbClr val="FFA000"/>
                </a:solidFill>
              </a:rPr>
              <a:t>double</a:t>
            </a:r>
            <a:r>
              <a:rPr lang="en-US" sz="2396" dirty="0">
                <a:solidFill>
                  <a:srgbClr val="2D3791"/>
                </a:solidFill>
              </a:rPr>
              <a:t> weight = 0.5d;</a:t>
            </a:r>
          </a:p>
          <a:p>
            <a:r>
              <a:rPr lang="en-US" sz="2396" dirty="0">
                <a:solidFill>
                  <a:srgbClr val="2D3791"/>
                </a:solidFill>
              </a:rPr>
              <a:t>  }</a:t>
            </a:r>
          </a:p>
          <a:p>
            <a:r>
              <a:rPr lang="en-US" sz="2396" dirty="0">
                <a:solidFill>
                  <a:srgbClr val="2D3791"/>
                </a:solidFill>
              </a:rPr>
              <a:t>}</a:t>
            </a:r>
          </a:p>
        </p:txBody>
      </p:sp>
      <p:sp>
        <p:nvSpPr>
          <p:cNvPr id="6" name="Text Placeholder 5"/>
          <p:cNvSpPr txBox="1">
            <a:spLocks/>
          </p:cNvSpPr>
          <p:nvPr/>
        </p:nvSpPr>
        <p:spPr>
          <a:xfrm>
            <a:off x="2597721" y="1796123"/>
            <a:ext cx="7231106"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Person { protected int weight; }</a:t>
            </a:r>
          </a:p>
        </p:txBody>
      </p:sp>
      <p:sp>
        <p:nvSpPr>
          <p:cNvPr id="7" name="AutoShape 6"/>
          <p:cNvSpPr>
            <a:spLocks noChangeArrowheads="1"/>
          </p:cNvSpPr>
          <p:nvPr/>
        </p:nvSpPr>
        <p:spPr bwMode="auto">
          <a:xfrm>
            <a:off x="7086343" y="3298802"/>
            <a:ext cx="2437765" cy="497763"/>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Hides </a:t>
            </a:r>
            <a:r>
              <a:rPr lang="en-US" sz="2399" b="1" noProof="1">
                <a:solidFill>
                  <a:srgbClr val="FFA000">
                    <a:lumMod val="60000"/>
                    <a:lumOff val="40000"/>
                  </a:srgbClr>
                </a:solidFill>
                <a:latin typeface="Calibri" panose="020F0502020204030204"/>
              </a:rPr>
              <a:t>int</a:t>
            </a:r>
            <a:r>
              <a:rPr lang="en-US" sz="2399" b="1" dirty="0">
                <a:solidFill>
                  <a:srgbClr val="FFA000">
                    <a:lumMod val="60000"/>
                    <a:lumOff val="40000"/>
                  </a:srgbClr>
                </a:solidFill>
                <a:latin typeface="Calibri" panose="020F0502020204030204"/>
              </a:rPr>
              <a:t> weight</a:t>
            </a:r>
            <a:endParaRPr lang="bg-BG" sz="2399" b="1" dirty="0">
              <a:solidFill>
                <a:srgbClr val="FFA000">
                  <a:lumMod val="60000"/>
                  <a:lumOff val="40000"/>
                </a:srgbClr>
              </a:solidFill>
              <a:latin typeface="Calibri" panose="020F0502020204030204"/>
            </a:endParaRPr>
          </a:p>
        </p:txBody>
      </p:sp>
      <p:sp>
        <p:nvSpPr>
          <p:cNvPr id="9" name="AutoShape 6"/>
          <p:cNvSpPr>
            <a:spLocks noChangeArrowheads="1"/>
          </p:cNvSpPr>
          <p:nvPr/>
        </p:nvSpPr>
        <p:spPr bwMode="auto">
          <a:xfrm>
            <a:off x="4496217" y="5181145"/>
            <a:ext cx="2818666" cy="533261"/>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Hides </a:t>
            </a:r>
            <a:r>
              <a:rPr lang="en-US" sz="2399" b="1" dirty="0">
                <a:solidFill>
                  <a:srgbClr val="FFA000">
                    <a:lumMod val="60000"/>
                    <a:lumOff val="40000"/>
                  </a:srgbClr>
                </a:solidFill>
                <a:latin typeface="Calibri" panose="020F0502020204030204"/>
              </a:rPr>
              <a:t>float weight</a:t>
            </a:r>
            <a:endParaRPr lang="bg-BG" sz="2399" b="1" dirty="0">
              <a:solidFill>
                <a:srgbClr val="FFA000">
                  <a:lumMod val="60000"/>
                  <a:lumOff val="40000"/>
                </a:srgbClr>
              </a:solidFill>
              <a:latin typeface="Calibri" panose="020F0502020204030204"/>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22</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44195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a:t>Shadowing Variables – Access</a:t>
            </a:r>
            <a:endParaRPr lang="bg-BG" sz="3999" dirty="0"/>
          </a:p>
        </p:txBody>
      </p:sp>
      <p:sp>
        <p:nvSpPr>
          <p:cNvPr id="8" name="Text Placeholder 5"/>
          <p:cNvSpPr txBox="1">
            <a:spLocks/>
          </p:cNvSpPr>
          <p:nvPr/>
        </p:nvSpPr>
        <p:spPr>
          <a:xfrm>
            <a:off x="3314463" y="1905397"/>
            <a:ext cx="5569975" cy="4246312"/>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Patient : Person {</a:t>
            </a:r>
          </a:p>
          <a:p>
            <a:r>
              <a:rPr lang="en-US" sz="2396" dirty="0">
                <a:solidFill>
                  <a:srgbClr val="2D3791"/>
                </a:solidFill>
              </a:rPr>
              <a:t>  protected float weight;</a:t>
            </a:r>
          </a:p>
          <a:p>
            <a:r>
              <a:rPr lang="en-US" sz="2396" dirty="0">
                <a:solidFill>
                  <a:srgbClr val="2D3791"/>
                </a:solidFill>
              </a:rPr>
              <a:t>  public void Method() {</a:t>
            </a:r>
          </a:p>
          <a:p>
            <a:r>
              <a:rPr lang="en-US" sz="2396" dirty="0">
                <a:solidFill>
                  <a:srgbClr val="2D3791"/>
                </a:solidFill>
              </a:rPr>
              <a:t>    double weight = 0.5d;</a:t>
            </a:r>
          </a:p>
          <a:p>
            <a:r>
              <a:rPr lang="en-US" sz="2396" dirty="0">
                <a:solidFill>
                  <a:srgbClr val="2D3791"/>
                </a:solidFill>
              </a:rPr>
              <a:t>    </a:t>
            </a:r>
            <a:r>
              <a:rPr lang="en-US" sz="2396" dirty="0">
                <a:solidFill>
                  <a:srgbClr val="FFA000"/>
                </a:solidFill>
              </a:rPr>
              <a:t>this</a:t>
            </a:r>
            <a:r>
              <a:rPr lang="en-US" sz="2396" dirty="0">
                <a:solidFill>
                  <a:srgbClr val="2D3791"/>
                </a:solidFill>
              </a:rPr>
              <a:t>.weight = 0.6f;</a:t>
            </a:r>
          </a:p>
          <a:p>
            <a:r>
              <a:rPr lang="en-US" sz="2396" dirty="0">
                <a:solidFill>
                  <a:srgbClr val="2D3791"/>
                </a:solidFill>
              </a:rPr>
              <a:t>    </a:t>
            </a:r>
            <a:r>
              <a:rPr lang="en-US" sz="2396" dirty="0">
                <a:solidFill>
                  <a:srgbClr val="FFA000"/>
                </a:solidFill>
              </a:rPr>
              <a:t>base</a:t>
            </a:r>
            <a:r>
              <a:rPr lang="en-US" sz="2396" dirty="0">
                <a:solidFill>
                  <a:srgbClr val="2D3791"/>
                </a:solidFill>
              </a:rPr>
              <a:t>.weight = 1;</a:t>
            </a:r>
          </a:p>
          <a:p>
            <a:r>
              <a:rPr lang="en-US" sz="2396" dirty="0">
                <a:solidFill>
                  <a:srgbClr val="2D3791"/>
                </a:solidFill>
              </a:rPr>
              <a:t>  }</a:t>
            </a:r>
          </a:p>
          <a:p>
            <a:r>
              <a:rPr lang="en-US" sz="2396" dirty="0">
                <a:solidFill>
                  <a:srgbClr val="2D3791"/>
                </a:solidFill>
              </a:rPr>
              <a:t>}</a:t>
            </a:r>
          </a:p>
        </p:txBody>
      </p:sp>
      <p:sp>
        <p:nvSpPr>
          <p:cNvPr id="7" name="AutoShape 6"/>
          <p:cNvSpPr>
            <a:spLocks noChangeArrowheads="1"/>
          </p:cNvSpPr>
          <p:nvPr/>
        </p:nvSpPr>
        <p:spPr bwMode="auto">
          <a:xfrm>
            <a:off x="8053069" y="4266983"/>
            <a:ext cx="2613741" cy="533261"/>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Instance member</a:t>
            </a:r>
            <a:endParaRPr lang="bg-BG" sz="2399" b="1" dirty="0">
              <a:solidFill>
                <a:srgbClr val="FFFFFF"/>
              </a:solidFill>
              <a:latin typeface="Calibri" panose="020F0502020204030204"/>
            </a:endParaRPr>
          </a:p>
        </p:txBody>
      </p:sp>
      <p:sp>
        <p:nvSpPr>
          <p:cNvPr id="9" name="AutoShape 6"/>
          <p:cNvSpPr>
            <a:spLocks noChangeArrowheads="1"/>
          </p:cNvSpPr>
          <p:nvPr/>
        </p:nvSpPr>
        <p:spPr bwMode="auto">
          <a:xfrm>
            <a:off x="1144291" y="4419343"/>
            <a:ext cx="2691447" cy="580874"/>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Base class member</a:t>
            </a:r>
            <a:endParaRPr lang="bg-BG" sz="2399" b="1" dirty="0">
              <a:solidFill>
                <a:srgbClr val="FFFFFF"/>
              </a:solidFill>
              <a:latin typeface="Calibri" panose="020F0502020204030204"/>
            </a:endParaRPr>
          </a:p>
        </p:txBody>
      </p:sp>
      <p:sp>
        <p:nvSpPr>
          <p:cNvPr id="10" name="AutoShape 6"/>
          <p:cNvSpPr>
            <a:spLocks noChangeArrowheads="1"/>
          </p:cNvSpPr>
          <p:nvPr/>
        </p:nvSpPr>
        <p:spPr bwMode="auto">
          <a:xfrm>
            <a:off x="8524570" y="2591019"/>
            <a:ext cx="2049745" cy="533261"/>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Local variable</a:t>
            </a:r>
            <a:endParaRPr lang="bg-BG" sz="2399" b="1" dirty="0">
              <a:solidFill>
                <a:srgbClr val="FFFFFF"/>
              </a:solidFill>
              <a:latin typeface="Calibri" panose="020F0502020204030204"/>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23</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21987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199" b="1" dirty="0">
                <a:solidFill>
                  <a:schemeClr val="bg1"/>
                </a:solidFill>
                <a:latin typeface="Consolas" panose="020B0609020204030204" pitchFamily="49" charset="0"/>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Virtual Methods</a:t>
            </a:r>
            <a:endParaRPr lang="bg-BG" sz="3999" dirty="0"/>
          </a:p>
        </p:txBody>
      </p:sp>
      <p:sp>
        <p:nvSpPr>
          <p:cNvPr id="7" name="Text Placeholder 5"/>
          <p:cNvSpPr txBox="1">
            <a:spLocks/>
          </p:cNvSpPr>
          <p:nvPr/>
        </p:nvSpPr>
        <p:spPr>
          <a:xfrm>
            <a:off x="2744074" y="2009172"/>
            <a:ext cx="6475313" cy="2155258"/>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public class </a:t>
            </a:r>
            <a:r>
              <a:rPr lang="en-US" sz="2396" dirty="0">
                <a:solidFill>
                  <a:srgbClr val="FFA000"/>
                </a:solidFill>
              </a:rPr>
              <a:t>Animal</a:t>
            </a:r>
          </a:p>
          <a:p>
            <a:r>
              <a:rPr lang="en-US" sz="2396" dirty="0">
                <a:solidFill>
                  <a:srgbClr val="2D3791"/>
                </a:solidFill>
              </a:rPr>
              <a:t>{</a:t>
            </a:r>
          </a:p>
          <a:p>
            <a:r>
              <a:rPr lang="en-US" sz="2396" dirty="0">
                <a:solidFill>
                  <a:srgbClr val="2D3791"/>
                </a:solidFill>
              </a:rPr>
              <a:t>  public </a:t>
            </a:r>
            <a:r>
              <a:rPr lang="en-US" sz="2396" dirty="0">
                <a:solidFill>
                  <a:srgbClr val="FFA000"/>
                </a:solidFill>
              </a:rPr>
              <a:t>virtual</a:t>
            </a:r>
            <a:r>
              <a:rPr lang="en-US" sz="2396" dirty="0">
                <a:solidFill>
                  <a:srgbClr val="2D3791"/>
                </a:solidFill>
              </a:rPr>
              <a:t> void Eat() { … }</a:t>
            </a:r>
          </a:p>
          <a:p>
            <a:r>
              <a:rPr lang="en-US" sz="2396" dirty="0">
                <a:solidFill>
                  <a:srgbClr val="2D3791"/>
                </a:solidFill>
              </a:rPr>
              <a:t>}</a:t>
            </a:r>
          </a:p>
        </p:txBody>
      </p:sp>
      <p:sp>
        <p:nvSpPr>
          <p:cNvPr id="10" name="Text Placeholder 5"/>
          <p:cNvSpPr txBox="1">
            <a:spLocks/>
          </p:cNvSpPr>
          <p:nvPr/>
        </p:nvSpPr>
        <p:spPr>
          <a:xfrm>
            <a:off x="2745799" y="4168590"/>
            <a:ext cx="6473589" cy="2155258"/>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public class Dog </a:t>
            </a:r>
            <a:r>
              <a:rPr lang="en-US" sz="2396" dirty="0">
                <a:solidFill>
                  <a:srgbClr val="FFA000"/>
                </a:solidFill>
              </a:rPr>
              <a:t>:</a:t>
            </a:r>
            <a:r>
              <a:rPr lang="en-US" sz="2396" dirty="0">
                <a:solidFill>
                  <a:srgbClr val="2D3791"/>
                </a:solidFill>
              </a:rPr>
              <a:t> Animal</a:t>
            </a:r>
          </a:p>
          <a:p>
            <a:r>
              <a:rPr lang="en-US" sz="2396" dirty="0">
                <a:solidFill>
                  <a:srgbClr val="2D3791"/>
                </a:solidFill>
              </a:rPr>
              <a:t>{   </a:t>
            </a:r>
          </a:p>
          <a:p>
            <a:r>
              <a:rPr lang="en-US" sz="2396" dirty="0">
                <a:solidFill>
                  <a:srgbClr val="2D3791"/>
                </a:solidFill>
              </a:rPr>
              <a:t>  public </a:t>
            </a:r>
            <a:r>
              <a:rPr lang="en-US" sz="2396" dirty="0">
                <a:solidFill>
                  <a:srgbClr val="FFA000"/>
                </a:solidFill>
              </a:rPr>
              <a:t>override</a:t>
            </a:r>
            <a:r>
              <a:rPr lang="en-US" sz="2396" dirty="0">
                <a:solidFill>
                  <a:srgbClr val="2D3791"/>
                </a:solidFill>
              </a:rPr>
              <a:t> void Eat() {}</a:t>
            </a:r>
          </a:p>
          <a:p>
            <a:r>
              <a:rPr lang="en-US" sz="2396" dirty="0">
                <a:solidFill>
                  <a:srgbClr val="2D3791"/>
                </a:solidFill>
              </a:rPr>
              <a:t>}</a:t>
            </a: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24</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3033869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dirty="0">
                <a:latin typeface="+mn-lt"/>
              </a:rPr>
              <a:t>T</a:t>
            </a:r>
            <a:r>
              <a:rPr lang="bg-BG" altLang="bg-BG" dirty="0">
                <a:latin typeface="+mn-lt"/>
              </a:rPr>
              <a:t>he </a:t>
            </a:r>
            <a:r>
              <a:rPr lang="bg-BG" altLang="bg-BG" b="1" dirty="0">
                <a:solidFill>
                  <a:schemeClr val="bg1"/>
                </a:solidFill>
                <a:latin typeface="Consolas" panose="020B0609020204030204" pitchFamily="49" charset="0"/>
              </a:rPr>
              <a:t>sealed</a:t>
            </a:r>
            <a:r>
              <a:rPr lang="bg-BG" altLang="bg-BG" dirty="0">
                <a:latin typeface="+mn-lt"/>
              </a:rPr>
              <a:t> modifier prevents other classes from </a:t>
            </a:r>
            <a:r>
              <a:rPr lang="bg-BG" altLang="bg-BG" b="1" dirty="0">
                <a:solidFill>
                  <a:schemeClr val="bg1"/>
                </a:solidFill>
                <a:latin typeface="+mn-lt"/>
              </a:rPr>
              <a:t>inheriting</a:t>
            </a:r>
            <a:r>
              <a:rPr lang="bg-BG" altLang="bg-BG" dirty="0">
                <a:latin typeface="+mn-lt"/>
              </a:rPr>
              <a:t> </a:t>
            </a:r>
            <a:br>
              <a:rPr lang="en-US" altLang="bg-BG" dirty="0">
                <a:latin typeface="+mn-lt"/>
              </a:rPr>
            </a:br>
            <a:r>
              <a:rPr lang="bg-BG" altLang="bg-BG" dirty="0">
                <a:latin typeface="+mn-lt"/>
              </a:rPr>
              <a:t>from it</a:t>
            </a:r>
            <a:endParaRPr lang="en-US" altLang="bg-BG" dirty="0">
              <a:latin typeface="+mn-lt"/>
            </a:endParaRPr>
          </a:p>
          <a:p>
            <a:pPr lvl="0"/>
            <a:r>
              <a:rPr lang="en-US" altLang="bg-BG" dirty="0">
                <a:latin typeface="+mn-lt"/>
              </a:rPr>
              <a:t>You can use the </a:t>
            </a:r>
            <a:r>
              <a:rPr lang="en-US" altLang="bg-BG" b="1" dirty="0">
                <a:solidFill>
                  <a:schemeClr val="bg1"/>
                </a:solidFill>
                <a:latin typeface="Consolas" panose="020B0609020204030204" pitchFamily="49" charset="0"/>
              </a:rPr>
              <a:t>sealed</a:t>
            </a:r>
            <a:r>
              <a:rPr lang="en-US" altLang="bg-BG" dirty="0">
                <a:latin typeface="+mn-lt"/>
              </a:rPr>
              <a:t> modifier on a </a:t>
            </a:r>
            <a:r>
              <a:rPr lang="en-US" altLang="bg-BG" b="1" dirty="0">
                <a:solidFill>
                  <a:schemeClr val="bg1"/>
                </a:solidFill>
                <a:latin typeface="+mn-lt"/>
              </a:rPr>
              <a:t>method</a:t>
            </a:r>
            <a:r>
              <a:rPr lang="en-US" altLang="bg-BG" dirty="0">
                <a:latin typeface="+mn-lt"/>
              </a:rPr>
              <a:t> or a </a:t>
            </a:r>
            <a:r>
              <a:rPr lang="en-US" altLang="bg-BG" b="1" dirty="0">
                <a:solidFill>
                  <a:schemeClr val="bg1"/>
                </a:solidFill>
                <a:latin typeface="+mn-lt"/>
              </a:rPr>
              <a:t>property</a:t>
            </a:r>
            <a:r>
              <a:rPr lang="en-US" altLang="bg-BG" dirty="0">
                <a:latin typeface="+mn-lt"/>
              </a:rPr>
              <a:t> </a:t>
            </a:r>
            <a:br>
              <a:rPr lang="en-US" altLang="bg-BG" dirty="0">
                <a:latin typeface="+mn-lt"/>
              </a:rPr>
            </a:br>
            <a:r>
              <a:rPr lang="en-US" altLang="bg-BG" dirty="0">
                <a:latin typeface="+mn-lt"/>
              </a:rPr>
              <a:t>in a </a:t>
            </a:r>
            <a:r>
              <a:rPr lang="en-US" altLang="bg-BG" b="1" dirty="0">
                <a:solidFill>
                  <a:schemeClr val="bg1"/>
                </a:solidFill>
                <a:latin typeface="Consolas" panose="020B0609020204030204" pitchFamily="49" charset="0"/>
              </a:rPr>
              <a:t>base</a:t>
            </a:r>
            <a:r>
              <a:rPr lang="en-US" altLang="bg-BG" dirty="0">
                <a:latin typeface="+mn-lt"/>
              </a:rPr>
              <a:t> class:</a:t>
            </a:r>
          </a:p>
          <a:p>
            <a:r>
              <a:rPr lang="en-US" altLang="bg-BG" sz="3399" dirty="0">
                <a:latin typeface="+mn-lt"/>
              </a:rPr>
              <a:t>It enables you to </a:t>
            </a:r>
            <a:r>
              <a:rPr lang="en-US" altLang="bg-BG" sz="3399" b="1" dirty="0">
                <a:solidFill>
                  <a:schemeClr val="bg1"/>
                </a:solidFill>
                <a:latin typeface="+mn-lt"/>
              </a:rPr>
              <a:t>allow classes </a:t>
            </a:r>
            <a:r>
              <a:rPr lang="en-US" altLang="bg-BG" sz="3399" dirty="0">
                <a:latin typeface="+mn-lt"/>
              </a:rPr>
              <a:t>to </a:t>
            </a:r>
            <a:r>
              <a:rPr lang="en-US" altLang="bg-BG" sz="3399" b="1" dirty="0">
                <a:solidFill>
                  <a:schemeClr val="bg1"/>
                </a:solidFill>
                <a:latin typeface="+mn-lt"/>
              </a:rPr>
              <a:t>derive</a:t>
            </a:r>
            <a:r>
              <a:rPr lang="en-US" altLang="bg-BG" sz="3399" dirty="0">
                <a:latin typeface="+mn-lt"/>
              </a:rPr>
              <a:t> from your class</a:t>
            </a:r>
          </a:p>
          <a:p>
            <a:pPr>
              <a:buClr>
                <a:schemeClr val="tx1"/>
              </a:buClr>
            </a:pPr>
            <a:r>
              <a:rPr lang="en-US" altLang="bg-BG" sz="3399" b="1" dirty="0">
                <a:solidFill>
                  <a:schemeClr val="bg1"/>
                </a:solidFill>
                <a:latin typeface="+mn-lt"/>
              </a:rPr>
              <a:t>Prevents</a:t>
            </a:r>
            <a:r>
              <a:rPr lang="en-US" altLang="bg-BG" sz="3399" dirty="0">
                <a:latin typeface="+mn-lt"/>
              </a:rPr>
              <a:t> the </a:t>
            </a:r>
            <a:r>
              <a:rPr lang="en-US" altLang="bg-BG" sz="3399" b="1" dirty="0">
                <a:solidFill>
                  <a:schemeClr val="bg1"/>
                </a:solidFill>
                <a:latin typeface="+mn-lt"/>
              </a:rPr>
              <a:t>overriding</a:t>
            </a:r>
            <a:r>
              <a:rPr lang="en-US" altLang="bg-BG" sz="3399" dirty="0">
                <a:latin typeface="+mn-lt"/>
              </a:rPr>
              <a:t> of specific </a:t>
            </a:r>
            <a:r>
              <a:rPr lang="en-US" altLang="bg-BG" sz="3399" b="1" dirty="0">
                <a:solidFill>
                  <a:schemeClr val="bg1"/>
                </a:solidFill>
                <a:latin typeface="Consolas" panose="020B0609020204030204" pitchFamily="49" charset="0"/>
              </a:rPr>
              <a:t>virtual</a:t>
            </a:r>
            <a:r>
              <a:rPr lang="en-US" altLang="bg-BG" sz="3399" dirty="0">
                <a:latin typeface="+mn-lt"/>
              </a:rPr>
              <a:t> </a:t>
            </a:r>
            <a:r>
              <a:rPr lang="en-US" altLang="bg-BG" sz="3399" b="1" dirty="0">
                <a:solidFill>
                  <a:schemeClr val="bg1"/>
                </a:solidFill>
                <a:latin typeface="+mn-lt"/>
              </a:rPr>
              <a:t>methods</a:t>
            </a:r>
            <a:r>
              <a:rPr lang="en-US" altLang="bg-BG" sz="3399" dirty="0">
                <a:latin typeface="+mn-lt"/>
              </a:rPr>
              <a:t> and </a:t>
            </a:r>
            <a:br>
              <a:rPr lang="en-US" altLang="bg-BG" sz="3399" dirty="0">
                <a:latin typeface="+mn-lt"/>
              </a:rPr>
            </a:br>
            <a:r>
              <a:rPr lang="en-US" altLang="bg-BG" sz="3399" noProof="1">
                <a:latin typeface="+mn-lt"/>
              </a:rPr>
              <a:t>properties</a:t>
            </a:r>
          </a:p>
          <a:p>
            <a:pPr lvl="0"/>
            <a:endParaRPr lang="bg-BG" altLang="bg-BG" dirty="0"/>
          </a:p>
        </p:txBody>
      </p:sp>
      <p:sp>
        <p:nvSpPr>
          <p:cNvPr id="4" name="Title 3"/>
          <p:cNvSpPr>
            <a:spLocks noGrp="1"/>
          </p:cNvSpPr>
          <p:nvPr>
            <p:ph type="title"/>
          </p:nvPr>
        </p:nvSpPr>
        <p:spPr/>
        <p:txBody>
          <a:bodyPr/>
          <a:lstStyle/>
          <a:p>
            <a:r>
              <a:rPr lang="en-US" dirty="0"/>
              <a:t>Sealed Modifier</a:t>
            </a:r>
            <a:endParaRPr lang="bg-BG"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25</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5898118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a:t>Inheritance Benefits – Extension</a:t>
            </a:r>
            <a:endParaRPr lang="bg-BG" sz="3999" dirty="0"/>
          </a:p>
        </p:txBody>
      </p:sp>
      <p:sp>
        <p:nvSpPr>
          <p:cNvPr id="8" name="Rectangle: Rounded Corners 7"/>
          <p:cNvSpPr/>
          <p:nvPr/>
        </p:nvSpPr>
        <p:spPr>
          <a:xfrm>
            <a:off x="3543966" y="2210117"/>
            <a:ext cx="5194153" cy="1828324"/>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GB" sz="2799" b="1" dirty="0">
                <a:solidFill>
                  <a:srgbClr val="FFFFFF"/>
                </a:solidFill>
                <a:latin typeface="Calibri" panose="020F0502020204030204"/>
              </a:rPr>
              <a:t>Collections</a:t>
            </a:r>
          </a:p>
        </p:txBody>
      </p:sp>
      <p:sp>
        <p:nvSpPr>
          <p:cNvPr id="9" name="Rectangle: Rounded Corners 8"/>
          <p:cNvSpPr/>
          <p:nvPr/>
        </p:nvSpPr>
        <p:spPr>
          <a:xfrm>
            <a:off x="3786611" y="3072192"/>
            <a:ext cx="4708862" cy="58534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799" b="1" noProof="1">
                <a:solidFill>
                  <a:srgbClr val="FFFFFF"/>
                </a:solidFill>
                <a:latin typeface="Calibri" panose="020F0502020204030204"/>
              </a:rPr>
              <a:t>List</a:t>
            </a:r>
          </a:p>
        </p:txBody>
      </p:sp>
      <p:sp>
        <p:nvSpPr>
          <p:cNvPr id="11" name="Rectangle: Rounded Corners 10"/>
          <p:cNvSpPr/>
          <p:nvPr/>
        </p:nvSpPr>
        <p:spPr>
          <a:xfrm>
            <a:off x="3253149" y="5333504"/>
            <a:ext cx="5776193" cy="58534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799" b="1" noProof="1">
                <a:solidFill>
                  <a:srgbClr val="FFFFFF"/>
                </a:solidFill>
                <a:latin typeface="Calibri" panose="020F0502020204030204"/>
              </a:rPr>
              <a:t>CustomList</a:t>
            </a:r>
          </a:p>
        </p:txBody>
      </p:sp>
      <p:sp>
        <p:nvSpPr>
          <p:cNvPr id="15" name="AutoShape 6"/>
          <p:cNvSpPr>
            <a:spLocks noChangeArrowheads="1"/>
          </p:cNvSpPr>
          <p:nvPr/>
        </p:nvSpPr>
        <p:spPr bwMode="auto">
          <a:xfrm>
            <a:off x="4496218" y="4440777"/>
            <a:ext cx="1256974" cy="433087"/>
          </a:xfrm>
          <a:prstGeom prst="wedgeRoundRectCallout">
            <a:avLst>
              <a:gd name="adj1" fmla="val 63856"/>
              <a:gd name="adj2" fmla="val -304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Extends</a:t>
            </a:r>
            <a:endParaRPr lang="bg-BG" sz="2399" b="1" dirty="0">
              <a:solidFill>
                <a:srgbClr val="FFFFFF"/>
              </a:solidFill>
              <a:latin typeface="Calibri" panose="020F0502020204030204"/>
            </a:endParaRPr>
          </a:p>
        </p:txBody>
      </p:sp>
      <p:sp>
        <p:nvSpPr>
          <p:cNvPr id="12" name="Arrow: Right 29"/>
          <p:cNvSpPr/>
          <p:nvPr/>
        </p:nvSpPr>
        <p:spPr>
          <a:xfrm rot="16200000">
            <a:off x="5377256" y="4379956"/>
            <a:ext cx="1527575" cy="236792"/>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26</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988193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Method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Problem: Random List</a:t>
            </a:r>
            <a:endParaRPr lang="bg-BG" sz="3999" dirty="0"/>
          </a:p>
        </p:txBody>
      </p:sp>
      <p:sp>
        <p:nvSpPr>
          <p:cNvPr id="18" name="Rectangle: Rounded Corners 17"/>
          <p:cNvSpPr/>
          <p:nvPr/>
        </p:nvSpPr>
        <p:spPr>
          <a:xfrm>
            <a:off x="3519508" y="3505181"/>
            <a:ext cx="4304179" cy="15997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GB" sz="2799" b="1" dirty="0">
                <a:solidFill>
                  <a:srgbClr val="FFFFFF"/>
                </a:solidFill>
                <a:latin typeface="Calibri" panose="020F0502020204030204"/>
              </a:rPr>
              <a:t>Collections</a:t>
            </a:r>
          </a:p>
        </p:txBody>
      </p:sp>
      <p:sp>
        <p:nvSpPr>
          <p:cNvPr id="19" name="Rectangle: Rounded Corners 18"/>
          <p:cNvSpPr/>
          <p:nvPr/>
        </p:nvSpPr>
        <p:spPr>
          <a:xfrm>
            <a:off x="3730429" y="4211882"/>
            <a:ext cx="3902039" cy="51218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af-ZA" sz="2799" b="1" noProof="1">
                <a:solidFill>
                  <a:srgbClr val="FFFFFF"/>
                </a:solidFill>
                <a:latin typeface="Calibri" panose="020F0502020204030204"/>
              </a:rPr>
              <a:t>List&lt;string&gt;</a:t>
            </a:r>
            <a:endParaRPr lang="en-GB" sz="2799" b="1" noProof="1">
              <a:solidFill>
                <a:srgbClr val="FFFFFF"/>
              </a:solidFill>
              <a:latin typeface="Calibri" panose="020F0502020204030204"/>
            </a:endParaRPr>
          </a:p>
        </p:txBody>
      </p:sp>
      <p:sp>
        <p:nvSpPr>
          <p:cNvPr id="20" name="Rectangle: Rounded Corners 19"/>
          <p:cNvSpPr/>
          <p:nvPr/>
        </p:nvSpPr>
        <p:spPr>
          <a:xfrm>
            <a:off x="3334342" y="5638226"/>
            <a:ext cx="4694211" cy="51218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GB" sz="2799" b="1" noProof="1">
                <a:solidFill>
                  <a:srgbClr val="FFFFFF"/>
                </a:solidFill>
                <a:latin typeface="Calibri" panose="020F0502020204030204"/>
              </a:rPr>
              <a:t>RandomList</a:t>
            </a:r>
          </a:p>
        </p:txBody>
      </p:sp>
      <p:sp>
        <p:nvSpPr>
          <p:cNvPr id="22" name="AutoShape 6"/>
          <p:cNvSpPr>
            <a:spLocks noChangeArrowheads="1"/>
          </p:cNvSpPr>
          <p:nvPr/>
        </p:nvSpPr>
        <p:spPr bwMode="auto">
          <a:xfrm>
            <a:off x="8363296" y="5447721"/>
            <a:ext cx="3522396" cy="645546"/>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a:t>
            </a:r>
            <a:r>
              <a:rPr lang="en-US" sz="2399" b="1" noProof="1">
                <a:solidFill>
                  <a:srgbClr val="FFFFFF"/>
                </a:solidFill>
                <a:latin typeface="Calibri" panose="020F0502020204030204"/>
              </a:rPr>
              <a:t>RandomElement</a:t>
            </a:r>
            <a:r>
              <a:rPr lang="en-US" sz="2399" b="1" dirty="0">
                <a:solidFill>
                  <a:srgbClr val="FFFFFF"/>
                </a:solidFill>
                <a:latin typeface="Calibri" panose="020F0502020204030204"/>
              </a:rPr>
              <a:t>():string</a:t>
            </a:r>
            <a:endParaRPr lang="bg-BG" sz="2399" b="1" dirty="0">
              <a:solidFill>
                <a:srgbClr val="FFFFFF"/>
              </a:solidFill>
              <a:latin typeface="Calibri" panose="020F0502020204030204"/>
            </a:endParaRPr>
          </a:p>
        </p:txBody>
      </p:sp>
      <p:sp>
        <p:nvSpPr>
          <p:cNvPr id="11" name="Arrow: Right 29"/>
          <p:cNvSpPr/>
          <p:nvPr/>
        </p:nvSpPr>
        <p:spPr>
          <a:xfrm rot="16200000">
            <a:off x="5288288" y="5058313"/>
            <a:ext cx="766618" cy="22571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27</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7780585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Solution: Random List</a:t>
            </a:r>
          </a:p>
        </p:txBody>
      </p:sp>
      <p:sp>
        <p:nvSpPr>
          <p:cNvPr id="11" name="Text Placeholder 5"/>
          <p:cNvSpPr txBox="1">
            <a:spLocks/>
          </p:cNvSpPr>
          <p:nvPr/>
        </p:nvSpPr>
        <p:spPr>
          <a:xfrm>
            <a:off x="1829911" y="1301989"/>
            <a:ext cx="8608358" cy="4767865"/>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public class RandomList : </a:t>
            </a:r>
            <a:r>
              <a:rPr lang="en-US" sz="2396" dirty="0">
                <a:solidFill>
                  <a:srgbClr val="FFA000"/>
                </a:solidFill>
              </a:rPr>
              <a:t>List&lt;string&gt;</a:t>
            </a:r>
            <a:r>
              <a:rPr lang="en-US" sz="2396" dirty="0">
                <a:solidFill>
                  <a:srgbClr val="2D3791"/>
                </a:solidFill>
              </a:rPr>
              <a:t> {</a:t>
            </a:r>
          </a:p>
          <a:p>
            <a:r>
              <a:rPr lang="en-US" sz="2396" dirty="0">
                <a:solidFill>
                  <a:srgbClr val="2D3791"/>
                </a:solidFill>
              </a:rPr>
              <a:t>  private Random rnd; </a:t>
            </a:r>
            <a:r>
              <a:rPr lang="en-US" sz="2396" i="1" dirty="0">
                <a:solidFill>
                  <a:srgbClr val="00B050"/>
                </a:solidFill>
              </a:rPr>
              <a:t>// </a:t>
            </a:r>
            <a:r>
              <a:rPr lang="en-US" sz="2396" dirty="0">
                <a:solidFill>
                  <a:srgbClr val="00B050"/>
                </a:solidFill>
              </a:rPr>
              <a:t>TODO</a:t>
            </a:r>
            <a:r>
              <a:rPr lang="en-US" sz="2396" i="1" dirty="0">
                <a:solidFill>
                  <a:srgbClr val="00B050"/>
                </a:solidFill>
              </a:rPr>
              <a:t>: Add constructor</a:t>
            </a:r>
          </a:p>
          <a:p>
            <a:r>
              <a:rPr lang="en-US" sz="2396" dirty="0">
                <a:solidFill>
                  <a:srgbClr val="2D3791"/>
                </a:solidFill>
              </a:rPr>
              <a:t>  public string </a:t>
            </a:r>
            <a:r>
              <a:rPr lang="en-US" sz="2396" noProof="1">
                <a:solidFill>
                  <a:srgbClr val="FFA000"/>
                </a:solidFill>
              </a:rPr>
              <a:t>RemoveRandomElement</a:t>
            </a:r>
            <a:r>
              <a:rPr lang="en-US" sz="2396" dirty="0">
                <a:solidFill>
                  <a:srgbClr val="FFA000"/>
                </a:solidFill>
              </a:rPr>
              <a:t>() </a:t>
            </a:r>
            <a:r>
              <a:rPr lang="en-US" sz="2396" dirty="0">
                <a:solidFill>
                  <a:srgbClr val="2D3791"/>
                </a:solidFill>
              </a:rPr>
              <a:t>{</a:t>
            </a:r>
          </a:p>
          <a:p>
            <a:r>
              <a:rPr lang="en-US" sz="2396" dirty="0">
                <a:solidFill>
                  <a:srgbClr val="2D3791"/>
                </a:solidFill>
              </a:rPr>
              <a:t>    int index = </a:t>
            </a:r>
            <a:r>
              <a:rPr lang="en-US" sz="2396" noProof="1">
                <a:solidFill>
                  <a:srgbClr val="2D3791"/>
                </a:solidFill>
              </a:rPr>
              <a:t>rnd.Next(0, this.Count);</a:t>
            </a:r>
          </a:p>
          <a:p>
            <a:r>
              <a:rPr lang="en-US" sz="2396" dirty="0">
                <a:solidFill>
                  <a:srgbClr val="2D3791"/>
                </a:solidFill>
              </a:rPr>
              <a:t>    string str = this[index];</a:t>
            </a:r>
          </a:p>
          <a:p>
            <a:r>
              <a:rPr lang="en-US" sz="2396" noProof="1">
                <a:solidFill>
                  <a:srgbClr val="2D3791"/>
                </a:solidFill>
              </a:rPr>
              <a:t>    this.RemoveAt(index</a:t>
            </a:r>
            <a:r>
              <a:rPr lang="en-US" sz="2396" dirty="0">
                <a:solidFill>
                  <a:srgbClr val="2D3791"/>
                </a:solidFill>
              </a:rPr>
              <a:t>);</a:t>
            </a:r>
          </a:p>
          <a:p>
            <a:r>
              <a:rPr lang="en-US" sz="2396" dirty="0">
                <a:solidFill>
                  <a:srgbClr val="2D3791"/>
                </a:solidFill>
              </a:rPr>
              <a:t>    return str;</a:t>
            </a:r>
          </a:p>
          <a:p>
            <a:r>
              <a:rPr lang="en-US" sz="2396" dirty="0">
                <a:solidFill>
                  <a:srgbClr val="2D3791"/>
                </a:solidFill>
              </a:rPr>
              <a:t>  } </a:t>
            </a:r>
          </a:p>
          <a:p>
            <a:r>
              <a:rPr lang="en-US" sz="2396" dirty="0">
                <a:solidFill>
                  <a:srgbClr val="2D3791"/>
                </a:solidFill>
              </a:rPr>
              <a:t>}</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1557" y="6506199"/>
            <a:ext cx="367318" cy="29692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28</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1132655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sz="quarter" idx="10"/>
          </p:nvPr>
        </p:nvSpPr>
        <p:spPr/>
        <p:txBody>
          <a:bodyPr/>
          <a:lstStyle/>
          <a:p>
            <a:r>
              <a:rPr lang="en-GB"/>
              <a:t>Extension, Composition, Delegation</a:t>
            </a:r>
            <a:endParaRPr lang="bg-BG"/>
          </a:p>
        </p:txBody>
      </p:sp>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20038" y="991236"/>
            <a:ext cx="3351927" cy="3351927"/>
          </a:xfrm>
          <a:prstGeom prst="rect">
            <a:avLst/>
          </a:prstGeom>
        </p:spPr>
      </p:pic>
      <p:sp>
        <p:nvSpPr>
          <p:cNvPr id="6" name="Subtitle 5"/>
          <p:cNvSpPr>
            <a:spLocks noGrp="1"/>
          </p:cNvSpPr>
          <p:nvPr>
            <p:ph type="subTitle" sz="quarter" idx="11"/>
          </p:nvPr>
        </p:nvSpPr>
        <p:spPr/>
        <p:txBody>
          <a:bodyPr/>
          <a:lstStyle/>
          <a:p>
            <a:r>
              <a:rPr lang="en-GB"/>
              <a:t>Types of Class Reuse</a:t>
            </a:r>
            <a:endParaRPr lang="bg-BG"/>
          </a:p>
        </p:txBody>
      </p:sp>
    </p:spTree>
    <p:extLst>
      <p:ext uri="{BB962C8B-B14F-4D97-AF65-F5344CB8AC3E}">
        <p14:creationId xmlns:p14="http://schemas.microsoft.com/office/powerpoint/2010/main" val="28946852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sz="quarter" idx="10"/>
          </p:nvPr>
        </p:nvSpPr>
        <p:spPr/>
        <p:txBody>
          <a:bodyPr/>
          <a:lstStyle/>
          <a:p>
            <a:r>
              <a:rPr lang="en-GB"/>
              <a:t>Extending Classes</a:t>
            </a:r>
            <a:endParaRPr lang="bg-BG"/>
          </a:p>
        </p:txBody>
      </p:sp>
      <p:sp>
        <p:nvSpPr>
          <p:cNvPr id="2" name="Rectangle 1"/>
          <p:cNvSpPr/>
          <p:nvPr/>
        </p:nvSpPr>
        <p:spPr>
          <a:xfrm>
            <a:off x="4813773" y="1448316"/>
            <a:ext cx="2564458" cy="923090"/>
          </a:xfrm>
          <a:prstGeom prst="rect">
            <a:avLst/>
          </a:prstGeom>
          <a:noFill/>
        </p:spPr>
        <p:txBody>
          <a:bodyPr wrap="none" lIns="91416" tIns="45708" rIns="91416" bIns="45708">
            <a:spAutoFit/>
          </a:bodyPr>
          <a:lstStyle/>
          <a:p>
            <a:pPr algn="ctr" defTabSz="914400"/>
            <a:r>
              <a:rPr lang="en-US" sz="5398" b="1" dirty="0">
                <a:ln w="10160">
                  <a:solidFill>
                    <a:srgbClr val="67748E"/>
                  </a:solidFill>
                  <a:prstDash val="solid"/>
                </a:ln>
                <a:solidFill>
                  <a:srgbClr val="FFFFFF"/>
                </a:solidFill>
                <a:effectLst>
                  <a:outerShdw blurRad="38100" dist="22860" dir="5400000" algn="tl" rotWithShape="0">
                    <a:srgbClr val="000000">
                      <a:alpha val="30000"/>
                    </a:srgbClr>
                  </a:outerShdw>
                </a:effectLst>
                <a:latin typeface="Calibri" panose="020F0502020204030204"/>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773" y="2743379"/>
            <a:ext cx="1142702" cy="1142702"/>
          </a:xfrm>
          <a:prstGeom prst="rect">
            <a:avLst/>
          </a:prstGeom>
        </p:spPr>
      </p:pic>
      <p:cxnSp>
        <p:nvCxnSpPr>
          <p:cNvPr id="11" name="Straight Connector 10"/>
          <p:cNvCxnSpPr>
            <a:endCxn id="6" idx="0"/>
          </p:cNvCxnSpPr>
          <p:nvPr/>
        </p:nvCxnSpPr>
        <p:spPr>
          <a:xfrm flipH="1">
            <a:off x="5385127" y="2232273"/>
            <a:ext cx="406155" cy="511107"/>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680" y="2232273"/>
            <a:ext cx="406155" cy="511107"/>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574" y="2819562"/>
            <a:ext cx="1066521" cy="1066521"/>
          </a:xfrm>
          <a:prstGeom prst="rect">
            <a:avLst/>
          </a:prstGeom>
        </p:spPr>
      </p:pic>
      <p:sp>
        <p:nvSpPr>
          <p:cNvPr id="5" name="Subtitle 4"/>
          <p:cNvSpPr>
            <a:spLocks noGrp="1"/>
          </p:cNvSpPr>
          <p:nvPr>
            <p:ph type="subTitle" sz="quarter" idx="11"/>
          </p:nvPr>
        </p:nvSpPr>
        <p:spPr/>
        <p:txBody>
          <a:bodyPr/>
          <a:lstStyle/>
          <a:p>
            <a:r>
              <a:rPr lang="en-GB"/>
              <a:t>Inheritance</a:t>
            </a:r>
            <a:endParaRPr lang="bg-BG"/>
          </a:p>
        </p:txBody>
      </p:sp>
    </p:spTree>
    <p:extLst>
      <p:ext uri="{BB962C8B-B14F-4D97-AF65-F5344CB8AC3E}">
        <p14:creationId xmlns:p14="http://schemas.microsoft.com/office/powerpoint/2010/main" val="36199880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599" b="1" dirty="0">
                <a:solidFill>
                  <a:schemeClr val="bg1"/>
                </a:solidFill>
              </a:rPr>
              <a:t>Duplicate code </a:t>
            </a:r>
            <a:r>
              <a:rPr lang="en-GB" sz="3599" dirty="0"/>
              <a:t>is error prone</a:t>
            </a:r>
          </a:p>
          <a:p>
            <a:pPr>
              <a:buClr>
                <a:schemeClr val="tx1"/>
              </a:buClr>
            </a:pPr>
            <a:r>
              <a:rPr lang="en-GB" sz="3599" b="1" dirty="0">
                <a:solidFill>
                  <a:schemeClr val="bg1"/>
                </a:solidFill>
              </a:rPr>
              <a:t>Reuse classes </a:t>
            </a:r>
            <a:r>
              <a:rPr lang="en-GB" sz="3599" dirty="0"/>
              <a:t>through </a:t>
            </a:r>
            <a:r>
              <a:rPr lang="en-GB" sz="3599" b="1" dirty="0">
                <a:solidFill>
                  <a:schemeClr val="bg1"/>
                </a:solidFill>
              </a:rPr>
              <a:t>extension</a:t>
            </a:r>
          </a:p>
          <a:p>
            <a:r>
              <a:rPr lang="en-GB" sz="3599"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696" y="3429000"/>
            <a:ext cx="5194153" cy="1828324"/>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GB" sz="2799" b="1" dirty="0">
                <a:solidFill>
                  <a:srgbClr val="FFFFFF"/>
                </a:solidFill>
                <a:latin typeface="Calibri" panose="020F0502020204030204"/>
              </a:rPr>
              <a:t>Collections</a:t>
            </a:r>
          </a:p>
        </p:txBody>
      </p:sp>
      <p:sp>
        <p:nvSpPr>
          <p:cNvPr id="12" name="Rectangle: Rounded Corners 11"/>
          <p:cNvSpPr/>
          <p:nvPr/>
        </p:nvSpPr>
        <p:spPr>
          <a:xfrm>
            <a:off x="3672341" y="4291074"/>
            <a:ext cx="4708862" cy="58534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GB" sz="2799" b="1" noProof="1">
                <a:solidFill>
                  <a:srgbClr val="FFFFFF"/>
                </a:solidFill>
                <a:latin typeface="Calibri" panose="020F0502020204030204"/>
              </a:rPr>
              <a:t>List</a:t>
            </a:r>
            <a:r>
              <a:rPr lang="bg-BG" sz="2799" b="1" noProof="1">
                <a:solidFill>
                  <a:srgbClr val="FFFFFF"/>
                </a:solidFill>
                <a:latin typeface="Calibri" panose="020F0502020204030204"/>
              </a:rPr>
              <a:t>&lt;</a:t>
            </a:r>
            <a:r>
              <a:rPr lang="af-ZA" sz="2799" b="1" noProof="1">
                <a:solidFill>
                  <a:srgbClr val="FFFFFF"/>
                </a:solidFill>
                <a:latin typeface="Calibri" panose="020F0502020204030204"/>
              </a:rPr>
              <a:t>string</a:t>
            </a:r>
            <a:r>
              <a:rPr lang="bg-BG" sz="2799" b="1" noProof="1">
                <a:solidFill>
                  <a:srgbClr val="FFFFFF"/>
                </a:solidFill>
                <a:latin typeface="Calibri" panose="020F0502020204030204"/>
              </a:rPr>
              <a:t>&gt;</a:t>
            </a:r>
            <a:endParaRPr lang="en-GB" sz="2799" b="1" noProof="1">
              <a:solidFill>
                <a:srgbClr val="FFFFFF"/>
              </a:solidFill>
              <a:latin typeface="Calibri" panose="020F0502020204030204"/>
            </a:endParaRPr>
          </a:p>
        </p:txBody>
      </p:sp>
      <p:sp>
        <p:nvSpPr>
          <p:cNvPr id="13" name="Rectangle: Rounded Corners 12"/>
          <p:cNvSpPr/>
          <p:nvPr/>
        </p:nvSpPr>
        <p:spPr>
          <a:xfrm>
            <a:off x="3138878" y="5662318"/>
            <a:ext cx="5776193" cy="58534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GB" sz="2799" b="1" noProof="1">
                <a:solidFill>
                  <a:srgbClr val="FFFFFF"/>
                </a:solidFill>
                <a:latin typeface="Calibri" panose="020F0502020204030204"/>
              </a:rPr>
              <a:t>CustomList</a:t>
            </a:r>
          </a:p>
        </p:txBody>
      </p:sp>
      <p:sp>
        <p:nvSpPr>
          <p:cNvPr id="10" name="Arrow: Right 29"/>
          <p:cNvSpPr/>
          <p:nvPr/>
        </p:nvSpPr>
        <p:spPr>
          <a:xfrm rot="16200000">
            <a:off x="5696356" y="5151766"/>
            <a:ext cx="660835" cy="19203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30</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3592351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1601372" y="2437164"/>
            <a:ext cx="4435751" cy="3199958"/>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a:t>
            </a:r>
            <a:r>
              <a:rPr lang="en-GB" sz="2396" dirty="0">
                <a:solidFill>
                  <a:srgbClr val="2D3791"/>
                </a:solidFill>
              </a:rPr>
              <a:t>Laptop</a:t>
            </a:r>
            <a:r>
              <a:rPr lang="en-US" sz="2396" dirty="0">
                <a:solidFill>
                  <a:srgbClr val="2D3791"/>
                </a:solidFill>
              </a:rPr>
              <a:t> {</a:t>
            </a:r>
          </a:p>
          <a:p>
            <a:r>
              <a:rPr lang="en-US" sz="2396" dirty="0">
                <a:solidFill>
                  <a:srgbClr val="2D3791"/>
                </a:solidFill>
              </a:rPr>
              <a:t>  Monitor monitor;</a:t>
            </a:r>
          </a:p>
          <a:p>
            <a:r>
              <a:rPr lang="en-US" sz="2396" dirty="0">
                <a:solidFill>
                  <a:srgbClr val="2D3791"/>
                </a:solidFill>
              </a:rPr>
              <a:t>  Touchpad touchpad;</a:t>
            </a:r>
          </a:p>
          <a:p>
            <a:r>
              <a:rPr lang="en-US" sz="2396" dirty="0">
                <a:solidFill>
                  <a:srgbClr val="2D3791"/>
                </a:solidFill>
              </a:rPr>
              <a:t>  Keyboard keyboard;</a:t>
            </a:r>
          </a:p>
          <a:p>
            <a:r>
              <a:rPr lang="en-US" sz="2396" dirty="0">
                <a:solidFill>
                  <a:srgbClr val="2D3791"/>
                </a:solidFill>
              </a:rPr>
              <a:t>  …</a:t>
            </a:r>
          </a:p>
          <a:p>
            <a:r>
              <a:rPr lang="en-US" sz="2396" dirty="0">
                <a:solidFill>
                  <a:srgbClr val="2D3791"/>
                </a:solidFill>
              </a:rPr>
              <a:t>}</a:t>
            </a:r>
          </a:p>
        </p:txBody>
      </p:sp>
      <p:sp>
        <p:nvSpPr>
          <p:cNvPr id="20" name="AutoShape 6"/>
          <p:cNvSpPr>
            <a:spLocks noChangeArrowheads="1"/>
          </p:cNvSpPr>
          <p:nvPr/>
        </p:nvSpPr>
        <p:spPr bwMode="auto">
          <a:xfrm>
            <a:off x="3353517" y="4693389"/>
            <a:ext cx="1352209" cy="797749"/>
          </a:xfrm>
          <a:prstGeom prst="wedgeRoundRectCallout">
            <a:avLst>
              <a:gd name="adj1" fmla="val -45757"/>
              <a:gd name="adj2" fmla="val -6956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Reusing classes</a:t>
            </a:r>
            <a:endParaRPr lang="bg-BG" sz="2399" b="1" dirty="0">
              <a:solidFill>
                <a:srgbClr val="FFFFFF"/>
              </a:solidFill>
              <a:latin typeface="Calibri" panose="020F0502020204030204"/>
            </a:endParaRPr>
          </a:p>
        </p:txBody>
      </p:sp>
      <p:sp>
        <p:nvSpPr>
          <p:cNvPr id="7" name="Rectangle: Rounded Corners 6"/>
          <p:cNvSpPr/>
          <p:nvPr/>
        </p:nvSpPr>
        <p:spPr>
          <a:xfrm>
            <a:off x="6690113" y="2133938"/>
            <a:ext cx="4814681" cy="411372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GB" sz="4399" b="1" dirty="0">
                <a:solidFill>
                  <a:srgbClr val="FFFFFF"/>
                </a:solidFill>
                <a:latin typeface="Calibri" panose="020F0502020204030204"/>
              </a:rPr>
              <a:t>Laptop</a:t>
            </a:r>
          </a:p>
        </p:txBody>
      </p:sp>
      <p:sp>
        <p:nvSpPr>
          <p:cNvPr id="8" name="Rectangle: Rounded Corners 7"/>
          <p:cNvSpPr/>
          <p:nvPr/>
        </p:nvSpPr>
        <p:spPr>
          <a:xfrm>
            <a:off x="6975073" y="3095301"/>
            <a:ext cx="4301179" cy="78112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799" b="1" dirty="0">
                <a:solidFill>
                  <a:srgbClr val="FFFFFF"/>
                </a:solidFill>
                <a:latin typeface="Calibri" panose="020F0502020204030204"/>
              </a:rPr>
              <a:t>Monitor</a:t>
            </a:r>
            <a:endParaRPr lang="en-US" sz="2799" b="1" dirty="0">
              <a:solidFill>
                <a:srgbClr val="FFFFFF"/>
              </a:solidFill>
              <a:latin typeface="Calibri" panose="020F0502020204030204"/>
            </a:endParaRPr>
          </a:p>
        </p:txBody>
      </p:sp>
      <p:sp>
        <p:nvSpPr>
          <p:cNvPr id="9" name="Rectangle: Rounded Corners 8"/>
          <p:cNvSpPr/>
          <p:nvPr/>
        </p:nvSpPr>
        <p:spPr>
          <a:xfrm>
            <a:off x="6975074" y="4095243"/>
            <a:ext cx="4301179" cy="781182"/>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799" b="1" dirty="0">
                <a:solidFill>
                  <a:srgbClr val="FFFFFF"/>
                </a:solidFill>
                <a:latin typeface="Calibri" panose="020F0502020204030204"/>
              </a:rPr>
              <a:t>Touchpad</a:t>
            </a:r>
            <a:endParaRPr lang="en-US" sz="2799" b="1" dirty="0">
              <a:solidFill>
                <a:srgbClr val="FFFFFF"/>
              </a:solidFill>
              <a:latin typeface="Calibri" panose="020F0502020204030204"/>
            </a:endParaRPr>
          </a:p>
        </p:txBody>
      </p:sp>
      <p:sp>
        <p:nvSpPr>
          <p:cNvPr id="10" name="Rectangle: Rounded Corners 9"/>
          <p:cNvSpPr/>
          <p:nvPr/>
        </p:nvSpPr>
        <p:spPr>
          <a:xfrm>
            <a:off x="6962416" y="5087806"/>
            <a:ext cx="4301179" cy="77896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GB" sz="2799" b="1" dirty="0">
                <a:solidFill>
                  <a:srgbClr val="FFFFFF"/>
                </a:solidFill>
                <a:latin typeface="Calibri" panose="020F0502020204030204"/>
              </a:rPr>
              <a:t>Keyboard</a:t>
            </a:r>
            <a:endParaRPr lang="en-US" sz="2799" b="1" dirty="0">
              <a:solidFill>
                <a:srgbClr val="FFFFFF"/>
              </a:solidFill>
              <a:latin typeface="Calibri" panose="020F0502020204030204"/>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31</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8996004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372830" y="1310955"/>
            <a:ext cx="5027890" cy="4921712"/>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a:t>
            </a:r>
            <a:r>
              <a:rPr lang="en-GB" sz="2396" dirty="0">
                <a:solidFill>
                  <a:srgbClr val="2D3791"/>
                </a:solidFill>
              </a:rPr>
              <a:t>Laptop</a:t>
            </a:r>
            <a:r>
              <a:rPr lang="en-US" sz="2396" dirty="0">
                <a:solidFill>
                  <a:srgbClr val="2D3791"/>
                </a:solidFill>
              </a:rPr>
              <a:t> </a:t>
            </a:r>
          </a:p>
          <a:p>
            <a:r>
              <a:rPr lang="en-US" sz="2396" dirty="0">
                <a:solidFill>
                  <a:srgbClr val="2D3791"/>
                </a:solidFill>
              </a:rPr>
              <a:t>{</a:t>
            </a:r>
          </a:p>
          <a:p>
            <a:r>
              <a:rPr lang="en-US" sz="2396" dirty="0">
                <a:solidFill>
                  <a:srgbClr val="2D3791"/>
                </a:solidFill>
              </a:rPr>
              <a:t>  Monitor monitor;</a:t>
            </a:r>
          </a:p>
          <a:p>
            <a:r>
              <a:rPr lang="en-US" sz="2396" dirty="0">
                <a:solidFill>
                  <a:srgbClr val="2D3791"/>
                </a:solidFill>
              </a:rPr>
              <a:t>  void IncrBrightness()</a:t>
            </a:r>
          </a:p>
          <a:p>
            <a:r>
              <a:rPr lang="en-US" sz="2396" dirty="0">
                <a:solidFill>
                  <a:srgbClr val="2D3791"/>
                </a:solidFill>
              </a:rPr>
              <a:t>    monitor.Brighten();</a:t>
            </a:r>
          </a:p>
          <a:p>
            <a:r>
              <a:rPr lang="en-US" sz="2396" dirty="0">
                <a:solidFill>
                  <a:srgbClr val="2D3791"/>
                </a:solidFill>
              </a:rPr>
              <a:t>  </a:t>
            </a:r>
          </a:p>
          <a:p>
            <a:r>
              <a:rPr lang="en-US" sz="2396" dirty="0">
                <a:solidFill>
                  <a:srgbClr val="2D3791"/>
                </a:solidFill>
              </a:rPr>
              <a:t>  void DecrBrightness()</a:t>
            </a:r>
          </a:p>
          <a:p>
            <a:r>
              <a:rPr lang="en-US" sz="2396" dirty="0">
                <a:solidFill>
                  <a:srgbClr val="2D3791"/>
                </a:solidFill>
              </a:rPr>
              <a:t>    </a:t>
            </a:r>
            <a:r>
              <a:rPr lang="en-US" sz="2396" noProof="1">
                <a:solidFill>
                  <a:srgbClr val="2D3791"/>
                </a:solidFill>
              </a:rPr>
              <a:t>monitor.Dim();</a:t>
            </a:r>
          </a:p>
          <a:p>
            <a:r>
              <a:rPr lang="en-US" sz="2396" dirty="0">
                <a:solidFill>
                  <a:srgbClr val="2D3791"/>
                </a:solidFill>
              </a:rPr>
              <a:t>}</a:t>
            </a:r>
          </a:p>
        </p:txBody>
      </p:sp>
      <p:grpSp>
        <p:nvGrpSpPr>
          <p:cNvPr id="5" name="Group 4"/>
          <p:cNvGrpSpPr/>
          <p:nvPr/>
        </p:nvGrpSpPr>
        <p:grpSpPr>
          <a:xfrm>
            <a:off x="6933983" y="1829217"/>
            <a:ext cx="4205240" cy="3885188"/>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GB" sz="4399" b="1" dirty="0">
                  <a:solidFill>
                    <a:srgbClr val="FFFFFF"/>
                  </a:solidFill>
                  <a:latin typeface="Calibri" panose="020F0502020204030204"/>
                </a:rPr>
                <a:t>Laptop</a:t>
              </a:r>
            </a:p>
            <a:p>
              <a:pPr algn="ctr" defTabSz="914400"/>
              <a:endParaRPr lang="en-GB" sz="3199" b="1" dirty="0">
                <a:solidFill>
                  <a:srgbClr val="FFFFFF"/>
                </a:solidFill>
                <a:effectLst>
                  <a:outerShdw blurRad="38100" dist="38100" dir="2700000" algn="tl">
                    <a:srgbClr val="000000">
                      <a:alpha val="43137"/>
                    </a:srgbClr>
                  </a:outerShdw>
                </a:effectLst>
                <a:latin typeface="Calibri" panose="020F0502020204030204"/>
              </a:endParaRPr>
            </a:p>
            <a:p>
              <a:pPr algn="ctr" defTabSz="914400"/>
              <a:endParaRPr lang="en-GB" sz="3199" b="1" dirty="0">
                <a:solidFill>
                  <a:srgbClr val="FFFFFF"/>
                </a:solidFill>
                <a:effectLst>
                  <a:outerShdw blurRad="38100" dist="38100" dir="2700000" algn="tl">
                    <a:srgbClr val="000000">
                      <a:alpha val="43137"/>
                    </a:srgbClr>
                  </a:outerShdw>
                </a:effectLst>
                <a:latin typeface="Calibri" panose="020F0502020204030204"/>
              </a:endParaRPr>
            </a:p>
            <a:p>
              <a:pPr algn="ctr" defTabSz="914400"/>
              <a:endParaRPr lang="en-GB" sz="3199" b="1" noProof="1">
                <a:solidFill>
                  <a:srgbClr val="FFFFFF"/>
                </a:solidFill>
                <a:effectLst>
                  <a:outerShdw blurRad="38100" dist="38100" dir="2700000" algn="tl">
                    <a:srgbClr val="000000">
                      <a:alpha val="43137"/>
                    </a:srgbClr>
                  </a:outerShdw>
                </a:effectLst>
                <a:latin typeface="Calibri" panose="020F0502020204030204"/>
              </a:endParaRPr>
            </a:p>
            <a:p>
              <a:pPr algn="ctr" defTabSz="914400"/>
              <a:endParaRPr lang="en-GB" sz="3199" b="1" noProof="1">
                <a:solidFill>
                  <a:srgbClr val="FFFFFF"/>
                </a:solidFill>
                <a:effectLst>
                  <a:outerShdw blurRad="38100" dist="38100" dir="2700000" algn="tl">
                    <a:srgbClr val="000000">
                      <a:alpha val="43137"/>
                    </a:srgbClr>
                  </a:outerShdw>
                </a:effectLst>
                <a:latin typeface="Calibri" panose="020F0502020204030204"/>
              </a:endParaRPr>
            </a:p>
            <a:p>
              <a:pPr algn="ctr" defTabSz="914400"/>
              <a:r>
                <a:rPr lang="en-GB" sz="3199" b="1" noProof="1">
                  <a:solidFill>
                    <a:srgbClr val="FFFFFF"/>
                  </a:solidFill>
                  <a:latin typeface="Calibri" panose="020F0502020204030204"/>
                </a:rPr>
                <a:t>increaseBrightness</a:t>
              </a:r>
              <a:r>
                <a:rPr lang="en-GB" sz="3199" b="1" dirty="0">
                  <a:solidFill>
                    <a:srgbClr val="FFFFFF"/>
                  </a:solidFill>
                  <a:latin typeface="Calibri" panose="020F0502020204030204"/>
                </a:rPr>
                <a:t>()</a:t>
              </a:r>
            </a:p>
            <a:p>
              <a:pPr algn="ctr" defTabSz="914400"/>
              <a:r>
                <a:rPr lang="en-GB" sz="3199" b="1" noProof="1">
                  <a:solidFill>
                    <a:srgbClr val="FFFFFF"/>
                  </a:solidFill>
                  <a:latin typeface="Calibri" panose="020F0502020204030204"/>
                </a:rPr>
                <a:t>decreaseBrightness</a:t>
              </a:r>
              <a:r>
                <a:rPr lang="en-GB" sz="3199" b="1" dirty="0">
                  <a:solidFill>
                    <a:srgbClr val="FFFFFF"/>
                  </a:solidFill>
                  <a:latin typeface="Calibri" panose="020F0502020204030204"/>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GB" sz="2799" b="1" dirty="0">
                  <a:solidFill>
                    <a:srgbClr val="FFFFFF"/>
                  </a:solidFill>
                  <a:latin typeface="Calibri" panose="020F0502020204030204"/>
                </a:rPr>
                <a:t>Monitor</a:t>
              </a:r>
              <a:endParaRPr lang="en-US" sz="2799" b="1" dirty="0">
                <a:solidFill>
                  <a:srgbClr val="FFFFFF"/>
                </a:solidFill>
                <a:latin typeface="Calibri" panose="020F0502020204030204"/>
              </a:endParaRPr>
            </a:p>
          </p:txBody>
        </p:sp>
      </p:gr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1557" y="6506199"/>
            <a:ext cx="367318" cy="29692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32</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1445247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3480" y="1196706"/>
            <a:ext cx="11811941" cy="1383514"/>
          </a:xfrm>
          <a:prstGeom prst="rect">
            <a:avLst/>
          </a:prstGeom>
        </p:spPr>
        <p:txBody>
          <a:bodyPr>
            <a:normAutofit/>
          </a:bodyPr>
          <a:lstStyle/>
          <a:p>
            <a:pPr>
              <a:lnSpc>
                <a:spcPct val="100000"/>
              </a:lnSpc>
            </a:pPr>
            <a:r>
              <a:rPr lang="en-US" dirty="0"/>
              <a:t>Create a simple </a:t>
            </a:r>
            <a:r>
              <a:rPr lang="en-US" b="1" dirty="0">
                <a:solidFill>
                  <a:schemeClr val="bg1"/>
                </a:solidFill>
              </a:rPr>
              <a:t>StackOfStrings</a:t>
            </a:r>
            <a:r>
              <a:rPr lang="en-US" dirty="0"/>
              <a:t> class which </a:t>
            </a:r>
            <a:r>
              <a:rPr lang="en-US" b="1" dirty="0">
                <a:solidFill>
                  <a:schemeClr val="bg1"/>
                </a:solidFill>
              </a:rPr>
              <a:t>inherits </a:t>
            </a:r>
            <a:r>
              <a:rPr lang="en-US" dirty="0"/>
              <a:t>the </a:t>
            </a:r>
            <a:br>
              <a:rPr lang="en-US" dirty="0"/>
            </a:br>
            <a:r>
              <a:rPr lang="en-US" dirty="0"/>
              <a:t>Stack&lt;string&gt;</a:t>
            </a: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Problem: Stack of Strings</a:t>
            </a:r>
            <a:endParaRPr lang="bg-BG" sz="3999" dirty="0"/>
          </a:p>
        </p:txBody>
      </p:sp>
      <p:grpSp>
        <p:nvGrpSpPr>
          <p:cNvPr id="6" name="Group 5"/>
          <p:cNvGrpSpPr/>
          <p:nvPr/>
        </p:nvGrpSpPr>
        <p:grpSpPr>
          <a:xfrm>
            <a:off x="2210814" y="2954476"/>
            <a:ext cx="5027891" cy="1693408"/>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+IsEmpty(): Boolean</a:t>
              </a:r>
            </a:p>
            <a:p>
              <a:pPr defTabSz="1218072" latinLnBrk="1">
                <a:spcBef>
                  <a:spcPts val="600"/>
                </a:spcBef>
                <a:spcAft>
                  <a:spcPts val="600"/>
                </a:spcAft>
              </a:pPr>
              <a:r>
                <a:rPr lang="en-US" sz="2396" b="1" noProof="1">
                  <a:solidFill>
                    <a:srgbClr val="2D3791"/>
                  </a:solidFill>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325" y="2210118"/>
            <a:ext cx="2451489" cy="3713783"/>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33</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851784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Solution: Stack of Strings</a:t>
            </a:r>
          </a:p>
        </p:txBody>
      </p:sp>
      <p:sp>
        <p:nvSpPr>
          <p:cNvPr id="11" name="Text Placeholder 5"/>
          <p:cNvSpPr txBox="1">
            <a:spLocks/>
          </p:cNvSpPr>
          <p:nvPr/>
        </p:nvSpPr>
        <p:spPr>
          <a:xfrm>
            <a:off x="991931" y="1477935"/>
            <a:ext cx="10208141" cy="476792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public class StackOfStrings </a:t>
            </a:r>
            <a:r>
              <a:rPr lang="bg-BG" sz="2396" dirty="0">
                <a:solidFill>
                  <a:srgbClr val="2D3791"/>
                </a:solidFill>
              </a:rPr>
              <a:t>: </a:t>
            </a:r>
            <a:r>
              <a:rPr lang="en-US" sz="2396" dirty="0">
                <a:solidFill>
                  <a:srgbClr val="2D3791"/>
                </a:solidFill>
              </a:rPr>
              <a:t>Stack&lt;string&gt; {</a:t>
            </a:r>
          </a:p>
          <a:p>
            <a:r>
              <a:rPr lang="en-US" sz="2396" dirty="0">
                <a:solidFill>
                  <a:srgbClr val="2D3791"/>
                </a:solidFill>
              </a:rPr>
              <a:t>  public bool </a:t>
            </a:r>
            <a:r>
              <a:rPr lang="en-US" sz="2396" noProof="1">
                <a:solidFill>
                  <a:srgbClr val="2D3791"/>
                </a:solidFill>
              </a:rPr>
              <a:t>IsEmpty() {</a:t>
            </a:r>
          </a:p>
          <a:p>
            <a:r>
              <a:rPr lang="en-US" sz="2396" dirty="0">
                <a:solidFill>
                  <a:srgbClr val="2D3791"/>
                </a:solidFill>
              </a:rPr>
              <a:t>    return </a:t>
            </a:r>
            <a:r>
              <a:rPr lang="en-US" sz="2396" noProof="1">
                <a:solidFill>
                  <a:srgbClr val="2D3791"/>
                </a:solidFill>
              </a:rPr>
              <a:t>this.Count == 0;</a:t>
            </a:r>
            <a:endParaRPr lang="bg-BG" sz="2396" noProof="1">
              <a:solidFill>
                <a:srgbClr val="2D3791"/>
              </a:solidFill>
            </a:endParaRPr>
          </a:p>
          <a:p>
            <a:r>
              <a:rPr lang="bg-BG" sz="2396" dirty="0">
                <a:solidFill>
                  <a:srgbClr val="2D3791"/>
                </a:solidFill>
              </a:rPr>
              <a:t>  </a:t>
            </a:r>
            <a:r>
              <a:rPr lang="en-US" sz="2396" dirty="0">
                <a:solidFill>
                  <a:srgbClr val="2D3791"/>
                </a:solidFill>
              </a:rPr>
              <a:t>}</a:t>
            </a:r>
          </a:p>
          <a:p>
            <a:r>
              <a:rPr lang="en-US" sz="2396" dirty="0">
                <a:solidFill>
                  <a:srgbClr val="2D3791"/>
                </a:solidFill>
              </a:rPr>
              <a:t>  public </a:t>
            </a:r>
            <a:r>
              <a:rPr lang="en-US" sz="2396" noProof="1">
                <a:solidFill>
                  <a:srgbClr val="2D3791"/>
                </a:solidFill>
              </a:rPr>
              <a:t>void AddRange(IEnumerable&lt;string&gt; </a:t>
            </a:r>
            <a:r>
              <a:rPr lang="en-US" sz="2396" dirty="0">
                <a:solidFill>
                  <a:srgbClr val="2D3791"/>
                </a:solidFill>
              </a:rPr>
              <a:t>collection) {</a:t>
            </a:r>
          </a:p>
          <a:p>
            <a:r>
              <a:rPr lang="en-US" sz="2396" dirty="0">
                <a:solidFill>
                  <a:srgbClr val="2D3791"/>
                </a:solidFill>
              </a:rPr>
              <a:t>    </a:t>
            </a:r>
            <a:r>
              <a:rPr lang="en-US" sz="2396" noProof="1">
                <a:solidFill>
                  <a:srgbClr val="2D3791"/>
                </a:solidFill>
              </a:rPr>
              <a:t>foreach (var element in collection)</a:t>
            </a:r>
          </a:p>
          <a:p>
            <a:r>
              <a:rPr lang="en-US" sz="2396" noProof="1">
                <a:solidFill>
                  <a:srgbClr val="2D3791"/>
                </a:solidFill>
              </a:rPr>
              <a:t>      this.Push(element);</a:t>
            </a:r>
          </a:p>
          <a:p>
            <a:r>
              <a:rPr lang="en-US" sz="2396" dirty="0">
                <a:solidFill>
                  <a:srgbClr val="2D3791"/>
                </a:solidFill>
              </a:rPr>
              <a:t>  }</a:t>
            </a:r>
          </a:p>
          <a:p>
            <a:r>
              <a:rPr lang="en-US" sz="2396" dirty="0">
                <a:solidFill>
                  <a:srgbClr val="2D3791"/>
                </a:solidFill>
              </a:rPr>
              <a:t>}</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1557" y="6506199"/>
            <a:ext cx="367318" cy="29692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34</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3968981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688"/>
            <a:ext cx="7579238" cy="4771126"/>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3481" y="1420275"/>
            <a:ext cx="8630747" cy="529895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398"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398">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398">
                <a:solidFill>
                  <a:srgbClr val="2D3791"/>
                </a:solidFill>
                <a:latin typeface="Calibri" panose="020F0502020204030204"/>
                <a:ea typeface="맑은 고딕" panose="020B0503020000020004" pitchFamily="34" charset="-127"/>
              </a:endParaRPr>
            </a:p>
          </p:txBody>
        </p:sp>
      </p:grpSp>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4519" y="1724213"/>
            <a:ext cx="8154576" cy="4995020"/>
          </a:xfrm>
          <a:prstGeom prst="rect">
            <a:avLst/>
          </a:prstGeom>
        </p:spPr>
        <p:txBody>
          <a:bodyPr vert="horz" lIns="107972" tIns="35991" rIns="107972" bIns="35991"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599" dirty="0">
                <a:solidFill>
                  <a:srgbClr val="FFFFFF"/>
                </a:solidFill>
                <a:latin typeface="Calibri" panose="020F0502020204030204"/>
              </a:rPr>
              <a:t>Inheritance is a powerful tool </a:t>
            </a:r>
            <a:br>
              <a:rPr lang="en-US" sz="3599" dirty="0">
                <a:solidFill>
                  <a:srgbClr val="FFFFFF"/>
                </a:solidFill>
                <a:latin typeface="Calibri" panose="020F0502020204030204"/>
              </a:rPr>
            </a:br>
            <a:r>
              <a:rPr lang="en-US" sz="3599" dirty="0">
                <a:solidFill>
                  <a:srgbClr val="FFFFFF"/>
                </a:solidFill>
                <a:latin typeface="Calibri" panose="020F0502020204030204"/>
              </a:rPr>
              <a:t>for </a:t>
            </a:r>
            <a:r>
              <a:rPr lang="en-US" sz="3599" b="1" dirty="0">
                <a:solidFill>
                  <a:srgbClr val="FFA000">
                    <a:lumMod val="60000"/>
                    <a:lumOff val="40000"/>
                  </a:srgbClr>
                </a:solidFill>
                <a:latin typeface="Calibri" panose="020F0502020204030204"/>
              </a:rPr>
              <a:t>code reuse</a:t>
            </a:r>
          </a:p>
          <a:p>
            <a:pPr>
              <a:lnSpc>
                <a:spcPct val="100000"/>
              </a:lnSpc>
              <a:buClr>
                <a:srgbClr val="FFFFFF"/>
              </a:buClr>
            </a:pPr>
            <a:r>
              <a:rPr lang="en-US" sz="3599" b="1" dirty="0">
                <a:solidFill>
                  <a:srgbClr val="FFA000">
                    <a:lumMod val="60000"/>
                    <a:lumOff val="40000"/>
                  </a:srgbClr>
                </a:solidFill>
                <a:latin typeface="Calibri" panose="020F0502020204030204"/>
              </a:rPr>
              <a:t>Subclass inherits </a:t>
            </a:r>
            <a:r>
              <a:rPr lang="en-US" sz="3599" dirty="0">
                <a:solidFill>
                  <a:srgbClr val="FFFFFF"/>
                </a:solidFill>
                <a:latin typeface="Calibri" panose="020F0502020204030204"/>
              </a:rPr>
              <a:t>members from</a:t>
            </a:r>
            <a:br>
              <a:rPr lang="en-US" sz="3599" dirty="0">
                <a:solidFill>
                  <a:srgbClr val="FFFFFF"/>
                </a:solidFill>
                <a:latin typeface="Calibri" panose="020F0502020204030204"/>
              </a:rPr>
            </a:br>
            <a:r>
              <a:rPr lang="en-US" sz="3599" b="1" dirty="0">
                <a:solidFill>
                  <a:srgbClr val="FFA000">
                    <a:lumMod val="60000"/>
                    <a:lumOff val="40000"/>
                  </a:srgbClr>
                </a:solidFill>
                <a:latin typeface="Calibri" panose="020F0502020204030204"/>
              </a:rPr>
              <a:t>Superclass</a:t>
            </a:r>
            <a:r>
              <a:rPr lang="en-US" sz="3599" dirty="0">
                <a:solidFill>
                  <a:srgbClr val="FFFFFF"/>
                </a:solidFill>
                <a:latin typeface="Calibri" panose="020F0502020204030204"/>
              </a:rPr>
              <a:t> and can </a:t>
            </a:r>
            <a:r>
              <a:rPr lang="en-US" sz="3599" b="1" dirty="0">
                <a:solidFill>
                  <a:srgbClr val="FFA000">
                    <a:lumMod val="60000"/>
                    <a:lumOff val="40000"/>
                  </a:srgbClr>
                </a:solidFill>
                <a:latin typeface="Calibri" panose="020F0502020204030204"/>
              </a:rPr>
              <a:t>override</a:t>
            </a:r>
            <a:r>
              <a:rPr lang="en-US" sz="3599" dirty="0">
                <a:solidFill>
                  <a:srgbClr val="FFFFFF"/>
                </a:solidFill>
                <a:latin typeface="Calibri" panose="020F0502020204030204"/>
              </a:rPr>
              <a:t> methods</a:t>
            </a:r>
            <a:endParaRPr lang="en-US" sz="3599" b="1" dirty="0">
              <a:solidFill>
                <a:srgbClr val="FFA000"/>
              </a:solidFill>
              <a:latin typeface="Calibri" panose="020F0502020204030204"/>
            </a:endParaRPr>
          </a:p>
          <a:p>
            <a:pPr>
              <a:lnSpc>
                <a:spcPct val="100000"/>
              </a:lnSpc>
            </a:pPr>
            <a:r>
              <a:rPr lang="en-US" sz="3599" dirty="0">
                <a:solidFill>
                  <a:srgbClr val="FFFFFF"/>
                </a:solidFill>
                <a:latin typeface="Calibri" panose="020F0502020204030204"/>
              </a:rPr>
              <a:t>Look for classes with the </a:t>
            </a:r>
            <a:r>
              <a:rPr lang="en-US" sz="3599" b="1" dirty="0">
                <a:solidFill>
                  <a:srgbClr val="FFA000">
                    <a:lumMod val="60000"/>
                    <a:lumOff val="40000"/>
                  </a:srgbClr>
                </a:solidFill>
                <a:latin typeface="Calibri" panose="020F0502020204030204"/>
              </a:rPr>
              <a:t>same role</a:t>
            </a:r>
          </a:p>
          <a:p>
            <a:pPr>
              <a:lnSpc>
                <a:spcPct val="100000"/>
              </a:lnSpc>
            </a:pPr>
            <a:r>
              <a:rPr lang="en-US" sz="3599" dirty="0">
                <a:solidFill>
                  <a:srgbClr val="FFFFFF"/>
                </a:solidFill>
                <a:latin typeface="Calibri" panose="020F0502020204030204"/>
              </a:rPr>
              <a:t>Look for </a:t>
            </a:r>
            <a:r>
              <a:rPr lang="en-US" sz="3599" b="1" dirty="0">
                <a:solidFill>
                  <a:srgbClr val="FFA000">
                    <a:lumMod val="60000"/>
                    <a:lumOff val="40000"/>
                  </a:srgbClr>
                </a:solidFill>
                <a:latin typeface="Calibri" panose="020F0502020204030204"/>
              </a:rPr>
              <a:t>IS-A</a:t>
            </a:r>
            <a:r>
              <a:rPr lang="en-US" sz="3599" dirty="0">
                <a:solidFill>
                  <a:srgbClr val="FFFFFF"/>
                </a:solidFill>
                <a:latin typeface="Calibri" panose="020F0502020204030204"/>
              </a:rPr>
              <a:t> and </a:t>
            </a:r>
            <a:r>
              <a:rPr lang="en-US" sz="3599" b="1" dirty="0">
                <a:solidFill>
                  <a:srgbClr val="FFA000">
                    <a:lumMod val="60000"/>
                    <a:lumOff val="40000"/>
                  </a:srgbClr>
                </a:solidFill>
                <a:latin typeface="Calibri" panose="020F0502020204030204"/>
              </a:rPr>
              <a:t>IS-A-SUBSTITUTE</a:t>
            </a:r>
            <a:endParaRPr lang="en-US" sz="3599" dirty="0">
              <a:solidFill>
                <a:srgbClr val="FFA000">
                  <a:lumMod val="60000"/>
                  <a:lumOff val="40000"/>
                </a:srgbClr>
              </a:solidFill>
              <a:latin typeface="Calibri" panose="020F0502020204030204"/>
            </a:endParaRPr>
          </a:p>
          <a:p>
            <a:pPr>
              <a:lnSpc>
                <a:spcPct val="100000"/>
              </a:lnSpc>
            </a:pPr>
            <a:r>
              <a:rPr lang="en-US" sz="3599" dirty="0">
                <a:solidFill>
                  <a:srgbClr val="FFFFFF"/>
                </a:solidFill>
                <a:latin typeface="Calibri" panose="020F0502020204030204"/>
              </a:rPr>
              <a:t>Consider </a:t>
            </a:r>
            <a:r>
              <a:rPr lang="en-US" sz="3599" b="1" dirty="0">
                <a:solidFill>
                  <a:srgbClr val="FFA000">
                    <a:lumMod val="60000"/>
                    <a:lumOff val="40000"/>
                  </a:srgbClr>
                </a:solidFill>
                <a:latin typeface="Calibri" panose="020F0502020204030204"/>
              </a:rPr>
              <a:t>Composition</a:t>
            </a:r>
            <a:r>
              <a:rPr lang="en-US" sz="3599" b="1" dirty="0">
                <a:solidFill>
                  <a:srgbClr val="FFA000"/>
                </a:solidFill>
                <a:latin typeface="Calibri" panose="020F0502020204030204"/>
              </a:rPr>
              <a:t> </a:t>
            </a:r>
            <a:r>
              <a:rPr lang="en-US" sz="3599" dirty="0">
                <a:solidFill>
                  <a:srgbClr val="FFFFFF"/>
                </a:solidFill>
                <a:latin typeface="Calibri" panose="020F0502020204030204"/>
              </a:rPr>
              <a:t>and </a:t>
            </a:r>
            <a:r>
              <a:rPr lang="en-US" sz="3599" b="1" dirty="0">
                <a:solidFill>
                  <a:srgbClr val="FFA000">
                    <a:lumMod val="60000"/>
                    <a:lumOff val="40000"/>
                  </a:srgbClr>
                </a:solidFill>
                <a:latin typeface="Calibri" panose="020F0502020204030204"/>
              </a:rPr>
              <a:t>Delegation</a:t>
            </a:r>
            <a:endParaRPr lang="en-US" sz="3599" dirty="0">
              <a:solidFill>
                <a:srgbClr val="FFA000">
                  <a:lumMod val="60000"/>
                  <a:lumOff val="40000"/>
                </a:srgbClr>
              </a:solidFill>
              <a:latin typeface="Calibri" panose="020F0502020204030204"/>
            </a:endParaRPr>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35</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4714129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C59777-94A4-6442-99F7-ED5261A9662F}"/>
              </a:ext>
            </a:extLst>
          </p:cNvPr>
          <p:cNvSpPr>
            <a:spLocks noGrp="1"/>
          </p:cNvSpPr>
          <p:nvPr>
            <p:ph idx="1"/>
          </p:nvPr>
        </p:nvSpPr>
        <p:spPr/>
        <p:txBody>
          <a:bodyPr/>
          <a:lstStyle/>
          <a:p>
            <a:r>
              <a:rPr lang="en-VN" dirty="0"/>
              <a:t>Time to practices</a:t>
            </a:r>
          </a:p>
        </p:txBody>
      </p:sp>
      <p:sp>
        <p:nvSpPr>
          <p:cNvPr id="3" name="Title 2">
            <a:extLst>
              <a:ext uri="{FF2B5EF4-FFF2-40B4-BE49-F238E27FC236}">
                <a16:creationId xmlns:a16="http://schemas.microsoft.com/office/drawing/2014/main" id="{29098026-280A-E144-91B2-B8279A772D9C}"/>
              </a:ext>
            </a:extLst>
          </p:cNvPr>
          <p:cNvSpPr>
            <a:spLocks noGrp="1"/>
          </p:cNvSpPr>
          <p:nvPr>
            <p:ph type="title"/>
          </p:nvPr>
        </p:nvSpPr>
        <p:spPr/>
        <p:txBody>
          <a:bodyPr/>
          <a:lstStyle/>
          <a:p>
            <a:r>
              <a:rPr lang="en-VN" dirty="0"/>
              <a:t>Exercises</a:t>
            </a:r>
          </a:p>
        </p:txBody>
      </p:sp>
    </p:spTree>
    <p:extLst>
      <p:ext uri="{BB962C8B-B14F-4D97-AF65-F5344CB8AC3E}">
        <p14:creationId xmlns:p14="http://schemas.microsoft.com/office/powerpoint/2010/main" val="95839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1997834" y="1121745"/>
            <a:ext cx="10126596" cy="5545145"/>
          </a:xfrm>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067224" y="4250284"/>
            <a:ext cx="3254460" cy="57611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GB" sz="3999" b="1" noProof="1">
                <a:solidFill>
                  <a:srgbClr val="FFFFFF"/>
                </a:solidFill>
                <a:latin typeface="Calibri" panose="020F0502020204030204"/>
              </a:rPr>
              <a:t>Superclass</a:t>
            </a:r>
          </a:p>
        </p:txBody>
      </p:sp>
      <p:sp>
        <p:nvSpPr>
          <p:cNvPr id="6" name="Rectangle: Rounded Corners 5"/>
          <p:cNvSpPr>
            <a:spLocks noChangeArrowheads="1"/>
          </p:cNvSpPr>
          <p:nvPr/>
        </p:nvSpPr>
        <p:spPr bwMode="auto">
          <a:xfrm>
            <a:off x="5067222" y="5612709"/>
            <a:ext cx="3254462" cy="57611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3999" b="1" noProof="1">
                <a:solidFill>
                  <a:srgbClr val="FFFFFF"/>
                </a:solidFill>
                <a:latin typeface="Calibri" panose="020F0502020204030204"/>
              </a:rPr>
              <a:t>Subclass</a:t>
            </a:r>
          </a:p>
        </p:txBody>
      </p:sp>
      <p:sp>
        <p:nvSpPr>
          <p:cNvPr id="9" name="AutoShape 6"/>
          <p:cNvSpPr>
            <a:spLocks noChangeArrowheads="1"/>
          </p:cNvSpPr>
          <p:nvPr/>
        </p:nvSpPr>
        <p:spPr bwMode="auto">
          <a:xfrm>
            <a:off x="3179526" y="5257325"/>
            <a:ext cx="1481688" cy="474445"/>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Derived</a:t>
            </a:r>
            <a:endParaRPr lang="bg-BG" sz="2399" b="1" dirty="0">
              <a:solidFill>
                <a:srgbClr val="FFFFFF"/>
              </a:solidFill>
              <a:latin typeface="Calibri" panose="020F0502020204030204"/>
            </a:endParaRPr>
          </a:p>
        </p:txBody>
      </p:sp>
      <p:sp>
        <p:nvSpPr>
          <p:cNvPr id="10" name="AutoShape 6"/>
          <p:cNvSpPr>
            <a:spLocks noChangeArrowheads="1"/>
          </p:cNvSpPr>
          <p:nvPr/>
        </p:nvSpPr>
        <p:spPr bwMode="auto">
          <a:xfrm>
            <a:off x="8682609" y="3809902"/>
            <a:ext cx="1200772" cy="440383"/>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Base</a:t>
            </a:r>
            <a:endParaRPr lang="bg-BG" sz="2399" b="1" dirty="0">
              <a:solidFill>
                <a:srgbClr val="FFFFFF"/>
              </a:solidFill>
              <a:latin typeface="Calibri" panose="020F0502020204030204"/>
            </a:endParaRPr>
          </a:p>
        </p:txBody>
      </p:sp>
      <p:sp>
        <p:nvSpPr>
          <p:cNvPr id="11" name="Down Arrow 10"/>
          <p:cNvSpPr/>
          <p:nvPr/>
        </p:nvSpPr>
        <p:spPr bwMode="auto">
          <a:xfrm rot="10800000">
            <a:off x="6447592" y="4964101"/>
            <a:ext cx="493725" cy="481591"/>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2"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1557" y="6506199"/>
            <a:ext cx="367318" cy="29692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4</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898070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33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39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 Example</a:t>
            </a:r>
            <a:endParaRPr lang="en-US" dirty="0"/>
          </a:p>
        </p:txBody>
      </p:sp>
      <p:sp>
        <p:nvSpPr>
          <p:cNvPr id="5" name="Rectangle 4"/>
          <p:cNvSpPr>
            <a:spLocks noChangeArrowheads="1"/>
          </p:cNvSpPr>
          <p:nvPr/>
        </p:nvSpPr>
        <p:spPr bwMode="auto">
          <a:xfrm>
            <a:off x="4367588" y="1794794"/>
            <a:ext cx="3264315" cy="586968"/>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GB" sz="2396" b="1" noProof="1">
                <a:solidFill>
                  <a:srgbClr val="2D3791"/>
                </a:solidFill>
                <a:latin typeface="Consolas" pitchFamily="49" charset="0"/>
                <a:cs typeface="Consolas" pitchFamily="49" charset="0"/>
              </a:rPr>
              <a:t>Person</a:t>
            </a:r>
          </a:p>
        </p:txBody>
      </p:sp>
      <p:sp>
        <p:nvSpPr>
          <p:cNvPr id="6" name="Rectangle 5"/>
          <p:cNvSpPr>
            <a:spLocks noChangeArrowheads="1"/>
          </p:cNvSpPr>
          <p:nvPr/>
        </p:nvSpPr>
        <p:spPr bwMode="auto">
          <a:xfrm>
            <a:off x="4367588" y="2370907"/>
            <a:ext cx="3264315" cy="110973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GB" sz="2396" b="1" noProof="1">
                <a:solidFill>
                  <a:srgbClr val="2D3791"/>
                </a:solidFill>
                <a:latin typeface="Consolas" pitchFamily="49" charset="0"/>
                <a:cs typeface="Consolas" pitchFamily="49" charset="0"/>
              </a:rPr>
              <a:t>+Name: </a:t>
            </a:r>
            <a:r>
              <a:rPr lang="en-US" sz="2396" b="1" noProof="1">
                <a:solidFill>
                  <a:srgbClr val="2D3791"/>
                </a:solidFill>
                <a:latin typeface="Consolas" pitchFamily="49" charset="0"/>
                <a:cs typeface="Consolas" pitchFamily="49" charset="0"/>
              </a:rPr>
              <a:t>s</a:t>
            </a:r>
            <a:r>
              <a:rPr lang="en-GB" sz="2396" b="1" noProof="1">
                <a:solidFill>
                  <a:srgbClr val="2D3791"/>
                </a:solidFill>
                <a:latin typeface="Consolas" pitchFamily="49" charset="0"/>
                <a:cs typeface="Consolas" pitchFamily="49" charset="0"/>
              </a:rPr>
              <a:t>tring</a:t>
            </a:r>
          </a:p>
          <a:p>
            <a:pPr defTabSz="1218072" latinLnBrk="1">
              <a:spcBef>
                <a:spcPts val="600"/>
              </a:spcBef>
              <a:spcAft>
                <a:spcPts val="600"/>
              </a:spcAft>
            </a:pPr>
            <a:r>
              <a:rPr lang="en-GB" sz="2396" b="1" noProof="1">
                <a:solidFill>
                  <a:srgbClr val="2D3791"/>
                </a:solidFill>
                <a:latin typeface="Consolas" pitchFamily="49" charset="0"/>
                <a:cs typeface="Consolas" pitchFamily="49" charset="0"/>
              </a:rPr>
              <a:t>+Address: string</a:t>
            </a:r>
          </a:p>
        </p:txBody>
      </p:sp>
      <p:grpSp>
        <p:nvGrpSpPr>
          <p:cNvPr id="7" name="Group 6"/>
          <p:cNvGrpSpPr/>
          <p:nvPr/>
        </p:nvGrpSpPr>
        <p:grpSpPr>
          <a:xfrm>
            <a:off x="2245925" y="4540452"/>
            <a:ext cx="3449987" cy="1182950"/>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bg-BG" sz="2396" b="1" noProof="1">
                  <a:solidFill>
                    <a:srgbClr val="2D3791"/>
                  </a:solidFill>
                  <a:latin typeface="Consolas" pitchFamily="49" charset="0"/>
                  <a:cs typeface="Consolas" pitchFamily="49" charset="0"/>
                </a:rPr>
                <a:t>+</a:t>
              </a:r>
              <a:r>
                <a:rPr lang="en-US" sz="2396" b="1" noProof="1">
                  <a:solidFill>
                    <a:srgbClr val="2D3791"/>
                  </a:solidFill>
                  <a:latin typeface="Consolas" pitchFamily="49" charset="0"/>
                  <a:cs typeface="Consolas" pitchFamily="49" charset="0"/>
                </a:rPr>
                <a:t>Company: string</a:t>
              </a:r>
            </a:p>
          </p:txBody>
        </p:sp>
      </p:grpSp>
      <p:grpSp>
        <p:nvGrpSpPr>
          <p:cNvPr id="3" name="Group 2"/>
          <p:cNvGrpSpPr/>
          <p:nvPr/>
        </p:nvGrpSpPr>
        <p:grpSpPr>
          <a:xfrm>
            <a:off x="6430262" y="4535026"/>
            <a:ext cx="3264317" cy="1163081"/>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en-US" sz="2396" b="1" noProof="1">
                  <a:solidFill>
                    <a:srgbClr val="2D3791"/>
                  </a:solidFill>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600"/>
                </a:spcBef>
                <a:spcAft>
                  <a:spcPts val="600"/>
                </a:spcAft>
              </a:pPr>
              <a:r>
                <a:rPr lang="bg-BG" sz="2396" b="1" noProof="1">
                  <a:solidFill>
                    <a:srgbClr val="2D3791"/>
                  </a:solidFill>
                  <a:latin typeface="Consolas" pitchFamily="49" charset="0"/>
                  <a:cs typeface="Consolas" pitchFamily="49" charset="0"/>
                </a:rPr>
                <a:t>+</a:t>
              </a:r>
              <a:r>
                <a:rPr lang="en-US" sz="2396" b="1" noProof="1">
                  <a:solidFill>
                    <a:srgbClr val="2D3791"/>
                  </a:solidFill>
                  <a:latin typeface="Consolas" pitchFamily="49" charset="0"/>
                  <a:cs typeface="Consolas" pitchFamily="49" charset="0"/>
                </a:rPr>
                <a:t>School: string</a:t>
              </a:r>
            </a:p>
          </p:txBody>
        </p:sp>
      </p:grpSp>
      <p:sp>
        <p:nvSpPr>
          <p:cNvPr id="21" name="AutoShape 6"/>
          <p:cNvSpPr>
            <a:spLocks noChangeArrowheads="1"/>
          </p:cNvSpPr>
          <p:nvPr/>
        </p:nvSpPr>
        <p:spPr bwMode="auto">
          <a:xfrm>
            <a:off x="1620080" y="3722003"/>
            <a:ext cx="2136900" cy="596043"/>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Derived class</a:t>
            </a:r>
            <a:endParaRPr lang="bg-BG" sz="2399" b="1" dirty="0">
              <a:solidFill>
                <a:srgbClr val="FFFFFF"/>
              </a:solidFill>
              <a:latin typeface="Calibri" panose="020F0502020204030204"/>
            </a:endParaRPr>
          </a:p>
        </p:txBody>
      </p:sp>
      <p:sp>
        <p:nvSpPr>
          <p:cNvPr id="22" name="AutoShape 6"/>
          <p:cNvSpPr>
            <a:spLocks noChangeArrowheads="1"/>
          </p:cNvSpPr>
          <p:nvPr/>
        </p:nvSpPr>
        <p:spPr bwMode="auto">
          <a:xfrm>
            <a:off x="7848144" y="3717286"/>
            <a:ext cx="1980684" cy="596043"/>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Derived class</a:t>
            </a:r>
            <a:endParaRPr lang="bg-BG" sz="2399" b="1" dirty="0">
              <a:solidFill>
                <a:srgbClr val="FFFFFF"/>
              </a:solidFill>
              <a:latin typeface="Calibri" panose="020F0502020204030204"/>
            </a:endParaRPr>
          </a:p>
        </p:txBody>
      </p:sp>
      <p:sp>
        <p:nvSpPr>
          <p:cNvPr id="23" name="AutoShape 6"/>
          <p:cNvSpPr>
            <a:spLocks noChangeArrowheads="1"/>
          </p:cNvSpPr>
          <p:nvPr/>
        </p:nvSpPr>
        <p:spPr bwMode="auto">
          <a:xfrm>
            <a:off x="2439354" y="1477376"/>
            <a:ext cx="1675963" cy="588829"/>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Base class</a:t>
            </a:r>
            <a:endParaRPr lang="bg-BG" sz="2399" b="1" dirty="0">
              <a:solidFill>
                <a:srgbClr val="FFFFFF"/>
              </a:solidFill>
              <a:latin typeface="Calibri" panose="020F0502020204030204"/>
            </a:endParaRPr>
          </a:p>
        </p:txBody>
      </p:sp>
      <p:sp>
        <p:nvSpPr>
          <p:cNvPr id="25" name="Down Arrow 24"/>
          <p:cNvSpPr/>
          <p:nvPr/>
        </p:nvSpPr>
        <p:spPr bwMode="auto">
          <a:xfrm rot="10800000">
            <a:off x="4649122" y="3820272"/>
            <a:ext cx="589817" cy="565908"/>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5" name="Down Arrow 14"/>
          <p:cNvSpPr/>
          <p:nvPr/>
        </p:nvSpPr>
        <p:spPr bwMode="auto">
          <a:xfrm rot="10800000">
            <a:off x="6857804" y="3820272"/>
            <a:ext cx="589817" cy="565908"/>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1557" y="6506199"/>
            <a:ext cx="367318" cy="29692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5</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11851730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a:t>Class Hierarchies</a:t>
            </a:r>
            <a:endParaRPr lang="bg-BG"/>
          </a:p>
        </p:txBody>
      </p:sp>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9029" y="1143596"/>
            <a:ext cx="2513945" cy="2513945"/>
          </a:xfrm>
          <a:prstGeom prst="rect">
            <a:avLst/>
          </a:prstGeom>
        </p:spPr>
      </p:pic>
    </p:spTree>
    <p:extLst>
      <p:ext uri="{BB962C8B-B14F-4D97-AF65-F5344CB8AC3E}">
        <p14:creationId xmlns:p14="http://schemas.microsoft.com/office/powerpoint/2010/main" val="19913044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3999"/>
              </a:lnSpc>
              <a:defRPr/>
            </a:pPr>
            <a:r>
              <a:rPr lang="en-US" sz="3999" dirty="0"/>
              <a:t>Class Hierarchies</a:t>
            </a:r>
            <a:endParaRPr lang="bg-BG" sz="3999" dirty="0"/>
          </a:p>
        </p:txBody>
      </p:sp>
      <p:sp>
        <p:nvSpPr>
          <p:cNvPr id="2058" name="Text Box 16"/>
          <p:cNvSpPr txBox="1">
            <a:spLocks noChangeArrowheads="1"/>
          </p:cNvSpPr>
          <p:nvPr/>
        </p:nvSpPr>
        <p:spPr bwMode="auto">
          <a:xfrm>
            <a:off x="4621525" y="2438659"/>
            <a:ext cx="3084492"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sz="2397" noProof="1">
                <a:solidFill>
                  <a:srgbClr val="2D3791"/>
                </a:solidFill>
              </a:rPr>
              <a:t>Game</a:t>
            </a:r>
          </a:p>
        </p:txBody>
      </p:sp>
      <p:sp>
        <p:nvSpPr>
          <p:cNvPr id="2059" name="Text Box 17"/>
          <p:cNvSpPr txBox="1">
            <a:spLocks noChangeArrowheads="1"/>
          </p:cNvSpPr>
          <p:nvPr/>
        </p:nvSpPr>
        <p:spPr bwMode="auto">
          <a:xfrm>
            <a:off x="6665159" y="3566726"/>
            <a:ext cx="3782630"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sz="2397" noProof="1">
                <a:solidFill>
                  <a:srgbClr val="2D3791"/>
                </a:solidFill>
              </a:rPr>
              <a:t>MultiplePlayersGame</a:t>
            </a:r>
          </a:p>
        </p:txBody>
      </p:sp>
      <p:sp>
        <p:nvSpPr>
          <p:cNvPr id="2060" name="Text Box 18"/>
          <p:cNvSpPr txBox="1">
            <a:spLocks noChangeArrowheads="1"/>
          </p:cNvSpPr>
          <p:nvPr/>
        </p:nvSpPr>
        <p:spPr bwMode="auto">
          <a:xfrm>
            <a:off x="6588998" y="4691222"/>
            <a:ext cx="2132489"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sz="2397" noProof="1">
                <a:solidFill>
                  <a:srgbClr val="2D3791"/>
                </a:solidFill>
              </a:rPr>
              <a:t>BoardGame</a:t>
            </a:r>
          </a:p>
        </p:txBody>
      </p:sp>
      <p:sp>
        <p:nvSpPr>
          <p:cNvPr id="2061" name="Text Box 19"/>
          <p:cNvSpPr txBox="1">
            <a:spLocks noChangeArrowheads="1"/>
          </p:cNvSpPr>
          <p:nvPr/>
        </p:nvSpPr>
        <p:spPr bwMode="auto">
          <a:xfrm>
            <a:off x="5675074" y="5815718"/>
            <a:ext cx="1827848"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sz="2397" noProof="1">
                <a:solidFill>
                  <a:srgbClr val="2D3791"/>
                </a:solidFill>
              </a:rPr>
              <a:t>Chess</a:t>
            </a:r>
          </a:p>
        </p:txBody>
      </p:sp>
      <p:sp>
        <p:nvSpPr>
          <p:cNvPr id="2062" name="Text Box 20"/>
          <p:cNvSpPr txBox="1">
            <a:spLocks noChangeArrowheads="1"/>
          </p:cNvSpPr>
          <p:nvPr/>
        </p:nvSpPr>
        <p:spPr bwMode="auto">
          <a:xfrm>
            <a:off x="7807564" y="5812148"/>
            <a:ext cx="2132489"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sz="2397" noProof="1">
                <a:solidFill>
                  <a:srgbClr val="2D3791"/>
                </a:solidFill>
              </a:rPr>
              <a:t>Backgammon</a:t>
            </a:r>
          </a:p>
        </p:txBody>
      </p:sp>
      <p:sp>
        <p:nvSpPr>
          <p:cNvPr id="2063" name="Text Box 21"/>
          <p:cNvSpPr txBox="1">
            <a:spLocks noChangeArrowheads="1"/>
          </p:cNvSpPr>
          <p:nvPr/>
        </p:nvSpPr>
        <p:spPr bwMode="auto">
          <a:xfrm>
            <a:off x="2222475" y="3566726"/>
            <a:ext cx="3351054"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sz="2397" noProof="1">
                <a:solidFill>
                  <a:srgbClr val="2D3791"/>
                </a:solidFill>
              </a:rPr>
              <a:t>SinglePlayerGame</a:t>
            </a:r>
          </a:p>
        </p:txBody>
      </p:sp>
      <p:sp>
        <p:nvSpPr>
          <p:cNvPr id="40" name="Text Box 18"/>
          <p:cNvSpPr txBox="1">
            <a:spLocks noChangeArrowheads="1"/>
          </p:cNvSpPr>
          <p:nvPr/>
        </p:nvSpPr>
        <p:spPr bwMode="auto">
          <a:xfrm>
            <a:off x="1308549" y="4680512"/>
            <a:ext cx="2335584"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sz="2397" noProof="1">
                <a:solidFill>
                  <a:srgbClr val="2D3791"/>
                </a:solidFill>
              </a:rPr>
              <a:t>Minesweeper</a:t>
            </a:r>
          </a:p>
        </p:txBody>
      </p:sp>
      <p:sp>
        <p:nvSpPr>
          <p:cNvPr id="41" name="Text Box 18"/>
          <p:cNvSpPr txBox="1">
            <a:spLocks noChangeArrowheads="1"/>
          </p:cNvSpPr>
          <p:nvPr/>
        </p:nvSpPr>
        <p:spPr bwMode="auto">
          <a:xfrm>
            <a:off x="4151868" y="4691222"/>
            <a:ext cx="2132489"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sz="2397" noProof="1">
                <a:solidFill>
                  <a:srgbClr val="2D3791"/>
                </a:solidFill>
              </a:rPr>
              <a:t>Solitaire</a:t>
            </a:r>
          </a:p>
        </p:txBody>
      </p:sp>
      <p:sp>
        <p:nvSpPr>
          <p:cNvPr id="34" name="AutoShape 6"/>
          <p:cNvSpPr>
            <a:spLocks noChangeArrowheads="1"/>
          </p:cNvSpPr>
          <p:nvPr/>
        </p:nvSpPr>
        <p:spPr bwMode="auto">
          <a:xfrm>
            <a:off x="8188577" y="1909358"/>
            <a:ext cx="2584931" cy="1205670"/>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Base class holds </a:t>
            </a:r>
            <a:r>
              <a:rPr lang="en-US" sz="2399" b="1" dirty="0">
                <a:solidFill>
                  <a:srgbClr val="FFA000">
                    <a:lumMod val="60000"/>
                    <a:lumOff val="40000"/>
                  </a:srgbClr>
                </a:solidFill>
                <a:latin typeface="Calibri" panose="020F0502020204030204"/>
              </a:rPr>
              <a:t>common characteristics</a:t>
            </a:r>
            <a:endParaRPr lang="bg-BG" sz="2399" b="1" dirty="0">
              <a:solidFill>
                <a:srgbClr val="FFA000">
                  <a:lumMod val="60000"/>
                  <a:lumOff val="40000"/>
                </a:srgbClr>
              </a:solidFill>
              <a:latin typeface="Calibri" panose="020F0502020204030204"/>
            </a:endParaRPr>
          </a:p>
        </p:txBody>
      </p:sp>
      <p:sp>
        <p:nvSpPr>
          <p:cNvPr id="50" name="Down Arrow 49"/>
          <p:cNvSpPr/>
          <p:nvPr/>
        </p:nvSpPr>
        <p:spPr bwMode="auto">
          <a:xfrm rot="10800000">
            <a:off x="3806652" y="4303171"/>
            <a:ext cx="182696" cy="117841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744075" y="4249208"/>
            <a:ext cx="188072" cy="39823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849993" y="4249207"/>
            <a:ext cx="188072" cy="39823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7494623" y="4243854"/>
            <a:ext cx="188072" cy="39823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9500465" y="4243853"/>
            <a:ext cx="188072" cy="39823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5040643" y="3128282"/>
            <a:ext cx="188072" cy="39823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7146562" y="3128281"/>
            <a:ext cx="188072" cy="39823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925967" y="5384415"/>
            <a:ext cx="188072" cy="39823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8000505" y="5384414"/>
            <a:ext cx="188072" cy="39823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US"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4504" y="4710404"/>
            <a:ext cx="1219990"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sz="2397" noProof="1">
                <a:solidFill>
                  <a:srgbClr val="2D3791"/>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5375" y="5568626"/>
            <a:ext cx="1219990" cy="649412"/>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sz="2397" noProof="1">
                <a:solidFill>
                  <a:srgbClr val="2D3791"/>
                </a:solidFill>
              </a:rPr>
              <a:t>…</a:t>
            </a:r>
          </a:p>
        </p:txBody>
      </p:sp>
      <p:sp>
        <p:nvSpPr>
          <p:cNvPr id="2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7</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1695672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Inheritance in C#</a:t>
            </a:r>
            <a:endParaRPr lang="bg-BG" sz="3999" dirty="0"/>
          </a:p>
        </p:txBody>
      </p:sp>
      <p:sp>
        <p:nvSpPr>
          <p:cNvPr id="7" name="Text Placeholder 5"/>
          <p:cNvSpPr txBox="1">
            <a:spLocks/>
          </p:cNvSpPr>
          <p:nvPr/>
        </p:nvSpPr>
        <p:spPr>
          <a:xfrm>
            <a:off x="749996" y="1899808"/>
            <a:ext cx="5713730" cy="163205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class </a:t>
            </a:r>
            <a:r>
              <a:rPr lang="en-US" sz="2396" dirty="0">
                <a:solidFill>
                  <a:srgbClr val="FFA000"/>
                </a:solidFill>
              </a:rPr>
              <a:t>Person</a:t>
            </a:r>
            <a:r>
              <a:rPr lang="en-US" sz="2396" dirty="0">
                <a:solidFill>
                  <a:srgbClr val="2D3791"/>
                </a:solidFill>
              </a:rPr>
              <a:t> { … }</a:t>
            </a:r>
          </a:p>
          <a:p>
            <a:r>
              <a:rPr lang="en-US" sz="2396" dirty="0">
                <a:solidFill>
                  <a:srgbClr val="2D3791"/>
                </a:solidFill>
              </a:rPr>
              <a:t>class Student </a:t>
            </a:r>
            <a:r>
              <a:rPr lang="en-US" sz="2396" dirty="0">
                <a:solidFill>
                  <a:srgbClr val="FFA000"/>
                </a:solidFill>
              </a:rPr>
              <a:t>:</a:t>
            </a:r>
            <a:r>
              <a:rPr lang="en-US" sz="2396" dirty="0">
                <a:solidFill>
                  <a:srgbClr val="2D3791"/>
                </a:solidFill>
              </a:rPr>
              <a:t> Person { … }</a:t>
            </a:r>
          </a:p>
          <a:p>
            <a:r>
              <a:rPr lang="en-US" sz="2396" dirty="0">
                <a:solidFill>
                  <a:srgbClr val="2D3791"/>
                </a:solidFill>
              </a:rPr>
              <a:t>class Employee </a:t>
            </a:r>
            <a:r>
              <a:rPr lang="en-US" sz="2396" dirty="0">
                <a:solidFill>
                  <a:srgbClr val="FFA000"/>
                </a:solidFill>
              </a:rPr>
              <a:t>:</a:t>
            </a:r>
            <a:r>
              <a:rPr lang="en-US" sz="2396" dirty="0">
                <a:solidFill>
                  <a:srgbClr val="2D3791"/>
                </a:solidFill>
              </a:rPr>
              <a:t> Person { … }</a:t>
            </a:r>
          </a:p>
        </p:txBody>
      </p:sp>
      <p:sp>
        <p:nvSpPr>
          <p:cNvPr id="9" name="Rectangle: Rounded Corners 8"/>
          <p:cNvSpPr/>
          <p:nvPr/>
        </p:nvSpPr>
        <p:spPr>
          <a:xfrm>
            <a:off x="7805292" y="2417270"/>
            <a:ext cx="2681992" cy="59215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2799" b="1" dirty="0">
                <a:solidFill>
                  <a:srgbClr val="FFFFFF"/>
                </a:solidFill>
                <a:latin typeface="Calibri" panose="020F0502020204030204"/>
              </a:rPr>
              <a:t>Person</a:t>
            </a:r>
            <a:endParaRPr lang="en-US" sz="2799" b="1" dirty="0">
              <a:solidFill>
                <a:srgbClr val="FFFFFF"/>
              </a:solidFill>
              <a:latin typeface="Calibri" panose="020F0502020204030204"/>
            </a:endParaRPr>
          </a:p>
        </p:txBody>
      </p:sp>
      <p:sp>
        <p:nvSpPr>
          <p:cNvPr id="12" name="Rectangle: Rounded Corners 11"/>
          <p:cNvSpPr/>
          <p:nvPr/>
        </p:nvSpPr>
        <p:spPr>
          <a:xfrm>
            <a:off x="9252715" y="3925188"/>
            <a:ext cx="2681992" cy="59215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2799" b="1" dirty="0">
                <a:solidFill>
                  <a:srgbClr val="FFFFFF"/>
                </a:solidFill>
                <a:latin typeface="Calibri" panose="020F0502020204030204"/>
              </a:rPr>
              <a:t>Employee</a:t>
            </a:r>
            <a:endParaRPr lang="en-US" sz="2799" b="1" dirty="0">
              <a:solidFill>
                <a:srgbClr val="FFFFFF"/>
              </a:solidFill>
              <a:latin typeface="Calibri" panose="020F0502020204030204"/>
            </a:endParaRPr>
          </a:p>
        </p:txBody>
      </p:sp>
      <p:sp>
        <p:nvSpPr>
          <p:cNvPr id="17" name="AutoShape 6"/>
          <p:cNvSpPr>
            <a:spLocks noChangeArrowheads="1"/>
          </p:cNvSpPr>
          <p:nvPr/>
        </p:nvSpPr>
        <p:spPr bwMode="auto">
          <a:xfrm>
            <a:off x="3886776" y="4757587"/>
            <a:ext cx="2471092" cy="625834"/>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Student : Person</a:t>
            </a:r>
            <a:endParaRPr lang="bg-BG" sz="2399" b="1" dirty="0">
              <a:solidFill>
                <a:srgbClr val="FFFFFF"/>
              </a:solidFill>
              <a:latin typeface="Calibri" panose="020F0502020204030204"/>
            </a:endParaRPr>
          </a:p>
        </p:txBody>
      </p:sp>
      <p:sp>
        <p:nvSpPr>
          <p:cNvPr id="21" name="Rectangle: Rounded Corners 20"/>
          <p:cNvSpPr/>
          <p:nvPr/>
        </p:nvSpPr>
        <p:spPr>
          <a:xfrm>
            <a:off x="6281689" y="3925188"/>
            <a:ext cx="2681992" cy="59215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2799" b="1" dirty="0">
                <a:solidFill>
                  <a:srgbClr val="FFFFFF"/>
                </a:solidFill>
                <a:latin typeface="Calibri" panose="020F0502020204030204"/>
              </a:rPr>
              <a:t>Student</a:t>
            </a:r>
            <a:endParaRPr lang="en-US" sz="2799" b="1" dirty="0">
              <a:solidFill>
                <a:srgbClr val="FFFFFF"/>
              </a:solidFill>
              <a:latin typeface="Calibri" panose="020F0502020204030204"/>
            </a:endParaRPr>
          </a:p>
        </p:txBody>
      </p:sp>
      <p:sp>
        <p:nvSpPr>
          <p:cNvPr id="14" name="Arrow: Right 20"/>
          <p:cNvSpPr/>
          <p:nvPr/>
        </p:nvSpPr>
        <p:spPr>
          <a:xfrm rot="19112432">
            <a:off x="7620790" y="3355596"/>
            <a:ext cx="1062990" cy="2309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6" name="Arrow: Right 20"/>
          <p:cNvSpPr/>
          <p:nvPr/>
        </p:nvSpPr>
        <p:spPr>
          <a:xfrm rot="13513893">
            <a:off x="9499492" y="3375820"/>
            <a:ext cx="1062990" cy="2309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1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8</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870575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a:t>Inheritance – Derived Class</a:t>
            </a:r>
            <a:endParaRPr lang="en-US" dirty="0"/>
          </a:p>
        </p:txBody>
      </p:sp>
      <p:sp>
        <p:nvSpPr>
          <p:cNvPr id="7" name="Rectangle: Rounded Corners 6"/>
          <p:cNvSpPr/>
          <p:nvPr/>
        </p:nvSpPr>
        <p:spPr>
          <a:xfrm>
            <a:off x="3492321" y="1964141"/>
            <a:ext cx="4814681" cy="220617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sz="2799" b="1" dirty="0">
                <a:solidFill>
                  <a:srgbClr val="FFFFFF"/>
                </a:solidFill>
                <a:latin typeface="Calibri" panose="020F0502020204030204"/>
              </a:rPr>
              <a:t>Person</a:t>
            </a:r>
          </a:p>
        </p:txBody>
      </p:sp>
      <p:sp>
        <p:nvSpPr>
          <p:cNvPr id="8" name="Rectangle: Rounded Corners 7"/>
          <p:cNvSpPr/>
          <p:nvPr/>
        </p:nvSpPr>
        <p:spPr>
          <a:xfrm>
            <a:off x="2134633" y="4990412"/>
            <a:ext cx="3599063" cy="148579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sz="2799" b="1" dirty="0">
                <a:solidFill>
                  <a:srgbClr val="FFFFFF"/>
                </a:solidFill>
                <a:latin typeface="Calibri" panose="020F0502020204030204"/>
              </a:rPr>
              <a:t>Student</a:t>
            </a:r>
            <a:r>
              <a:rPr lang="en-GB" sz="2799" b="1" dirty="0">
                <a:solidFill>
                  <a:srgbClr val="FFFFFF"/>
                </a:solidFill>
                <a:effectLst>
                  <a:outerShdw blurRad="38100" dist="38100" dir="2700000" algn="tl">
                    <a:srgbClr val="000000">
                      <a:alpha val="43137"/>
                    </a:srgbClr>
                  </a:outerShdw>
                </a:effectLst>
                <a:latin typeface="Calibri" panose="020F0502020204030204"/>
              </a:rPr>
              <a:t> : </a:t>
            </a:r>
            <a:r>
              <a:rPr lang="en-GB" sz="2799" b="1" dirty="0">
                <a:solidFill>
                  <a:srgbClr val="FFFFFF"/>
                </a:solidFill>
                <a:latin typeface="Calibri" panose="020F0502020204030204"/>
              </a:rPr>
              <a:t>Person</a:t>
            </a:r>
            <a:endParaRPr lang="en-US" sz="2799" b="1" dirty="0">
              <a:solidFill>
                <a:srgbClr val="FFFFFF"/>
              </a:solidFill>
              <a:latin typeface="Calibri" panose="020F0502020204030204"/>
            </a:endParaRPr>
          </a:p>
        </p:txBody>
      </p:sp>
      <p:sp>
        <p:nvSpPr>
          <p:cNvPr id="9" name="Rectangle: Rounded Corners 8"/>
          <p:cNvSpPr/>
          <p:nvPr/>
        </p:nvSpPr>
        <p:spPr>
          <a:xfrm>
            <a:off x="6103799" y="4990412"/>
            <a:ext cx="3953571" cy="148579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sz="2799" b="1" dirty="0">
                <a:solidFill>
                  <a:srgbClr val="FFFFFF"/>
                </a:solidFill>
                <a:latin typeface="Calibri" panose="020F0502020204030204"/>
              </a:rPr>
              <a:t>Employee</a:t>
            </a:r>
            <a:r>
              <a:rPr lang="en-GB" sz="2799" b="1" dirty="0">
                <a:solidFill>
                  <a:srgbClr val="FFFFFF"/>
                </a:solidFill>
                <a:effectLst>
                  <a:outerShdw blurRad="38100" dist="38100" dir="2700000" algn="tl">
                    <a:srgbClr val="000000">
                      <a:alpha val="43137"/>
                    </a:srgbClr>
                  </a:outerShdw>
                </a:effectLst>
                <a:latin typeface="Calibri" panose="020F0502020204030204"/>
              </a:rPr>
              <a:t> : </a:t>
            </a:r>
            <a:r>
              <a:rPr lang="en-GB" sz="2799" b="1" dirty="0">
                <a:solidFill>
                  <a:srgbClr val="FFFFFF"/>
                </a:solidFill>
                <a:latin typeface="Calibri" panose="020F0502020204030204"/>
              </a:rPr>
              <a:t>Person</a:t>
            </a:r>
            <a:endParaRPr lang="en-US" sz="2799" b="1" dirty="0">
              <a:solidFill>
                <a:srgbClr val="FFFFFF"/>
              </a:solidFill>
              <a:latin typeface="Calibri" panose="020F0502020204030204"/>
            </a:endParaRPr>
          </a:p>
        </p:txBody>
      </p:sp>
      <p:sp>
        <p:nvSpPr>
          <p:cNvPr id="13" name="Rectangle: Rounded Corners 12"/>
          <p:cNvSpPr/>
          <p:nvPr/>
        </p:nvSpPr>
        <p:spPr>
          <a:xfrm>
            <a:off x="3749073" y="2629392"/>
            <a:ext cx="4301179" cy="55707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2799" b="1" dirty="0">
                <a:solidFill>
                  <a:srgbClr val="FFFFFF"/>
                </a:solidFill>
                <a:latin typeface="Calibri" panose="020F0502020204030204"/>
              </a:rPr>
              <a:t>Mother</a:t>
            </a:r>
            <a:r>
              <a:rPr lang="en-GB" sz="2799" b="1" dirty="0">
                <a:solidFill>
                  <a:srgbClr val="FFFFFF"/>
                </a:solidFill>
                <a:effectLst>
                  <a:outerShdw blurRad="38100" dist="38100" dir="2700000" algn="tl">
                    <a:srgbClr val="000000">
                      <a:alpha val="43137"/>
                    </a:srgbClr>
                  </a:outerShdw>
                </a:effectLst>
                <a:latin typeface="Calibri" panose="020F0502020204030204"/>
              </a:rPr>
              <a:t> : </a:t>
            </a:r>
            <a:r>
              <a:rPr lang="en-GB" sz="2799" b="1" dirty="0">
                <a:solidFill>
                  <a:srgbClr val="FFFFFF"/>
                </a:solidFill>
                <a:latin typeface="Calibri" panose="020F0502020204030204"/>
              </a:rPr>
              <a:t>Person</a:t>
            </a:r>
            <a:endParaRPr lang="en-US" sz="2799" b="1" dirty="0">
              <a:solidFill>
                <a:srgbClr val="FFFFFF"/>
              </a:solidFill>
              <a:latin typeface="Calibri" panose="020F0502020204030204"/>
            </a:endParaRPr>
          </a:p>
        </p:txBody>
      </p:sp>
      <p:sp>
        <p:nvSpPr>
          <p:cNvPr id="14" name="Rectangle: Rounded Corners 13"/>
          <p:cNvSpPr/>
          <p:nvPr/>
        </p:nvSpPr>
        <p:spPr>
          <a:xfrm>
            <a:off x="3749073" y="3348948"/>
            <a:ext cx="4301179" cy="55707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2799" b="1" dirty="0">
                <a:solidFill>
                  <a:srgbClr val="FFFFFF"/>
                </a:solidFill>
                <a:latin typeface="Calibri" panose="020F0502020204030204"/>
              </a:rPr>
              <a:t>Father</a:t>
            </a:r>
            <a:r>
              <a:rPr lang="en-GB" sz="2799" b="1" dirty="0">
                <a:solidFill>
                  <a:srgbClr val="FFFFFF"/>
                </a:solidFill>
                <a:effectLst>
                  <a:outerShdw blurRad="38100" dist="38100" dir="2700000" algn="tl">
                    <a:srgbClr val="000000">
                      <a:alpha val="43137"/>
                    </a:srgbClr>
                  </a:outerShdw>
                </a:effectLst>
                <a:latin typeface="Calibri" panose="020F0502020204030204"/>
              </a:rPr>
              <a:t> : </a:t>
            </a:r>
            <a:r>
              <a:rPr lang="en-GB" sz="2799" b="1" dirty="0">
                <a:solidFill>
                  <a:srgbClr val="FFFFFF"/>
                </a:solidFill>
                <a:latin typeface="Calibri" panose="020F0502020204030204"/>
              </a:rPr>
              <a:t>Person</a:t>
            </a:r>
            <a:endParaRPr lang="en-US" sz="2799" b="1" dirty="0">
              <a:solidFill>
                <a:srgbClr val="FFFFFF"/>
              </a:solidFill>
              <a:latin typeface="Calibri" panose="020F0502020204030204"/>
            </a:endParaRPr>
          </a:p>
        </p:txBody>
      </p:sp>
      <p:sp>
        <p:nvSpPr>
          <p:cNvPr id="15" name="Rectangle: Rounded Corners 14"/>
          <p:cNvSpPr/>
          <p:nvPr/>
        </p:nvSpPr>
        <p:spPr>
          <a:xfrm>
            <a:off x="2286533" y="5721759"/>
            <a:ext cx="1606081" cy="55707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2799" b="1" dirty="0">
                <a:solidFill>
                  <a:srgbClr val="FFFFFF"/>
                </a:solidFill>
                <a:latin typeface="Calibri" panose="020F0502020204030204"/>
              </a:rPr>
              <a:t>Online</a:t>
            </a:r>
            <a:endParaRPr lang="en-US" sz="2799" b="1" dirty="0">
              <a:solidFill>
                <a:srgbClr val="FFFFFF"/>
              </a:solidFill>
              <a:latin typeface="Calibri" panose="020F0502020204030204"/>
            </a:endParaRPr>
          </a:p>
        </p:txBody>
      </p:sp>
      <p:sp>
        <p:nvSpPr>
          <p:cNvPr id="16" name="Rectangle: Rounded Corners 15"/>
          <p:cNvSpPr/>
          <p:nvPr/>
        </p:nvSpPr>
        <p:spPr>
          <a:xfrm>
            <a:off x="6286002" y="5682749"/>
            <a:ext cx="1653763" cy="55707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2799" b="1" dirty="0">
                <a:solidFill>
                  <a:srgbClr val="FFFFFF"/>
                </a:solidFill>
                <a:latin typeface="Calibri" panose="020F0502020204030204"/>
              </a:rPr>
              <a:t>Contract</a:t>
            </a:r>
            <a:endParaRPr lang="en-US" sz="2799" b="1" dirty="0">
              <a:solidFill>
                <a:srgbClr val="FFFFFF"/>
              </a:solidFill>
              <a:latin typeface="Calibri" panose="020F0502020204030204"/>
            </a:endParaRPr>
          </a:p>
        </p:txBody>
      </p:sp>
      <p:sp>
        <p:nvSpPr>
          <p:cNvPr id="31" name="AutoShape 6"/>
          <p:cNvSpPr>
            <a:spLocks noChangeArrowheads="1"/>
          </p:cNvSpPr>
          <p:nvPr/>
        </p:nvSpPr>
        <p:spPr bwMode="auto">
          <a:xfrm>
            <a:off x="8556070" y="2907928"/>
            <a:ext cx="2238603" cy="61586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Reusing Person</a:t>
            </a:r>
            <a:endParaRPr lang="bg-BG" sz="2399" b="1" dirty="0">
              <a:solidFill>
                <a:srgbClr val="FFFFFF"/>
              </a:solidFill>
              <a:latin typeface="Calibri" panose="020F0502020204030204"/>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4089" y="5721759"/>
            <a:ext cx="1606081" cy="55707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2799" b="1" dirty="0">
                <a:solidFill>
                  <a:srgbClr val="FFFFFF"/>
                </a:solidFill>
                <a:latin typeface="Calibri" panose="020F0502020204030204"/>
              </a:rPr>
              <a:t>Onsite</a:t>
            </a:r>
            <a:endParaRPr lang="en-US" sz="2799" b="1" dirty="0">
              <a:solidFill>
                <a:srgbClr val="FFFFFF"/>
              </a:solidFill>
              <a:latin typeface="Calibri" panose="020F0502020204030204"/>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2865" y="5682749"/>
            <a:ext cx="1653763" cy="55707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2799" b="1" dirty="0">
                <a:solidFill>
                  <a:srgbClr val="FFFFFF"/>
                </a:solidFill>
                <a:latin typeface="Calibri" panose="020F0502020204030204"/>
              </a:rPr>
              <a:t>Civil</a:t>
            </a:r>
            <a:endParaRPr lang="en-US" sz="2799" b="1" dirty="0">
              <a:solidFill>
                <a:srgbClr val="FFFFFF"/>
              </a:solidFill>
              <a:latin typeface="Calibri" panose="020F0502020204030204"/>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3517" y="5532520"/>
            <a:ext cx="1677148" cy="746313"/>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Reusing Employee</a:t>
            </a:r>
            <a:endParaRPr lang="bg-BG" sz="2399" b="1" dirty="0">
              <a:solidFill>
                <a:srgbClr val="FFFFFF"/>
              </a:solidFill>
              <a:latin typeface="Calibri" panose="020F0502020204030204"/>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228723" y="5532518"/>
            <a:ext cx="1460508" cy="812322"/>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Reusing Student</a:t>
            </a:r>
            <a:endParaRPr lang="bg-BG" sz="2399" b="1" dirty="0">
              <a:solidFill>
                <a:srgbClr val="FFFFFF"/>
              </a:solidFill>
              <a:latin typeface="Calibri" panose="020F0502020204030204"/>
            </a:endParaRPr>
          </a:p>
        </p:txBody>
      </p:sp>
      <p:sp>
        <p:nvSpPr>
          <p:cNvPr id="20" name="Arrow: Right 20"/>
          <p:cNvSpPr/>
          <p:nvPr/>
        </p:nvSpPr>
        <p:spPr>
          <a:xfrm rot="19112432">
            <a:off x="3759271" y="4465999"/>
            <a:ext cx="852199" cy="25687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2" name="Arrow: Right 20"/>
          <p:cNvSpPr/>
          <p:nvPr/>
        </p:nvSpPr>
        <p:spPr>
          <a:xfrm rot="13513893">
            <a:off x="7059165" y="4480068"/>
            <a:ext cx="860449" cy="20711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9</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469638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theme/theme1.xml><?xml version="1.0" encoding="utf-8"?>
<a:theme xmlns:a="http://schemas.openxmlformats.org/drawingml/2006/main" name="Office Theme">
  <a:themeElements>
    <a:clrScheme name="Custom 1">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oftUni3_1">
  <a:themeElements>
    <a:clrScheme name="Custom 2">
      <a:dk1>
        <a:srgbClr val="2D3791"/>
      </a:dk1>
      <a:lt1>
        <a:srgbClr val="FFA000"/>
      </a:lt1>
      <a:dk2>
        <a:srgbClr val="2D3791"/>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Presentation1" id="{2A2DC80F-E538-4589-B1F3-2EED59384EB1}" vid="{85D65DBA-69AC-4F47-AE27-BEFA464CAF68}"/>
    </a:ext>
  </a:extLst>
</a:theme>
</file>

<file path=ppt/theme/theme3.xml><?xml version="1.0" encoding="utf-8"?>
<a:theme xmlns:a="http://schemas.openxmlformats.org/drawingml/2006/main" name="1_SoftUni3_1">
  <a:themeElements>
    <a:clrScheme name="Custom 2">
      <a:dk1>
        <a:srgbClr val="2D3791"/>
      </a:dk1>
      <a:lt1>
        <a:srgbClr val="FFA000"/>
      </a:lt1>
      <a:dk2>
        <a:srgbClr val="2D3791"/>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Presentation1" id="{2A2DC80F-E538-4589-B1F3-2EED59384EB1}" vid="{85D65DBA-69AC-4F47-AE27-BEFA464CAF6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4279</Words>
  <Application>Microsoft Macintosh PowerPoint</Application>
  <PresentationFormat>Widescreen</PresentationFormat>
  <Paragraphs>546</Paragraphs>
  <Slides>36</Slides>
  <Notes>28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36</vt:i4>
      </vt:variant>
    </vt:vector>
  </HeadingPairs>
  <TitlesOfParts>
    <vt:vector size="45" baseType="lpstr">
      <vt:lpstr>Arial</vt:lpstr>
      <vt:lpstr>Arial Black</vt:lpstr>
      <vt:lpstr>Calibri</vt:lpstr>
      <vt:lpstr>Consolas</vt:lpstr>
      <vt:lpstr>Verdana</vt:lpstr>
      <vt:lpstr>Wingdings</vt:lpstr>
      <vt:lpstr>Office Theme</vt:lpstr>
      <vt:lpstr>SoftUni3_1</vt:lpstr>
      <vt:lpstr>1_SoftUni3_1</vt:lpstr>
      <vt:lpstr>PowerPoint Presentation</vt:lpstr>
      <vt:lpstr>Table of Contents</vt:lpstr>
      <vt:lpstr>Extending Classes</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Multiple Inheritance</vt:lpstr>
      <vt:lpstr>Problem: Hierarchical Inheritance</vt:lpstr>
      <vt:lpstr>Reusing Code at Class Level</vt:lpstr>
      <vt:lpstr>Inheritance and Access Modifiers</vt:lpstr>
      <vt:lpstr>Shadowing Variables</vt:lpstr>
      <vt:lpstr>Shadowing Variables – Access</vt:lpstr>
      <vt:lpstr>Virtual Methods</vt:lpstr>
      <vt:lpstr>Sealed Modifier</vt:lpstr>
      <vt:lpstr>Inheritance Benefits – Extension</vt:lpstr>
      <vt:lpstr>Problem: Random List</vt:lpstr>
      <vt:lpstr>Solution: Random List</vt:lpstr>
      <vt:lpstr>Extension, Composition, Delegation</vt:lpstr>
      <vt:lpstr>Extension</vt:lpstr>
      <vt:lpstr>Composition</vt:lpstr>
      <vt:lpstr>Delegation</vt:lpstr>
      <vt:lpstr>Problem: Stack of Strings</vt:lpstr>
      <vt:lpstr>Solution: Stack of Strings</vt:lpstr>
      <vt:lpstr>Summary</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Dinhkym Dinhkym</dc:creator>
  <cp:lastModifiedBy>Microsoft Office User</cp:lastModifiedBy>
  <cp:revision>37</cp:revision>
  <dcterms:created xsi:type="dcterms:W3CDTF">2015-08-26T02:19:51Z</dcterms:created>
  <dcterms:modified xsi:type="dcterms:W3CDTF">2021-03-31T17:15:26Z</dcterms:modified>
</cp:coreProperties>
</file>