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71" r:id="rId3"/>
    <p:sldMasterId id="2147483684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6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01/04/2021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531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996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01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266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274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502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8895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24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878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496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895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16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87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25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91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185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642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63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99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1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0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895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ọc phí Đại học Greenwich">
            <a:extLst>
              <a:ext uri="{FF2B5EF4-FFF2-40B4-BE49-F238E27FC236}">
                <a16:creationId xmlns:a16="http://schemas.microsoft.com/office/drawing/2014/main" id="{162B6AFA-18CD-4026-9C41-B223E62BB4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5" b="30380"/>
          <a:stretch/>
        </p:blipFill>
        <p:spPr bwMode="auto">
          <a:xfrm>
            <a:off x="9844881" y="100750"/>
            <a:ext cx="2143683" cy="88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1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3373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5967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399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88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21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45459" y="349623"/>
            <a:ext cx="9224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05: Interface &amp;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implementation of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provided in </a:t>
            </a:r>
            <a:br>
              <a:rPr lang="en-US" dirty="0"/>
            </a:br>
            <a:r>
              <a:rPr lang="en-US" dirty="0"/>
              <a:t>class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5533" y="2514839"/>
            <a:ext cx="5180251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5533" y="4386567"/>
            <a:ext cx="5865872" cy="1632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196" y="3960710"/>
            <a:ext cx="1022924" cy="808508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29253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Contains only the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5195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999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938" y="1905398"/>
            <a:ext cx="2145659" cy="427362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latin typeface="Calibri" panose="020F0502020204030204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5105" y="2395254"/>
            <a:ext cx="191368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799" dirty="0">
                <a:solidFill>
                  <a:srgbClr val="2D3791"/>
                </a:solidFill>
                <a:latin typeface="Calibri" panose="020F0502020204030204"/>
              </a:rPr>
              <a:t>implements</a:t>
            </a:r>
            <a:endParaRPr lang="bg-BG" sz="2799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5611" y="2385077"/>
            <a:ext cx="132700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799" dirty="0">
                <a:solidFill>
                  <a:srgbClr val="2D3791"/>
                </a:solidFill>
                <a:latin typeface="Calibri" panose="020F0502020204030204"/>
              </a:rPr>
              <a:t>extends</a:t>
            </a:r>
            <a:endParaRPr lang="bg-BG" sz="2799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67029" y="2389799"/>
            <a:ext cx="132700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799" dirty="0">
                <a:solidFill>
                  <a:srgbClr val="2D3791"/>
                </a:solidFill>
                <a:latin typeface="Calibri" panose="020F0502020204030204"/>
              </a:rPr>
              <a:t>extends</a:t>
            </a:r>
            <a:endParaRPr lang="bg-BG" sz="2799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311" y="3046167"/>
            <a:ext cx="2145659" cy="43985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latin typeface="Calibri" panose="020F0502020204030204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311" y="1909608"/>
            <a:ext cx="2145659" cy="42315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latin typeface="Calibri" panose="020F0502020204030204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938" y="3063183"/>
            <a:ext cx="2145659" cy="42283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latin typeface="Calibri" panose="020F0502020204030204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8430" y="3063183"/>
            <a:ext cx="2145659" cy="42283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latin typeface="Calibri" panose="020F0502020204030204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3566" y="1905398"/>
            <a:ext cx="2145659" cy="427362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effectLst/>
                <a:latin typeface="Calibri" panose="020F0502020204030204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6092" y="5706987"/>
            <a:ext cx="2145659" cy="457081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latin typeface="Calibri" panose="020F0502020204030204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975" y="4515229"/>
            <a:ext cx="2145659" cy="475642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latin typeface="Calibri" panose="020F0502020204030204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8542" y="4516841"/>
            <a:ext cx="2145659" cy="475642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latin typeface="Calibri" panose="020F0502020204030204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13" y="4515229"/>
            <a:ext cx="2145659" cy="475642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latin typeface="Calibri" panose="020F0502020204030204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2307" y="4515229"/>
            <a:ext cx="2145659" cy="475642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latin typeface="Calibri" panose="020F0502020204030204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1984" y="5688425"/>
            <a:ext cx="2145659" cy="475642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pPr defTabSz="914400"/>
            <a:r>
              <a:rPr lang="en-US" sz="2799" noProof="1">
                <a:solidFill>
                  <a:srgbClr val="FFFFFF"/>
                </a:solidFill>
                <a:latin typeface="Calibri" panose="020F0502020204030204"/>
              </a:rPr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4110" y="5068648"/>
            <a:ext cx="132700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799" dirty="0">
                <a:solidFill>
                  <a:srgbClr val="2D3791"/>
                </a:solidFill>
                <a:latin typeface="Calibri" panose="020F0502020204030204"/>
              </a:rPr>
              <a:t>extends</a:t>
            </a:r>
            <a:endParaRPr lang="bg-BG" sz="2799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53780" y="5087386"/>
            <a:ext cx="191368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799" dirty="0">
                <a:solidFill>
                  <a:srgbClr val="2D3791"/>
                </a:solidFill>
                <a:latin typeface="Calibri" panose="020F0502020204030204"/>
              </a:rPr>
              <a:t>implements</a:t>
            </a:r>
            <a:endParaRPr lang="bg-BG" sz="2799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8027" y="2364104"/>
            <a:ext cx="124693" cy="6990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0500" y="2364103"/>
            <a:ext cx="124693" cy="6990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040" y="4735771"/>
            <a:ext cx="45707" cy="123277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7231" y="4678610"/>
            <a:ext cx="45707" cy="133564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4733" y="4713651"/>
            <a:ext cx="45707" cy="129505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6640" y="4703626"/>
            <a:ext cx="45707" cy="133564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579" y="2364102"/>
            <a:ext cx="124693" cy="6990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6566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1080" y="4120064"/>
            <a:ext cx="3596399" cy="1704806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479" y="3739054"/>
            <a:ext cx="3428108" cy="2218836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57585" y="4151434"/>
            <a:ext cx="3123386" cy="1696201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8390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983" y="1295957"/>
            <a:ext cx="5259322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1740" y="4996073"/>
            <a:ext cx="8001808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i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6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1740" y="3146015"/>
            <a:ext cx="8001808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9615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Shapes – Rectangle Draw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0472" y="1338067"/>
            <a:ext cx="9567445" cy="5290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1988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Shapes –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2831" y="1338067"/>
            <a:ext cx="9454763" cy="5290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8398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Abstract Classes and Methods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72" y="1524498"/>
            <a:ext cx="2437460" cy="24374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Abstract Classes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5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7235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is implicitly a </a:t>
            </a:r>
            <a:r>
              <a:rPr lang="en-US" sz="3599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 method</a:t>
            </a:r>
          </a:p>
          <a:p>
            <a:r>
              <a:rPr lang="en-US" dirty="0"/>
              <a:t>Abstract method declarations are only permitted in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An abstract method declaration provides no actual </a:t>
            </a:r>
            <a:br>
              <a:rPr lang="en-US" dirty="0"/>
            </a:br>
            <a:r>
              <a:rPr lang="en-US" dirty="0"/>
              <a:t>implementation:</a:t>
            </a:r>
            <a:endParaRPr lang="bg-B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61821" y="4647884"/>
            <a:ext cx="5480347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339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Abstraction</a:t>
            </a:r>
          </a:p>
          <a:p>
            <a:r>
              <a:rPr lang="fr-FR" dirty="0"/>
              <a:t>Interfaces</a:t>
            </a:r>
          </a:p>
          <a:p>
            <a:r>
              <a:rPr lang="fr-FR" dirty="0"/>
              <a:t>Abstract Classes</a:t>
            </a:r>
          </a:p>
          <a:p>
            <a:r>
              <a:rPr lang="fr-FR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038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Interfaces vs Abstract Classes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82" y="1372137"/>
            <a:ext cx="2513640" cy="25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2999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2999" dirty="0"/>
              <a:t>A class may </a:t>
            </a:r>
            <a:r>
              <a:rPr lang="en-US" sz="2999" b="1" dirty="0">
                <a:solidFill>
                  <a:schemeClr val="bg1"/>
                </a:solidFill>
              </a:rPr>
              <a:t>implement </a:t>
            </a:r>
            <a:br>
              <a:rPr lang="en-US" sz="2999" b="1" dirty="0">
                <a:solidFill>
                  <a:schemeClr val="bg1"/>
                </a:solidFill>
              </a:rPr>
            </a:br>
            <a:r>
              <a:rPr lang="en-US" sz="2999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Cannot have access </a:t>
            </a:r>
            <a:br>
              <a:rPr lang="en-US" sz="2999" b="1" dirty="0">
                <a:solidFill>
                  <a:schemeClr val="bg1"/>
                </a:solidFill>
              </a:rPr>
            </a:br>
            <a:r>
              <a:rPr lang="en-US" sz="2999" b="1" dirty="0">
                <a:solidFill>
                  <a:schemeClr val="bg1"/>
                </a:solidFill>
              </a:rPr>
              <a:t>modifiers</a:t>
            </a:r>
            <a:r>
              <a:rPr lang="en-US" sz="2999" dirty="0"/>
              <a:t>,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sz="2999" dirty="0"/>
              <a:t>everything is </a:t>
            </a:r>
            <a:br>
              <a:rPr lang="en-US" sz="2999" dirty="0"/>
            </a:br>
            <a:r>
              <a:rPr lang="en-US" sz="2999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Cannot provide any </a:t>
            </a:r>
            <a:br>
              <a:rPr lang="en-US" sz="2999" b="1" dirty="0">
                <a:solidFill>
                  <a:schemeClr val="bg1"/>
                </a:solidFill>
              </a:rPr>
            </a:br>
            <a:r>
              <a:rPr lang="en-US" sz="2999" b="1" dirty="0">
                <a:solidFill>
                  <a:schemeClr val="bg1"/>
                </a:solidFill>
              </a:rPr>
              <a:t>code</a:t>
            </a:r>
            <a:r>
              <a:rPr lang="en-US" sz="2999" dirty="0"/>
              <a:t>, just the signature</a:t>
            </a:r>
            <a:endParaRPr lang="en-GB" sz="2999" dirty="0"/>
          </a:p>
          <a:p>
            <a:endParaRPr lang="en-GB" sz="2999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199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99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2999" dirty="0"/>
              <a:t>Interface</a:t>
            </a:r>
          </a:p>
          <a:p>
            <a:pPr lvl="1"/>
            <a:r>
              <a:rPr lang="en-US" sz="2999" dirty="0"/>
              <a:t>Fields and constants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br>
              <a:rPr lang="en-US" sz="2999" b="1" dirty="0">
                <a:solidFill>
                  <a:schemeClr val="bg1"/>
                </a:solidFill>
              </a:rPr>
            </a:br>
            <a:r>
              <a:rPr lang="en-US" sz="2999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2999" dirty="0"/>
              <a:t>If we add </a:t>
            </a:r>
            <a:r>
              <a:rPr lang="en-US" sz="2999" b="1" dirty="0">
                <a:solidFill>
                  <a:schemeClr val="bg1"/>
                </a:solidFill>
              </a:rPr>
              <a:t>a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new method </a:t>
            </a:r>
            <a:br>
              <a:rPr lang="en-US" sz="2999" b="1" dirty="0">
                <a:solidFill>
                  <a:schemeClr val="bg1"/>
                </a:solidFill>
              </a:rPr>
            </a:br>
            <a:r>
              <a:rPr lang="en-US" sz="2999" b="1" dirty="0">
                <a:solidFill>
                  <a:schemeClr val="bg1"/>
                </a:solidFill>
              </a:rPr>
              <a:t>we have to track down </a:t>
            </a:r>
            <a:br>
              <a:rPr lang="en-US" sz="2999" b="1" dirty="0">
                <a:solidFill>
                  <a:schemeClr val="bg1"/>
                </a:solidFill>
              </a:rPr>
            </a:br>
            <a:r>
              <a:rPr lang="en-US" sz="2999" b="1" dirty="0">
                <a:solidFill>
                  <a:schemeClr val="bg1"/>
                </a:solidFill>
              </a:rPr>
              <a:t>all the implementations </a:t>
            </a:r>
            <a:r>
              <a:rPr lang="en-US" sz="2999" dirty="0"/>
              <a:t>of the interface and </a:t>
            </a:r>
            <a:br>
              <a:rPr lang="en-US" sz="2999" dirty="0"/>
            </a:br>
            <a:r>
              <a:rPr lang="en-US" sz="2999" b="1" dirty="0">
                <a:solidFill>
                  <a:schemeClr val="bg1"/>
                </a:solidFill>
              </a:rPr>
              <a:t>define implementation</a:t>
            </a:r>
            <a:r>
              <a:rPr lang="en-US" sz="2999" dirty="0"/>
              <a:t> </a:t>
            </a:r>
            <a:br>
              <a:rPr lang="en-US" sz="2999" dirty="0"/>
            </a:br>
            <a:r>
              <a:rPr lang="en-US" sz="2999" dirty="0"/>
              <a:t>for the new method</a:t>
            </a:r>
            <a:endParaRPr lang="en-GB" sz="2999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2999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2999" dirty="0"/>
              <a:t>Fields and constants </a:t>
            </a:r>
            <a:br>
              <a:rPr lang="en-US" sz="2999" b="1" dirty="0">
                <a:solidFill>
                  <a:schemeClr val="bg1"/>
                </a:solidFill>
              </a:rPr>
            </a:br>
            <a:r>
              <a:rPr lang="en-US" sz="2999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2999" dirty="0"/>
              <a:t>If we add a </a:t>
            </a:r>
            <a:r>
              <a:rPr lang="en-US" sz="2999" b="1" dirty="0">
                <a:solidFill>
                  <a:schemeClr val="bg1"/>
                </a:solidFill>
              </a:rPr>
              <a:t>new method </a:t>
            </a:r>
            <a:br>
              <a:rPr lang="en-US" sz="2999" b="1" dirty="0">
                <a:solidFill>
                  <a:schemeClr val="bg1"/>
                </a:solidFill>
              </a:rPr>
            </a:br>
            <a:r>
              <a:rPr lang="en-US" sz="2999" b="1" dirty="0">
                <a:solidFill>
                  <a:schemeClr val="bg1"/>
                </a:solidFill>
              </a:rPr>
              <a:t>we </a:t>
            </a:r>
            <a:r>
              <a:rPr lang="en-US" sz="2999" dirty="0"/>
              <a:t>have the option of </a:t>
            </a:r>
            <a:br>
              <a:rPr lang="en-US" sz="2999" dirty="0"/>
            </a:br>
            <a:r>
              <a:rPr lang="en-US" sz="2999" b="1" dirty="0">
                <a:solidFill>
                  <a:schemeClr val="bg1"/>
                </a:solidFill>
              </a:rPr>
              <a:t>providing default </a:t>
            </a:r>
            <a:br>
              <a:rPr lang="en-US" sz="2999" b="1" dirty="0">
                <a:solidFill>
                  <a:schemeClr val="bg1"/>
                </a:solidFill>
              </a:rPr>
            </a:br>
            <a:r>
              <a:rPr lang="en-US" sz="2999" b="1" dirty="0">
                <a:solidFill>
                  <a:schemeClr val="bg1"/>
                </a:solidFill>
              </a:rPr>
              <a:t>implementation </a:t>
            </a:r>
            <a:r>
              <a:rPr lang="en-US" sz="2999" dirty="0"/>
              <a:t>and </a:t>
            </a:r>
            <a:br>
              <a:rPr lang="en-US" sz="2999" dirty="0"/>
            </a:br>
            <a:r>
              <a:rPr lang="en-US" sz="2999" dirty="0"/>
              <a:t>therefore all the existing </a:t>
            </a:r>
            <a:br>
              <a:rPr lang="en-US" sz="2999" dirty="0"/>
            </a:br>
            <a:r>
              <a:rPr lang="en-US" sz="2999" dirty="0"/>
              <a:t>code might work properly</a:t>
            </a:r>
            <a:endParaRPr lang="en-US" sz="2999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81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5861" y="1791107"/>
            <a:ext cx="3657647" cy="1196223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6901" y="1791105"/>
            <a:ext cx="4607398" cy="2808776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79980" y="5381836"/>
            <a:ext cx="1001241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229282" y="5381836"/>
            <a:ext cx="1170805" cy="609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50120" y="3062090"/>
            <a:ext cx="153330" cy="21925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98921" y="3780229"/>
            <a:ext cx="247437" cy="23262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8674412" y="4717466"/>
            <a:ext cx="240254" cy="5398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39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7334" y="1338067"/>
            <a:ext cx="5675422" cy="5290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endParaRPr lang="en-US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7116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4290" y="1295957"/>
            <a:ext cx="9979600" cy="53003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400"/>
              </a:spcBef>
              <a:spcAft>
                <a:spcPts val="4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072" latinLnBrk="1">
              <a:spcBef>
                <a:spcPts val="400"/>
              </a:spcBef>
              <a:spcAft>
                <a:spcPts val="4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072" latinLnBrk="1">
              <a:spcBef>
                <a:spcPts val="400"/>
              </a:spcBef>
              <a:spcAft>
                <a:spcPts val="4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072" latinLnBrk="1">
              <a:spcBef>
                <a:spcPts val="400"/>
              </a:spcBef>
              <a:spcAft>
                <a:spcPts val="4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072" latinLnBrk="1">
              <a:spcBef>
                <a:spcPts val="400"/>
              </a:spcBef>
              <a:spcAft>
                <a:spcPts val="4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072" latinLnBrk="1">
              <a:spcBef>
                <a:spcPts val="400"/>
              </a:spcBef>
              <a:spcAft>
                <a:spcPts val="4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>
              <a:spcBef>
                <a:spcPts val="400"/>
              </a:spcBef>
              <a:spcAft>
                <a:spcPts val="4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072" latinLnBrk="1">
              <a:spcBef>
                <a:spcPts val="400"/>
              </a:spcBef>
              <a:spcAft>
                <a:spcPts val="4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>
              <a:spcBef>
                <a:spcPts val="400"/>
              </a:spcBef>
              <a:spcAft>
                <a:spcPts val="4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072" latinLnBrk="1">
              <a:spcBef>
                <a:spcPts val="400"/>
              </a:spcBef>
              <a:spcAft>
                <a:spcPts val="4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>
              <a:spcBef>
                <a:spcPts val="400"/>
              </a:spcBef>
              <a:spcAft>
                <a:spcPts val="4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3688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992" y="1343427"/>
            <a:ext cx="7618016" cy="5252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8402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398">
                <a:solidFill>
                  <a:srgbClr val="2D3791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Abstract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743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59777-94A4-6442-99F7-ED5261A9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Time to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98026-280A-E144-91B2-B8279A77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9583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Achieving Abstraction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78" y="1524496"/>
            <a:ext cx="2133044" cy="213304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Abstraction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774" y="1934975"/>
            <a:ext cx="1965175" cy="106277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GB" sz="2399" b="1" noProof="1">
                <a:solidFill>
                  <a:srgbClr val="FFFFFF"/>
                </a:solidFill>
                <a:latin typeface="Calibri" panose="020F0502020204030204"/>
              </a:rPr>
              <a:t>Abs</a:t>
            </a:r>
          </a:p>
          <a:p>
            <a:pPr algn="ctr" defTabSz="914400"/>
            <a:r>
              <a:rPr lang="en-GB" sz="2399" b="1" noProof="1">
                <a:solidFill>
                  <a:srgbClr val="FFFFFF"/>
                </a:solidFill>
                <a:latin typeface="Calibri" panose="020F0502020204030204"/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002" y="1905398"/>
            <a:ext cx="1965175" cy="106277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GB" sz="2399" b="1" noProof="1">
                <a:solidFill>
                  <a:srgbClr val="FFFFFF"/>
                </a:solidFill>
                <a:latin typeface="Calibri" panose="020F0502020204030204"/>
              </a:rPr>
              <a:t>Trahere</a:t>
            </a:r>
          </a:p>
          <a:p>
            <a:pPr algn="ctr" defTabSz="914400"/>
            <a:r>
              <a:rPr lang="en-GB" sz="2399" b="1" noProof="1">
                <a:solidFill>
                  <a:srgbClr val="FFFFFF"/>
                </a:solidFill>
                <a:latin typeface="Calibri" panose="020F0502020204030204"/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360" y="3155115"/>
            <a:ext cx="1942594" cy="7674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GB" sz="2399" b="1" noProof="1">
                <a:solidFill>
                  <a:srgbClr val="FFFFFF"/>
                </a:solidFill>
                <a:latin typeface="Calibri" panose="020F0502020204030204"/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597" y="2440241"/>
            <a:ext cx="8144" cy="720826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49" y="2436782"/>
            <a:ext cx="184305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3682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063" indent="-457063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… </a:t>
            </a:r>
          </a:p>
          <a:p>
            <a:pPr marL="457063" indent="-457063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063" indent="-457063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063" indent="-457063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063" indent="-457063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063" indent="-457063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063" indent="-457063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5192" y="2210118"/>
            <a:ext cx="9141619" cy="1980684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3999" b="1" dirty="0">
                  <a:solidFill>
                    <a:srgbClr val="FFFFFF"/>
                  </a:solidFill>
                  <a:latin typeface="Calibri" panose="020F0502020204030204"/>
                </a:rPr>
                <a:t>"Relevant" to what?</a:t>
              </a:r>
              <a:endParaRPr lang="bg-BG" sz="3999" b="1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43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3175" y="1151533"/>
            <a:ext cx="11801576" cy="5569086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8111" y="3124280"/>
            <a:ext cx="7106852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0032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5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Working with Interfaces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056864" cy="205686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Interfaces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32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Internal addition by compiler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946" y="1815605"/>
            <a:ext cx="6552394" cy="1694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946" y="4553569"/>
            <a:ext cx="6552394" cy="1694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6218" y="3512596"/>
            <a:ext cx="4730103" cy="1018075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dirty="0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396" b="1" dirty="0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998" y="2404358"/>
            <a:ext cx="1415340" cy="516589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dirty="0">
                <a:solidFill>
                  <a:srgbClr val="FFFFFF"/>
                </a:solidFill>
                <a:latin typeface="Calibri" panose="020F0502020204030204"/>
              </a:rPr>
              <a:t>Keyword </a:t>
            </a:r>
            <a:endParaRPr lang="bg-BG" sz="23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8702" y="2314036"/>
            <a:ext cx="1275448" cy="429345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dirty="0">
                <a:solidFill>
                  <a:srgbClr val="FFFFFF"/>
                </a:solidFill>
                <a:latin typeface="Calibri" panose="020F0502020204030204"/>
              </a:rPr>
              <a:t>Name </a:t>
            </a:r>
            <a:endParaRPr lang="bg-BG" sz="23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31719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1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4.xml><?xml version="1.0" encoding="utf-8"?>
<a:theme xmlns:a="http://schemas.openxmlformats.org/drawingml/2006/main" name="2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3. CSharp-OOP-Encapsulation" id="{E48B888E-BE3A-4743-86ED-B0BB25681201}" vid="{EF452B4E-DE4C-4666-9806-FEBD2ADD5EB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1827</Words>
  <Application>Microsoft Macintosh PowerPoint</Application>
  <PresentationFormat>Widescreen</PresentationFormat>
  <Paragraphs>320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Calibri</vt:lpstr>
      <vt:lpstr>Consolas</vt:lpstr>
      <vt:lpstr>Verdana</vt:lpstr>
      <vt:lpstr>Wingdings</vt:lpstr>
      <vt:lpstr>Office Theme</vt:lpstr>
      <vt:lpstr>SoftUni3_1</vt:lpstr>
      <vt:lpstr>1_SoftUni3_1</vt:lpstr>
      <vt:lpstr>2_SoftUni3_1</vt:lpstr>
      <vt:lpstr>PowerPoint Presentation</vt:lpstr>
      <vt:lpstr>Table of Contents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</vt:lpstr>
      <vt:lpstr>Interface Example</vt:lpstr>
      <vt:lpstr>Interface (2)</vt:lpstr>
      <vt:lpstr>Multiple Inheritance</vt:lpstr>
      <vt:lpstr>Problem: Shapes</vt:lpstr>
      <vt:lpstr>Solution: Shapes 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Summary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39</cp:revision>
  <dcterms:created xsi:type="dcterms:W3CDTF">2015-08-26T02:19:51Z</dcterms:created>
  <dcterms:modified xsi:type="dcterms:W3CDTF">2021-03-31T17:17:42Z</dcterms:modified>
</cp:coreProperties>
</file>