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8" r:id="rId2"/>
    <p:sldMasterId id="2147483671" r:id="rId3"/>
    <p:sldMasterId id="2147483684" r:id="rId4"/>
    <p:sldMasterId id="2147483697" r:id="rId5"/>
  </p:sldMasterIdLst>
  <p:notesMasterIdLst>
    <p:notesMasterId r:id="rId37"/>
  </p:notesMasterIdLst>
  <p:handoutMasterIdLst>
    <p:handoutMasterId r:id="rId38"/>
  </p:handoutMasterIdLst>
  <p:sldIdLst>
    <p:sldId id="256" r:id="rId6"/>
    <p:sldId id="25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6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791"/>
    <a:srgbClr val="F06E28"/>
    <a:srgbClr val="12007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101"/>
    <p:restoredTop sz="91667"/>
  </p:normalViewPr>
  <p:slideViewPr>
    <p:cSldViewPr snapToGrid="0" snapToObjects="1">
      <p:cViewPr varScale="1">
        <p:scale>
          <a:sx n="95" d="100"/>
          <a:sy n="95" d="100"/>
        </p:scale>
        <p:origin x="216" y="61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C51BE-9B66-B447-8629-F07BEC8B0A22}" type="datetimeFigureOut">
              <a:rPr lang="en-US" smtClean="0"/>
              <a:t>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49C81B-2B23-F740-97B9-1E5157854B66}" type="slidenum">
              <a:rPr lang="en-US" smtClean="0"/>
              <a:t>‹#›</a:t>
            </a:fld>
            <a:endParaRPr lang="en-US"/>
          </a:p>
        </p:txBody>
      </p:sp>
    </p:spTree>
    <p:extLst>
      <p:ext uri="{BB962C8B-B14F-4D97-AF65-F5344CB8AC3E}">
        <p14:creationId xmlns:p14="http://schemas.microsoft.com/office/powerpoint/2010/main" val="403051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7B61A-075D-404E-B197-788465D82141}" type="datetimeFigureOut">
              <a:rPr lang="en-VN" smtClean="0"/>
              <a:t>20/05/2021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5E25-2729-6B4E-BAA8-8C14245BC546}" type="slidenum">
              <a:rPr lang="en-VN" smtClean="0"/>
              <a:t>‹#›</a:t>
            </a:fld>
            <a:endParaRPr lang="en-VN"/>
          </a:p>
        </p:txBody>
      </p:sp>
    </p:spTree>
    <p:extLst>
      <p:ext uri="{BB962C8B-B14F-4D97-AF65-F5344CB8AC3E}">
        <p14:creationId xmlns:p14="http://schemas.microsoft.com/office/powerpoint/2010/main" val="351292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6"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766D-5988-4A85-9A9D-1504D9E40207}"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4061968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17</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657521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228522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prstClr val="black"/>
                </a:solidFill>
                <a:effectLst/>
                <a:uLnTx/>
                <a:uFillTx/>
                <a:latin typeface="Calibri"/>
                <a:ea typeface="+mn-ea"/>
                <a:cs typeface="+mn-cs"/>
              </a:rPr>
              <a:t>public static void main(String[] args)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prstClr val="black"/>
                </a:solidFill>
                <a:effectLst/>
                <a:uLnTx/>
                <a:uFillTx/>
                <a:latin typeface="Calibri"/>
                <a:ea typeface="+mn-ea"/>
                <a:cs typeface="+mn-cs"/>
              </a:rPr>
              <a:t>    Vegetarian babyDeer = new Deer();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prstClr val="black"/>
                </a:solidFill>
                <a:effectLst/>
                <a:uLnTx/>
                <a:uFillTx/>
                <a:latin typeface="Calibri"/>
                <a:ea typeface="+mn-ea"/>
                <a:cs typeface="+mn-cs"/>
              </a:rPr>
              <a:t>    Vegetarian babyElephant  = new Elephant();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800" b="0" i="0" u="none" strike="noStrike" kern="1200" cap="none" spc="0" normalizeH="0" baseline="0" noProof="1">
                <a:ln>
                  <a:noFill/>
                </a:ln>
                <a:solidFill>
                  <a:prstClr val="black"/>
                </a:solidFill>
                <a:effectLst/>
                <a:uLnTx/>
                <a:uFillTx/>
                <a:latin typeface="Calibri"/>
                <a:ea typeface="+mn-ea"/>
                <a:cs typeface="+mn-cs"/>
              </a:rPr>
              <a:t>    List&lt;</a:t>
            </a:r>
            <a:r>
              <a:rPr kumimoji="0" lang="nn-NO" sz="1800" b="0" i="0" u="none" strike="noStrike" kern="1200" cap="none" spc="0" normalizeH="0" baseline="0" noProof="1">
                <a:ln>
                  <a:noFill/>
                </a:ln>
                <a:solidFill>
                  <a:srgbClr val="192A52">
                    <a:lumMod val="75000"/>
                  </a:srgbClr>
                </a:solidFill>
                <a:effectLst/>
                <a:uLnTx/>
                <a:uFillTx/>
                <a:latin typeface="Calibri"/>
                <a:ea typeface="+mn-ea"/>
                <a:cs typeface="+mn-cs"/>
              </a:rPr>
              <a:t>Vegetarian</a:t>
            </a:r>
            <a:r>
              <a:rPr kumimoji="0" lang="nn-NO" sz="1800" b="0" i="0" u="none" strike="noStrike" kern="1200" cap="none" spc="0" normalizeH="0" baseline="0" noProof="1">
                <a:ln>
                  <a:noFill/>
                </a:ln>
                <a:solidFill>
                  <a:prstClr val="black"/>
                </a:solidFill>
                <a:effectLst/>
                <a:uLnTx/>
                <a:uFillTx/>
                <a:latin typeface="Calibri"/>
                <a:ea typeface="+mn-ea"/>
                <a:cs typeface="+mn-cs"/>
              </a:rPr>
              <a:t>&gt; vegetarianAnimals = new ArrayList&lt;&gt;();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n-NO" sz="1800" b="0" i="0" u="none" strike="noStrike" kern="1200" cap="none" spc="0" normalizeH="0" baseline="0" noProof="1">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800" b="0" i="0" u="none" strike="noStrike" kern="1200" cap="none" spc="0" normalizeH="0" baseline="0" noProof="1">
                <a:ln>
                  <a:noFill/>
                </a:ln>
                <a:solidFill>
                  <a:prstClr val="black"/>
                </a:solidFill>
                <a:effectLst/>
                <a:uLnTx/>
                <a:uFillTx/>
                <a:latin typeface="Calibri"/>
                <a:ea typeface="+mn-ea"/>
                <a:cs typeface="+mn-cs"/>
              </a:rPr>
              <a:t>    vegetarianAnimals.add(</a:t>
            </a:r>
            <a:r>
              <a:rPr kumimoji="0" lang="nn-NO" sz="1800" b="0" i="0" u="none" strike="noStrike" kern="1200" cap="none" spc="0" normalizeH="0" baseline="0" noProof="1">
                <a:ln>
                  <a:noFill/>
                </a:ln>
                <a:solidFill>
                  <a:srgbClr val="192A52">
                    <a:lumMod val="75000"/>
                  </a:srgbClr>
                </a:solidFill>
                <a:effectLst/>
                <a:uLnTx/>
                <a:uFillTx/>
                <a:latin typeface="Calibri"/>
                <a:ea typeface="+mn-ea"/>
                <a:cs typeface="+mn-cs"/>
              </a:rPr>
              <a:t>babyDeer</a:t>
            </a:r>
            <a:r>
              <a:rPr kumimoji="0" lang="nn-NO" sz="1800" b="0" i="0" u="none" strike="noStrike" kern="1200" cap="none" spc="0" normalizeH="0" baseline="0" noProof="1">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800" b="0" i="0" u="none" strike="noStrike" kern="1200" cap="none" spc="0" normalizeH="0" baseline="0" noProof="1">
                <a:ln>
                  <a:noFill/>
                </a:ln>
                <a:solidFill>
                  <a:prstClr val="black"/>
                </a:solidFill>
                <a:effectLst/>
                <a:uLnTx/>
                <a:uFillTx/>
                <a:latin typeface="Calibri"/>
                <a:ea typeface="+mn-ea"/>
                <a:cs typeface="+mn-cs"/>
              </a:rPr>
              <a:t>    vegetarianAnimals.add(</a:t>
            </a:r>
            <a:r>
              <a:rPr kumimoji="0" lang="nn-NO" sz="1800" b="0" i="0" u="none" strike="noStrike" kern="1200" cap="none" spc="0" normalizeH="0" baseline="0" noProof="1">
                <a:ln>
                  <a:noFill/>
                </a:ln>
                <a:solidFill>
                  <a:srgbClr val="192A52">
                    <a:lumMod val="75000"/>
                  </a:srgbClr>
                </a:solidFill>
                <a:effectLst/>
                <a:uLnTx/>
                <a:uFillTx/>
                <a:latin typeface="Calibri"/>
                <a:ea typeface="+mn-ea"/>
                <a:cs typeface="+mn-cs"/>
              </a:rPr>
              <a:t>babyElephant</a:t>
            </a:r>
            <a:r>
              <a:rPr kumimoji="0" lang="nn-NO" sz="1800" b="0" i="0" u="none" strike="noStrike" kern="1200" cap="none" spc="0" normalizeH="0" baseline="0" noProof="1">
                <a:ln>
                  <a:noFill/>
                </a:ln>
                <a:solidFill>
                  <a:prstClr val="black"/>
                </a:solidFill>
                <a:effectLst/>
                <a:uLnTx/>
                <a:uFillTx/>
                <a:latin typeface="Calibri"/>
                <a:ea typeface="+mn-ea"/>
                <a:cs typeface="+mn-cs"/>
              </a:rPr>
              <a:t>);</a:t>
            </a:r>
            <a:endParaRPr kumimoji="0" lang="en-US" sz="1800" b="0" i="0" u="none" strike="noStrike" kern="1200" cap="none" spc="0" normalizeH="0" baseline="0" noProof="1">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prstClr val="black"/>
                </a:solidFill>
                <a:effectLst/>
                <a:uLnTx/>
                <a:uFillTx/>
                <a:latin typeface="Calibri"/>
                <a:ea typeface="+mn-ea"/>
                <a:cs typeface="+mn-cs"/>
              </a:rPr>
              <a:t>}</a:t>
            </a:r>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985934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prstClr val="black"/>
                </a:solidFill>
                <a:effectLst/>
                <a:uLnTx/>
                <a:uFillTx/>
                <a:latin typeface="Calibri"/>
                <a:ea typeface="+mn-ea"/>
                <a:cs typeface="+mn-cs"/>
              </a:rPr>
              <a:t>public static void main(String[] args)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prstClr val="black"/>
                </a:solidFill>
                <a:effectLst/>
                <a:uLnTx/>
                <a:uFillTx/>
                <a:latin typeface="Calibri"/>
                <a:ea typeface="+mn-ea"/>
                <a:cs typeface="+mn-cs"/>
              </a:rPr>
              <a:t>    Vegetarian babyDeer = new Deer();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prstClr val="black"/>
                </a:solidFill>
                <a:effectLst/>
                <a:uLnTx/>
                <a:uFillTx/>
                <a:latin typeface="Calibri"/>
                <a:ea typeface="+mn-ea"/>
                <a:cs typeface="+mn-cs"/>
              </a:rPr>
              <a:t>    Vegetarian babyElephant  = new Elephant();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800" b="0" i="0" u="none" strike="noStrike" kern="1200" cap="none" spc="0" normalizeH="0" baseline="0" noProof="1">
                <a:ln>
                  <a:noFill/>
                </a:ln>
                <a:solidFill>
                  <a:prstClr val="black"/>
                </a:solidFill>
                <a:effectLst/>
                <a:uLnTx/>
                <a:uFillTx/>
                <a:latin typeface="Calibri"/>
                <a:ea typeface="+mn-ea"/>
                <a:cs typeface="+mn-cs"/>
              </a:rPr>
              <a:t>    List&lt;</a:t>
            </a:r>
            <a:r>
              <a:rPr kumimoji="0" lang="nn-NO" sz="1800" b="0" i="0" u="none" strike="noStrike" kern="1200" cap="none" spc="0" normalizeH="0" baseline="0" noProof="1">
                <a:ln>
                  <a:noFill/>
                </a:ln>
                <a:solidFill>
                  <a:srgbClr val="192A52">
                    <a:lumMod val="75000"/>
                  </a:srgbClr>
                </a:solidFill>
                <a:effectLst/>
                <a:uLnTx/>
                <a:uFillTx/>
                <a:latin typeface="Calibri"/>
                <a:ea typeface="+mn-ea"/>
                <a:cs typeface="+mn-cs"/>
              </a:rPr>
              <a:t>Vegetarian</a:t>
            </a:r>
            <a:r>
              <a:rPr kumimoji="0" lang="nn-NO" sz="1800" b="0" i="0" u="none" strike="noStrike" kern="1200" cap="none" spc="0" normalizeH="0" baseline="0" noProof="1">
                <a:ln>
                  <a:noFill/>
                </a:ln>
                <a:solidFill>
                  <a:prstClr val="black"/>
                </a:solidFill>
                <a:effectLst/>
                <a:uLnTx/>
                <a:uFillTx/>
                <a:latin typeface="Calibri"/>
                <a:ea typeface="+mn-ea"/>
                <a:cs typeface="+mn-cs"/>
              </a:rPr>
              <a:t>&gt; vegetarianAnimals = new ArrayList&lt;&gt;();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n-NO" sz="1800" b="0" i="0" u="none" strike="noStrike" kern="1200" cap="none" spc="0" normalizeH="0" baseline="0" noProof="1">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800" b="0" i="0" u="none" strike="noStrike" kern="1200" cap="none" spc="0" normalizeH="0" baseline="0" noProof="1">
                <a:ln>
                  <a:noFill/>
                </a:ln>
                <a:solidFill>
                  <a:prstClr val="black"/>
                </a:solidFill>
                <a:effectLst/>
                <a:uLnTx/>
                <a:uFillTx/>
                <a:latin typeface="Calibri"/>
                <a:ea typeface="+mn-ea"/>
                <a:cs typeface="+mn-cs"/>
              </a:rPr>
              <a:t>    vegetarianAnimals.add(</a:t>
            </a:r>
            <a:r>
              <a:rPr kumimoji="0" lang="nn-NO" sz="1800" b="0" i="0" u="none" strike="noStrike" kern="1200" cap="none" spc="0" normalizeH="0" baseline="0" noProof="1">
                <a:ln>
                  <a:noFill/>
                </a:ln>
                <a:solidFill>
                  <a:srgbClr val="192A52">
                    <a:lumMod val="75000"/>
                  </a:srgbClr>
                </a:solidFill>
                <a:effectLst/>
                <a:uLnTx/>
                <a:uFillTx/>
                <a:latin typeface="Calibri"/>
                <a:ea typeface="+mn-ea"/>
                <a:cs typeface="+mn-cs"/>
              </a:rPr>
              <a:t>babyDeer</a:t>
            </a:r>
            <a:r>
              <a:rPr kumimoji="0" lang="nn-NO" sz="1800" b="0" i="0" u="none" strike="noStrike" kern="1200" cap="none" spc="0" normalizeH="0" baseline="0" noProof="1">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800" b="0" i="0" u="none" strike="noStrike" kern="1200" cap="none" spc="0" normalizeH="0" baseline="0" noProof="1">
                <a:ln>
                  <a:noFill/>
                </a:ln>
                <a:solidFill>
                  <a:prstClr val="black"/>
                </a:solidFill>
                <a:effectLst/>
                <a:uLnTx/>
                <a:uFillTx/>
                <a:latin typeface="Calibri"/>
                <a:ea typeface="+mn-ea"/>
                <a:cs typeface="+mn-cs"/>
              </a:rPr>
              <a:t>    vegetarianAnimals.add(</a:t>
            </a:r>
            <a:r>
              <a:rPr kumimoji="0" lang="nn-NO" sz="1800" b="0" i="0" u="none" strike="noStrike" kern="1200" cap="none" spc="0" normalizeH="0" baseline="0" noProof="1">
                <a:ln>
                  <a:noFill/>
                </a:ln>
                <a:solidFill>
                  <a:srgbClr val="192A52">
                    <a:lumMod val="75000"/>
                  </a:srgbClr>
                </a:solidFill>
                <a:effectLst/>
                <a:uLnTx/>
                <a:uFillTx/>
                <a:latin typeface="Calibri"/>
                <a:ea typeface="+mn-ea"/>
                <a:cs typeface="+mn-cs"/>
              </a:rPr>
              <a:t>babyElephant</a:t>
            </a:r>
            <a:r>
              <a:rPr kumimoji="0" lang="nn-NO" sz="1800" b="0" i="0" u="none" strike="noStrike" kern="1200" cap="none" spc="0" normalizeH="0" baseline="0" noProof="1">
                <a:ln>
                  <a:noFill/>
                </a:ln>
                <a:solidFill>
                  <a:prstClr val="black"/>
                </a:solidFill>
                <a:effectLst/>
                <a:uLnTx/>
                <a:uFillTx/>
                <a:latin typeface="Calibri"/>
                <a:ea typeface="+mn-ea"/>
                <a:cs typeface="+mn-cs"/>
              </a:rPr>
              <a:t>);</a:t>
            </a:r>
            <a:endParaRPr kumimoji="0" lang="en-US" sz="1800" b="0" i="0" u="none" strike="noStrike" kern="1200" cap="none" spc="0" normalizeH="0" baseline="0" noProof="1">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prstClr val="black"/>
                </a:solidFill>
                <a:effectLst/>
                <a:uLnTx/>
                <a:uFillTx/>
                <a:latin typeface="Calibri"/>
                <a:ea typeface="+mn-ea"/>
                <a:cs typeface="+mn-cs"/>
              </a:rPr>
              <a:t>}</a:t>
            </a:r>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4260680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3892656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23</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573695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24</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268911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25</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558200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26</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2650834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382950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44224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2581168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3790450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3224226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3077710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F067CD-8E6B-4360-9AA8-C5DF2A48A6D1}"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69978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F067CD-8E6B-4360-9AA8-C5DF2A48A6D1}"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257454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F067CD-8E6B-4360-9AA8-C5DF2A48A6D1}"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3424096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F067CD-8E6B-4360-9AA8-C5DF2A48A6D1}"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2317907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3981798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C4CEC-2DBE-4C38-BA31-7DE965C3FA11}" type="slidenum">
              <a:rPr kumimoji="0" lang="en-US" sz="10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277" name="Date Placeholder 4"/>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marL="0" marR="0" lvl="0" indent="0" algn="l" defTabSz="91445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a:ea typeface="+mn-ea"/>
                <a:cs typeface="+mn-cs"/>
              </a:rPr>
              <a:t>(c) 2006 National Academy for Software Development - http://academy.devbg.org*</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marL="0" marR="0" lvl="0" indent="0" algn="r" defTabSz="914450" rtl="0" eaLnBrk="1" fontAlgn="auto" latinLnBrk="0" hangingPunct="1">
              <a:lnSpc>
                <a:spcPct val="100000"/>
              </a:lnSpc>
              <a:spcBef>
                <a:spcPts val="0"/>
              </a:spcBef>
              <a:spcAft>
                <a:spcPts val="0"/>
              </a:spcAft>
              <a:buClrTx/>
              <a:buSzTx/>
              <a:buFontTx/>
              <a:buNone/>
              <a:tabLst/>
              <a:defRPr/>
            </a:pPr>
            <a:fld id="{1CAF241F-65C9-4E85-866D-33A924D9866A}" type="slidenum">
              <a:rPr kumimoji="0" lang="en-US" sz="1000" b="0" i="1" u="none" strike="noStrike" kern="1200" cap="none" spc="0" normalizeH="0" baseline="0" noProof="0">
                <a:ln>
                  <a:noFill/>
                </a:ln>
                <a:solidFill>
                  <a:prstClr val="black"/>
                </a:solidFill>
                <a:effectLst/>
                <a:uLnTx/>
                <a:uFillTx/>
                <a:latin typeface="Calibri"/>
                <a:ea typeface="+mn-ea"/>
                <a:cs typeface="+mn-cs"/>
              </a:rPr>
              <a:pPr marL="0" marR="0" lvl="0" indent="0" algn="r" defTabSz="914450" rtl="0" eaLnBrk="1" fontAlgn="auto" latinLnBrk="0" hangingPunct="1">
                <a:lnSpc>
                  <a:spcPct val="100000"/>
                </a:lnSpc>
                <a:spcBef>
                  <a:spcPts val="0"/>
                </a:spcBef>
                <a:spcAft>
                  <a:spcPts val="0"/>
                </a:spcAft>
                <a:buClrTx/>
                <a:buSzTx/>
                <a:buFontTx/>
                <a:buNone/>
                <a:tabLst/>
                <a:defRPr/>
              </a:pPr>
              <a:t>16</a:t>
            </a:fld>
            <a:r>
              <a:rPr kumimoji="0" lang="en-US" sz="1000" b="0" i="1" u="none" strike="noStrike" kern="1200" cap="none" spc="0" normalizeH="0" baseline="0" noProof="0" dirty="0">
                <a:ln>
                  <a:noFill/>
                </a:ln>
                <a:solidFill>
                  <a:prstClr val="black"/>
                </a:solidFill>
                <a:effectLst/>
                <a:uLnTx/>
                <a:uFillTx/>
                <a:latin typeface="Calibri"/>
                <a:ea typeface="+mn-ea"/>
                <a:cs typeface="+mn-cs"/>
              </a:rPr>
              <a:t>##</a:t>
            </a:r>
            <a:endParaRPr kumimoji="0" lang="en-US" sz="1200" b="0" i="1" u="none" strike="noStrike" kern="1200" cap="none" spc="0" normalizeH="0" baseline="0" noProof="0" dirty="0">
              <a:ln>
                <a:noFill/>
              </a:ln>
              <a:solidFill>
                <a:prstClr val="black"/>
              </a:solidFill>
              <a:effectLst/>
              <a:uLnTx/>
              <a:uFillTx/>
              <a:latin typeface="Calibri"/>
              <a:ea typeface="+mn-ea"/>
              <a:cs typeface="+mn-cs"/>
            </a:endParaRPr>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 SoftUni – </a:t>
            </a:r>
            <a:r>
              <a:rPr kumimoji="0" lang="en-US" sz="1100" b="0" i="0" u="sng" strike="noStrike" kern="1200" cap="none" spc="0" normalizeH="0" baseline="0" noProof="0" dirty="0">
                <a:ln>
                  <a:noFill/>
                </a:ln>
                <a:solidFill>
                  <a:prstClr val="black"/>
                </a:solidFill>
                <a:effectLst/>
                <a:uLnTx/>
                <a:uFillTx/>
                <a:latin typeface="Calibri"/>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7110663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8" y="0"/>
            <a:ext cx="12187263" cy="6858000"/>
          </a:xfrm>
          <a:prstGeom prst="rect">
            <a:avLst/>
          </a:prstGeom>
        </p:spPr>
      </p:pic>
      <p:sp>
        <p:nvSpPr>
          <p:cNvPr id="2" name="Title 1"/>
          <p:cNvSpPr>
            <a:spLocks noGrp="1"/>
          </p:cNvSpPr>
          <p:nvPr>
            <p:ph type="ctrTitle" hasCustomPrompt="1"/>
          </p:nvPr>
        </p:nvSpPr>
        <p:spPr>
          <a:xfrm>
            <a:off x="1778780" y="596900"/>
            <a:ext cx="7941733" cy="1358900"/>
          </a:xfrm>
          <a:prstGeom prst="rect">
            <a:avLst/>
          </a:prstGeom>
        </p:spPr>
        <p:txBody>
          <a:bodyPr/>
          <a:lstStyle>
            <a:lvl1pPr algn="r">
              <a:defRPr sz="3600" b="1">
                <a:solidFill>
                  <a:srgbClr val="FFFFFF"/>
                </a:solidFill>
              </a:defRPr>
            </a:lvl1pPr>
          </a:lstStyle>
          <a:p>
            <a:r>
              <a:rPr lang="vi-VN" dirty="0"/>
              <a:t>HEADLINE</a:t>
            </a:r>
            <a:br>
              <a:rPr lang="vi-VN" dirty="0"/>
            </a:br>
            <a:r>
              <a:rPr lang="vi-VN" dirty="0"/>
              <a:t>HERE</a:t>
            </a:r>
            <a:endParaRPr lang="en-US" dirty="0"/>
          </a:p>
        </p:txBody>
      </p:sp>
      <p:sp>
        <p:nvSpPr>
          <p:cNvPr id="3" name="Subtitle 2"/>
          <p:cNvSpPr>
            <a:spLocks noGrp="1"/>
          </p:cNvSpPr>
          <p:nvPr>
            <p:ph type="subTitle" idx="1" hasCustomPrompt="1"/>
          </p:nvPr>
        </p:nvSpPr>
        <p:spPr>
          <a:xfrm>
            <a:off x="1778780" y="2070100"/>
            <a:ext cx="7941733" cy="812800"/>
          </a:xfrm>
        </p:spPr>
        <p:txBody>
          <a:bodyPr>
            <a:normAutofit/>
          </a:bodyPr>
          <a:lstStyle>
            <a:lvl1pPr marL="0" indent="0" algn="r">
              <a:buNone/>
              <a:defRPr sz="2000" b="1">
                <a:solidFill>
                  <a:srgbClr val="F06E2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dirty="0"/>
              <a:t>Full name</a:t>
            </a:r>
          </a:p>
          <a:p>
            <a:r>
              <a:rPr lang="vi-VN" dirty="0"/>
              <a:t>Title</a:t>
            </a:r>
            <a:endParaRPr lang="en-US" dirty="0"/>
          </a:p>
        </p:txBody>
      </p:sp>
      <p:pic>
        <p:nvPicPr>
          <p:cNvPr id="9" name="Picture 8"/>
          <p:cNvPicPr>
            <a:picLocks noChangeAspect="1"/>
          </p:cNvPicPr>
          <p:nvPr userDrawn="1"/>
        </p:nvPicPr>
        <p:blipFill>
          <a:blip r:embed="rId3"/>
          <a:stretch>
            <a:fillRect/>
          </a:stretch>
        </p:blipFill>
        <p:spPr>
          <a:xfrm>
            <a:off x="9974513" y="596900"/>
            <a:ext cx="271780" cy="1358900"/>
          </a:xfrm>
          <a:prstGeom prst="rect">
            <a:avLst/>
          </a:prstGeom>
        </p:spPr>
      </p:pic>
    </p:spTree>
    <p:extLst>
      <p:ext uri="{BB962C8B-B14F-4D97-AF65-F5344CB8AC3E}">
        <p14:creationId xmlns:p14="http://schemas.microsoft.com/office/powerpoint/2010/main" val="127895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10637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6" name="Rectangle 5"/>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5/20/21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5409212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5/20/21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1024818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5/20/21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8319697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66976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1"/>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5/20/21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1461551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5/20/21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793166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880F1A8-532C-4443-BDB9-44438A972E15}"/>
              </a:ext>
            </a:extLst>
          </p:cNvPr>
          <p:cNvSpPr/>
          <p:nvPr/>
        </p:nvSpPr>
        <p:spPr>
          <a:xfrm>
            <a:off x="3493"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5/20/21</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4344676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5/20/21</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8211237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Заглавие и съдържание">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5/20/21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9899268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hasCustomPrompt="1"/>
          </p:nvPr>
        </p:nvSpPr>
        <p:spPr/>
        <p:txBody>
          <a:bodyPr/>
          <a:lstStyle>
            <a:lvl1pPr>
              <a:defRPr baseline="0">
                <a:solidFill>
                  <a:srgbClr val="F06E28"/>
                </a:solidFill>
              </a:defRPr>
            </a:lvl1pPr>
            <a:lvl2pPr>
              <a:defRPr>
                <a:solidFill>
                  <a:srgbClr val="2E3791"/>
                </a:solidFill>
              </a:defRPr>
            </a:lvl2pPr>
            <a:lvl3pPr>
              <a:defRPr>
                <a:solidFill>
                  <a:srgbClr val="2E3791"/>
                </a:solidFill>
              </a:defRPr>
            </a:lvl3pPr>
            <a:lvl4pPr>
              <a:defRPr>
                <a:solidFill>
                  <a:srgbClr val="2E3791"/>
                </a:solidFill>
              </a:defRPr>
            </a:lvl4pPr>
            <a:lvl5pPr>
              <a:defRPr>
                <a:solidFill>
                  <a:srgbClr val="2E3791"/>
                </a:solidFill>
              </a:defRPr>
            </a:lvl5pPr>
          </a:lstStyle>
          <a:p>
            <a:pPr lvl="0"/>
            <a:r>
              <a:rPr lang="vi-VN" dirty="0"/>
              <a:t>Heading 1</a:t>
            </a:r>
            <a:endParaRPr lang="en-US" dirty="0"/>
          </a:p>
          <a:p>
            <a:pPr lvl="1"/>
            <a:r>
              <a:rPr lang="en-US" dirty="0"/>
              <a:t>S</a:t>
            </a:r>
            <a:r>
              <a:rPr lang="vi-VN" dirty="0"/>
              <a:t>ub heading</a:t>
            </a:r>
            <a:endParaRPr lang="en-US" dirty="0"/>
          </a:p>
          <a:p>
            <a:pPr lvl="2"/>
            <a:r>
              <a:rPr lang="vi-VN" dirty="0"/>
              <a:t>Content</a:t>
            </a:r>
            <a:endParaRPr lang="en-US" dirty="0"/>
          </a:p>
          <a:p>
            <a:pPr lvl="3"/>
            <a:r>
              <a:rPr lang="vi-VN" dirty="0"/>
              <a:t>Sub</a:t>
            </a:r>
            <a:endParaRPr lang="en-US" dirty="0"/>
          </a:p>
          <a:p>
            <a:pPr lvl="4"/>
            <a:r>
              <a:rPr lang="vi-VN" dirty="0"/>
              <a:t>Sub</a:t>
            </a:r>
            <a:endParaRPr lang="en-US" dirty="0"/>
          </a:p>
        </p:txBody>
      </p:sp>
      <p:sp>
        <p:nvSpPr>
          <p:cNvPr id="9" name="Title 1"/>
          <p:cNvSpPr>
            <a:spLocks noGrp="1"/>
          </p:cNvSpPr>
          <p:nvPr>
            <p:ph type="title" hasCustomPrompt="1"/>
          </p:nvPr>
        </p:nvSpPr>
        <p:spPr>
          <a:xfrm>
            <a:off x="5452533" y="466972"/>
            <a:ext cx="6129867" cy="802782"/>
          </a:xfrm>
          <a:prstGeom prst="rect">
            <a:avLst/>
          </a:prstGeom>
        </p:spPr>
        <p:txBody>
          <a:bodyPr>
            <a:normAutofit/>
          </a:bodyPr>
          <a:lstStyle>
            <a:lvl1pPr>
              <a:defRPr sz="3600" b="1">
                <a:solidFill>
                  <a:srgbClr val="2E3791"/>
                </a:solidFill>
                <a:latin typeface="+mj-lt"/>
              </a:defRPr>
            </a:lvl1pPr>
          </a:lstStyle>
          <a:p>
            <a:r>
              <a:rPr lang="vi-VN" dirty="0"/>
              <a:t>HEADLINE HERE</a:t>
            </a:r>
            <a:endParaRPr lang="en-US" dirty="0"/>
          </a:p>
        </p:txBody>
      </p:sp>
    </p:spTree>
    <p:extLst>
      <p:ext uri="{BB962C8B-B14F-4D97-AF65-F5344CB8AC3E}">
        <p14:creationId xmlns:p14="http://schemas.microsoft.com/office/powerpoint/2010/main" val="1133477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a:t>Click icon to add picture</a:t>
            </a:r>
            <a:endParaRPr lang="en-US" dirty="0"/>
          </a:p>
        </p:txBody>
      </p:sp>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968308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951C9B-3DEE-4E28-8D4C-55505E0CB6AB}"/>
              </a:ext>
            </a:extLst>
          </p:cNvPr>
          <p:cNvSpPr/>
          <p:nvPr/>
        </p:nvSpPr>
        <p:spPr>
          <a:xfrm>
            <a:off x="-4764" y="1524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5/20/21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395904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033992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6" name="Rectangle 5"/>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5/20/21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8571717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5/20/21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8736673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5/20/21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6676535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1162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1"/>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5/20/21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6784652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5/20/21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963034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880F1A8-532C-4443-BDB9-44438A972E15}"/>
              </a:ext>
            </a:extLst>
          </p:cNvPr>
          <p:cNvSpPr/>
          <p:nvPr/>
        </p:nvSpPr>
        <p:spPr>
          <a:xfrm>
            <a:off x="3493"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5/20/21</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4754140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t"/>
          <a:lstStyle>
            <a:lvl1pPr algn="r">
              <a:defRPr sz="4000" b="1" cap="all">
                <a:solidFill>
                  <a:srgbClr val="2E3791"/>
                </a:solidFill>
              </a:defRPr>
            </a:lvl1pPr>
          </a:lstStyle>
          <a:p>
            <a:r>
              <a:rPr lang="vi-VN" dirty="0"/>
              <a:t>HEADLINE</a:t>
            </a:r>
            <a:br>
              <a:rPr lang="vi-VN" dirty="0"/>
            </a:br>
            <a:r>
              <a:rPr lang="vi-VN" dirty="0"/>
              <a:t>here</a:t>
            </a:r>
            <a:endParaRPr lang="en-US" dirty="0"/>
          </a:p>
        </p:txBody>
      </p:sp>
      <p:sp>
        <p:nvSpPr>
          <p:cNvPr id="3" name="Text Placeholder 2"/>
          <p:cNvSpPr>
            <a:spLocks noGrp="1"/>
          </p:cNvSpPr>
          <p:nvPr>
            <p:ph type="body" idx="1" hasCustomPrompt="1"/>
          </p:nvPr>
        </p:nvSpPr>
        <p:spPr>
          <a:xfrm>
            <a:off x="963085" y="4270376"/>
            <a:ext cx="10619316" cy="1500187"/>
          </a:xfrm>
        </p:spPr>
        <p:txBody>
          <a:bodyPr anchor="b"/>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3514532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5/20/21</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5698011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7" y="1371604"/>
            <a:ext cx="9049234" cy="5207396"/>
          </a:xfrm>
        </p:spPr>
        <p:txBody>
          <a:bodyPr>
            <a:normAutofit/>
          </a:bodyPr>
          <a:lstStyle>
            <a:lvl1pPr marL="513888" indent="-513888" latinLnBrk="0">
              <a:buFont typeface="+mj-lt"/>
              <a:buAutoNum type="arabicPeriod"/>
              <a:defRPr sz="3599">
                <a:solidFill>
                  <a:schemeClr val="tx1"/>
                </a:solidFill>
              </a:defRPr>
            </a:lvl1pPr>
            <a:lvl2pPr>
              <a:defRPr sz="3399"/>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6895045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a:t>Click icon to add picture</a:t>
            </a:r>
            <a:endParaRPr lang="en-US" dirty="0"/>
          </a:p>
        </p:txBody>
      </p:sp>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3965598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951C9B-3DEE-4E28-8D4C-55505E0CB6AB}"/>
              </a:ext>
            </a:extLst>
          </p:cNvPr>
          <p:cNvSpPr/>
          <p:nvPr/>
        </p:nvSpPr>
        <p:spPr>
          <a:xfrm>
            <a:off x="-4764" y="1524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5/20/21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026" name="Picture 2" descr="Học phí Đại học Greenwich">
            <a:extLst>
              <a:ext uri="{FF2B5EF4-FFF2-40B4-BE49-F238E27FC236}">
                <a16:creationId xmlns:a16="http://schemas.microsoft.com/office/drawing/2014/main" id="{162B6AFA-18CD-4026-9C41-B223E62BB441}"/>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8435" b="30380"/>
          <a:stretch/>
        </p:blipFill>
        <p:spPr bwMode="auto">
          <a:xfrm>
            <a:off x="9844881" y="100750"/>
            <a:ext cx="2143683" cy="882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7877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5696464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6" name="Rectangle 5"/>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5/20/21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76181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5/20/21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94772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5/20/21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9260531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203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1"/>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5/20/21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401550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sz="half" idx="1"/>
          </p:nvPr>
        </p:nvSpPr>
        <p:spPr>
          <a:xfrm>
            <a:off x="609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5655734" y="571502"/>
            <a:ext cx="5926665" cy="802782"/>
          </a:xfrm>
          <a:prstGeom prst="rect">
            <a:avLst/>
          </a:prstGeom>
        </p:spPr>
        <p:txBody>
          <a:bodyPr>
            <a:normAutofit/>
          </a:bodyPr>
          <a:lstStyle>
            <a:lvl1pPr>
              <a:defRPr sz="2000">
                <a:solidFill>
                  <a:srgbClr val="2E3791"/>
                </a:solidFill>
              </a:defRPr>
            </a:lvl1pPr>
          </a:lstStyle>
          <a:p>
            <a:r>
              <a:rPr lang="en-US" dirty="0"/>
              <a:t>Click to edit Master title style</a:t>
            </a:r>
          </a:p>
        </p:txBody>
      </p:sp>
      <p:sp>
        <p:nvSpPr>
          <p:cNvPr id="12"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5/20/21</a:t>
            </a:fld>
            <a:endParaRPr lang="en-US" dirty="0"/>
          </a:p>
        </p:txBody>
      </p:sp>
      <p:sp>
        <p:nvSpPr>
          <p:cNvPr id="13"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10547131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5/20/21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1388229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880F1A8-532C-4443-BDB9-44438A972E15}"/>
              </a:ext>
            </a:extLst>
          </p:cNvPr>
          <p:cNvSpPr/>
          <p:nvPr/>
        </p:nvSpPr>
        <p:spPr>
          <a:xfrm>
            <a:off x="3493"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5/20/21</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6298478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5/20/21</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115581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7" y="1371604"/>
            <a:ext cx="9049234" cy="5207396"/>
          </a:xfrm>
        </p:spPr>
        <p:txBody>
          <a:bodyPr>
            <a:normAutofit/>
          </a:bodyPr>
          <a:lstStyle>
            <a:lvl1pPr marL="513888" indent="-513888" latinLnBrk="0">
              <a:buFont typeface="+mj-lt"/>
              <a:buAutoNum type="arabicPeriod"/>
              <a:defRPr sz="3599">
                <a:solidFill>
                  <a:schemeClr val="tx1"/>
                </a:solidFill>
              </a:defRPr>
            </a:lvl1pPr>
            <a:lvl2pPr>
              <a:defRPr sz="3399"/>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533739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a:t>Click icon to add picture</a:t>
            </a:r>
            <a:endParaRPr lang="en-US" dirty="0"/>
          </a:p>
        </p:txBody>
      </p:sp>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4296608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951C9B-3DEE-4E28-8D4C-55505E0CB6AB}"/>
              </a:ext>
            </a:extLst>
          </p:cNvPr>
          <p:cNvSpPr/>
          <p:nvPr/>
        </p:nvSpPr>
        <p:spPr>
          <a:xfrm>
            <a:off x="-4764" y="1524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5/20/21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4007334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9888496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6" name="Rectangle 5"/>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5/20/21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0713957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5/20/21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1937713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5/20/21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5529081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title"/>
          </p:nvPr>
        </p:nvSpPr>
        <p:spPr>
          <a:xfrm>
            <a:off x="7433734" y="2"/>
            <a:ext cx="4148665" cy="802782"/>
          </a:xfrm>
          <a:prstGeom prst="rect">
            <a:avLst/>
          </a:prstGeom>
        </p:spPr>
        <p:txBody>
          <a:bodyPr>
            <a:normAutofit/>
          </a:bodyPr>
          <a:lstStyle>
            <a:lvl1pPr>
              <a:defRPr sz="2000">
                <a:solidFill>
                  <a:srgbClr val="2E3791"/>
                </a:solidFill>
              </a:defRPr>
            </a:lvl1pPr>
          </a:lstStyle>
          <a:p>
            <a:r>
              <a:rPr lang="en-US" dirty="0"/>
              <a:t>Click to edit Master title style</a:t>
            </a:r>
          </a:p>
        </p:txBody>
      </p:sp>
      <p:sp>
        <p:nvSpPr>
          <p:cNvPr id="10"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5/20/21</a:t>
            </a:fld>
            <a:endParaRPr lang="en-US" dirty="0"/>
          </a:p>
        </p:txBody>
      </p:sp>
      <p:sp>
        <p:nvSpPr>
          <p:cNvPr id="11"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27887360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391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1"/>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5/20/21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8507586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5/20/21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4017544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880F1A8-532C-4443-BDB9-44438A972E15}"/>
              </a:ext>
            </a:extLst>
          </p:cNvPr>
          <p:cNvSpPr/>
          <p:nvPr/>
        </p:nvSpPr>
        <p:spPr>
          <a:xfrm>
            <a:off x="3493"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5/20/21</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35850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5/20/21</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61572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7" y="1371604"/>
            <a:ext cx="9049234" cy="5207396"/>
          </a:xfrm>
        </p:spPr>
        <p:txBody>
          <a:bodyPr>
            <a:normAutofit/>
          </a:bodyPr>
          <a:lstStyle>
            <a:lvl1pPr marL="513888" indent="-513888" latinLnBrk="0">
              <a:buFont typeface="+mj-lt"/>
              <a:buAutoNum type="arabicPeriod"/>
              <a:defRPr sz="3599">
                <a:solidFill>
                  <a:schemeClr val="tx1"/>
                </a:solidFill>
              </a:defRPr>
            </a:lvl1pPr>
            <a:lvl2pPr>
              <a:defRPr sz="3399"/>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9627406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3"/>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7"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4"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0860950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3"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24" tIns="60912" rIns="121824" bIns="60912" numCol="1" spcCol="0" rtlCol="0" fromWordArt="0" anchor="ctr" anchorCtr="0" forceAA="0" compatLnSpc="1">
            <a:prstTxWarp prst="textNoShape">
              <a:avLst/>
            </a:prstTxWarp>
            <a:noAutofit/>
          </a:bodyP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7"/>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1"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17797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Picture Placeholder 2"/>
          <p:cNvSpPr>
            <a:spLocks noGrp="1"/>
          </p:cNvSpPr>
          <p:nvPr>
            <p:ph type="pic" idx="1"/>
          </p:nvPr>
        </p:nvSpPr>
        <p:spPr>
          <a:xfrm>
            <a:off x="7078133" y="2870200"/>
            <a:ext cx="5113867" cy="398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p:nvPr>
        </p:nvSpPr>
        <p:spPr>
          <a:xfrm>
            <a:off x="963085" y="4406900"/>
            <a:ext cx="5386916" cy="1930400"/>
          </a:xfrm>
          <a:prstGeom prst="rect">
            <a:avLst/>
          </a:prstGeom>
        </p:spPr>
        <p:txBody>
          <a:bodyPr anchor="t"/>
          <a:lstStyle>
            <a:lvl1pPr algn="r">
              <a:defRPr sz="2800" b="1" cap="all">
                <a:solidFill>
                  <a:srgbClr val="2E3791"/>
                </a:solidFill>
              </a:defRPr>
            </a:lvl1pPr>
          </a:lstStyle>
          <a:p>
            <a:r>
              <a:rPr lang="en-US" dirty="0"/>
              <a:t>Click to edit Master title style</a:t>
            </a:r>
          </a:p>
        </p:txBody>
      </p:sp>
      <p:sp>
        <p:nvSpPr>
          <p:cNvPr id="8" name="Text Placeholder 2"/>
          <p:cNvSpPr>
            <a:spLocks noGrp="1"/>
          </p:cNvSpPr>
          <p:nvPr>
            <p:ph type="body" idx="10"/>
          </p:nvPr>
        </p:nvSpPr>
        <p:spPr>
          <a:xfrm>
            <a:off x="963085" y="2906714"/>
            <a:ext cx="5386916" cy="1258887"/>
          </a:xfrm>
        </p:spPr>
        <p:txBody>
          <a:bodyPr anchor="b"/>
          <a:lstStyle>
            <a:lvl1pPr marL="0" indent="0" algn="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9471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ctr"/>
          <a:lstStyle>
            <a:lvl1pPr algn="r">
              <a:defRPr sz="4000" b="1" cap="all">
                <a:solidFill>
                  <a:srgbClr val="2E3791"/>
                </a:solidFill>
              </a:defRPr>
            </a:lvl1pPr>
          </a:lstStyle>
          <a:p>
            <a:r>
              <a:rPr lang="vi-VN" dirty="0"/>
              <a:t>THANK YOU!</a:t>
            </a:r>
            <a:endParaRPr lang="en-US" dirty="0"/>
          </a:p>
        </p:txBody>
      </p:sp>
      <p:sp>
        <p:nvSpPr>
          <p:cNvPr id="3" name="Text Placeholder 2"/>
          <p:cNvSpPr>
            <a:spLocks noGrp="1"/>
          </p:cNvSpPr>
          <p:nvPr>
            <p:ph type="body" idx="1" hasCustomPrompt="1"/>
          </p:nvPr>
        </p:nvSpPr>
        <p:spPr>
          <a:xfrm>
            <a:off x="963085" y="4270376"/>
            <a:ext cx="10619316" cy="1500187"/>
          </a:xfrm>
        </p:spPr>
        <p:txBody>
          <a:bodyPr anchor="ctr"/>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199889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a:t>Click icon to add picture</a:t>
            </a:r>
            <a:endParaRPr lang="en-US" dirty="0"/>
          </a:p>
        </p:txBody>
      </p:sp>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0686925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951C9B-3DEE-4E28-8D4C-55505E0CB6AB}"/>
              </a:ext>
            </a:extLst>
          </p:cNvPr>
          <p:cNvSpPr/>
          <p:nvPr/>
        </p:nvSpPr>
        <p:spPr>
          <a:xfrm>
            <a:off x="-4764" y="1524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5/20/21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1425568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5.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9B051-E427-A24A-B2DE-63B217F2562D}" type="datetimeFigureOut">
              <a:rPr lang="en-US" smtClean="0"/>
              <a:t>5/20/21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76BAB-5F5A-164F-A24E-8AA161AED09D}" type="slidenum">
              <a:rPr lang="en-US" smtClean="0"/>
              <a:t>‹#›</a:t>
            </a:fld>
            <a:endParaRPr lang="en-US"/>
          </a:p>
        </p:txBody>
      </p:sp>
    </p:spTree>
    <p:extLst>
      <p:ext uri="{BB962C8B-B14F-4D97-AF65-F5344CB8AC3E}">
        <p14:creationId xmlns:p14="http://schemas.microsoft.com/office/powerpoint/2010/main" val="387795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Lst>
  <p:txStyles>
    <p:titleStyle>
      <a:lvl1pPr algn="r" defTabSz="457200" rtl="0" eaLnBrk="1" latinLnBrk="0" hangingPunct="1">
        <a:spcBef>
          <a:spcPct val="0"/>
        </a:spcBef>
        <a:buNone/>
        <a:defRPr sz="28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2E379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E379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E379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2E379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2E379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5/20/21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8739830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184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5/20/21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00688449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184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5/20/21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9182158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184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5/20/21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65988812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18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6.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0300" y="3365500"/>
            <a:ext cx="184666"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708F3E06-9A1B-9C4D-9E7D-F1EF53AC3799}"/>
              </a:ext>
            </a:extLst>
          </p:cNvPr>
          <p:cNvSpPr txBox="1"/>
          <p:nvPr/>
        </p:nvSpPr>
        <p:spPr>
          <a:xfrm>
            <a:off x="672354" y="712693"/>
            <a:ext cx="9224682" cy="923330"/>
          </a:xfrm>
          <a:prstGeom prst="rect">
            <a:avLst/>
          </a:prstGeom>
          <a:noFill/>
        </p:spPr>
        <p:txBody>
          <a:bodyPr wrap="square" rtlCol="0">
            <a:spAutoFit/>
          </a:bodyPr>
          <a:lstStyle/>
          <a:p>
            <a:pPr algn="r"/>
            <a:r>
              <a:rPr lang="en-US" sz="5400" dirty="0">
                <a:solidFill>
                  <a:schemeClr val="bg1"/>
                </a:solidFill>
              </a:rPr>
              <a:t>Lecture 06: Polymorphism</a:t>
            </a:r>
          </a:p>
        </p:txBody>
      </p:sp>
    </p:spTree>
    <p:extLst>
      <p:ext uri="{BB962C8B-B14F-4D97-AF65-F5344CB8AC3E}">
        <p14:creationId xmlns:p14="http://schemas.microsoft.com/office/powerpoint/2010/main" val="56570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a:solidFill>
                  <a:schemeClr val="tx2"/>
                </a:solidFill>
              </a:rPr>
              <a:t>When performing pattern matching with the constant pattern, </a:t>
            </a:r>
            <a:br>
              <a:rPr lang="en-US" dirty="0">
                <a:solidFill>
                  <a:schemeClr val="tx2"/>
                </a:solidFill>
              </a:rPr>
            </a:br>
            <a:r>
              <a:rPr lang="en-US" b="1" dirty="0">
                <a:solidFill>
                  <a:schemeClr val="tx2"/>
                </a:solidFill>
              </a:rPr>
              <a:t>is</a:t>
            </a:r>
            <a:r>
              <a:rPr lang="en-US" dirty="0">
                <a:solidFill>
                  <a:schemeClr val="tx2"/>
                </a:solidFill>
              </a:rPr>
              <a:t> tests whether an expression equals a specified constant</a:t>
            </a:r>
          </a:p>
          <a:p>
            <a:r>
              <a:rPr lang="en-US" dirty="0">
                <a:solidFill>
                  <a:schemeClr val="tx2"/>
                </a:solidFill>
              </a:rPr>
              <a:t>Checking for </a:t>
            </a:r>
            <a:r>
              <a:rPr lang="en-US" b="1" dirty="0">
                <a:solidFill>
                  <a:schemeClr val="tx2"/>
                </a:solidFill>
              </a:rPr>
              <a:t>null</a:t>
            </a:r>
            <a:r>
              <a:rPr lang="en-US" dirty="0">
                <a:solidFill>
                  <a:schemeClr val="tx2"/>
                </a:solidFill>
              </a:rPr>
              <a:t> can</a:t>
            </a:r>
            <a:br>
              <a:rPr lang="en-US" dirty="0">
                <a:solidFill>
                  <a:schemeClr val="tx2"/>
                </a:solidFill>
              </a:rPr>
            </a:br>
            <a:r>
              <a:rPr lang="en-US" dirty="0">
                <a:solidFill>
                  <a:schemeClr val="tx2"/>
                </a:solidFill>
              </a:rPr>
              <a:t>be performed using </a:t>
            </a:r>
            <a:br>
              <a:rPr lang="en-US" dirty="0">
                <a:solidFill>
                  <a:schemeClr val="tx2"/>
                </a:solidFill>
              </a:rPr>
            </a:br>
            <a:r>
              <a:rPr lang="en-US" dirty="0">
                <a:solidFill>
                  <a:schemeClr val="tx2"/>
                </a:solidFill>
              </a:rPr>
              <a:t>the constant pattern</a:t>
            </a:r>
          </a:p>
          <a:p>
            <a:endParaRPr lang="en-US" dirty="0">
              <a:solidFill>
                <a:schemeClr val="tx2"/>
              </a:solidFill>
            </a:endParaRPr>
          </a:p>
        </p:txBody>
      </p:sp>
      <p:sp>
        <p:nvSpPr>
          <p:cNvPr id="4" name="Title 3"/>
          <p:cNvSpPr>
            <a:spLocks noGrp="1"/>
          </p:cNvSpPr>
          <p:nvPr>
            <p:ph type="title"/>
          </p:nvPr>
        </p:nvSpPr>
        <p:spPr/>
        <p:txBody>
          <a:bodyPr/>
          <a:lstStyle/>
          <a:p>
            <a:r>
              <a:rPr lang="en-US"/>
              <a:t>Constant Pattern</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10</a:t>
            </a:fld>
            <a:endParaRPr lang="en-US" dirty="0">
              <a:solidFill>
                <a:srgbClr val="2D3791"/>
              </a:solidFill>
              <a:latin typeface="Calibri" panose="020F0502020204030204"/>
            </a:endParaRPr>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5311587" y="3186953"/>
            <a:ext cx="6450311" cy="3398354"/>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400"/>
              </a:spcBef>
              <a:spcAft>
                <a:spcPts val="400"/>
              </a:spcAft>
            </a:pPr>
            <a:r>
              <a:rPr lang="en-US" sz="2000" b="1" noProof="1">
                <a:solidFill>
                  <a:srgbClr val="2D3791"/>
                </a:solidFill>
                <a:latin typeface="Consolas" pitchFamily="49" charset="0"/>
                <a:cs typeface="Consolas" pitchFamily="49" charset="0"/>
              </a:rPr>
              <a:t>int i = 0;</a:t>
            </a:r>
          </a:p>
          <a:p>
            <a:pPr defTabSz="1218072" latinLnBrk="1">
              <a:spcBef>
                <a:spcPts val="400"/>
              </a:spcBef>
              <a:spcAft>
                <a:spcPts val="400"/>
              </a:spcAft>
            </a:pPr>
            <a:r>
              <a:rPr lang="en-US" sz="2000" b="1" noProof="1">
                <a:solidFill>
                  <a:srgbClr val="2D3791"/>
                </a:solidFill>
                <a:latin typeface="Consolas" pitchFamily="49" charset="0"/>
                <a:cs typeface="Consolas" pitchFamily="49" charset="0"/>
              </a:rPr>
              <a:t>const max = 10; </a:t>
            </a:r>
          </a:p>
          <a:p>
            <a:pPr defTabSz="1218072" latinLnBrk="1">
              <a:spcBef>
                <a:spcPts val="400"/>
              </a:spcBef>
              <a:spcAft>
                <a:spcPts val="400"/>
              </a:spcAft>
            </a:pPr>
            <a:r>
              <a:rPr lang="en-US" sz="2000" b="1" noProof="1">
                <a:solidFill>
                  <a:srgbClr val="2D3791"/>
                </a:solidFill>
                <a:latin typeface="Consolas" pitchFamily="49" charset="0"/>
                <a:cs typeface="Consolas" pitchFamily="49" charset="0"/>
              </a:rPr>
              <a:t>while(true)</a:t>
            </a:r>
          </a:p>
          <a:p>
            <a:pPr defTabSz="1218072" latinLnBrk="1">
              <a:spcBef>
                <a:spcPts val="400"/>
              </a:spcBef>
              <a:spcAft>
                <a:spcPts val="400"/>
              </a:spcAft>
            </a:pPr>
            <a:r>
              <a:rPr lang="en-US" sz="2000" b="1" noProof="1">
                <a:solidFill>
                  <a:srgbClr val="2D3791"/>
                </a:solidFill>
                <a:latin typeface="Consolas" pitchFamily="49" charset="0"/>
                <a:cs typeface="Consolas" pitchFamily="49" charset="0"/>
              </a:rPr>
              <a:t>{</a:t>
            </a:r>
          </a:p>
          <a:p>
            <a:pPr defTabSz="1218072" latinLnBrk="1">
              <a:spcBef>
                <a:spcPts val="400"/>
              </a:spcBef>
              <a:spcAft>
                <a:spcPts val="400"/>
              </a:spcAft>
            </a:pPr>
            <a:r>
              <a:rPr lang="en-US" sz="2000" b="1" noProof="1">
                <a:solidFill>
                  <a:srgbClr val="2D3791"/>
                </a:solidFill>
                <a:latin typeface="Consolas" pitchFamily="49" charset="0"/>
                <a:cs typeface="Consolas" pitchFamily="49" charset="0"/>
              </a:rPr>
              <a:t>  Console.WriteLine($”i is {i}”);</a:t>
            </a:r>
          </a:p>
          <a:p>
            <a:pPr defTabSz="1218072" latinLnBrk="1">
              <a:spcBef>
                <a:spcPts val="400"/>
              </a:spcBef>
              <a:spcAft>
                <a:spcPts val="400"/>
              </a:spcAft>
            </a:pPr>
            <a:r>
              <a:rPr lang="en-US" sz="2000" b="1" noProof="1">
                <a:solidFill>
                  <a:srgbClr val="2D3791"/>
                </a:solidFill>
                <a:latin typeface="Consolas" pitchFamily="49" charset="0"/>
                <a:cs typeface="Consolas" pitchFamily="49" charset="0"/>
              </a:rPr>
              <a:t>  i++;</a:t>
            </a:r>
          </a:p>
          <a:p>
            <a:pPr defTabSz="1218072" latinLnBrk="1">
              <a:spcBef>
                <a:spcPts val="400"/>
              </a:spcBef>
              <a:spcAft>
                <a:spcPts val="400"/>
              </a:spcAft>
            </a:pPr>
            <a:r>
              <a:rPr lang="en-US" sz="2000" b="1" noProof="1">
                <a:solidFill>
                  <a:srgbClr val="2D3791"/>
                </a:solidFill>
                <a:latin typeface="Consolas" pitchFamily="49" charset="0"/>
                <a:cs typeface="Consolas" pitchFamily="49" charset="0"/>
              </a:rPr>
              <a:t>  if(i </a:t>
            </a:r>
            <a:r>
              <a:rPr lang="en-US" sz="2000" b="1" noProof="1">
                <a:solidFill>
                  <a:srgbClr val="FFA000"/>
                </a:solidFill>
                <a:latin typeface="Consolas" pitchFamily="49" charset="0"/>
                <a:cs typeface="Consolas" pitchFamily="49" charset="0"/>
              </a:rPr>
              <a:t>is</a:t>
            </a:r>
            <a:r>
              <a:rPr lang="en-US" sz="2000" b="1" noProof="1">
                <a:solidFill>
                  <a:srgbClr val="2D3791"/>
                </a:solidFill>
                <a:latin typeface="Consolas" pitchFamily="49" charset="0"/>
                <a:cs typeface="Consolas" pitchFamily="49" charset="0"/>
              </a:rPr>
              <a:t> max) break;</a:t>
            </a:r>
          </a:p>
          <a:p>
            <a:pPr defTabSz="1218072" latinLnBrk="1">
              <a:spcBef>
                <a:spcPts val="400"/>
              </a:spcBef>
              <a:spcAft>
                <a:spcPts val="400"/>
              </a:spcAft>
            </a:pPr>
            <a:r>
              <a:rPr lang="en-US" sz="2000" b="1" noProof="1">
                <a:solidFill>
                  <a:srgbClr val="2D3791"/>
                </a:solidFill>
                <a:latin typeface="Consolas" pitchFamily="49" charset="0"/>
                <a:cs typeface="Consolas" pitchFamily="49" charset="0"/>
              </a:rPr>
              <a:t>}</a:t>
            </a:r>
          </a:p>
        </p:txBody>
      </p:sp>
    </p:spTree>
    <p:extLst>
      <p:ext uri="{BB962C8B-B14F-4D97-AF65-F5344CB8AC3E}">
        <p14:creationId xmlns:p14="http://schemas.microsoft.com/office/powerpoint/2010/main" val="441783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fontScale="85000" lnSpcReduction="10000"/>
          </a:bodyPr>
          <a:lstStyle/>
          <a:p>
            <a:pPr>
              <a:buClr>
                <a:schemeClr val="tx1"/>
              </a:buClr>
            </a:pPr>
            <a:r>
              <a:rPr lang="en-US" dirty="0">
                <a:solidFill>
                  <a:schemeClr val="tx2"/>
                </a:solidFill>
              </a:rPr>
              <a:t>A pattern match with the </a:t>
            </a:r>
            <a:r>
              <a:rPr lang="en-US" b="1" dirty="0">
                <a:solidFill>
                  <a:schemeClr val="tx2"/>
                </a:solidFill>
              </a:rPr>
              <a:t>var pattern </a:t>
            </a:r>
            <a:r>
              <a:rPr lang="en-US" dirty="0">
                <a:solidFill>
                  <a:schemeClr val="tx2"/>
                </a:solidFill>
              </a:rPr>
              <a:t>always succeeds</a:t>
            </a:r>
          </a:p>
          <a:p>
            <a:pPr>
              <a:buClr>
                <a:schemeClr val="tx1"/>
              </a:buClr>
            </a:pPr>
            <a:endParaRPr lang="en-US" dirty="0">
              <a:solidFill>
                <a:schemeClr val="tx2"/>
              </a:solidFill>
            </a:endParaRPr>
          </a:p>
          <a:p>
            <a:pPr>
              <a:buClr>
                <a:schemeClr val="tx1"/>
              </a:buClr>
            </a:pPr>
            <a:endParaRPr lang="en-US" dirty="0">
              <a:solidFill>
                <a:schemeClr val="tx2"/>
              </a:solidFill>
            </a:endParaRPr>
          </a:p>
          <a:p>
            <a:pPr>
              <a:buClr>
                <a:schemeClr val="tx1"/>
              </a:buClr>
            </a:pPr>
            <a:endParaRPr lang="en-US" dirty="0">
              <a:solidFill>
                <a:schemeClr val="tx2"/>
              </a:solidFill>
            </a:endParaRPr>
          </a:p>
          <a:p>
            <a:pPr>
              <a:buClr>
                <a:schemeClr val="tx1"/>
              </a:buClr>
            </a:pPr>
            <a:r>
              <a:rPr lang="en-US" dirty="0">
                <a:solidFill>
                  <a:schemeClr val="tx2"/>
                </a:solidFill>
              </a:rPr>
              <a:t>The value of expr is always assigned to a local variable named</a:t>
            </a:r>
            <a:br>
              <a:rPr lang="en-US" dirty="0">
                <a:solidFill>
                  <a:schemeClr val="tx2"/>
                </a:solidFill>
              </a:rPr>
            </a:br>
            <a:r>
              <a:rPr lang="en-US" dirty="0">
                <a:solidFill>
                  <a:schemeClr val="tx2"/>
                </a:solidFill>
              </a:rPr>
              <a:t> </a:t>
            </a:r>
            <a:r>
              <a:rPr lang="en-US" noProof="1">
                <a:solidFill>
                  <a:schemeClr val="tx2"/>
                </a:solidFill>
              </a:rPr>
              <a:t>varname</a:t>
            </a:r>
          </a:p>
          <a:p>
            <a:pPr>
              <a:buClr>
                <a:schemeClr val="tx1"/>
              </a:buClr>
            </a:pPr>
            <a:r>
              <a:rPr lang="en-US" b="1" noProof="1">
                <a:solidFill>
                  <a:schemeClr val="tx2"/>
                </a:solidFill>
              </a:rPr>
              <a:t>varname</a:t>
            </a:r>
            <a:r>
              <a:rPr lang="en-US" dirty="0">
                <a:solidFill>
                  <a:schemeClr val="tx2"/>
                </a:solidFill>
              </a:rPr>
              <a:t> is a static variable of the same type as </a:t>
            </a:r>
            <a:r>
              <a:rPr lang="en-US" b="1" dirty="0">
                <a:solidFill>
                  <a:schemeClr val="tx2"/>
                </a:solidFill>
              </a:rPr>
              <a:t>expr</a:t>
            </a:r>
          </a:p>
          <a:p>
            <a:pPr>
              <a:buClr>
                <a:schemeClr val="tx1"/>
              </a:buClr>
            </a:pPr>
            <a:r>
              <a:rPr lang="en-US" dirty="0">
                <a:solidFill>
                  <a:schemeClr val="tx2"/>
                </a:solidFill>
              </a:rPr>
              <a:t>Note that if </a:t>
            </a:r>
            <a:r>
              <a:rPr lang="en-US" b="1" dirty="0">
                <a:solidFill>
                  <a:schemeClr val="tx2"/>
                </a:solidFill>
              </a:rPr>
              <a:t>expr</a:t>
            </a:r>
            <a:r>
              <a:rPr lang="en-US" dirty="0">
                <a:solidFill>
                  <a:schemeClr val="tx2"/>
                </a:solidFill>
              </a:rPr>
              <a:t> is null, the </a:t>
            </a:r>
            <a:r>
              <a:rPr lang="en-US" b="1" dirty="0">
                <a:solidFill>
                  <a:schemeClr val="tx2"/>
                </a:solidFill>
              </a:rPr>
              <a:t>is</a:t>
            </a:r>
            <a:r>
              <a:rPr lang="en-US" dirty="0">
                <a:solidFill>
                  <a:schemeClr val="tx2"/>
                </a:solidFill>
              </a:rPr>
              <a:t> expression still is true and assigns null </a:t>
            </a:r>
            <a:br>
              <a:rPr lang="en-US" dirty="0">
                <a:solidFill>
                  <a:schemeClr val="tx2"/>
                </a:solidFill>
              </a:rPr>
            </a:br>
            <a:r>
              <a:rPr lang="en-US" dirty="0">
                <a:solidFill>
                  <a:schemeClr val="tx2"/>
                </a:solidFill>
              </a:rPr>
              <a:t>to </a:t>
            </a:r>
            <a:r>
              <a:rPr lang="en-US" b="1" noProof="1">
                <a:solidFill>
                  <a:schemeClr val="tx2"/>
                </a:solidFill>
              </a:rPr>
              <a:t>varname</a:t>
            </a:r>
          </a:p>
          <a:p>
            <a:pPr>
              <a:buClr>
                <a:schemeClr val="tx1"/>
              </a:buClr>
            </a:pPr>
            <a:endParaRPr lang="en-US" dirty="0">
              <a:solidFill>
                <a:schemeClr val="tx2"/>
              </a:solidFill>
            </a:endParaRPr>
          </a:p>
          <a:p>
            <a:pPr>
              <a:buClr>
                <a:schemeClr val="tx1"/>
              </a:buClr>
            </a:pPr>
            <a:endParaRPr lang="bg-BG" dirty="0">
              <a:solidFill>
                <a:schemeClr val="tx2"/>
              </a:solidFill>
            </a:endParaRPr>
          </a:p>
        </p:txBody>
      </p:sp>
      <p:sp>
        <p:nvSpPr>
          <p:cNvPr id="4" name="Title 3"/>
          <p:cNvSpPr>
            <a:spLocks noGrp="1"/>
          </p:cNvSpPr>
          <p:nvPr>
            <p:ph type="title"/>
          </p:nvPr>
        </p:nvSpPr>
        <p:spPr/>
        <p:txBody>
          <a:bodyPr/>
          <a:lstStyle/>
          <a:p>
            <a:r>
              <a:rPr lang="en-US"/>
              <a:t>Var Pattern</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11</a:t>
            </a:fld>
            <a:endParaRPr lang="en-US" dirty="0">
              <a:solidFill>
                <a:srgbClr val="2D3791"/>
              </a:solidFill>
              <a:latin typeface="Calibri" panose="020F0502020204030204"/>
            </a:endParaRPr>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1175350" y="2103008"/>
            <a:ext cx="5557565" cy="1325992"/>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r>
              <a:rPr lang="en-US" b="1" noProof="1">
                <a:solidFill>
                  <a:srgbClr val="2D3791"/>
                </a:solidFill>
                <a:latin typeface="Consolas" pitchFamily="49" charset="0"/>
                <a:cs typeface="Consolas" pitchFamily="49" charset="0"/>
              </a:rPr>
              <a:t>If (expr </a:t>
            </a:r>
            <a:r>
              <a:rPr lang="en-US" b="1" noProof="1">
                <a:solidFill>
                  <a:srgbClr val="FFA000"/>
                </a:solidFill>
                <a:latin typeface="Consolas" pitchFamily="49" charset="0"/>
                <a:cs typeface="Consolas" pitchFamily="49" charset="0"/>
              </a:rPr>
              <a:t>is var </a:t>
            </a:r>
            <a:r>
              <a:rPr lang="en-US" b="1" noProof="1">
                <a:solidFill>
                  <a:srgbClr val="2D3791"/>
                </a:solidFill>
                <a:latin typeface="Consolas" pitchFamily="49" charset="0"/>
                <a:cs typeface="Consolas" pitchFamily="49" charset="0"/>
              </a:rPr>
              <a:t>varname)</a:t>
            </a:r>
          </a:p>
          <a:p>
            <a:pPr defTabSz="1218072" latinLnBrk="1"/>
            <a:r>
              <a:rPr lang="en-US" b="1" noProof="1">
                <a:solidFill>
                  <a:srgbClr val="2D3791"/>
                </a:solidFill>
                <a:latin typeface="Consolas" pitchFamily="49" charset="0"/>
                <a:cs typeface="Consolas" pitchFamily="49" charset="0"/>
              </a:rPr>
              <a:t>{</a:t>
            </a:r>
          </a:p>
          <a:p>
            <a:pPr defTabSz="1218072" latinLnBrk="1"/>
            <a:r>
              <a:rPr lang="en-US" b="1" i="1" noProof="1">
                <a:solidFill>
                  <a:srgbClr val="00B050"/>
                </a:solidFill>
                <a:latin typeface="Consolas" pitchFamily="49" charset="0"/>
                <a:cs typeface="Consolas" pitchFamily="49" charset="0"/>
              </a:rPr>
              <a:t>  // Do something with varname </a:t>
            </a:r>
          </a:p>
          <a:p>
            <a:pPr defTabSz="1218072" latinLnBrk="1"/>
            <a:r>
              <a:rPr lang="en-US" b="1" noProof="1">
                <a:solidFill>
                  <a:srgbClr val="2D3791"/>
                </a:solidFill>
                <a:latin typeface="Consolas" pitchFamily="49" charset="0"/>
                <a:cs typeface="Consolas" pitchFamily="49" charset="0"/>
              </a:rPr>
              <a:t>} </a:t>
            </a:r>
          </a:p>
        </p:txBody>
      </p:sp>
    </p:spTree>
    <p:extLst>
      <p:ext uri="{BB962C8B-B14F-4D97-AF65-F5344CB8AC3E}">
        <p14:creationId xmlns:p14="http://schemas.microsoft.com/office/powerpoint/2010/main" val="81163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Keyword – is</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12</a:t>
            </a:fld>
            <a:endParaRPr lang="en-US" dirty="0">
              <a:solidFill>
                <a:srgbClr val="2D3791"/>
              </a:solidFill>
              <a:latin typeface="Calibri" panose="020F0502020204030204"/>
            </a:endParaRPr>
          </a:p>
        </p:txBody>
      </p:sp>
      <p:sp>
        <p:nvSpPr>
          <p:cNvPr id="7" name="Rectangle 6"/>
          <p:cNvSpPr>
            <a:spLocks noChangeArrowheads="1"/>
          </p:cNvSpPr>
          <p:nvPr/>
        </p:nvSpPr>
        <p:spPr bwMode="auto">
          <a:xfrm>
            <a:off x="759762" y="2108548"/>
            <a:ext cx="10716735" cy="2187253"/>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r>
              <a:rPr lang="en-US" sz="3199" b="1" noProof="1">
                <a:solidFill>
                  <a:srgbClr val="2D3791"/>
                </a:solidFill>
                <a:latin typeface="Consolas" pitchFamily="49" charset="0"/>
                <a:cs typeface="Consolas" pitchFamily="49" charset="0"/>
              </a:rPr>
              <a:t>Anytime you find yourself writing code of the form "if the object is of type T1, then do</a:t>
            </a:r>
            <a:br>
              <a:rPr lang="en-US" sz="3199" b="1" noProof="1">
                <a:solidFill>
                  <a:srgbClr val="2D3791"/>
                </a:solidFill>
                <a:latin typeface="Consolas" pitchFamily="49" charset="0"/>
                <a:cs typeface="Consolas" pitchFamily="49" charset="0"/>
              </a:rPr>
            </a:br>
            <a:r>
              <a:rPr lang="en-US" sz="3199" b="1" noProof="1">
                <a:solidFill>
                  <a:srgbClr val="2D3791"/>
                </a:solidFill>
                <a:latin typeface="Consolas" pitchFamily="49" charset="0"/>
                <a:cs typeface="Consolas" pitchFamily="49" charset="0"/>
              </a:rPr>
              <a:t>something, but if it's of type T2, then do</a:t>
            </a:r>
            <a:br>
              <a:rPr lang="en-US" sz="3199" b="1" noProof="1">
                <a:solidFill>
                  <a:srgbClr val="2D3791"/>
                </a:solidFill>
                <a:latin typeface="Consolas" pitchFamily="49" charset="0"/>
                <a:cs typeface="Consolas" pitchFamily="49" charset="0"/>
              </a:rPr>
            </a:br>
            <a:r>
              <a:rPr lang="en-US" sz="3199" b="1" noProof="1">
                <a:solidFill>
                  <a:srgbClr val="2D3791"/>
                </a:solidFill>
                <a:latin typeface="Consolas" pitchFamily="49" charset="0"/>
                <a:cs typeface="Consolas" pitchFamily="49" charset="0"/>
              </a:rPr>
              <a:t>something else", </a:t>
            </a:r>
            <a:r>
              <a:rPr lang="en-US" sz="3199" b="1" noProof="1">
                <a:solidFill>
                  <a:srgbClr val="FFA000"/>
                </a:solidFill>
                <a:latin typeface="Consolas" pitchFamily="49" charset="0"/>
                <a:cs typeface="Consolas" pitchFamily="49" charset="0"/>
              </a:rPr>
              <a:t>slap yourself</a:t>
            </a:r>
            <a:r>
              <a:rPr lang="en-US" sz="3199" b="1" noProof="1">
                <a:solidFill>
                  <a:srgbClr val="2D3791"/>
                </a:solidFill>
                <a:latin typeface="Consolas" pitchFamily="49" charset="0"/>
                <a:cs typeface="Consolas" pitchFamily="49" charset="0"/>
              </a:rPr>
              <a:t>.</a:t>
            </a:r>
          </a:p>
        </p:txBody>
      </p:sp>
      <p:sp>
        <p:nvSpPr>
          <p:cNvPr id="5" name="TextBox 4"/>
          <p:cNvSpPr txBox="1"/>
          <p:nvPr/>
        </p:nvSpPr>
        <p:spPr>
          <a:xfrm>
            <a:off x="5425187" y="4302689"/>
            <a:ext cx="6137646" cy="584623"/>
          </a:xfrm>
          <a:prstGeom prst="rect">
            <a:avLst/>
          </a:prstGeom>
          <a:noFill/>
        </p:spPr>
        <p:txBody>
          <a:bodyPr wrap="none" rtlCol="0">
            <a:spAutoFit/>
          </a:bodyPr>
          <a:lstStyle/>
          <a:p>
            <a:pPr defTabSz="914400"/>
            <a:r>
              <a:rPr lang="en-US" sz="3199" dirty="0">
                <a:solidFill>
                  <a:srgbClr val="2D3791"/>
                </a:solidFill>
                <a:latin typeface="Calibri" panose="020F0502020204030204"/>
              </a:rPr>
              <a:t>From </a:t>
            </a:r>
            <a:r>
              <a:rPr lang="en-US" sz="3199" i="1" dirty="0">
                <a:solidFill>
                  <a:srgbClr val="2D3791"/>
                </a:solidFill>
                <a:latin typeface="Calibri" panose="020F0502020204030204"/>
              </a:rPr>
              <a:t>Effective C++</a:t>
            </a:r>
            <a:r>
              <a:rPr lang="en-US" sz="3199" dirty="0">
                <a:solidFill>
                  <a:srgbClr val="2D3791"/>
                </a:solidFill>
                <a:latin typeface="Calibri" panose="020F0502020204030204"/>
              </a:rPr>
              <a:t>, by Scott Meyers</a:t>
            </a:r>
            <a:endParaRPr lang="bg-BG" sz="3199" dirty="0">
              <a:solidFill>
                <a:srgbClr val="2D3791"/>
              </a:solidFill>
              <a:latin typeface="Calibri" panose="020F0502020204030204"/>
            </a:endParaRPr>
          </a:p>
        </p:txBody>
      </p:sp>
    </p:spTree>
    <p:extLst>
      <p:ext uri="{BB962C8B-B14F-4D97-AF65-F5344CB8AC3E}">
        <p14:creationId xmlns:p14="http://schemas.microsoft.com/office/powerpoint/2010/main" val="2291972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a:solidFill>
                  <a:schemeClr val="tx2"/>
                </a:solidFill>
              </a:rPr>
              <a:t>You can use the </a:t>
            </a:r>
            <a:r>
              <a:rPr lang="en-US" b="1" dirty="0">
                <a:solidFill>
                  <a:schemeClr val="tx2"/>
                </a:solidFill>
              </a:rPr>
              <a:t>as</a:t>
            </a:r>
            <a:r>
              <a:rPr lang="en-US" dirty="0">
                <a:solidFill>
                  <a:schemeClr val="tx2"/>
                </a:solidFill>
              </a:rPr>
              <a:t> operator to perform certain types of </a:t>
            </a:r>
            <a:br>
              <a:rPr lang="en-US" dirty="0">
                <a:solidFill>
                  <a:schemeClr val="tx2"/>
                </a:solidFill>
              </a:rPr>
            </a:br>
            <a:r>
              <a:rPr lang="en-US" dirty="0">
                <a:solidFill>
                  <a:schemeClr val="tx2"/>
                </a:solidFill>
              </a:rPr>
              <a:t>conversions between compatible reference types</a:t>
            </a: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bg-BG" dirty="0">
              <a:solidFill>
                <a:schemeClr val="tx2"/>
              </a:solidFill>
            </a:endParaRPr>
          </a:p>
        </p:txBody>
      </p:sp>
      <p:sp>
        <p:nvSpPr>
          <p:cNvPr id="4" name="Title 3"/>
          <p:cNvSpPr>
            <a:spLocks noGrp="1"/>
          </p:cNvSpPr>
          <p:nvPr>
            <p:ph type="title"/>
          </p:nvPr>
        </p:nvSpPr>
        <p:spPr/>
        <p:txBody>
          <a:bodyPr/>
          <a:lstStyle/>
          <a:p>
            <a:r>
              <a:rPr lang="en-US"/>
              <a:t>Keyword – As</a:t>
            </a:r>
            <a:endParaRPr lang="en-US" dirty="0"/>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13</a:t>
            </a:fld>
            <a:endParaRPr lang="en-US" dirty="0">
              <a:solidFill>
                <a:srgbClr val="2D3791"/>
              </a:solidFill>
              <a:latin typeface="Calibri" panose="020F0502020204030204"/>
            </a:endParaRPr>
          </a:p>
        </p:txBody>
      </p:sp>
      <p:sp>
        <p:nvSpPr>
          <p:cNvPr id="7" name="Rectangle 6"/>
          <p:cNvSpPr>
            <a:spLocks noChangeArrowheads="1"/>
          </p:cNvSpPr>
          <p:nvPr/>
        </p:nvSpPr>
        <p:spPr bwMode="auto">
          <a:xfrm>
            <a:off x="787004" y="2710661"/>
            <a:ext cx="7064722" cy="3537080"/>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r>
              <a:rPr lang="en-US" sz="2396" b="1" noProof="1">
                <a:solidFill>
                  <a:srgbClr val="2D3791"/>
                </a:solidFill>
                <a:latin typeface="Consolas" pitchFamily="49" charset="0"/>
                <a:cs typeface="Consolas" pitchFamily="49" charset="0"/>
              </a:rPr>
              <a:t>public class Person </a:t>
            </a:r>
            <a:r>
              <a:rPr lang="en-US" sz="2396" b="1" noProof="1">
                <a:solidFill>
                  <a:srgbClr val="FFA000"/>
                </a:solidFill>
                <a:latin typeface="Consolas" pitchFamily="49" charset="0"/>
                <a:cs typeface="Consolas" pitchFamily="49" charset="0"/>
              </a:rPr>
              <a:t>:</a:t>
            </a:r>
            <a:r>
              <a:rPr lang="en-US" sz="2396" b="1" noProof="1">
                <a:solidFill>
                  <a:srgbClr val="2D3791"/>
                </a:solidFill>
                <a:latin typeface="Consolas" pitchFamily="49" charset="0"/>
                <a:cs typeface="Consolas" pitchFamily="49" charset="0"/>
              </a:rPr>
              <a:t> Mammal, Animal {}</a:t>
            </a:r>
          </a:p>
          <a:p>
            <a:pPr defTabSz="1218072" latinLnBrk="1"/>
            <a:r>
              <a:rPr lang="en-US" sz="2396" b="1" noProof="1">
                <a:solidFill>
                  <a:srgbClr val="2D3791"/>
                </a:solidFill>
                <a:latin typeface="Consolas" pitchFamily="49" charset="0"/>
                <a:cs typeface="Consolas" pitchFamily="49" charset="0"/>
              </a:rPr>
              <a:t>Animal person = new Person();</a:t>
            </a:r>
          </a:p>
          <a:p>
            <a:pPr defTabSz="1218072" latinLnBrk="1"/>
            <a:r>
              <a:rPr lang="en-US" sz="2396" b="1" noProof="1">
                <a:solidFill>
                  <a:srgbClr val="2D3791"/>
                </a:solidFill>
                <a:latin typeface="Consolas" pitchFamily="49" charset="0"/>
                <a:cs typeface="Consolas" pitchFamily="49" charset="0"/>
              </a:rPr>
              <a:t>Mammal personOne = new Person();</a:t>
            </a:r>
          </a:p>
          <a:p>
            <a:pPr defTabSz="1218072" latinLnBrk="1"/>
            <a:r>
              <a:rPr lang="en-US" sz="2396" b="1" noProof="1">
                <a:solidFill>
                  <a:srgbClr val="2D3791"/>
                </a:solidFill>
                <a:latin typeface="Consolas" pitchFamily="49" charset="0"/>
                <a:cs typeface="Consolas" pitchFamily="49" charset="0"/>
              </a:rPr>
              <a:t>Person personTwo;</a:t>
            </a:r>
          </a:p>
          <a:p>
            <a:pPr defTabSz="1218072" latinLnBrk="1"/>
            <a:r>
              <a:rPr lang="en-US" sz="2396" b="1" noProof="1">
                <a:solidFill>
                  <a:srgbClr val="2D3791"/>
                </a:solidFill>
                <a:latin typeface="Consolas" pitchFamily="49" charset="0"/>
                <a:cs typeface="Consolas" pitchFamily="49" charset="0"/>
              </a:rPr>
              <a:t>personTwo = personOne </a:t>
            </a:r>
            <a:r>
              <a:rPr lang="en-US" sz="2396" b="1" noProof="1">
                <a:solidFill>
                  <a:srgbClr val="FFA000"/>
                </a:solidFill>
                <a:latin typeface="Consolas" pitchFamily="49" charset="0"/>
                <a:cs typeface="Consolas" pitchFamily="49" charset="0"/>
              </a:rPr>
              <a:t>as</a:t>
            </a:r>
            <a:r>
              <a:rPr lang="en-US" sz="2396" b="1" noProof="1">
                <a:solidFill>
                  <a:srgbClr val="2D3791"/>
                </a:solidFill>
                <a:latin typeface="Consolas" pitchFamily="49" charset="0"/>
                <a:cs typeface="Consolas" pitchFamily="49" charset="0"/>
              </a:rPr>
              <a:t> Person;</a:t>
            </a:r>
          </a:p>
          <a:p>
            <a:pPr defTabSz="1218072" latinLnBrk="1"/>
            <a:r>
              <a:rPr lang="en-US" sz="2396" b="1" noProof="1">
                <a:solidFill>
                  <a:srgbClr val="2D3791"/>
                </a:solidFill>
                <a:latin typeface="Consolas" pitchFamily="49" charset="0"/>
                <a:cs typeface="Consolas" pitchFamily="49" charset="0"/>
              </a:rPr>
              <a:t>if (personTwo != null)</a:t>
            </a:r>
          </a:p>
          <a:p>
            <a:pPr defTabSz="1218072" latinLnBrk="1"/>
            <a:r>
              <a:rPr lang="en-US" sz="2396" b="1" noProof="1">
                <a:solidFill>
                  <a:srgbClr val="2D3791"/>
                </a:solidFill>
                <a:latin typeface="Consolas" pitchFamily="49" charset="0"/>
                <a:cs typeface="Consolas" pitchFamily="49" charset="0"/>
              </a:rPr>
              <a:t>{</a:t>
            </a:r>
          </a:p>
          <a:p>
            <a:pPr defTabSz="1218072" latinLnBrk="1"/>
            <a:r>
              <a:rPr lang="en-US" sz="2396" b="1" noProof="1">
                <a:solidFill>
                  <a:srgbClr val="2D3791"/>
                </a:solidFill>
                <a:latin typeface="Consolas" pitchFamily="49" charset="0"/>
                <a:cs typeface="Consolas" pitchFamily="49" charset="0"/>
              </a:rPr>
              <a:t>  </a:t>
            </a:r>
            <a:r>
              <a:rPr lang="en-US" sz="2396" b="1" i="1" noProof="1">
                <a:solidFill>
                  <a:srgbClr val="00B050"/>
                </a:solidFill>
                <a:latin typeface="Consolas" pitchFamily="49" charset="0"/>
                <a:cs typeface="Consolas" pitchFamily="49" charset="0"/>
              </a:rPr>
              <a:t>// Do something specific for Person</a:t>
            </a:r>
          </a:p>
          <a:p>
            <a:pPr defTabSz="1218072" latinLnBrk="1"/>
            <a:r>
              <a:rPr lang="en-US" sz="2396" b="1" noProof="1">
                <a:solidFill>
                  <a:srgbClr val="2D3791"/>
                </a:solidFill>
                <a:latin typeface="Consolas" pitchFamily="49" charset="0"/>
                <a:cs typeface="Consolas" pitchFamily="49" charset="0"/>
              </a:rPr>
              <a:t>}</a:t>
            </a:r>
          </a:p>
        </p:txBody>
      </p:sp>
      <p:sp>
        <p:nvSpPr>
          <p:cNvPr id="17" name="AutoShape 6"/>
          <p:cNvSpPr>
            <a:spLocks noChangeArrowheads="1"/>
          </p:cNvSpPr>
          <p:nvPr/>
        </p:nvSpPr>
        <p:spPr bwMode="auto">
          <a:xfrm>
            <a:off x="5038667" y="4639902"/>
            <a:ext cx="3168958" cy="739651"/>
          </a:xfrm>
          <a:prstGeom prst="wedgeRoundRectCallout">
            <a:avLst>
              <a:gd name="adj1" fmla="val -56154"/>
              <a:gd name="adj2" fmla="val -1887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Check if conversion is successful</a:t>
            </a:r>
            <a:endParaRPr lang="bg-BG" sz="2399" b="1" dirty="0">
              <a:solidFill>
                <a:srgbClr val="FFFFFF"/>
              </a:solidFill>
              <a:latin typeface="Calibri" panose="020F0502020204030204"/>
            </a:endParaRPr>
          </a:p>
        </p:txBody>
      </p:sp>
      <p:sp>
        <p:nvSpPr>
          <p:cNvPr id="16" name="AutoShape 6"/>
          <p:cNvSpPr>
            <a:spLocks noChangeArrowheads="1"/>
          </p:cNvSpPr>
          <p:nvPr/>
        </p:nvSpPr>
        <p:spPr bwMode="auto">
          <a:xfrm>
            <a:off x="6623146" y="3975356"/>
            <a:ext cx="3897716" cy="451881"/>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Convert Mammal to Person</a:t>
            </a:r>
            <a:endParaRPr lang="bg-BG" sz="2399" b="1" dirty="0">
              <a:solidFill>
                <a:srgbClr val="FFFFFF"/>
              </a:solidFill>
              <a:latin typeface="Calibri" panose="020F0502020204030204"/>
            </a:endParaRPr>
          </a:p>
        </p:txBody>
      </p:sp>
    </p:spTree>
    <p:extLst>
      <p:ext uri="{BB962C8B-B14F-4D97-AF65-F5344CB8AC3E}">
        <p14:creationId xmlns:p14="http://schemas.microsoft.com/office/powerpoint/2010/main" val="37284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19C808-AD77-4EBE-B5FD-3B49CA5B13D4}"/>
              </a:ext>
            </a:extLst>
          </p:cNvPr>
          <p:cNvSpPr>
            <a:spLocks noGrp="1"/>
          </p:cNvSpPr>
          <p:nvPr>
            <p:ph idx="1"/>
          </p:nvPr>
        </p:nvSpPr>
        <p:spPr/>
        <p:txBody>
          <a:bodyPr/>
          <a:lstStyle/>
          <a:p>
            <a:r>
              <a:rPr lang="en-GB" dirty="0"/>
              <a:t>Runtime</a:t>
            </a:r>
          </a:p>
        </p:txBody>
      </p:sp>
      <p:sp>
        <p:nvSpPr>
          <p:cNvPr id="2" name="Title 1">
            <a:extLst>
              <a:ext uri="{FF2B5EF4-FFF2-40B4-BE49-F238E27FC236}">
                <a16:creationId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4" name="Text Placeholder 3">
            <a:extLst>
              <a:ext uri="{FF2B5EF4-FFF2-40B4-BE49-F238E27FC236}">
                <a16:creationId xmlns:a16="http://schemas.microsoft.com/office/drawing/2014/main" id="{FA825523-C291-47C8-A29F-4046D3EAF4E3}"/>
              </a:ext>
            </a:extLst>
          </p:cNvPr>
          <p:cNvSpPr>
            <a:spLocks noGrp="1"/>
          </p:cNvSpPr>
          <p:nvPr>
            <p:ph type="body" sz="quarter" idx="4294967295"/>
          </p:nvPr>
        </p:nvSpPr>
        <p:spPr>
          <a:xfrm>
            <a:off x="6646863" y="1195388"/>
            <a:ext cx="5545137" cy="4957762"/>
          </a:xfrm>
        </p:spPr>
        <p:txBody>
          <a:bodyPr/>
          <a:lstStyle/>
          <a:p>
            <a:r>
              <a:rPr lang="en-GB" dirty="0"/>
              <a:t>Compile time</a:t>
            </a:r>
          </a:p>
        </p:txBody>
      </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5288" y="6505575"/>
            <a:ext cx="366712" cy="296863"/>
          </a:xfrm>
          <a:prstGeom prst="rect">
            <a:avLst/>
          </a:prstGeom>
        </p:spPr>
        <p:txBody>
          <a:bodyPr vert="horz" lIns="91416" tIns="45708" rIns="91416" bIns="45708" rtlCol="0" anchor="b"/>
          <a:lstStyle>
            <a:lvl1pPr algn="r">
              <a:defRPr sz="1000"/>
            </a:lvl1pPr>
          </a:lstStyle>
          <a:p>
            <a:pPr defTabSz="914400"/>
            <a:fld id="{2BF067CD-8E6B-4360-9AA8-C5DF2A48A6D1}" type="slidenum">
              <a:rPr lang="en-US">
                <a:solidFill>
                  <a:srgbClr val="2D3791"/>
                </a:solidFill>
                <a:latin typeface="Calibri" panose="020F0502020204030204"/>
              </a:rPr>
              <a:pPr defTabSz="914400"/>
              <a:t>14</a:t>
            </a:fld>
            <a:endParaRPr lang="en-US" dirty="0">
              <a:solidFill>
                <a:srgbClr val="2D3791"/>
              </a:solidFill>
              <a:latin typeface="Calibri" panose="020F0502020204030204"/>
            </a:endParaRPr>
          </a:p>
        </p:txBody>
      </p:sp>
      <p:sp>
        <p:nvSpPr>
          <p:cNvPr id="6" name="Rectangle 5">
            <a:extLst>
              <a:ext uri="{FF2B5EF4-FFF2-40B4-BE49-F238E27FC236}">
                <a16:creationId xmlns:a16="http://schemas.microsoft.com/office/drawing/2014/main" id="{68DABEB5-03FB-42C8-80BF-6F365197F6C5}"/>
              </a:ext>
            </a:extLst>
          </p:cNvPr>
          <p:cNvSpPr>
            <a:spLocks noChangeArrowheads="1"/>
          </p:cNvSpPr>
          <p:nvPr/>
        </p:nvSpPr>
        <p:spPr bwMode="auto">
          <a:xfrm>
            <a:off x="533291" y="2391409"/>
            <a:ext cx="5353375" cy="2943545"/>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public class Shape {}</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public class Circle : Shape {}</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public static void Main() </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  </a:t>
            </a:r>
            <a:r>
              <a:rPr lang="en-US" sz="2396" b="1" noProof="1">
                <a:solidFill>
                  <a:srgbClr val="FFA000"/>
                </a:solidFill>
                <a:latin typeface="Consolas" pitchFamily="49" charset="0"/>
                <a:cs typeface="Consolas" pitchFamily="49" charset="0"/>
              </a:rPr>
              <a:t>Shape</a:t>
            </a:r>
            <a:r>
              <a:rPr lang="en-US" sz="2396" b="1" noProof="1">
                <a:solidFill>
                  <a:srgbClr val="2D3791"/>
                </a:solidFill>
                <a:latin typeface="Consolas" pitchFamily="49" charset="0"/>
                <a:cs typeface="Consolas" pitchFamily="49" charset="0"/>
              </a:rPr>
              <a:t> shape = new </a:t>
            </a:r>
            <a:r>
              <a:rPr lang="en-US" sz="2396" b="1" noProof="1">
                <a:solidFill>
                  <a:srgbClr val="FFA000"/>
                </a:solidFill>
                <a:latin typeface="Consolas" pitchFamily="49" charset="0"/>
                <a:cs typeface="Consolas" pitchFamily="49" charset="0"/>
              </a:rPr>
              <a:t>Circle()</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a:t>
            </a:r>
          </a:p>
        </p:txBody>
      </p:sp>
      <p:sp>
        <p:nvSpPr>
          <p:cNvPr id="7" name="Rectangle 6">
            <a:extLst>
              <a:ext uri="{FF2B5EF4-FFF2-40B4-BE49-F238E27FC236}">
                <a16:creationId xmlns:a16="http://schemas.microsoft.com/office/drawing/2014/main" id="{E621E4EE-003A-4468-A92B-DB510FF1A102}"/>
              </a:ext>
            </a:extLst>
          </p:cNvPr>
          <p:cNvSpPr>
            <a:spLocks noChangeArrowheads="1"/>
          </p:cNvSpPr>
          <p:nvPr/>
        </p:nvSpPr>
        <p:spPr bwMode="auto">
          <a:xfrm>
            <a:off x="6305335" y="1822268"/>
            <a:ext cx="5694725" cy="2472193"/>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public static void Main() </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  int Sum(int a, int b, int c)</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  double Sum(Double a, Double b)</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a:t>
            </a:r>
          </a:p>
        </p:txBody>
      </p:sp>
    </p:spTree>
    <p:extLst>
      <p:ext uri="{BB962C8B-B14F-4D97-AF65-F5344CB8AC3E}">
        <p14:creationId xmlns:p14="http://schemas.microsoft.com/office/powerpoint/2010/main" val="165399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fontScale="92500" lnSpcReduction="10000"/>
          </a:bodyPr>
          <a:lstStyle/>
          <a:p>
            <a:r>
              <a:rPr lang="en-US" dirty="0">
                <a:solidFill>
                  <a:schemeClr val="tx2"/>
                </a:solidFill>
              </a:rPr>
              <a:t>Also known as </a:t>
            </a:r>
            <a:r>
              <a:rPr lang="en-US" b="1" dirty="0">
                <a:solidFill>
                  <a:schemeClr val="tx2"/>
                </a:solidFill>
              </a:rPr>
              <a:t>Static Polymorphism</a:t>
            </a:r>
          </a:p>
          <a:p>
            <a:endParaRPr lang="en-US" dirty="0">
              <a:solidFill>
                <a:schemeClr val="tx2"/>
              </a:solidFill>
            </a:endParaRPr>
          </a:p>
          <a:p>
            <a:endParaRPr lang="en-US" dirty="0">
              <a:solidFill>
                <a:schemeClr val="tx2"/>
              </a:solidFill>
            </a:endParaRPr>
          </a:p>
          <a:p>
            <a:endParaRPr lang="en-US" dirty="0">
              <a:solidFill>
                <a:schemeClr val="tx2"/>
              </a:solidFill>
            </a:endParaRPr>
          </a:p>
          <a:p>
            <a:pPr>
              <a:spcBef>
                <a:spcPts val="0"/>
              </a:spcBef>
            </a:pPr>
            <a:endParaRPr lang="en-US" dirty="0">
              <a:solidFill>
                <a:schemeClr val="tx2"/>
              </a:solidFill>
            </a:endParaRPr>
          </a:p>
          <a:p>
            <a:pPr>
              <a:spcBef>
                <a:spcPts val="0"/>
              </a:spcBef>
            </a:pPr>
            <a:r>
              <a:rPr lang="en-US" dirty="0">
                <a:solidFill>
                  <a:schemeClr val="tx2"/>
                </a:solidFill>
              </a:rPr>
              <a:t>Argument lists could differ in:</a:t>
            </a:r>
          </a:p>
          <a:p>
            <a:pPr lvl="1"/>
            <a:r>
              <a:rPr lang="en-US" dirty="0">
                <a:solidFill>
                  <a:schemeClr val="tx2"/>
                </a:solidFill>
              </a:rPr>
              <a:t>Number of parameters</a:t>
            </a:r>
          </a:p>
          <a:p>
            <a:pPr lvl="1"/>
            <a:r>
              <a:rPr lang="en-US" dirty="0">
                <a:solidFill>
                  <a:schemeClr val="tx2"/>
                </a:solidFill>
              </a:rPr>
              <a:t>Data type of parameters</a:t>
            </a:r>
          </a:p>
          <a:p>
            <a:pPr lvl="1"/>
            <a:r>
              <a:rPr lang="en-US" dirty="0">
                <a:solidFill>
                  <a:schemeClr val="tx2"/>
                </a:solidFill>
              </a:rPr>
              <a:t>Order of parameters</a:t>
            </a:r>
          </a:p>
        </p:txBody>
      </p:sp>
      <p:sp>
        <p:nvSpPr>
          <p:cNvPr id="4" name="Title 3"/>
          <p:cNvSpPr>
            <a:spLocks noGrp="1"/>
          </p:cNvSpPr>
          <p:nvPr>
            <p:ph type="title"/>
          </p:nvPr>
        </p:nvSpPr>
        <p:spPr/>
        <p:txBody>
          <a:bodyPr>
            <a:normAutofit fontScale="90000"/>
          </a:bodyPr>
          <a:lstStyle/>
          <a:p>
            <a:r>
              <a:rPr lang="en-US" noProof="1"/>
              <a:t>Compile Time Polymorphism</a:t>
            </a:r>
            <a:endParaRPr lang="en-US"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15</a:t>
            </a:fld>
            <a:endParaRPr lang="en-US" dirty="0">
              <a:solidFill>
                <a:srgbClr val="2D3791"/>
              </a:solidFill>
              <a:latin typeface="Calibri" panose="020F0502020204030204"/>
            </a:endParaRPr>
          </a:p>
        </p:txBody>
      </p:sp>
      <p:sp>
        <p:nvSpPr>
          <p:cNvPr id="8" name="Rectangle 7"/>
          <p:cNvSpPr>
            <a:spLocks noChangeArrowheads="1"/>
          </p:cNvSpPr>
          <p:nvPr/>
        </p:nvSpPr>
        <p:spPr bwMode="auto">
          <a:xfrm>
            <a:off x="687209" y="2113569"/>
            <a:ext cx="8757760" cy="1756879"/>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r>
              <a:rPr lang="en-US" sz="2000" b="1" noProof="1">
                <a:solidFill>
                  <a:srgbClr val="2D3791"/>
                </a:solidFill>
                <a:latin typeface="Consolas" pitchFamily="49" charset="0"/>
                <a:cs typeface="Consolas" pitchFamily="49" charset="0"/>
              </a:rPr>
              <a:t>public static void Main()</a:t>
            </a:r>
          </a:p>
          <a:p>
            <a:pPr defTabSz="1218072" latinLnBrk="1"/>
            <a:r>
              <a:rPr lang="en-US" sz="2000" b="1" noProof="1">
                <a:solidFill>
                  <a:srgbClr val="2D3791"/>
                </a:solidFill>
                <a:latin typeface="Consolas" pitchFamily="49" charset="0"/>
                <a:cs typeface="Consolas" pitchFamily="49" charset="0"/>
              </a:rPr>
              <a:t>{</a:t>
            </a:r>
          </a:p>
          <a:p>
            <a:pPr defTabSz="1218072" latinLnBrk="1"/>
            <a:r>
              <a:rPr lang="en-US" sz="2000" b="1" noProof="1">
                <a:solidFill>
                  <a:srgbClr val="2D3791"/>
                </a:solidFill>
                <a:latin typeface="Consolas" pitchFamily="49" charset="0"/>
                <a:cs typeface="Consolas" pitchFamily="49" charset="0"/>
              </a:rPr>
              <a:t>  static int MyMethod(int a, int b) {}</a:t>
            </a:r>
          </a:p>
          <a:p>
            <a:pPr defTabSz="1218072" latinLnBrk="1"/>
            <a:r>
              <a:rPr lang="en-US" sz="2000" b="1" noProof="1">
                <a:solidFill>
                  <a:srgbClr val="2D3791"/>
                </a:solidFill>
                <a:latin typeface="Consolas" pitchFamily="49" charset="0"/>
                <a:cs typeface="Consolas" pitchFamily="49" charset="0"/>
              </a:rPr>
              <a:t>  static double MyMethod(double a, double b) { … }</a:t>
            </a:r>
          </a:p>
          <a:p>
            <a:pPr defTabSz="1218072" latinLnBrk="1"/>
            <a:r>
              <a:rPr lang="en-US" sz="2000" b="1" noProof="1">
                <a:solidFill>
                  <a:srgbClr val="2D3791"/>
                </a:solidFill>
                <a:latin typeface="Consolas" pitchFamily="49" charset="0"/>
                <a:cs typeface="Consolas" pitchFamily="49" charset="0"/>
              </a:rPr>
              <a:t>}</a:t>
            </a:r>
          </a:p>
        </p:txBody>
      </p:sp>
      <p:sp>
        <p:nvSpPr>
          <p:cNvPr id="9" name="AutoShape 6"/>
          <p:cNvSpPr>
            <a:spLocks noChangeArrowheads="1"/>
          </p:cNvSpPr>
          <p:nvPr/>
        </p:nvSpPr>
        <p:spPr bwMode="auto">
          <a:xfrm>
            <a:off x="5664802" y="3511691"/>
            <a:ext cx="2161942" cy="1056866"/>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Method overloading</a:t>
            </a:r>
            <a:endParaRPr lang="bg-BG" sz="2399" b="1" dirty="0">
              <a:solidFill>
                <a:srgbClr val="FFFFFF"/>
              </a:solidFill>
              <a:latin typeface="Calibri" panose="020F0502020204030204"/>
            </a:endParaRPr>
          </a:p>
        </p:txBody>
      </p:sp>
    </p:spTree>
    <p:extLst>
      <p:ext uri="{BB962C8B-B14F-4D97-AF65-F5344CB8AC3E}">
        <p14:creationId xmlns:p14="http://schemas.microsoft.com/office/powerpoint/2010/main" val="374445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normAutofit fontScale="90000"/>
          </a:bodyPr>
          <a:lstStyle/>
          <a:p>
            <a:pPr>
              <a:lnSpc>
                <a:spcPts val="3999"/>
              </a:lnSpc>
              <a:defRPr/>
            </a:pPr>
            <a:r>
              <a:rPr lang="en-US" sz="3999" dirty="0"/>
              <a:t>Problem: </a:t>
            </a:r>
            <a:r>
              <a:rPr lang="en-US" noProof="1"/>
              <a:t>MathOperation</a:t>
            </a:r>
            <a:endParaRPr lang="en-US" sz="3999" noProof="1"/>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16</a:t>
            </a:fld>
            <a:endParaRPr lang="en-US" dirty="0">
              <a:solidFill>
                <a:srgbClr val="2D3791"/>
              </a:solidFill>
              <a:latin typeface="Calibri" panose="020F0502020204030204"/>
            </a:endParaRPr>
          </a:p>
        </p:txBody>
      </p:sp>
      <p:sp>
        <p:nvSpPr>
          <p:cNvPr id="18" name="Rectangle 4"/>
          <p:cNvSpPr>
            <a:spLocks noChangeArrowheads="1"/>
          </p:cNvSpPr>
          <p:nvPr/>
        </p:nvSpPr>
        <p:spPr bwMode="auto">
          <a:xfrm>
            <a:off x="2004917" y="1475803"/>
            <a:ext cx="8182169" cy="586783"/>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r>
              <a:rPr lang="en-US" sz="2396" b="1" noProof="1">
                <a:solidFill>
                  <a:srgbClr val="FFA000"/>
                </a:solidFill>
                <a:latin typeface="Consolas" pitchFamily="49" charset="0"/>
                <a:cs typeface="Consolas" pitchFamily="49" charset="0"/>
              </a:rPr>
              <a:t>MathOperation</a:t>
            </a:r>
          </a:p>
        </p:txBody>
      </p:sp>
      <p:sp>
        <p:nvSpPr>
          <p:cNvPr id="19" name="Rectangle 18"/>
          <p:cNvSpPr>
            <a:spLocks noChangeArrowheads="1"/>
          </p:cNvSpPr>
          <p:nvPr/>
        </p:nvSpPr>
        <p:spPr bwMode="auto">
          <a:xfrm>
            <a:off x="2004917" y="2057214"/>
            <a:ext cx="8182169" cy="1324357"/>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r>
              <a:rPr lang="en-US" sz="2396" b="1" noProof="1">
                <a:solidFill>
                  <a:srgbClr val="2D3791"/>
                </a:solidFill>
                <a:latin typeface="Consolas" pitchFamily="49" charset="0"/>
                <a:cs typeface="Consolas" pitchFamily="49" charset="0"/>
              </a:rPr>
              <a:t>+Add(int, int): int</a:t>
            </a:r>
          </a:p>
          <a:p>
            <a:pPr defTabSz="1218072" latinLnBrk="1"/>
            <a:r>
              <a:rPr lang="en-US" sz="2396" b="1" noProof="1">
                <a:solidFill>
                  <a:srgbClr val="2D3791"/>
                </a:solidFill>
                <a:latin typeface="Consolas" pitchFamily="49" charset="0"/>
                <a:cs typeface="Consolas" pitchFamily="49" charset="0"/>
              </a:rPr>
              <a:t>+Add(double, double, double): double</a:t>
            </a:r>
          </a:p>
          <a:p>
            <a:pPr defTabSz="1218072" latinLnBrk="1"/>
            <a:r>
              <a:rPr lang="en-US" sz="2396" b="1" noProof="1">
                <a:solidFill>
                  <a:srgbClr val="2D3791"/>
                </a:solidFill>
                <a:latin typeface="Consolas" pitchFamily="49" charset="0"/>
                <a:cs typeface="Consolas" pitchFamily="49" charset="0"/>
              </a:rPr>
              <a:t>+Add(decimal, decimal, decimal): decimal</a:t>
            </a:r>
          </a:p>
        </p:txBody>
      </p:sp>
      <p:sp>
        <p:nvSpPr>
          <p:cNvPr id="9" name="Text Placeholder 5"/>
          <p:cNvSpPr txBox="1">
            <a:spLocks/>
          </p:cNvSpPr>
          <p:nvPr/>
        </p:nvSpPr>
        <p:spPr>
          <a:xfrm>
            <a:off x="2216253" y="4215229"/>
            <a:ext cx="7725031" cy="1693144"/>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sz="2396" noProof="1">
                <a:solidFill>
                  <a:srgbClr val="FFA000"/>
                </a:solidFill>
              </a:rPr>
              <a:t>MathOperations</a:t>
            </a:r>
            <a:r>
              <a:rPr lang="en-US" sz="2396" noProof="1">
                <a:solidFill>
                  <a:srgbClr val="2D3791"/>
                </a:solidFill>
              </a:rPr>
              <a:t> mo = new </a:t>
            </a:r>
            <a:r>
              <a:rPr lang="en-US" sz="2396" noProof="1">
                <a:solidFill>
                  <a:srgbClr val="FFA000"/>
                </a:solidFill>
              </a:rPr>
              <a:t>MathOperations()</a:t>
            </a:r>
            <a:r>
              <a:rPr lang="en-US" sz="2396" noProof="1">
                <a:solidFill>
                  <a:srgbClr val="2D3791"/>
                </a:solidFill>
              </a:rPr>
              <a:t>;</a:t>
            </a:r>
          </a:p>
          <a:p>
            <a:r>
              <a:rPr lang="en-US" sz="2396" noProof="1">
                <a:solidFill>
                  <a:srgbClr val="2D3791"/>
                </a:solidFill>
              </a:rPr>
              <a:t>Console.WriteLine(mo.Add(2, 3));</a:t>
            </a:r>
          </a:p>
          <a:p>
            <a:r>
              <a:rPr lang="en-US" sz="2396" noProof="1">
                <a:solidFill>
                  <a:srgbClr val="2D3791"/>
                </a:solidFill>
              </a:rPr>
              <a:t>Console.WriteLine(mo.Add(2.2, 3.3, 5.5));</a:t>
            </a:r>
          </a:p>
          <a:p>
            <a:r>
              <a:rPr lang="en-US" sz="2396" noProof="1">
                <a:solidFill>
                  <a:srgbClr val="2D3791"/>
                </a:solidFill>
              </a:rPr>
              <a:t>Console.WriteLine(mo.Add(2.2m, 3.3m, 4.4m</a:t>
            </a:r>
            <a:r>
              <a:rPr lang="en-US" sz="2396" dirty="0">
                <a:solidFill>
                  <a:srgbClr val="2D3791"/>
                </a:solidFill>
              </a:rPr>
              <a:t>));</a:t>
            </a:r>
          </a:p>
        </p:txBody>
      </p:sp>
      <p:sp>
        <p:nvSpPr>
          <p:cNvPr id="3" name="Arrow: Down 2">
            <a:extLst>
              <a:ext uri="{FF2B5EF4-FFF2-40B4-BE49-F238E27FC236}">
                <a16:creationId xmlns:a16="http://schemas.microsoft.com/office/drawing/2014/main" id="{9E9B8057-A186-47B0-87E2-8D7F0649D0B5}"/>
              </a:ext>
            </a:extLst>
          </p:cNvPr>
          <p:cNvSpPr/>
          <p:nvPr/>
        </p:nvSpPr>
        <p:spPr bwMode="auto">
          <a:xfrm>
            <a:off x="5850713" y="3554619"/>
            <a:ext cx="456109" cy="484471"/>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endParaRPr lang="en-GB" sz="2799" b="1" dirty="0">
              <a:solidFill>
                <a:srgbClr val="FFFFFF"/>
              </a:solidFill>
              <a:effectLst>
                <a:outerShdw blurRad="38100" dist="38100" dir="2700000" algn="tl">
                  <a:srgbClr val="000000">
                    <a:alpha val="43137"/>
                  </a:srgbClr>
                </a:outerShdw>
              </a:effectLst>
              <a:latin typeface="Calibri" panose="020F0502020204030204"/>
            </a:endParaRPr>
          </a:p>
        </p:txBody>
      </p:sp>
    </p:spTree>
    <p:extLst>
      <p:ext uri="{BB962C8B-B14F-4D97-AF65-F5344CB8AC3E}">
        <p14:creationId xmlns:p14="http://schemas.microsoft.com/office/powerpoint/2010/main" val="702166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normAutofit fontScale="90000"/>
          </a:bodyPr>
          <a:lstStyle/>
          <a:p>
            <a:pPr>
              <a:lnSpc>
                <a:spcPts val="3999"/>
              </a:lnSpc>
              <a:defRPr/>
            </a:pPr>
            <a:r>
              <a:rPr lang="en-US" sz="3999" dirty="0"/>
              <a:t>Solution: </a:t>
            </a:r>
            <a:r>
              <a:rPr lang="en-US" noProof="1"/>
              <a:t>MathOperation</a:t>
            </a:r>
            <a:endParaRPr lang="en-US" sz="3999" noProof="1"/>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17</a:t>
            </a:fld>
            <a:endParaRPr lang="en-US" dirty="0">
              <a:solidFill>
                <a:srgbClr val="2D3791"/>
              </a:solidFill>
              <a:latin typeface="Calibri" panose="020F0502020204030204"/>
            </a:endParaRPr>
          </a:p>
        </p:txBody>
      </p:sp>
      <p:sp>
        <p:nvSpPr>
          <p:cNvPr id="11" name="Text Placeholder 5"/>
          <p:cNvSpPr txBox="1">
            <a:spLocks/>
          </p:cNvSpPr>
          <p:nvPr/>
        </p:nvSpPr>
        <p:spPr>
          <a:xfrm>
            <a:off x="1564319" y="1651267"/>
            <a:ext cx="8976298" cy="4643439"/>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buFont typeface="Wingdings" panose="05000000000000000000" pitchFamily="2" charset="2"/>
              <a:buNone/>
              <a:defRPr sz="2397" b="1">
                <a:solidFill>
                  <a:schemeClr val="bg1"/>
                </a:solidFill>
                <a:latin typeface="Consolas" pitchFamily="49" charset="0"/>
                <a:cs typeface="Consolas" pitchFamily="49" charset="0"/>
              </a:defRPr>
            </a:lvl1pPr>
          </a:lstStyle>
          <a:p>
            <a:r>
              <a:rPr lang="en-US" sz="2396" dirty="0">
                <a:solidFill>
                  <a:srgbClr val="2D3791"/>
                </a:solidFill>
              </a:rPr>
              <a:t>public int Add(int a, int b)</a:t>
            </a:r>
          </a:p>
          <a:p>
            <a:r>
              <a:rPr lang="en-US" sz="2396" dirty="0">
                <a:solidFill>
                  <a:srgbClr val="2D3791"/>
                </a:solidFill>
              </a:rPr>
              <a:t>{</a:t>
            </a:r>
          </a:p>
          <a:p>
            <a:r>
              <a:rPr lang="en-US" sz="2396" dirty="0">
                <a:solidFill>
                  <a:srgbClr val="2D3791"/>
                </a:solidFill>
              </a:rPr>
              <a:t>  return a + b;</a:t>
            </a:r>
          </a:p>
          <a:p>
            <a:r>
              <a:rPr lang="en-US" sz="2396" dirty="0">
                <a:solidFill>
                  <a:srgbClr val="2D3791"/>
                </a:solidFill>
              </a:rPr>
              <a:t>}</a:t>
            </a:r>
          </a:p>
          <a:p>
            <a:r>
              <a:rPr lang="en-US" sz="2396" dirty="0">
                <a:solidFill>
                  <a:srgbClr val="2D3791"/>
                </a:solidFill>
              </a:rPr>
              <a:t>public double Add(double a, double b, double c)</a:t>
            </a:r>
          </a:p>
          <a:p>
            <a:r>
              <a:rPr lang="en-US" sz="2396" dirty="0">
                <a:solidFill>
                  <a:srgbClr val="2D3791"/>
                </a:solidFill>
              </a:rPr>
              <a:t>{</a:t>
            </a:r>
          </a:p>
          <a:p>
            <a:r>
              <a:rPr lang="en-US" sz="2396" dirty="0">
                <a:solidFill>
                  <a:srgbClr val="2D3791"/>
                </a:solidFill>
              </a:rPr>
              <a:t>  return a + b + c;</a:t>
            </a:r>
          </a:p>
          <a:p>
            <a:r>
              <a:rPr lang="en-US" sz="2396" dirty="0">
                <a:solidFill>
                  <a:srgbClr val="2D3791"/>
                </a:solidFill>
              </a:rPr>
              <a:t>}</a:t>
            </a:r>
          </a:p>
          <a:p>
            <a:r>
              <a:rPr lang="en-US" sz="2396" dirty="0">
                <a:solidFill>
                  <a:srgbClr val="2D3791"/>
                </a:solidFill>
              </a:rPr>
              <a:t>public decimal Add(decimal a, decimal b, decimal c)</a:t>
            </a:r>
          </a:p>
          <a:p>
            <a:r>
              <a:rPr lang="en-US" sz="2396" dirty="0">
                <a:solidFill>
                  <a:srgbClr val="2D3791"/>
                </a:solidFill>
              </a:rPr>
              <a:t>{</a:t>
            </a:r>
          </a:p>
          <a:p>
            <a:r>
              <a:rPr lang="en-US" sz="2396" dirty="0">
                <a:solidFill>
                  <a:srgbClr val="2D3791"/>
                </a:solidFill>
              </a:rPr>
              <a:t>  return a + b + c;</a:t>
            </a:r>
          </a:p>
          <a:p>
            <a:r>
              <a:rPr lang="en-US" sz="2396" dirty="0">
                <a:solidFill>
                  <a:srgbClr val="2D3791"/>
                </a:solidFill>
              </a:rPr>
              <a:t>}</a:t>
            </a:r>
          </a:p>
        </p:txBody>
      </p:sp>
    </p:spTree>
    <p:extLst>
      <p:ext uri="{BB962C8B-B14F-4D97-AF65-F5344CB8AC3E}">
        <p14:creationId xmlns:p14="http://schemas.microsoft.com/office/powerpoint/2010/main" val="39309528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p:txBody>
          <a:bodyPr>
            <a:normAutofit/>
          </a:bodyPr>
          <a:lstStyle/>
          <a:p>
            <a:pPr>
              <a:buClr>
                <a:schemeClr val="tx1"/>
              </a:buClr>
            </a:pPr>
            <a:r>
              <a:rPr lang="en-US" dirty="0">
                <a:solidFill>
                  <a:schemeClr val="tx2"/>
                </a:solidFill>
              </a:rPr>
              <a:t>Signature </a:t>
            </a:r>
            <a:r>
              <a:rPr lang="en-US" b="1" dirty="0">
                <a:solidFill>
                  <a:schemeClr val="tx2"/>
                </a:solidFill>
              </a:rPr>
              <a:t>should be different</a:t>
            </a:r>
          </a:p>
          <a:p>
            <a:pPr lvl="1">
              <a:buClr>
                <a:schemeClr val="tx1"/>
              </a:buClr>
            </a:pPr>
            <a:r>
              <a:rPr lang="en-US" b="1" dirty="0">
                <a:solidFill>
                  <a:schemeClr val="tx2"/>
                </a:solidFill>
              </a:rPr>
              <a:t>Number </a:t>
            </a:r>
            <a:r>
              <a:rPr lang="en-US" dirty="0">
                <a:solidFill>
                  <a:schemeClr val="tx2"/>
                </a:solidFill>
              </a:rPr>
              <a:t>of arguments</a:t>
            </a:r>
          </a:p>
          <a:p>
            <a:pPr lvl="1">
              <a:buClr>
                <a:schemeClr val="tx1"/>
              </a:buClr>
            </a:pPr>
            <a:r>
              <a:rPr lang="en-US" b="1" dirty="0">
                <a:solidFill>
                  <a:schemeClr val="tx2"/>
                </a:solidFill>
              </a:rPr>
              <a:t>Type </a:t>
            </a:r>
            <a:r>
              <a:rPr lang="en-US" dirty="0">
                <a:solidFill>
                  <a:schemeClr val="tx2"/>
                </a:solidFill>
              </a:rPr>
              <a:t>of</a:t>
            </a:r>
            <a:r>
              <a:rPr lang="en-US" b="1" dirty="0">
                <a:solidFill>
                  <a:schemeClr val="tx2"/>
                </a:solidFill>
              </a:rPr>
              <a:t> </a:t>
            </a:r>
            <a:r>
              <a:rPr lang="en-US" dirty="0">
                <a:solidFill>
                  <a:schemeClr val="tx2"/>
                </a:solidFill>
              </a:rPr>
              <a:t>arguments</a:t>
            </a:r>
          </a:p>
          <a:p>
            <a:pPr lvl="1">
              <a:buClr>
                <a:schemeClr val="tx1"/>
              </a:buClr>
            </a:pPr>
            <a:r>
              <a:rPr lang="en-US" b="1" dirty="0">
                <a:solidFill>
                  <a:schemeClr val="tx2"/>
                </a:solidFill>
              </a:rPr>
              <a:t>Order </a:t>
            </a:r>
            <a:r>
              <a:rPr lang="en-US" dirty="0">
                <a:solidFill>
                  <a:schemeClr val="tx2"/>
                </a:solidFill>
              </a:rPr>
              <a:t>of</a:t>
            </a:r>
            <a:r>
              <a:rPr lang="en-US" b="1" dirty="0">
                <a:solidFill>
                  <a:schemeClr val="tx2"/>
                </a:solidFill>
              </a:rPr>
              <a:t> </a:t>
            </a:r>
            <a:r>
              <a:rPr lang="en-US" dirty="0">
                <a:solidFill>
                  <a:schemeClr val="tx2"/>
                </a:solidFill>
              </a:rPr>
              <a:t>arguments</a:t>
            </a:r>
          </a:p>
          <a:p>
            <a:pPr>
              <a:buClr>
                <a:schemeClr val="tx1"/>
              </a:buClr>
            </a:pPr>
            <a:r>
              <a:rPr lang="en-US" dirty="0">
                <a:solidFill>
                  <a:schemeClr val="tx2"/>
                </a:solidFill>
              </a:rPr>
              <a:t>Return type is not a part of its signature</a:t>
            </a:r>
          </a:p>
          <a:p>
            <a:pPr>
              <a:buClr>
                <a:schemeClr val="tx1"/>
              </a:buClr>
            </a:pPr>
            <a:r>
              <a:rPr lang="en-US" dirty="0">
                <a:solidFill>
                  <a:schemeClr val="tx2"/>
                </a:solidFill>
              </a:rPr>
              <a:t>Overloading can take place in the </a:t>
            </a:r>
            <a:r>
              <a:rPr lang="en-US" b="1" dirty="0">
                <a:solidFill>
                  <a:schemeClr val="tx2"/>
                </a:solidFill>
              </a:rPr>
              <a:t>same class </a:t>
            </a:r>
            <a:r>
              <a:rPr lang="en-US" dirty="0">
                <a:solidFill>
                  <a:schemeClr val="tx2"/>
                </a:solidFill>
              </a:rPr>
              <a:t>or </a:t>
            </a:r>
            <a:br>
              <a:rPr lang="en-US" dirty="0">
                <a:solidFill>
                  <a:schemeClr val="tx2"/>
                </a:solidFill>
              </a:rPr>
            </a:br>
            <a:r>
              <a:rPr lang="en-US" dirty="0">
                <a:solidFill>
                  <a:schemeClr val="tx2"/>
                </a:solidFill>
              </a:rPr>
              <a:t>in its </a:t>
            </a:r>
            <a:r>
              <a:rPr lang="en-US" b="1" dirty="0">
                <a:solidFill>
                  <a:schemeClr val="tx2"/>
                </a:solidFill>
              </a:rPr>
              <a:t>sub-classes</a:t>
            </a:r>
          </a:p>
          <a:p>
            <a:pPr>
              <a:buClr>
                <a:schemeClr val="tx1"/>
              </a:buClr>
            </a:pPr>
            <a:r>
              <a:rPr lang="en-US" dirty="0">
                <a:solidFill>
                  <a:schemeClr val="tx2"/>
                </a:solidFill>
              </a:rPr>
              <a:t>Constructors can</a:t>
            </a:r>
            <a:r>
              <a:rPr lang="en-US" b="1" dirty="0">
                <a:solidFill>
                  <a:schemeClr val="tx2"/>
                </a:solidFill>
              </a:rPr>
              <a:t> </a:t>
            </a:r>
            <a:r>
              <a:rPr lang="en-US" dirty="0">
                <a:solidFill>
                  <a:schemeClr val="tx2"/>
                </a:solidFill>
              </a:rPr>
              <a:t>be</a:t>
            </a:r>
            <a:r>
              <a:rPr lang="en-US" b="1" dirty="0">
                <a:solidFill>
                  <a:schemeClr val="tx2"/>
                </a:solidFill>
              </a:rPr>
              <a:t> overloaded</a:t>
            </a:r>
          </a:p>
          <a:p>
            <a:pPr>
              <a:buClr>
                <a:schemeClr val="tx1"/>
              </a:buClr>
            </a:pPr>
            <a:endParaRPr lang="bg-BG" dirty="0">
              <a:solidFill>
                <a:schemeClr val="tx2"/>
              </a:solidFill>
            </a:endParaRPr>
          </a:p>
        </p:txBody>
      </p:sp>
      <p:sp>
        <p:nvSpPr>
          <p:cNvPr id="4" name="Title 3"/>
          <p:cNvSpPr>
            <a:spLocks noGrp="1"/>
          </p:cNvSpPr>
          <p:nvPr>
            <p:ph type="title"/>
          </p:nvPr>
        </p:nvSpPr>
        <p:spPr/>
        <p:txBody>
          <a:bodyPr>
            <a:normAutofit fontScale="90000"/>
          </a:bodyPr>
          <a:lstStyle/>
          <a:p>
            <a:r>
              <a:rPr lang="en-US" noProof="1"/>
              <a:t>Rules for Overloading a Method</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18</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391418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wrap="square">
            <a:normAutofit/>
          </a:bodyPr>
          <a:lstStyle/>
          <a:p>
            <a:r>
              <a:rPr lang="en-US" dirty="0">
                <a:solidFill>
                  <a:schemeClr val="tx2"/>
                </a:solidFill>
              </a:rPr>
              <a:t>Has two distinct aspects:</a:t>
            </a:r>
          </a:p>
          <a:p>
            <a:r>
              <a:rPr lang="en-US" dirty="0">
                <a:solidFill>
                  <a:schemeClr val="tx2"/>
                </a:solidFill>
              </a:rPr>
              <a:t>At run time, objects of a </a:t>
            </a:r>
            <a:r>
              <a:rPr lang="en-US" b="1" dirty="0">
                <a:solidFill>
                  <a:schemeClr val="tx2"/>
                </a:solidFill>
              </a:rPr>
              <a:t>derived</a:t>
            </a:r>
            <a:r>
              <a:rPr lang="en-US" dirty="0">
                <a:solidFill>
                  <a:schemeClr val="tx2"/>
                </a:solidFill>
              </a:rPr>
              <a:t> </a:t>
            </a:r>
            <a:r>
              <a:rPr lang="en-US" b="1" dirty="0">
                <a:solidFill>
                  <a:schemeClr val="tx2"/>
                </a:solidFill>
              </a:rPr>
              <a:t>class</a:t>
            </a:r>
            <a:r>
              <a:rPr lang="en-US" dirty="0">
                <a:solidFill>
                  <a:schemeClr val="tx2"/>
                </a:solidFill>
              </a:rPr>
              <a:t> may be treated as </a:t>
            </a:r>
            <a:br>
              <a:rPr lang="en-US" dirty="0">
                <a:solidFill>
                  <a:schemeClr val="tx2"/>
                </a:solidFill>
              </a:rPr>
            </a:br>
            <a:r>
              <a:rPr lang="en-US" dirty="0">
                <a:solidFill>
                  <a:schemeClr val="tx2"/>
                </a:solidFill>
              </a:rPr>
              <a:t>objects of </a:t>
            </a:r>
            <a:r>
              <a:rPr lang="en-US" b="1" dirty="0">
                <a:solidFill>
                  <a:schemeClr val="tx2"/>
                </a:solidFill>
              </a:rPr>
              <a:t>a</a:t>
            </a:r>
            <a:r>
              <a:rPr lang="en-US" dirty="0">
                <a:solidFill>
                  <a:schemeClr val="tx2"/>
                </a:solidFill>
              </a:rPr>
              <a:t> </a:t>
            </a:r>
            <a:r>
              <a:rPr lang="en-US" b="1" dirty="0">
                <a:solidFill>
                  <a:schemeClr val="tx2"/>
                </a:solidFill>
              </a:rPr>
              <a:t>base</a:t>
            </a:r>
            <a:r>
              <a:rPr lang="en-US" dirty="0">
                <a:solidFill>
                  <a:schemeClr val="tx2"/>
                </a:solidFill>
              </a:rPr>
              <a:t> </a:t>
            </a:r>
            <a:r>
              <a:rPr lang="en-US" b="1" dirty="0">
                <a:solidFill>
                  <a:schemeClr val="tx2"/>
                </a:solidFill>
              </a:rPr>
              <a:t>class</a:t>
            </a:r>
            <a:r>
              <a:rPr lang="en-US" dirty="0">
                <a:solidFill>
                  <a:schemeClr val="tx2"/>
                </a:solidFill>
              </a:rPr>
              <a:t> </a:t>
            </a:r>
            <a:r>
              <a:rPr lang="en-US" b="1" dirty="0">
                <a:solidFill>
                  <a:schemeClr val="tx2"/>
                </a:solidFill>
              </a:rPr>
              <a:t>in</a:t>
            </a:r>
            <a:r>
              <a:rPr lang="en-US" dirty="0">
                <a:solidFill>
                  <a:schemeClr val="tx2"/>
                </a:solidFill>
              </a:rPr>
              <a:t> places, such as method parameters </a:t>
            </a:r>
            <a:br>
              <a:rPr lang="en-US" dirty="0">
                <a:solidFill>
                  <a:schemeClr val="tx2"/>
                </a:solidFill>
              </a:rPr>
            </a:br>
            <a:r>
              <a:rPr lang="en-US" dirty="0">
                <a:solidFill>
                  <a:schemeClr val="tx2"/>
                </a:solidFill>
              </a:rPr>
              <a:t>and collections or arrays</a:t>
            </a:r>
          </a:p>
          <a:p>
            <a:pPr lvl="1"/>
            <a:r>
              <a:rPr lang="en-US" dirty="0">
                <a:solidFill>
                  <a:schemeClr val="tx2"/>
                </a:solidFill>
              </a:rPr>
              <a:t>When this occurs, the </a:t>
            </a:r>
            <a:r>
              <a:rPr lang="en-US" b="1" dirty="0">
                <a:solidFill>
                  <a:schemeClr val="tx2"/>
                </a:solidFill>
              </a:rPr>
              <a:t>object's</a:t>
            </a:r>
            <a:r>
              <a:rPr lang="en-US" dirty="0">
                <a:solidFill>
                  <a:schemeClr val="tx2"/>
                </a:solidFill>
              </a:rPr>
              <a:t> </a:t>
            </a:r>
            <a:r>
              <a:rPr lang="en-US" b="1" dirty="0">
                <a:solidFill>
                  <a:schemeClr val="tx2"/>
                </a:solidFill>
              </a:rPr>
              <a:t>declared</a:t>
            </a:r>
            <a:r>
              <a:rPr lang="en-US" dirty="0">
                <a:solidFill>
                  <a:schemeClr val="tx2"/>
                </a:solidFill>
              </a:rPr>
              <a:t> </a:t>
            </a:r>
            <a:r>
              <a:rPr lang="en-US" b="1" dirty="0">
                <a:solidFill>
                  <a:schemeClr val="tx2"/>
                </a:solidFill>
              </a:rPr>
              <a:t>type</a:t>
            </a:r>
            <a:r>
              <a:rPr lang="en-US" dirty="0">
                <a:solidFill>
                  <a:schemeClr val="tx2"/>
                </a:solidFill>
              </a:rPr>
              <a:t> is no longer identical to </a:t>
            </a:r>
            <a:r>
              <a:rPr lang="en-US" b="1" dirty="0">
                <a:solidFill>
                  <a:schemeClr val="tx2"/>
                </a:solidFill>
              </a:rPr>
              <a:t>its</a:t>
            </a:r>
            <a:r>
              <a:rPr lang="en-US" dirty="0">
                <a:solidFill>
                  <a:schemeClr val="tx2"/>
                </a:solidFill>
              </a:rPr>
              <a:t> </a:t>
            </a:r>
            <a:r>
              <a:rPr lang="en-US" b="1" dirty="0">
                <a:solidFill>
                  <a:schemeClr val="tx2"/>
                </a:solidFill>
              </a:rPr>
              <a:t>run-time</a:t>
            </a:r>
            <a:r>
              <a:rPr lang="en-US" dirty="0">
                <a:solidFill>
                  <a:schemeClr val="tx2"/>
                </a:solidFill>
              </a:rPr>
              <a:t> </a:t>
            </a:r>
            <a:r>
              <a:rPr lang="en-US" b="1" dirty="0">
                <a:solidFill>
                  <a:schemeClr val="tx2"/>
                </a:solidFill>
              </a:rPr>
              <a:t>type</a:t>
            </a:r>
          </a:p>
        </p:txBody>
      </p:sp>
      <p:sp>
        <p:nvSpPr>
          <p:cNvPr id="4" name="Title 3"/>
          <p:cNvSpPr>
            <a:spLocks noGrp="1"/>
          </p:cNvSpPr>
          <p:nvPr>
            <p:ph type="title"/>
          </p:nvPr>
        </p:nvSpPr>
        <p:spPr/>
        <p:txBody>
          <a:bodyPr/>
          <a:lstStyle/>
          <a:p>
            <a:r>
              <a:rPr lang="en-US" noProof="1"/>
              <a:t>Runtime Polymorphism</a:t>
            </a:r>
            <a:endParaRPr lang="en-US"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19</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772628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dirty="0"/>
              <a:t>Polymorphism</a:t>
            </a:r>
          </a:p>
          <a:p>
            <a:pPr lvl="1"/>
            <a:r>
              <a:rPr lang="en-US" dirty="0"/>
              <a:t>Definition</a:t>
            </a:r>
          </a:p>
          <a:p>
            <a:pPr lvl="1"/>
            <a:r>
              <a:rPr lang="en-US" dirty="0"/>
              <a:t>Types</a:t>
            </a:r>
          </a:p>
          <a:p>
            <a:r>
              <a:rPr lang="en-US" dirty="0"/>
              <a:t>Override Methods</a:t>
            </a:r>
          </a:p>
          <a:p>
            <a:r>
              <a:rPr lang="en-US"/>
              <a:t>Overload Methods</a:t>
            </a:r>
            <a:endParaRPr lang="en-US" dirty="0"/>
          </a:p>
        </p:txBody>
      </p:sp>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5288" y="6505575"/>
            <a:ext cx="366712" cy="296863"/>
          </a:xfrm>
          <a:prstGeom prst="rect">
            <a:avLst/>
          </a:prstGeom>
        </p:spPr>
        <p:txBody>
          <a:bodyPr vert="horz" lIns="91416" tIns="45708" rIns="91416" bIns="45708" rtlCol="0" anchor="b"/>
          <a:lstStyle>
            <a:lvl1pPr algn="r">
              <a:defRPr sz="1000"/>
            </a:lvl1pPr>
          </a:lstStyle>
          <a:p>
            <a:pPr defTabSz="914400"/>
            <a:fld id="{2BF067CD-8E6B-4360-9AA8-C5DF2A48A6D1}" type="slidenum">
              <a:rPr lang="en-US">
                <a:solidFill>
                  <a:srgbClr val="2D3791"/>
                </a:solidFill>
                <a:latin typeface="Calibri" panose="020F0502020204030204"/>
              </a:rPr>
              <a:pPr defTabSz="914400"/>
              <a:t>2</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20267845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a:normAutofit/>
          </a:bodyPr>
          <a:lstStyle/>
          <a:p>
            <a:r>
              <a:rPr lang="en-US" dirty="0"/>
              <a:t>Base classes may define and implement </a:t>
            </a:r>
            <a:r>
              <a:rPr lang="en-US" b="1" dirty="0">
                <a:solidFill>
                  <a:schemeClr val="bg1"/>
                </a:solidFill>
              </a:rPr>
              <a:t>virtual</a:t>
            </a:r>
            <a:r>
              <a:rPr lang="en-US" dirty="0">
                <a:solidFill>
                  <a:schemeClr val="bg1"/>
                </a:solidFill>
              </a:rPr>
              <a:t> </a:t>
            </a:r>
            <a:r>
              <a:rPr lang="en-US" b="1" dirty="0">
                <a:solidFill>
                  <a:schemeClr val="bg1"/>
                </a:solidFill>
              </a:rPr>
              <a:t>methods</a:t>
            </a:r>
          </a:p>
          <a:p>
            <a:pPr lvl="1"/>
            <a:r>
              <a:rPr lang="en-US" dirty="0"/>
              <a:t>Derived classes can </a:t>
            </a:r>
            <a:r>
              <a:rPr lang="en-US" b="1" dirty="0">
                <a:solidFill>
                  <a:schemeClr val="bg1"/>
                </a:solidFill>
              </a:rPr>
              <a:t>override</a:t>
            </a:r>
            <a:r>
              <a:rPr lang="en-US" dirty="0"/>
              <a:t> </a:t>
            </a:r>
          </a:p>
          <a:p>
            <a:pPr lvl="1"/>
            <a:r>
              <a:rPr lang="en-US" dirty="0"/>
              <a:t>They provide </a:t>
            </a:r>
            <a:r>
              <a:rPr lang="en-US" b="1" dirty="0">
                <a:solidFill>
                  <a:schemeClr val="bg1"/>
                </a:solidFill>
              </a:rPr>
              <a:t>their</a:t>
            </a:r>
            <a:r>
              <a:rPr lang="en-US" dirty="0">
                <a:solidFill>
                  <a:schemeClr val="bg1"/>
                </a:solidFill>
              </a:rPr>
              <a:t> </a:t>
            </a:r>
            <a:r>
              <a:rPr lang="en-US" b="1" dirty="0">
                <a:solidFill>
                  <a:schemeClr val="bg1"/>
                </a:solidFill>
              </a:rPr>
              <a:t>own</a:t>
            </a:r>
            <a:r>
              <a:rPr lang="en-US" dirty="0">
                <a:solidFill>
                  <a:schemeClr val="bg1"/>
                </a:solidFill>
              </a:rPr>
              <a:t> </a:t>
            </a:r>
            <a:r>
              <a:rPr lang="en-US" b="1" dirty="0">
                <a:solidFill>
                  <a:schemeClr val="bg1"/>
                </a:solidFill>
              </a:rPr>
              <a:t>definition</a:t>
            </a:r>
            <a:r>
              <a:rPr lang="en-US" dirty="0">
                <a:solidFill>
                  <a:schemeClr val="bg1"/>
                </a:solidFill>
              </a:rPr>
              <a:t> </a:t>
            </a:r>
            <a:r>
              <a:rPr lang="en-US" b="1" dirty="0">
                <a:solidFill>
                  <a:schemeClr val="bg1"/>
                </a:solidFill>
              </a:rPr>
              <a:t>and</a:t>
            </a:r>
            <a:r>
              <a:rPr lang="en-US" dirty="0">
                <a:solidFill>
                  <a:schemeClr val="bg1"/>
                </a:solidFill>
              </a:rPr>
              <a:t> </a:t>
            </a:r>
            <a:r>
              <a:rPr lang="en-US" b="1" dirty="0">
                <a:solidFill>
                  <a:schemeClr val="bg1"/>
                </a:solidFill>
              </a:rPr>
              <a:t>implementation</a:t>
            </a:r>
          </a:p>
          <a:p>
            <a:r>
              <a:rPr lang="en-US" dirty="0"/>
              <a:t>At run-time, the CLR looks up the run-time type of the object </a:t>
            </a:r>
            <a:br>
              <a:rPr lang="en-US" dirty="0"/>
            </a:br>
            <a:r>
              <a:rPr lang="en-US" dirty="0"/>
              <a:t>and invokes that override of the virtual method</a:t>
            </a:r>
          </a:p>
        </p:txBody>
      </p:sp>
      <p:sp>
        <p:nvSpPr>
          <p:cNvPr id="3" name="Title 2"/>
          <p:cNvSpPr>
            <a:spLocks noGrp="1"/>
          </p:cNvSpPr>
          <p:nvPr>
            <p:ph type="title"/>
          </p:nvPr>
        </p:nvSpPr>
        <p:spPr/>
        <p:txBody>
          <a:bodyPr>
            <a:normAutofit fontScale="90000"/>
          </a:bodyPr>
          <a:lstStyle/>
          <a:p>
            <a:r>
              <a:rPr lang="en-US" noProof="1"/>
              <a:t>Runtime Polymorphism(2)</a:t>
            </a:r>
            <a:endParaRPr lang="en-US"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20</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416232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a:lstStyle/>
          <a:p>
            <a:r>
              <a:rPr lang="en-US" dirty="0">
                <a:solidFill>
                  <a:schemeClr val="tx2"/>
                </a:solidFill>
              </a:rPr>
              <a:t>Also known as </a:t>
            </a:r>
            <a:r>
              <a:rPr lang="en-US" b="1" dirty="0">
                <a:solidFill>
                  <a:schemeClr val="tx2"/>
                </a:solidFill>
              </a:rPr>
              <a:t>Dynamic Polymorphism</a:t>
            </a:r>
          </a:p>
          <a:p>
            <a:endParaRPr lang="en-US" dirty="0">
              <a:solidFill>
                <a:schemeClr val="tx2"/>
              </a:solidFill>
            </a:endParaRPr>
          </a:p>
          <a:p>
            <a:endParaRPr lang="bg-BG" dirty="0">
              <a:solidFill>
                <a:schemeClr val="tx2"/>
              </a:solidFill>
            </a:endParaRPr>
          </a:p>
        </p:txBody>
      </p:sp>
      <p:sp>
        <p:nvSpPr>
          <p:cNvPr id="4" name="Title 3"/>
          <p:cNvSpPr>
            <a:spLocks noGrp="1"/>
          </p:cNvSpPr>
          <p:nvPr>
            <p:ph type="title"/>
          </p:nvPr>
        </p:nvSpPr>
        <p:spPr/>
        <p:txBody>
          <a:bodyPr/>
          <a:lstStyle/>
          <a:p>
            <a:r>
              <a:rPr lang="en-US" noProof="1"/>
              <a:t>Runtime Polymorphism</a:t>
            </a:r>
            <a:endParaRPr lang="en-US"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21</a:t>
            </a:fld>
            <a:endParaRPr lang="en-US" dirty="0">
              <a:solidFill>
                <a:srgbClr val="2D3791"/>
              </a:solidFill>
              <a:latin typeface="Calibri" panose="020F0502020204030204"/>
            </a:endParaRPr>
          </a:p>
        </p:txBody>
      </p:sp>
      <p:sp>
        <p:nvSpPr>
          <p:cNvPr id="5" name="Rectangle 4"/>
          <p:cNvSpPr>
            <a:spLocks noChangeArrowheads="1"/>
          </p:cNvSpPr>
          <p:nvPr/>
        </p:nvSpPr>
        <p:spPr bwMode="auto">
          <a:xfrm>
            <a:off x="2883738" y="2191232"/>
            <a:ext cx="6424527" cy="3905866"/>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r>
              <a:rPr lang="en-US" sz="2396" b="1" noProof="1">
                <a:solidFill>
                  <a:srgbClr val="2D3791"/>
                </a:solidFill>
                <a:latin typeface="Consolas" pitchFamily="49" charset="0"/>
                <a:cs typeface="Consolas" pitchFamily="49" charset="0"/>
              </a:rPr>
              <a:t>public class Rectangle {</a:t>
            </a:r>
          </a:p>
          <a:p>
            <a:pPr defTabSz="1218072" latinLnBrk="1"/>
            <a:r>
              <a:rPr lang="en-US" sz="2396" b="1" noProof="1">
                <a:solidFill>
                  <a:srgbClr val="2D3791"/>
                </a:solidFill>
                <a:latin typeface="Consolas" pitchFamily="49" charset="0"/>
                <a:cs typeface="Consolas" pitchFamily="49" charset="0"/>
              </a:rPr>
              <a:t>  public </a:t>
            </a:r>
            <a:r>
              <a:rPr lang="en-US" sz="2396" b="1" noProof="1">
                <a:solidFill>
                  <a:srgbClr val="FFA000"/>
                </a:solidFill>
                <a:latin typeface="Consolas" pitchFamily="49" charset="0"/>
                <a:cs typeface="Consolas" pitchFamily="49" charset="0"/>
              </a:rPr>
              <a:t>virtual</a:t>
            </a:r>
            <a:r>
              <a:rPr lang="en-US" sz="2396" b="1" noProof="1">
                <a:solidFill>
                  <a:srgbClr val="2D3791"/>
                </a:solidFill>
                <a:latin typeface="Consolas" pitchFamily="49" charset="0"/>
                <a:cs typeface="Consolas" pitchFamily="49" charset="0"/>
              </a:rPr>
              <a:t> double Area() {</a:t>
            </a:r>
          </a:p>
          <a:p>
            <a:pPr defTabSz="1218072" latinLnBrk="1"/>
            <a:r>
              <a:rPr lang="en-US" sz="2396" b="1" noProof="1">
                <a:solidFill>
                  <a:srgbClr val="2D3791"/>
                </a:solidFill>
                <a:latin typeface="Consolas" pitchFamily="49" charset="0"/>
                <a:cs typeface="Consolas" pitchFamily="49" charset="0"/>
              </a:rPr>
              <a:t>    return this.</a:t>
            </a:r>
            <a:r>
              <a:rPr lang="en-US" sz="2396" b="1" noProof="1">
                <a:solidFill>
                  <a:srgbClr val="FFA000"/>
                </a:solidFill>
                <a:latin typeface="Consolas" pitchFamily="49" charset="0"/>
                <a:cs typeface="Consolas" pitchFamily="49" charset="0"/>
              </a:rPr>
              <a:t>a</a:t>
            </a:r>
            <a:r>
              <a:rPr lang="en-US" sz="2396" b="1" noProof="1">
                <a:solidFill>
                  <a:srgbClr val="2D3791"/>
                </a:solidFill>
                <a:latin typeface="Consolas" pitchFamily="49" charset="0"/>
                <a:cs typeface="Consolas" pitchFamily="49" charset="0"/>
              </a:rPr>
              <a:t> * this.</a:t>
            </a:r>
            <a:r>
              <a:rPr lang="en-US" sz="2396" b="1" noProof="1">
                <a:solidFill>
                  <a:srgbClr val="FFA000"/>
                </a:solidFill>
                <a:latin typeface="Consolas" pitchFamily="49" charset="0"/>
                <a:cs typeface="Consolas" pitchFamily="49" charset="0"/>
              </a:rPr>
              <a:t>b</a:t>
            </a:r>
            <a:r>
              <a:rPr lang="en-US" sz="2396" b="1" noProof="1">
                <a:solidFill>
                  <a:srgbClr val="2D3791"/>
                </a:solidFill>
                <a:latin typeface="Consolas" pitchFamily="49" charset="0"/>
                <a:cs typeface="Consolas" pitchFamily="49" charset="0"/>
              </a:rPr>
              <a:t>;</a:t>
            </a:r>
          </a:p>
          <a:p>
            <a:pPr defTabSz="1218072" latinLnBrk="1"/>
            <a:r>
              <a:rPr lang="en-US" sz="2396" b="1" noProof="1">
                <a:solidFill>
                  <a:srgbClr val="2D3791"/>
                </a:solidFill>
                <a:latin typeface="Consolas" pitchFamily="49" charset="0"/>
                <a:cs typeface="Consolas" pitchFamily="49" charset="0"/>
              </a:rPr>
              <a:t>  }</a:t>
            </a:r>
          </a:p>
          <a:p>
            <a:pPr defTabSz="1218072" latinLnBrk="1"/>
            <a:r>
              <a:rPr lang="en-US" sz="2396" b="1" noProof="1">
                <a:solidFill>
                  <a:srgbClr val="2D3791"/>
                </a:solidFill>
                <a:latin typeface="Consolas" pitchFamily="49" charset="0"/>
                <a:cs typeface="Consolas" pitchFamily="49" charset="0"/>
              </a:rPr>
              <a:t>}</a:t>
            </a:r>
          </a:p>
          <a:p>
            <a:pPr defTabSz="1218072" latinLnBrk="1"/>
            <a:r>
              <a:rPr lang="en-US" sz="2396" b="1" noProof="1">
                <a:solidFill>
                  <a:srgbClr val="2D3791"/>
                </a:solidFill>
                <a:latin typeface="Consolas" pitchFamily="49" charset="0"/>
                <a:cs typeface="Consolas" pitchFamily="49" charset="0"/>
              </a:rPr>
              <a:t>public class Square : Rectangle {</a:t>
            </a:r>
          </a:p>
          <a:p>
            <a:pPr defTabSz="1218072" latinLnBrk="1"/>
            <a:r>
              <a:rPr lang="en-US" sz="2396" b="1" noProof="1">
                <a:solidFill>
                  <a:srgbClr val="2D3791"/>
                </a:solidFill>
                <a:latin typeface="Consolas" pitchFamily="49" charset="0"/>
                <a:cs typeface="Consolas" pitchFamily="49" charset="0"/>
              </a:rPr>
              <a:t>  public </a:t>
            </a:r>
            <a:r>
              <a:rPr lang="en-US" sz="2396" b="1" noProof="1">
                <a:solidFill>
                  <a:srgbClr val="FFA000"/>
                </a:solidFill>
                <a:latin typeface="Consolas" pitchFamily="49" charset="0"/>
                <a:cs typeface="Consolas" pitchFamily="49" charset="0"/>
              </a:rPr>
              <a:t>override</a:t>
            </a:r>
            <a:r>
              <a:rPr lang="en-US" sz="2396" b="1" noProof="1">
                <a:solidFill>
                  <a:srgbClr val="2D3791"/>
                </a:solidFill>
                <a:latin typeface="Consolas" pitchFamily="49" charset="0"/>
                <a:cs typeface="Consolas" pitchFamily="49" charset="0"/>
              </a:rPr>
              <a:t> double Area() {</a:t>
            </a:r>
            <a:br>
              <a:rPr lang="en-US" sz="2396" b="1" noProof="1">
                <a:solidFill>
                  <a:srgbClr val="2D3791"/>
                </a:solidFill>
                <a:latin typeface="Consolas" pitchFamily="49" charset="0"/>
                <a:cs typeface="Consolas" pitchFamily="49" charset="0"/>
              </a:rPr>
            </a:br>
            <a:r>
              <a:rPr lang="en-US" sz="2396" b="1" noProof="1">
                <a:solidFill>
                  <a:srgbClr val="2D3791"/>
                </a:solidFill>
                <a:latin typeface="Consolas" pitchFamily="49" charset="0"/>
                <a:cs typeface="Consolas" pitchFamily="49" charset="0"/>
              </a:rPr>
              <a:t>    return this.</a:t>
            </a:r>
            <a:r>
              <a:rPr lang="en-US" sz="2396" b="1" noProof="1">
                <a:solidFill>
                  <a:srgbClr val="FFA000"/>
                </a:solidFill>
                <a:latin typeface="Consolas" pitchFamily="49" charset="0"/>
                <a:cs typeface="Consolas" pitchFamily="49" charset="0"/>
              </a:rPr>
              <a:t>a</a:t>
            </a:r>
            <a:r>
              <a:rPr lang="en-US" sz="2396" b="1" noProof="1">
                <a:solidFill>
                  <a:srgbClr val="2D3791"/>
                </a:solidFill>
                <a:latin typeface="Consolas" pitchFamily="49" charset="0"/>
                <a:cs typeface="Consolas" pitchFamily="49" charset="0"/>
              </a:rPr>
              <a:t> * this.</a:t>
            </a:r>
            <a:r>
              <a:rPr lang="en-US" sz="2396" b="1" noProof="1">
                <a:solidFill>
                  <a:srgbClr val="FFA000"/>
                </a:solidFill>
                <a:latin typeface="Consolas" pitchFamily="49" charset="0"/>
                <a:cs typeface="Consolas" pitchFamily="49" charset="0"/>
              </a:rPr>
              <a:t>a</a:t>
            </a:r>
            <a:r>
              <a:rPr lang="en-US" sz="2396" b="1" noProof="1">
                <a:solidFill>
                  <a:srgbClr val="2D3791"/>
                </a:solidFill>
                <a:latin typeface="Consolas" pitchFamily="49" charset="0"/>
                <a:cs typeface="Consolas" pitchFamily="49" charset="0"/>
              </a:rPr>
              <a:t>;</a:t>
            </a:r>
          </a:p>
          <a:p>
            <a:pPr defTabSz="1218072" latinLnBrk="1"/>
            <a:r>
              <a:rPr lang="en-US" sz="2396" b="1" noProof="1">
                <a:solidFill>
                  <a:srgbClr val="2D3791"/>
                </a:solidFill>
                <a:latin typeface="Consolas" pitchFamily="49" charset="0"/>
                <a:cs typeface="Consolas" pitchFamily="49" charset="0"/>
              </a:rPr>
              <a:t>  }</a:t>
            </a:r>
          </a:p>
          <a:p>
            <a:pPr defTabSz="1218072" latinLnBrk="1"/>
            <a:r>
              <a:rPr lang="en-US" sz="2396" b="1" noProof="1">
                <a:solidFill>
                  <a:srgbClr val="2D3791"/>
                </a:solidFill>
                <a:latin typeface="Consolas" pitchFamily="49" charset="0"/>
                <a:cs typeface="Consolas" pitchFamily="49" charset="0"/>
              </a:rPr>
              <a:t>}</a:t>
            </a:r>
          </a:p>
        </p:txBody>
      </p:sp>
      <p:sp>
        <p:nvSpPr>
          <p:cNvPr id="9" name="AutoShape 6"/>
          <p:cNvSpPr>
            <a:spLocks noChangeArrowheads="1"/>
          </p:cNvSpPr>
          <p:nvPr/>
        </p:nvSpPr>
        <p:spPr bwMode="auto">
          <a:xfrm>
            <a:off x="7947083" y="4965992"/>
            <a:ext cx="2339287" cy="7690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Method overriding</a:t>
            </a:r>
            <a:endParaRPr lang="bg-BG" sz="2399" b="1" dirty="0">
              <a:solidFill>
                <a:srgbClr val="FFFFFF"/>
              </a:solidFill>
              <a:latin typeface="Calibri" panose="020F0502020204030204"/>
            </a:endParaRPr>
          </a:p>
        </p:txBody>
      </p:sp>
    </p:spTree>
    <p:extLst>
      <p:ext uri="{BB962C8B-B14F-4D97-AF65-F5344CB8AC3E}">
        <p14:creationId xmlns:p14="http://schemas.microsoft.com/office/powerpoint/2010/main" val="6920299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a:solidFill>
                  <a:schemeClr val="tx2"/>
                </a:solidFill>
              </a:rPr>
              <a:t>Usage of </a:t>
            </a:r>
            <a:r>
              <a:rPr lang="en-US" b="1" dirty="0">
                <a:solidFill>
                  <a:schemeClr val="tx2"/>
                </a:solidFill>
              </a:rPr>
              <a:t>override</a:t>
            </a:r>
            <a:r>
              <a:rPr lang="en-US" dirty="0">
                <a:solidFill>
                  <a:schemeClr val="tx2"/>
                </a:solidFill>
              </a:rPr>
              <a:t> method</a:t>
            </a:r>
            <a:endParaRPr lang="bg-BG" dirty="0">
              <a:solidFill>
                <a:schemeClr val="tx2"/>
              </a:solidFill>
            </a:endParaRPr>
          </a:p>
        </p:txBody>
      </p:sp>
      <p:sp>
        <p:nvSpPr>
          <p:cNvPr id="4" name="Title 3"/>
          <p:cNvSpPr>
            <a:spLocks noGrp="1"/>
          </p:cNvSpPr>
          <p:nvPr>
            <p:ph type="title"/>
          </p:nvPr>
        </p:nvSpPr>
        <p:spPr/>
        <p:txBody>
          <a:bodyPr>
            <a:normAutofit fontScale="90000"/>
          </a:bodyPr>
          <a:lstStyle/>
          <a:p>
            <a:r>
              <a:rPr lang="en-US" noProof="1"/>
              <a:t>Runtime Polymorphism (2)</a:t>
            </a:r>
            <a:endParaRPr lang="en-US"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22</a:t>
            </a:fld>
            <a:endParaRPr lang="en-US" dirty="0">
              <a:solidFill>
                <a:srgbClr val="2D3791"/>
              </a:solidFill>
              <a:latin typeface="Calibri" panose="020F0502020204030204"/>
            </a:endParaRPr>
          </a:p>
        </p:txBody>
      </p:sp>
      <p:sp>
        <p:nvSpPr>
          <p:cNvPr id="9" name="Rectangle 8"/>
          <p:cNvSpPr>
            <a:spLocks noChangeArrowheads="1"/>
          </p:cNvSpPr>
          <p:nvPr/>
        </p:nvSpPr>
        <p:spPr bwMode="auto">
          <a:xfrm>
            <a:off x="757201" y="2448034"/>
            <a:ext cx="7527325" cy="3168292"/>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r>
              <a:rPr lang="en-US" sz="2396" b="1" noProof="1">
                <a:solidFill>
                  <a:srgbClr val="2D3791"/>
                </a:solidFill>
                <a:latin typeface="Consolas" pitchFamily="49" charset="0"/>
                <a:cs typeface="Consolas" pitchFamily="49" charset="0"/>
              </a:rPr>
              <a:t>public static void Main()</a:t>
            </a:r>
          </a:p>
          <a:p>
            <a:pPr defTabSz="1218072" latinLnBrk="1"/>
            <a:r>
              <a:rPr lang="en-US" sz="2396" b="1" noProof="1">
                <a:solidFill>
                  <a:srgbClr val="2D3791"/>
                </a:solidFill>
                <a:latin typeface="Consolas" pitchFamily="49" charset="0"/>
                <a:cs typeface="Consolas" pitchFamily="49" charset="0"/>
              </a:rPr>
              <a:t>{</a:t>
            </a:r>
          </a:p>
          <a:p>
            <a:pPr defTabSz="1218072" latinLnBrk="1"/>
            <a:r>
              <a:rPr lang="en-US" sz="2396" b="1" noProof="1">
                <a:solidFill>
                  <a:srgbClr val="2D3791"/>
                </a:solidFill>
                <a:latin typeface="Consolas" pitchFamily="49" charset="0"/>
                <a:cs typeface="Consolas" pitchFamily="49" charset="0"/>
              </a:rPr>
              <a:t>  Rectangle rect = new Rectangle(3.0, 4.0);</a:t>
            </a:r>
          </a:p>
          <a:p>
            <a:pPr defTabSz="1218072" latinLnBrk="1"/>
            <a:r>
              <a:rPr lang="en-US" sz="2396" b="1" noProof="1">
                <a:solidFill>
                  <a:srgbClr val="2D3791"/>
                </a:solidFill>
                <a:latin typeface="Consolas" pitchFamily="49" charset="0"/>
                <a:cs typeface="Consolas" pitchFamily="49" charset="0"/>
              </a:rPr>
              <a:t>  Rectangle square = new Square(4.0);</a:t>
            </a:r>
          </a:p>
          <a:p>
            <a:pPr defTabSz="1218072" latinLnBrk="1"/>
            <a:endParaRPr lang="en-US" sz="2396" b="1" noProof="1">
              <a:solidFill>
                <a:srgbClr val="2D3791"/>
              </a:solidFill>
              <a:latin typeface="Consolas" pitchFamily="49" charset="0"/>
              <a:cs typeface="Consolas" pitchFamily="49" charset="0"/>
            </a:endParaRPr>
          </a:p>
          <a:p>
            <a:pPr defTabSz="1218072" latinLnBrk="1"/>
            <a:r>
              <a:rPr lang="en-US" sz="2396" b="1" noProof="1">
                <a:solidFill>
                  <a:srgbClr val="2D3791"/>
                </a:solidFill>
                <a:latin typeface="Consolas" pitchFamily="49" charset="0"/>
                <a:cs typeface="Consolas" pitchFamily="49" charset="0"/>
              </a:rPr>
              <a:t>  Console.WriteLine(rect.Area());</a:t>
            </a:r>
          </a:p>
          <a:p>
            <a:pPr defTabSz="1218072" latinLnBrk="1"/>
            <a:r>
              <a:rPr lang="en-US" sz="2396" b="1" noProof="1">
                <a:solidFill>
                  <a:srgbClr val="2D3791"/>
                </a:solidFill>
                <a:latin typeface="Consolas" pitchFamily="49" charset="0"/>
                <a:cs typeface="Consolas" pitchFamily="49" charset="0"/>
              </a:rPr>
              <a:t>  Console.WriteLine(square.Area());</a:t>
            </a:r>
          </a:p>
          <a:p>
            <a:pPr defTabSz="1218072" latinLnBrk="1"/>
            <a:r>
              <a:rPr lang="en-US" sz="2396" b="1" noProof="1">
                <a:solidFill>
                  <a:srgbClr val="2D3791"/>
                </a:solidFill>
                <a:latin typeface="Consolas" pitchFamily="49" charset="0"/>
                <a:cs typeface="Consolas" pitchFamily="49" charset="0"/>
              </a:rPr>
              <a:t>}</a:t>
            </a:r>
          </a:p>
        </p:txBody>
      </p:sp>
      <p:sp>
        <p:nvSpPr>
          <p:cNvPr id="14" name="AutoShape 6"/>
          <p:cNvSpPr>
            <a:spLocks noChangeArrowheads="1"/>
          </p:cNvSpPr>
          <p:nvPr/>
        </p:nvSpPr>
        <p:spPr bwMode="auto">
          <a:xfrm>
            <a:off x="5904465" y="5223116"/>
            <a:ext cx="2215087" cy="786421"/>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Method overriding</a:t>
            </a:r>
            <a:endParaRPr lang="bg-BG" sz="2399" b="1" dirty="0">
              <a:solidFill>
                <a:srgbClr val="FFFFFF"/>
              </a:solidFill>
              <a:latin typeface="Calibri" panose="020F0502020204030204"/>
            </a:endParaRPr>
          </a:p>
        </p:txBody>
      </p:sp>
    </p:spTree>
    <p:extLst>
      <p:ext uri="{BB962C8B-B14F-4D97-AF65-F5344CB8AC3E}">
        <p14:creationId xmlns:p14="http://schemas.microsoft.com/office/powerpoint/2010/main" val="398529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Problem: Animals</a:t>
            </a:r>
            <a:endParaRPr lang="bg-BG" sz="3999" dirty="0"/>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23</a:t>
            </a:fld>
            <a:endParaRPr lang="en-US" dirty="0">
              <a:solidFill>
                <a:srgbClr val="2D3791"/>
              </a:solidFill>
              <a:latin typeface="Calibri" panose="020F0502020204030204"/>
            </a:endParaRPr>
          </a:p>
        </p:txBody>
      </p:sp>
      <p:grpSp>
        <p:nvGrpSpPr>
          <p:cNvPr id="4" name="Group 3"/>
          <p:cNvGrpSpPr/>
          <p:nvPr/>
        </p:nvGrpSpPr>
        <p:grpSpPr>
          <a:xfrm>
            <a:off x="3620145" y="1484041"/>
            <a:ext cx="4951710" cy="2111824"/>
            <a:chOff x="3619500" y="1483534"/>
            <a:chExt cx="4953000" cy="2112374"/>
          </a:xfrm>
          <a:solidFill>
            <a:schemeClr val="tx1">
              <a:lumMod val="40000"/>
              <a:lumOff val="60000"/>
              <a:alpha val="20000"/>
            </a:schemeClr>
          </a:solidFill>
        </p:grpSpPr>
        <p:sp>
          <p:nvSpPr>
            <p:cNvPr id="18" name="Rectangle 4"/>
            <p:cNvSpPr>
              <a:spLocks noChangeArrowheads="1"/>
            </p:cNvSpPr>
            <p:nvPr/>
          </p:nvSpPr>
          <p:spPr bwMode="auto">
            <a:xfrm>
              <a:off x="3619500" y="1483534"/>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r>
                <a:rPr lang="en-US" sz="2396" b="1" noProof="1">
                  <a:solidFill>
                    <a:srgbClr val="FFA000"/>
                  </a:solidFill>
                  <a:latin typeface="Consolas" pitchFamily="49" charset="0"/>
                  <a:cs typeface="Consolas" pitchFamily="49" charset="0"/>
                </a:rPr>
                <a:t>Animal</a:t>
              </a:r>
            </a:p>
          </p:txBody>
        </p:sp>
        <p:sp>
          <p:nvSpPr>
            <p:cNvPr id="19" name="Rectangle 18"/>
            <p:cNvSpPr>
              <a:spLocks noChangeArrowheads="1"/>
            </p:cNvSpPr>
            <p:nvPr/>
          </p:nvSpPr>
          <p:spPr bwMode="auto">
            <a:xfrm>
              <a:off x="3619500" y="2065096"/>
              <a:ext cx="4953000" cy="955819"/>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r>
                <a:rPr lang="en-US" sz="2396" b="1" noProof="1">
                  <a:solidFill>
                    <a:srgbClr val="2D3791"/>
                  </a:solidFill>
                  <a:latin typeface="Consolas" pitchFamily="49" charset="0"/>
                  <a:cs typeface="Consolas" pitchFamily="49" charset="0"/>
                </a:rPr>
                <a:t>string Name</a:t>
              </a:r>
            </a:p>
            <a:p>
              <a:pPr defTabSz="1218072" latinLnBrk="1"/>
              <a:r>
                <a:rPr lang="en-US" sz="2396" b="1" noProof="1">
                  <a:solidFill>
                    <a:srgbClr val="2D3791"/>
                  </a:solidFill>
                  <a:latin typeface="Consolas" pitchFamily="49" charset="0"/>
                  <a:cs typeface="Consolas" pitchFamily="49" charset="0"/>
                </a:rPr>
                <a:t>string FavouriteFood</a:t>
              </a:r>
            </a:p>
          </p:txBody>
        </p:sp>
        <p:sp>
          <p:nvSpPr>
            <p:cNvPr id="10" name="Rectangle 9"/>
            <p:cNvSpPr>
              <a:spLocks noChangeArrowheads="1"/>
            </p:cNvSpPr>
            <p:nvPr/>
          </p:nvSpPr>
          <p:spPr bwMode="auto">
            <a:xfrm>
              <a:off x="3619500" y="3008972"/>
              <a:ext cx="4951412" cy="586936"/>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r>
                <a:rPr lang="en-US" sz="2396" b="1" noProof="1">
                  <a:solidFill>
                    <a:srgbClr val="2D3791"/>
                  </a:solidFill>
                  <a:latin typeface="Consolas" pitchFamily="49" charset="0"/>
                  <a:cs typeface="Consolas" pitchFamily="49" charset="0"/>
                </a:rPr>
                <a:t>+ExplainSelf():string</a:t>
              </a:r>
            </a:p>
          </p:txBody>
        </p:sp>
      </p:grpSp>
      <p:sp>
        <p:nvSpPr>
          <p:cNvPr id="11" name="Rectangle 4"/>
          <p:cNvSpPr>
            <a:spLocks noChangeArrowheads="1"/>
          </p:cNvSpPr>
          <p:nvPr/>
        </p:nvSpPr>
        <p:spPr bwMode="auto">
          <a:xfrm>
            <a:off x="839569" y="4495523"/>
            <a:ext cx="4951710" cy="586783"/>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r>
              <a:rPr lang="en-US" sz="2396" b="1" noProof="1">
                <a:solidFill>
                  <a:srgbClr val="FFA000"/>
                </a:solidFill>
                <a:latin typeface="Consolas" pitchFamily="49" charset="0"/>
                <a:cs typeface="Consolas" pitchFamily="49" charset="0"/>
              </a:rPr>
              <a:t>Cat</a:t>
            </a:r>
          </a:p>
        </p:txBody>
      </p:sp>
      <p:sp>
        <p:nvSpPr>
          <p:cNvPr id="14" name="Rectangle 13"/>
          <p:cNvSpPr>
            <a:spLocks noChangeArrowheads="1"/>
          </p:cNvSpPr>
          <p:nvPr/>
        </p:nvSpPr>
        <p:spPr bwMode="auto">
          <a:xfrm>
            <a:off x="839569" y="5094339"/>
            <a:ext cx="4951710" cy="586783"/>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r>
              <a:rPr lang="en-US" sz="2396" b="1" noProof="1">
                <a:solidFill>
                  <a:srgbClr val="2D3791"/>
                </a:solidFill>
                <a:latin typeface="Consolas" pitchFamily="49" charset="0"/>
                <a:cs typeface="Consolas" pitchFamily="49" charset="0"/>
              </a:rPr>
              <a:t>+</a:t>
            </a:r>
            <a:r>
              <a:rPr lang="en-US" sz="2396" b="1" dirty="0">
                <a:solidFill>
                  <a:srgbClr val="2D3791"/>
                </a:solidFill>
                <a:latin typeface="Consolas" pitchFamily="49" charset="0"/>
                <a:cs typeface="Consolas" pitchFamily="49" charset="0"/>
              </a:rPr>
              <a:t> </a:t>
            </a:r>
            <a:r>
              <a:rPr lang="en-US" sz="2396" b="1" noProof="1">
                <a:solidFill>
                  <a:srgbClr val="2D3791"/>
                </a:solidFill>
                <a:latin typeface="Consolas" pitchFamily="49" charset="0"/>
                <a:cs typeface="Consolas" pitchFamily="49" charset="0"/>
              </a:rPr>
              <a:t>ExplainSelf():string</a:t>
            </a:r>
          </a:p>
        </p:txBody>
      </p:sp>
      <p:cxnSp>
        <p:nvCxnSpPr>
          <p:cNvPr id="6" name="Straight Arrow Connector 5"/>
          <p:cNvCxnSpPr>
            <a:cxnSpLocks/>
          </p:cNvCxnSpPr>
          <p:nvPr/>
        </p:nvCxnSpPr>
        <p:spPr>
          <a:xfrm flipV="1">
            <a:off x="4925238" y="3620653"/>
            <a:ext cx="0" cy="77505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6901" y="4495523"/>
            <a:ext cx="4951710" cy="586783"/>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r>
              <a:rPr lang="en-US" sz="2396" b="1" noProof="1">
                <a:solidFill>
                  <a:srgbClr val="FFA000"/>
                </a:solidFill>
                <a:latin typeface="Consolas" pitchFamily="49" charset="0"/>
                <a:cs typeface="Consolas" pitchFamily="49" charset="0"/>
              </a:rPr>
              <a:t>Dog</a:t>
            </a:r>
          </a:p>
        </p:txBody>
      </p:sp>
      <p:sp>
        <p:nvSpPr>
          <p:cNvPr id="15" name="Rectangle 14"/>
          <p:cNvSpPr>
            <a:spLocks noChangeArrowheads="1"/>
          </p:cNvSpPr>
          <p:nvPr/>
        </p:nvSpPr>
        <p:spPr bwMode="auto">
          <a:xfrm>
            <a:off x="6476901" y="5094339"/>
            <a:ext cx="4951710" cy="586783"/>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r>
              <a:rPr lang="en-US" sz="2396" b="1" noProof="1">
                <a:solidFill>
                  <a:srgbClr val="2D3791"/>
                </a:solidFill>
                <a:latin typeface="Consolas" pitchFamily="49" charset="0"/>
                <a:cs typeface="Consolas" pitchFamily="49" charset="0"/>
              </a:rPr>
              <a:t>+</a:t>
            </a:r>
            <a:r>
              <a:rPr lang="en-US" sz="2396" b="1" dirty="0">
                <a:solidFill>
                  <a:srgbClr val="2D3791"/>
                </a:solidFill>
                <a:latin typeface="Consolas" pitchFamily="49" charset="0"/>
                <a:cs typeface="Consolas" pitchFamily="49" charset="0"/>
              </a:rPr>
              <a:t> </a:t>
            </a:r>
            <a:r>
              <a:rPr lang="en-US" sz="2396" b="1" noProof="1">
                <a:solidFill>
                  <a:srgbClr val="2D3791"/>
                </a:solidFill>
                <a:latin typeface="Consolas" pitchFamily="49" charset="0"/>
                <a:cs typeface="Consolas" pitchFamily="49" charset="0"/>
              </a:rPr>
              <a:t>ExplainSelf():string</a:t>
            </a:r>
          </a:p>
        </p:txBody>
      </p:sp>
      <p:sp>
        <p:nvSpPr>
          <p:cNvPr id="17" name="TextBox 16">
            <a:extLst>
              <a:ext uri="{FF2B5EF4-FFF2-40B4-BE49-F238E27FC236}">
                <a16:creationId xmlns:a16="http://schemas.microsoft.com/office/drawing/2014/main" id="{7D88D088-EB69-44AD-BEAA-9DAF451D2F54}"/>
              </a:ext>
            </a:extLst>
          </p:cNvPr>
          <p:cNvSpPr txBox="1"/>
          <p:nvPr/>
        </p:nvSpPr>
        <p:spPr>
          <a:xfrm>
            <a:off x="761801" y="6358431"/>
            <a:ext cx="10589042" cy="369236"/>
          </a:xfrm>
          <a:prstGeom prst="rect">
            <a:avLst/>
          </a:prstGeom>
          <a:noFill/>
        </p:spPr>
        <p:txBody>
          <a:bodyPr wrap="square" rtlCol="0">
            <a:spAutoFit/>
          </a:bodyPr>
          <a:lstStyle>
            <a:defPPr>
              <a:defRPr lang="en-US"/>
            </a:defPPr>
            <a:lvl1pPr algn="ctr"/>
          </a:lstStyle>
          <a:p>
            <a:pPr defTabSz="914400"/>
            <a:r>
              <a:rPr lang="en-US" sz="1799" dirty="0">
                <a:solidFill>
                  <a:srgbClr val="2D3791"/>
                </a:solidFill>
                <a:latin typeface="Calibri" panose="020F0502020204030204"/>
              </a:rPr>
              <a:t>Check your solution here: </a:t>
            </a:r>
            <a:r>
              <a:rPr lang="en-US" sz="1799" dirty="0">
                <a:solidFill>
                  <a:srgbClr val="2D3791"/>
                </a:solidFill>
                <a:latin typeface="Calibri" panose="020F0502020204030204"/>
                <a:hlinkClick r:id="rId3"/>
              </a:rPr>
              <a:t>https://judge.softuni.bg/Contests/1503/Polymorphism-Lab</a:t>
            </a:r>
            <a:endParaRPr lang="en-US" sz="1799" u="sng" dirty="0">
              <a:solidFill>
                <a:srgbClr val="FFA000"/>
              </a:solidFill>
              <a:latin typeface="Calibri" panose="020F0502020204030204"/>
            </a:endParaRPr>
          </a:p>
        </p:txBody>
      </p:sp>
      <p:cxnSp>
        <p:nvCxnSpPr>
          <p:cNvPr id="20" name="Straight Arrow Connector 19">
            <a:extLst>
              <a:ext uri="{FF2B5EF4-FFF2-40B4-BE49-F238E27FC236}">
                <a16:creationId xmlns:a16="http://schemas.microsoft.com/office/drawing/2014/main" id="{64C96F2B-396A-4C67-931E-292657D0FED3}"/>
              </a:ext>
            </a:extLst>
          </p:cNvPr>
          <p:cNvCxnSpPr>
            <a:cxnSpLocks/>
          </p:cNvCxnSpPr>
          <p:nvPr/>
        </p:nvCxnSpPr>
        <p:spPr>
          <a:xfrm flipV="1">
            <a:off x="7374837" y="3620653"/>
            <a:ext cx="0" cy="77505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1043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Solution: Animals</a:t>
            </a:r>
            <a:endParaRPr lang="bg-BG" sz="3999"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24</a:t>
            </a:fld>
            <a:endParaRPr lang="en-US" dirty="0">
              <a:solidFill>
                <a:srgbClr val="2D3791"/>
              </a:solidFill>
              <a:latin typeface="Calibri" panose="020F0502020204030204"/>
            </a:endParaRPr>
          </a:p>
        </p:txBody>
      </p:sp>
      <p:sp>
        <p:nvSpPr>
          <p:cNvPr id="11" name="Text Placeholder 5"/>
          <p:cNvSpPr txBox="1">
            <a:spLocks/>
          </p:cNvSpPr>
          <p:nvPr/>
        </p:nvSpPr>
        <p:spPr>
          <a:xfrm>
            <a:off x="1575312" y="1771128"/>
            <a:ext cx="8902863" cy="4274654"/>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public abstract class Animal { </a:t>
            </a:r>
            <a:br>
              <a:rPr lang="en-US" sz="2396" dirty="0">
                <a:solidFill>
                  <a:srgbClr val="2D3791"/>
                </a:solidFill>
              </a:rPr>
            </a:br>
            <a:r>
              <a:rPr lang="en-US" sz="2396" dirty="0">
                <a:solidFill>
                  <a:srgbClr val="2D3791"/>
                </a:solidFill>
              </a:rPr>
              <a:t>  </a:t>
            </a:r>
            <a:r>
              <a:rPr lang="en-US" sz="2396" i="1" dirty="0">
                <a:solidFill>
                  <a:srgbClr val="00B050"/>
                </a:solidFill>
              </a:rPr>
              <a:t>// Create Constructor</a:t>
            </a:r>
          </a:p>
          <a:p>
            <a:r>
              <a:rPr lang="en-US" sz="2396" dirty="0">
                <a:solidFill>
                  <a:srgbClr val="2D3791"/>
                </a:solidFill>
              </a:rPr>
              <a:t>  public string Name { get; private set; }</a:t>
            </a:r>
          </a:p>
          <a:p>
            <a:r>
              <a:rPr lang="en-US" sz="2396" dirty="0">
                <a:solidFill>
                  <a:srgbClr val="2D3791"/>
                </a:solidFill>
              </a:rPr>
              <a:t>  public string FavouriteFood { get; private set; }</a:t>
            </a:r>
          </a:p>
          <a:p>
            <a:r>
              <a:rPr lang="en-US" sz="2396" dirty="0">
                <a:solidFill>
                  <a:srgbClr val="2D3791"/>
                </a:solidFill>
              </a:rPr>
              <a:t>  public virtual string </a:t>
            </a:r>
            <a:r>
              <a:rPr lang="en-US" sz="2396" noProof="1">
                <a:solidFill>
                  <a:srgbClr val="2D3791"/>
                </a:solidFill>
              </a:rPr>
              <a:t>ExplainSelf</a:t>
            </a:r>
            <a:r>
              <a:rPr lang="en-US" sz="2396" dirty="0">
                <a:solidFill>
                  <a:srgbClr val="2D3791"/>
                </a:solidFill>
              </a:rPr>
              <a:t>()</a:t>
            </a:r>
            <a:r>
              <a:rPr lang="bg-BG" sz="2396" dirty="0">
                <a:solidFill>
                  <a:srgbClr val="2D3791"/>
                </a:solidFill>
              </a:rPr>
              <a:t> </a:t>
            </a:r>
            <a:r>
              <a:rPr lang="en-US" sz="2396" dirty="0">
                <a:solidFill>
                  <a:srgbClr val="2D3791"/>
                </a:solidFill>
              </a:rPr>
              <a:t>{</a:t>
            </a:r>
          </a:p>
          <a:p>
            <a:r>
              <a:rPr lang="en-US" sz="2396" dirty="0">
                <a:solidFill>
                  <a:srgbClr val="2D3791"/>
                </a:solidFill>
              </a:rPr>
              <a:t>    return string.Format(</a:t>
            </a:r>
          </a:p>
          <a:p>
            <a:r>
              <a:rPr lang="en-US" sz="2396" dirty="0">
                <a:solidFill>
                  <a:srgbClr val="2D3791"/>
                </a:solidFill>
              </a:rPr>
              <a:t>      "I am {0} and my favourite food is {1}",</a:t>
            </a:r>
          </a:p>
          <a:p>
            <a:r>
              <a:rPr lang="en-US" sz="2396" dirty="0">
                <a:solidFill>
                  <a:srgbClr val="2D3791"/>
                </a:solidFill>
              </a:rPr>
              <a:t>      this.Name,</a:t>
            </a:r>
          </a:p>
          <a:p>
            <a:r>
              <a:rPr lang="en-US" sz="2396" dirty="0">
                <a:solidFill>
                  <a:srgbClr val="2D3791"/>
                </a:solidFill>
              </a:rPr>
              <a:t>      </a:t>
            </a:r>
            <a:r>
              <a:rPr lang="en-US" sz="2396" noProof="1">
                <a:solidFill>
                  <a:srgbClr val="2D3791"/>
                </a:solidFill>
              </a:rPr>
              <a:t>this.FavouriteFood);</a:t>
            </a:r>
          </a:p>
          <a:p>
            <a:r>
              <a:rPr lang="en-US" sz="2396" dirty="0">
                <a:solidFill>
                  <a:srgbClr val="2D3791"/>
                </a:solidFill>
              </a:rPr>
              <a:t>  }</a:t>
            </a:r>
          </a:p>
          <a:p>
            <a:r>
              <a:rPr lang="en-US" sz="2396" dirty="0">
                <a:solidFill>
                  <a:srgbClr val="2D3791"/>
                </a:solidFill>
              </a:rPr>
              <a:t>}</a:t>
            </a:r>
          </a:p>
        </p:txBody>
      </p:sp>
    </p:spTree>
    <p:extLst>
      <p:ext uri="{BB962C8B-B14F-4D97-AF65-F5344CB8AC3E}">
        <p14:creationId xmlns:p14="http://schemas.microsoft.com/office/powerpoint/2010/main" val="26808847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Solution: Animals (2)</a:t>
            </a:r>
            <a:endParaRPr lang="bg-BG" sz="3999"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25</a:t>
            </a:fld>
            <a:endParaRPr lang="en-US" dirty="0">
              <a:solidFill>
                <a:srgbClr val="2D3791"/>
              </a:solidFill>
              <a:latin typeface="Calibri" panose="020F0502020204030204"/>
            </a:endParaRPr>
          </a:p>
        </p:txBody>
      </p:sp>
      <p:sp>
        <p:nvSpPr>
          <p:cNvPr id="11" name="Text Placeholder 5"/>
          <p:cNvSpPr txBox="1">
            <a:spLocks/>
          </p:cNvSpPr>
          <p:nvPr/>
        </p:nvSpPr>
        <p:spPr>
          <a:xfrm>
            <a:off x="1719152" y="1817772"/>
            <a:ext cx="8599406" cy="4274654"/>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public class Dog : Animal</a:t>
            </a:r>
          </a:p>
          <a:p>
            <a:r>
              <a:rPr lang="en-US" sz="2396" dirty="0">
                <a:solidFill>
                  <a:srgbClr val="2D3791"/>
                </a:solidFill>
              </a:rPr>
              <a:t>{</a:t>
            </a:r>
          </a:p>
          <a:p>
            <a:r>
              <a:rPr lang="en-US" sz="2396" dirty="0">
                <a:solidFill>
                  <a:srgbClr val="2D3791"/>
                </a:solidFill>
              </a:rPr>
              <a:t>  public Dog(string name, string favouriteFood)</a:t>
            </a:r>
          </a:p>
          <a:p>
            <a:r>
              <a:rPr lang="en-US" sz="2396" dirty="0">
                <a:solidFill>
                  <a:srgbClr val="2D3791"/>
                </a:solidFill>
              </a:rPr>
              <a:t>    : base(name, </a:t>
            </a:r>
            <a:r>
              <a:rPr lang="en-US" sz="2396" noProof="1">
                <a:solidFill>
                  <a:srgbClr val="2D3791"/>
                </a:solidFill>
              </a:rPr>
              <a:t>favouriteFood</a:t>
            </a:r>
            <a:r>
              <a:rPr lang="en-US" sz="2396" dirty="0">
                <a:solidFill>
                  <a:srgbClr val="2D3791"/>
                </a:solidFill>
              </a:rPr>
              <a:t>)</a:t>
            </a:r>
            <a:r>
              <a:rPr lang="bg-BG" sz="2396" dirty="0">
                <a:solidFill>
                  <a:srgbClr val="2D3791"/>
                </a:solidFill>
              </a:rPr>
              <a:t> </a:t>
            </a:r>
            <a:r>
              <a:rPr lang="en-US" sz="2396" dirty="0">
                <a:solidFill>
                  <a:srgbClr val="2D3791"/>
                </a:solidFill>
              </a:rPr>
              <a:t>{</a:t>
            </a:r>
            <a:r>
              <a:rPr lang="bg-BG" sz="2396" dirty="0">
                <a:solidFill>
                  <a:srgbClr val="2D3791"/>
                </a:solidFill>
              </a:rPr>
              <a:t> </a:t>
            </a:r>
            <a:r>
              <a:rPr lang="en-US" sz="2396" dirty="0">
                <a:solidFill>
                  <a:srgbClr val="2D3791"/>
                </a:solidFill>
              </a:rPr>
              <a:t>}</a:t>
            </a:r>
          </a:p>
          <a:p>
            <a:r>
              <a:rPr lang="en-US" sz="2396" dirty="0">
                <a:solidFill>
                  <a:srgbClr val="2D3791"/>
                </a:solidFill>
              </a:rPr>
              <a:t>  public override string ExplainSelf()</a:t>
            </a:r>
          </a:p>
          <a:p>
            <a:r>
              <a:rPr lang="en-US" sz="2396" dirty="0">
                <a:solidFill>
                  <a:srgbClr val="2D3791"/>
                </a:solidFill>
              </a:rPr>
              <a:t>  {</a:t>
            </a:r>
          </a:p>
          <a:p>
            <a:r>
              <a:rPr lang="en-US" sz="2396" dirty="0">
                <a:solidFill>
                  <a:srgbClr val="2D3791"/>
                </a:solidFill>
              </a:rPr>
              <a:t>    return base.ExplainSelf() +</a:t>
            </a:r>
          </a:p>
          <a:p>
            <a:r>
              <a:rPr lang="en-US" sz="2396" dirty="0">
                <a:solidFill>
                  <a:srgbClr val="2D3791"/>
                </a:solidFill>
              </a:rPr>
              <a:t>    </a:t>
            </a:r>
            <a:r>
              <a:rPr lang="en-US" sz="2396" noProof="1">
                <a:solidFill>
                  <a:srgbClr val="2D3791"/>
                </a:solidFill>
              </a:rPr>
              <a:t>Environment.NewLine</a:t>
            </a:r>
            <a:r>
              <a:rPr lang="en-US" sz="2396" dirty="0">
                <a:solidFill>
                  <a:srgbClr val="2D3791"/>
                </a:solidFill>
              </a:rPr>
              <a:t> +</a:t>
            </a:r>
          </a:p>
          <a:p>
            <a:r>
              <a:rPr lang="en-US" sz="2396" dirty="0">
                <a:solidFill>
                  <a:srgbClr val="2D3791"/>
                </a:solidFill>
              </a:rPr>
              <a:t>    "BARK";</a:t>
            </a:r>
          </a:p>
          <a:p>
            <a:r>
              <a:rPr lang="en-US" sz="2396" dirty="0">
                <a:solidFill>
                  <a:srgbClr val="2D3791"/>
                </a:solidFill>
              </a:rPr>
              <a:t>  }</a:t>
            </a:r>
          </a:p>
          <a:p>
            <a:r>
              <a:rPr lang="en-US" sz="2396" dirty="0">
                <a:solidFill>
                  <a:srgbClr val="2D3791"/>
                </a:solidFill>
              </a:rPr>
              <a:t>}</a:t>
            </a:r>
          </a:p>
        </p:txBody>
      </p:sp>
    </p:spTree>
    <p:extLst>
      <p:ext uri="{BB962C8B-B14F-4D97-AF65-F5344CB8AC3E}">
        <p14:creationId xmlns:p14="http://schemas.microsoft.com/office/powerpoint/2010/main" val="34029538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1640796" y="1765534"/>
            <a:ext cx="9121785" cy="4274654"/>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sz="2396" dirty="0">
                <a:solidFill>
                  <a:srgbClr val="2D3791"/>
                </a:solidFill>
              </a:rPr>
              <a:t>public class Cat : Animal</a:t>
            </a:r>
          </a:p>
          <a:p>
            <a:r>
              <a:rPr lang="en-US" sz="2396" dirty="0">
                <a:solidFill>
                  <a:srgbClr val="2D3791"/>
                </a:solidFill>
              </a:rPr>
              <a:t>{</a:t>
            </a:r>
          </a:p>
          <a:p>
            <a:r>
              <a:rPr lang="en-US" sz="2396" dirty="0">
                <a:solidFill>
                  <a:srgbClr val="2D3791"/>
                </a:solidFill>
              </a:rPr>
              <a:t>  public Cat(string name, string favouriteFood)</a:t>
            </a:r>
          </a:p>
          <a:p>
            <a:r>
              <a:rPr lang="en-US" sz="2396" dirty="0">
                <a:solidFill>
                  <a:srgbClr val="2D3791"/>
                </a:solidFill>
              </a:rPr>
              <a:t>    : base(name, </a:t>
            </a:r>
            <a:r>
              <a:rPr lang="en-US" sz="2396" noProof="1">
                <a:solidFill>
                  <a:srgbClr val="2D3791"/>
                </a:solidFill>
              </a:rPr>
              <a:t>favouriteFood</a:t>
            </a:r>
            <a:r>
              <a:rPr lang="en-US" sz="2396" dirty="0">
                <a:solidFill>
                  <a:srgbClr val="2D3791"/>
                </a:solidFill>
              </a:rPr>
              <a:t>)</a:t>
            </a:r>
            <a:r>
              <a:rPr lang="bg-BG" sz="2396" dirty="0">
                <a:solidFill>
                  <a:srgbClr val="2D3791"/>
                </a:solidFill>
              </a:rPr>
              <a:t> </a:t>
            </a:r>
            <a:r>
              <a:rPr lang="en-US" sz="2396" dirty="0">
                <a:solidFill>
                  <a:srgbClr val="2D3791"/>
                </a:solidFill>
              </a:rPr>
              <a:t>{</a:t>
            </a:r>
            <a:r>
              <a:rPr lang="bg-BG" sz="2396" dirty="0">
                <a:solidFill>
                  <a:srgbClr val="2D3791"/>
                </a:solidFill>
              </a:rPr>
              <a:t> </a:t>
            </a:r>
            <a:r>
              <a:rPr lang="en-US" sz="2396" dirty="0">
                <a:solidFill>
                  <a:srgbClr val="2D3791"/>
                </a:solidFill>
              </a:rPr>
              <a:t>}</a:t>
            </a:r>
          </a:p>
          <a:p>
            <a:r>
              <a:rPr lang="en-US" sz="2396" dirty="0">
                <a:solidFill>
                  <a:srgbClr val="2D3791"/>
                </a:solidFill>
              </a:rPr>
              <a:t>  public override string ExplainSelf()</a:t>
            </a:r>
          </a:p>
          <a:p>
            <a:r>
              <a:rPr lang="en-US" sz="2396" dirty="0">
                <a:solidFill>
                  <a:srgbClr val="2D3791"/>
                </a:solidFill>
              </a:rPr>
              <a:t>  {</a:t>
            </a:r>
          </a:p>
          <a:p>
            <a:r>
              <a:rPr lang="en-US" sz="2396" dirty="0">
                <a:solidFill>
                  <a:srgbClr val="2D3791"/>
                </a:solidFill>
              </a:rPr>
              <a:t>    return base.ExplainSelf() +</a:t>
            </a:r>
          </a:p>
          <a:p>
            <a:r>
              <a:rPr lang="en-US" sz="2396" dirty="0">
                <a:solidFill>
                  <a:srgbClr val="2D3791"/>
                </a:solidFill>
              </a:rPr>
              <a:t>    </a:t>
            </a:r>
            <a:r>
              <a:rPr lang="en-US" sz="2396" noProof="1">
                <a:solidFill>
                  <a:srgbClr val="2D3791"/>
                </a:solidFill>
              </a:rPr>
              <a:t>Environment.NewLine</a:t>
            </a:r>
            <a:r>
              <a:rPr lang="en-US" sz="2396" dirty="0">
                <a:solidFill>
                  <a:srgbClr val="2D3791"/>
                </a:solidFill>
              </a:rPr>
              <a:t> +</a:t>
            </a:r>
          </a:p>
          <a:p>
            <a:r>
              <a:rPr lang="en-US" sz="2396" dirty="0">
                <a:solidFill>
                  <a:srgbClr val="2D3791"/>
                </a:solidFill>
              </a:rPr>
              <a:t>    "MEOW";</a:t>
            </a:r>
          </a:p>
          <a:p>
            <a:r>
              <a:rPr lang="en-US" sz="2396" dirty="0">
                <a:solidFill>
                  <a:srgbClr val="2D3791"/>
                </a:solidFill>
              </a:rPr>
              <a:t>  }</a:t>
            </a:r>
          </a:p>
          <a:p>
            <a:r>
              <a:rPr lang="en-US" sz="2396" dirty="0">
                <a:solidFill>
                  <a:srgbClr val="2D3791"/>
                </a:solidFill>
              </a:rPr>
              <a:t>}</a:t>
            </a:r>
          </a:p>
        </p:txBody>
      </p:sp>
      <p:sp>
        <p:nvSpPr>
          <p:cNvPr id="2" name="Title 1"/>
          <p:cNvSpPr>
            <a:spLocks noGrp="1"/>
          </p:cNvSpPr>
          <p:nvPr>
            <p:ph type="title"/>
          </p:nvPr>
        </p:nvSpPr>
        <p:spPr>
          <a:prstGeom prst="rect">
            <a:avLst/>
          </a:prstGeom>
        </p:spPr>
        <p:txBody>
          <a:bodyPr anchor="ctr" anchorCtr="0"/>
          <a:lstStyle/>
          <a:p>
            <a:pPr>
              <a:lnSpc>
                <a:spcPts val="3999"/>
              </a:lnSpc>
              <a:defRPr/>
            </a:pPr>
            <a:r>
              <a:rPr lang="en-US" sz="3999" dirty="0"/>
              <a:t>Solution: Animals (3)</a:t>
            </a:r>
            <a:endParaRPr lang="bg-BG" sz="3999"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26</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3975798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p:txBody>
          <a:bodyPr/>
          <a:lstStyle/>
          <a:p>
            <a:pPr>
              <a:spcBef>
                <a:spcPts val="1200"/>
              </a:spcBef>
              <a:buClr>
                <a:schemeClr val="tx1"/>
              </a:buClr>
            </a:pPr>
            <a:r>
              <a:rPr lang="en-US" b="1" dirty="0">
                <a:solidFill>
                  <a:schemeClr val="tx2"/>
                </a:solidFill>
              </a:rPr>
              <a:t>Overriding</a:t>
            </a:r>
            <a:r>
              <a:rPr lang="en-US" dirty="0">
                <a:solidFill>
                  <a:schemeClr val="tx2"/>
                </a:solidFill>
              </a:rPr>
              <a:t> must take place in any sub-classes</a:t>
            </a:r>
          </a:p>
          <a:p>
            <a:pPr>
              <a:spcBef>
                <a:spcPts val="1200"/>
              </a:spcBef>
            </a:pPr>
            <a:r>
              <a:rPr lang="en-US" dirty="0">
                <a:solidFill>
                  <a:schemeClr val="tx2"/>
                </a:solidFill>
              </a:rPr>
              <a:t>The overriding method and the base must have the </a:t>
            </a:r>
            <a:r>
              <a:rPr lang="en-US" b="1" dirty="0">
                <a:solidFill>
                  <a:schemeClr val="tx2"/>
                </a:solidFill>
              </a:rPr>
              <a:t>same</a:t>
            </a:r>
            <a:r>
              <a:rPr lang="en-US" dirty="0">
                <a:solidFill>
                  <a:schemeClr val="tx2"/>
                </a:solidFill>
              </a:rPr>
              <a:t>           </a:t>
            </a:r>
            <a:r>
              <a:rPr lang="en-US" b="1" dirty="0">
                <a:solidFill>
                  <a:schemeClr val="tx2"/>
                </a:solidFill>
              </a:rPr>
              <a:t>return type </a:t>
            </a:r>
            <a:r>
              <a:rPr lang="en-US" dirty="0">
                <a:solidFill>
                  <a:schemeClr val="tx2"/>
                </a:solidFill>
              </a:rPr>
              <a:t>and the </a:t>
            </a:r>
            <a:r>
              <a:rPr lang="en-US" b="1" dirty="0">
                <a:solidFill>
                  <a:schemeClr val="tx2"/>
                </a:solidFill>
              </a:rPr>
              <a:t>same</a:t>
            </a:r>
            <a:r>
              <a:rPr lang="en-US" dirty="0">
                <a:solidFill>
                  <a:schemeClr val="tx2"/>
                </a:solidFill>
              </a:rPr>
              <a:t> </a:t>
            </a:r>
            <a:r>
              <a:rPr lang="en-US" b="1" dirty="0">
                <a:solidFill>
                  <a:schemeClr val="tx2"/>
                </a:solidFill>
              </a:rPr>
              <a:t>signature</a:t>
            </a:r>
          </a:p>
          <a:p>
            <a:pPr>
              <a:spcBef>
                <a:spcPts val="1200"/>
              </a:spcBef>
            </a:pPr>
            <a:r>
              <a:rPr lang="en-US" dirty="0">
                <a:solidFill>
                  <a:schemeClr val="tx2"/>
                </a:solidFill>
              </a:rPr>
              <a:t>Base method must have the </a:t>
            </a:r>
            <a:r>
              <a:rPr lang="en-US" b="1" dirty="0">
                <a:solidFill>
                  <a:schemeClr val="tx2"/>
                </a:solidFill>
                <a:latin typeface="Consolas" panose="020B0609020204030204" pitchFamily="49" charset="0"/>
              </a:rPr>
              <a:t>virtual</a:t>
            </a:r>
            <a:r>
              <a:rPr lang="en-US" dirty="0">
                <a:solidFill>
                  <a:schemeClr val="tx2"/>
                </a:solidFill>
              </a:rPr>
              <a:t> keyword</a:t>
            </a:r>
          </a:p>
          <a:p>
            <a:pPr>
              <a:spcBef>
                <a:spcPts val="1200"/>
              </a:spcBef>
            </a:pPr>
            <a:r>
              <a:rPr lang="en-US" dirty="0">
                <a:solidFill>
                  <a:schemeClr val="tx2"/>
                </a:solidFill>
              </a:rPr>
              <a:t>Overriding method must have the </a:t>
            </a:r>
            <a:r>
              <a:rPr lang="en-US" b="1" dirty="0">
                <a:solidFill>
                  <a:schemeClr val="tx2"/>
                </a:solidFill>
                <a:latin typeface="Consolas" panose="020B0609020204030204" pitchFamily="49" charset="0"/>
              </a:rPr>
              <a:t>abstract</a:t>
            </a:r>
            <a:r>
              <a:rPr lang="en-US" dirty="0">
                <a:solidFill>
                  <a:schemeClr val="tx2"/>
                </a:solidFill>
              </a:rPr>
              <a:t> or </a:t>
            </a:r>
            <a:r>
              <a:rPr lang="en-US" b="1" dirty="0">
                <a:solidFill>
                  <a:schemeClr val="tx2"/>
                </a:solidFill>
                <a:latin typeface="Consolas" panose="020B0609020204030204" pitchFamily="49" charset="0"/>
              </a:rPr>
              <a:t>override</a:t>
            </a:r>
            <a:r>
              <a:rPr lang="en-US" dirty="0">
                <a:solidFill>
                  <a:schemeClr val="tx2"/>
                </a:solidFill>
              </a:rPr>
              <a:t> keyword</a:t>
            </a:r>
          </a:p>
          <a:p>
            <a:pPr>
              <a:spcBef>
                <a:spcPts val="1200"/>
              </a:spcBef>
              <a:buClr>
                <a:schemeClr val="tx1"/>
              </a:buClr>
            </a:pPr>
            <a:r>
              <a:rPr lang="en-US" b="1" dirty="0">
                <a:solidFill>
                  <a:schemeClr val="tx2"/>
                </a:solidFill>
              </a:rPr>
              <a:t>Private and static </a:t>
            </a:r>
            <a:r>
              <a:rPr lang="en-US" dirty="0">
                <a:solidFill>
                  <a:schemeClr val="tx2"/>
                </a:solidFill>
              </a:rPr>
              <a:t>methods </a:t>
            </a:r>
            <a:r>
              <a:rPr lang="en-US" b="1" dirty="0">
                <a:solidFill>
                  <a:schemeClr val="tx2"/>
                </a:solidFill>
              </a:rPr>
              <a:t>cannot</a:t>
            </a:r>
            <a:r>
              <a:rPr lang="en-US" dirty="0">
                <a:solidFill>
                  <a:schemeClr val="tx2"/>
                </a:solidFill>
              </a:rPr>
              <a:t> be overridden </a:t>
            </a:r>
          </a:p>
          <a:p>
            <a:endParaRPr lang="bg-BG" dirty="0">
              <a:solidFill>
                <a:schemeClr val="tx2"/>
              </a:solidFill>
            </a:endParaRPr>
          </a:p>
        </p:txBody>
      </p:sp>
      <p:sp>
        <p:nvSpPr>
          <p:cNvPr id="4" name="Title 3"/>
          <p:cNvSpPr>
            <a:spLocks noGrp="1"/>
          </p:cNvSpPr>
          <p:nvPr>
            <p:ph type="title"/>
          </p:nvPr>
        </p:nvSpPr>
        <p:spPr/>
        <p:txBody>
          <a:bodyPr>
            <a:normAutofit fontScale="90000"/>
          </a:bodyPr>
          <a:lstStyle/>
          <a:p>
            <a:r>
              <a:rPr lang="en-US" noProof="1"/>
              <a:t>Rules for Overriding Method</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27</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173941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p:txBody>
          <a:bodyPr/>
          <a:lstStyle/>
          <a:p>
            <a:pPr>
              <a:buClr>
                <a:schemeClr val="tx1"/>
              </a:buClr>
            </a:pPr>
            <a:r>
              <a:rPr lang="en-US" b="1" dirty="0">
                <a:solidFill>
                  <a:schemeClr val="tx2"/>
                </a:solidFill>
              </a:rPr>
              <a:t>Virtual</a:t>
            </a:r>
            <a:r>
              <a:rPr lang="en-US" dirty="0">
                <a:solidFill>
                  <a:schemeClr val="tx2"/>
                </a:solidFill>
              </a:rPr>
              <a:t> members use </a:t>
            </a:r>
            <a:r>
              <a:rPr lang="en-US" b="1" dirty="0">
                <a:solidFill>
                  <a:schemeClr val="tx2"/>
                </a:solidFill>
                <a:latin typeface="Consolas" panose="020B0609020204030204" pitchFamily="49" charset="0"/>
              </a:rPr>
              <a:t>base</a:t>
            </a:r>
            <a:r>
              <a:rPr lang="en-US" b="1" dirty="0">
                <a:solidFill>
                  <a:schemeClr val="tx2"/>
                </a:solidFill>
              </a:rPr>
              <a:t> keyword</a:t>
            </a:r>
            <a:r>
              <a:rPr lang="en-US" dirty="0">
                <a:solidFill>
                  <a:schemeClr val="tx2"/>
                </a:solidFill>
              </a:rPr>
              <a:t> to call the </a:t>
            </a:r>
            <a:r>
              <a:rPr lang="en-US" b="1" dirty="0">
                <a:solidFill>
                  <a:schemeClr val="tx2"/>
                </a:solidFill>
              </a:rPr>
              <a:t>base class</a:t>
            </a:r>
          </a:p>
          <a:p>
            <a:pPr>
              <a:buClr>
                <a:schemeClr val="tx1"/>
              </a:buClr>
            </a:pPr>
            <a:r>
              <a:rPr lang="en-US" dirty="0">
                <a:solidFill>
                  <a:schemeClr val="tx2"/>
                </a:solidFill>
              </a:rPr>
              <a:t>Occurring base class behavior enables the derived class concentrate on implementing specific behavior </a:t>
            </a:r>
          </a:p>
          <a:p>
            <a:pPr>
              <a:buClr>
                <a:schemeClr val="tx1"/>
              </a:buClr>
            </a:pPr>
            <a:r>
              <a:rPr lang="en-US" dirty="0">
                <a:solidFill>
                  <a:schemeClr val="tx2"/>
                </a:solidFill>
              </a:rPr>
              <a:t>If the base implementation is not called, the derived class has to make their behavior compatible with the behavior of the base class</a:t>
            </a:r>
            <a:endParaRPr lang="bg-BG" dirty="0">
              <a:solidFill>
                <a:schemeClr val="tx2"/>
              </a:solidFill>
            </a:endParaRPr>
          </a:p>
        </p:txBody>
      </p:sp>
      <p:sp>
        <p:nvSpPr>
          <p:cNvPr id="4" name="Title 3"/>
          <p:cNvSpPr>
            <a:spLocks noGrp="1"/>
          </p:cNvSpPr>
          <p:nvPr>
            <p:ph type="title"/>
          </p:nvPr>
        </p:nvSpPr>
        <p:spPr/>
        <p:txBody>
          <a:bodyPr>
            <a:normAutofit fontScale="90000"/>
          </a:bodyPr>
          <a:lstStyle/>
          <a:p>
            <a:r>
              <a:rPr lang="en-US" noProof="1"/>
              <a:t>Rules for Overriding Method</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28</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1172037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p:txBody>
          <a:bodyPr>
            <a:normAutofit/>
          </a:bodyPr>
          <a:lstStyle/>
          <a:p>
            <a:pPr>
              <a:spcBef>
                <a:spcPts val="1200"/>
              </a:spcBef>
              <a:buClr>
                <a:schemeClr val="tx1"/>
              </a:buClr>
            </a:pPr>
            <a:r>
              <a:rPr lang="en-US" dirty="0">
                <a:solidFill>
                  <a:schemeClr val="tx2"/>
                </a:solidFill>
              </a:rPr>
              <a:t>Virtual members </a:t>
            </a:r>
            <a:r>
              <a:rPr lang="en-US" b="1" dirty="0">
                <a:solidFill>
                  <a:schemeClr val="tx2"/>
                </a:solidFill>
              </a:rPr>
              <a:t>remain virtual indefinitely</a:t>
            </a:r>
          </a:p>
          <a:p>
            <a:pPr>
              <a:spcBef>
                <a:spcPts val="1200"/>
              </a:spcBef>
              <a:buClr>
                <a:schemeClr val="tx1"/>
              </a:buClr>
            </a:pPr>
            <a:r>
              <a:rPr lang="en-US" dirty="0">
                <a:solidFill>
                  <a:schemeClr val="tx2"/>
                </a:solidFill>
              </a:rPr>
              <a:t>A derived class can stop virtual inheritance by declaring an override as </a:t>
            </a:r>
            <a:r>
              <a:rPr lang="en-US" b="1" dirty="0">
                <a:solidFill>
                  <a:schemeClr val="tx2"/>
                </a:solidFill>
                <a:latin typeface="Consolas" panose="020B0609020204030204" pitchFamily="49" charset="0"/>
              </a:rPr>
              <a:t>sealed</a:t>
            </a:r>
          </a:p>
          <a:p>
            <a:r>
              <a:rPr lang="en-US" dirty="0">
                <a:solidFill>
                  <a:schemeClr val="tx2"/>
                </a:solidFill>
              </a:rPr>
              <a:t>Sealed methods can be replaced by derived classes by using the </a:t>
            </a:r>
            <a:r>
              <a:rPr lang="en-US" b="1" dirty="0">
                <a:solidFill>
                  <a:schemeClr val="tx2"/>
                </a:solidFill>
                <a:latin typeface="Consolas" panose="020B0609020204030204" pitchFamily="49" charset="0"/>
              </a:rPr>
              <a:t>new</a:t>
            </a:r>
            <a:r>
              <a:rPr lang="en-US" dirty="0">
                <a:solidFill>
                  <a:schemeClr val="tx2"/>
                </a:solidFill>
              </a:rPr>
              <a:t> keyword</a:t>
            </a:r>
          </a:p>
          <a:p>
            <a:r>
              <a:rPr lang="en-US" dirty="0">
                <a:solidFill>
                  <a:schemeClr val="tx2"/>
                </a:solidFill>
              </a:rPr>
              <a:t>The </a:t>
            </a:r>
            <a:r>
              <a:rPr lang="en-US" b="1" dirty="0">
                <a:solidFill>
                  <a:schemeClr val="tx2"/>
                </a:solidFill>
                <a:latin typeface="Consolas" panose="020B0609020204030204" pitchFamily="49" charset="0"/>
              </a:rPr>
              <a:t>override</a:t>
            </a:r>
            <a:r>
              <a:rPr lang="en-US" dirty="0">
                <a:solidFill>
                  <a:schemeClr val="tx2"/>
                </a:solidFill>
              </a:rPr>
              <a:t> modifier extends the base class virtual method</a:t>
            </a:r>
          </a:p>
          <a:p>
            <a:r>
              <a:rPr lang="en-US" dirty="0">
                <a:solidFill>
                  <a:schemeClr val="tx2"/>
                </a:solidFill>
              </a:rPr>
              <a:t>The </a:t>
            </a:r>
            <a:r>
              <a:rPr lang="en-US" b="1" dirty="0">
                <a:solidFill>
                  <a:schemeClr val="tx2"/>
                </a:solidFill>
                <a:latin typeface="Consolas" panose="020B0609020204030204" pitchFamily="49" charset="0"/>
              </a:rPr>
              <a:t>new</a:t>
            </a:r>
            <a:r>
              <a:rPr lang="en-US" dirty="0">
                <a:solidFill>
                  <a:schemeClr val="tx2"/>
                </a:solidFill>
              </a:rPr>
              <a:t> modifier hides an accessible base class method</a:t>
            </a:r>
          </a:p>
        </p:txBody>
      </p:sp>
      <p:sp>
        <p:nvSpPr>
          <p:cNvPr id="4" name="Title 3"/>
          <p:cNvSpPr>
            <a:spLocks noGrp="1"/>
          </p:cNvSpPr>
          <p:nvPr>
            <p:ph type="title"/>
          </p:nvPr>
        </p:nvSpPr>
        <p:spPr/>
        <p:txBody>
          <a:bodyPr>
            <a:noAutofit/>
          </a:bodyPr>
          <a:lstStyle/>
          <a:p>
            <a:r>
              <a:rPr lang="en-US" sz="3999" noProof="1"/>
              <a:t>Virtual Members</a:t>
            </a:r>
            <a:endParaRPr lang="en-US" sz="3999"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29</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276523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GB"/>
              <a:t>Polymorphism</a:t>
            </a:r>
            <a:endParaRPr lang="bg-BG"/>
          </a:p>
        </p:txBody>
      </p:sp>
      <p:sp>
        <p:nvSpPr>
          <p:cNvPr id="6" name="Rectangle 5"/>
          <p:cNvSpPr/>
          <p:nvPr/>
        </p:nvSpPr>
        <p:spPr>
          <a:xfrm>
            <a:off x="4812185" y="1448316"/>
            <a:ext cx="2564458" cy="923090"/>
          </a:xfrm>
          <a:prstGeom prst="rect">
            <a:avLst/>
          </a:prstGeom>
          <a:noFill/>
        </p:spPr>
        <p:txBody>
          <a:bodyPr wrap="none" lIns="91416" tIns="45708" rIns="91416" bIns="45708">
            <a:spAutoFit/>
          </a:bodyPr>
          <a:lstStyle/>
          <a:p>
            <a:pPr algn="ctr" defTabSz="914400"/>
            <a:r>
              <a:rPr lang="en-US" sz="5398" b="1" dirty="0">
                <a:ln w="10160">
                  <a:solidFill>
                    <a:srgbClr val="67748E"/>
                  </a:solidFill>
                  <a:prstDash val="solid"/>
                </a:ln>
                <a:solidFill>
                  <a:srgbClr val="FFFFFF"/>
                </a:solidFill>
                <a:effectLst>
                  <a:outerShdw blurRad="38100" dist="22860" dir="5400000" algn="tl" rotWithShape="0">
                    <a:srgbClr val="000000">
                      <a:alpha val="30000"/>
                    </a:srgbClr>
                  </a:outerShdw>
                </a:effectLst>
                <a:latin typeface="Calibri" panose="020F0502020204030204"/>
              </a:rPr>
              <a:t>ANIMAL</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2186" y="2743379"/>
            <a:ext cx="1142702" cy="1142702"/>
          </a:xfrm>
          <a:prstGeom prst="rect">
            <a:avLst/>
          </a:prstGeom>
        </p:spPr>
      </p:pic>
      <p:cxnSp>
        <p:nvCxnSpPr>
          <p:cNvPr id="8" name="Straight Connector 7"/>
          <p:cNvCxnSpPr>
            <a:endCxn id="7" idx="0"/>
          </p:cNvCxnSpPr>
          <p:nvPr/>
        </p:nvCxnSpPr>
        <p:spPr>
          <a:xfrm flipH="1">
            <a:off x="5383538" y="2232273"/>
            <a:ext cx="406155" cy="511107"/>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6380092" y="2232273"/>
            <a:ext cx="406155" cy="511107"/>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2986" y="2819561"/>
            <a:ext cx="1066521" cy="1066521"/>
          </a:xfrm>
          <a:prstGeom prst="rect">
            <a:avLst/>
          </a:prstGeom>
        </p:spPr>
      </p:pic>
    </p:spTree>
    <p:extLst>
      <p:ext uri="{BB962C8B-B14F-4D97-AF65-F5344CB8AC3E}">
        <p14:creationId xmlns:p14="http://schemas.microsoft.com/office/powerpoint/2010/main" val="2564771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idx="1"/>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30</a:t>
            </a:fld>
            <a:endParaRPr lang="en-US" dirty="0">
              <a:solidFill>
                <a:srgbClr val="2D3791"/>
              </a:solidFill>
              <a:latin typeface="Calibri" panose="020F0502020204030204"/>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3481" y="1429237"/>
            <a:ext cx="8630747" cy="529895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ko-KR" altLang="en-US" sz="2398"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ko-KR" altLang="en-US" sz="2398">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ko-KR" altLang="en-US" sz="2398">
                <a:solidFill>
                  <a:srgbClr val="234465"/>
                </a:solidFill>
                <a:latin typeface="Calibri" panose="020F0502020204030204"/>
                <a:ea typeface="맑은 고딕" panose="020B0503020000020004" pitchFamily="34" charset="-127"/>
              </a:endParaRPr>
            </a:p>
          </p:txBody>
        </p:sp>
      </p:grpSp>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7086" y="1607188"/>
            <a:ext cx="11811941" cy="5199712"/>
          </a:xfrm>
          <a:prstGeom prst="rect">
            <a:avLst/>
          </a:prstGeom>
        </p:spPr>
        <p:txBody>
          <a:bodyPr vert="horz" lIns="107972" tIns="35991" rIns="107972" bIns="35991"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rgbClr val="FFFFFF"/>
              </a:buClr>
            </a:pPr>
            <a:r>
              <a:rPr lang="en-US" sz="3599" dirty="0">
                <a:solidFill>
                  <a:srgbClr val="FFFFFF"/>
                </a:solidFill>
                <a:latin typeface="Calibri" panose="020F0502020204030204"/>
              </a:rPr>
              <a:t>Polymorphism - </a:t>
            </a:r>
            <a:r>
              <a:rPr lang="en-US" sz="3399" b="1" dirty="0">
                <a:solidFill>
                  <a:srgbClr val="FFA000">
                    <a:lumMod val="60000"/>
                    <a:lumOff val="40000"/>
                  </a:srgbClr>
                </a:solidFill>
                <a:latin typeface="Calibri" panose="020F0502020204030204"/>
              </a:rPr>
              <a:t>Definition</a:t>
            </a:r>
            <a:r>
              <a:rPr lang="en-US" sz="3399" b="1" dirty="0">
                <a:solidFill>
                  <a:srgbClr val="FFA000"/>
                </a:solidFill>
                <a:latin typeface="Calibri" panose="020F0502020204030204"/>
              </a:rPr>
              <a:t> </a:t>
            </a:r>
            <a:r>
              <a:rPr lang="en-US" sz="3399" dirty="0">
                <a:solidFill>
                  <a:srgbClr val="FFFFFF"/>
                </a:solidFill>
                <a:latin typeface="Calibri" panose="020F0502020204030204"/>
              </a:rPr>
              <a:t>and</a:t>
            </a:r>
            <a:r>
              <a:rPr lang="en-US" sz="3399" b="1" dirty="0">
                <a:solidFill>
                  <a:srgbClr val="FFFFFF"/>
                </a:solidFill>
                <a:latin typeface="Calibri" panose="020F0502020204030204"/>
              </a:rPr>
              <a:t> </a:t>
            </a:r>
            <a:r>
              <a:rPr lang="en-US" sz="3399" b="1" dirty="0">
                <a:solidFill>
                  <a:srgbClr val="FFA000">
                    <a:lumMod val="60000"/>
                    <a:lumOff val="40000"/>
                  </a:srgbClr>
                </a:solidFill>
                <a:latin typeface="Calibri" panose="020F0502020204030204"/>
              </a:rPr>
              <a:t>Types</a:t>
            </a:r>
          </a:p>
          <a:p>
            <a:pPr>
              <a:buClr>
                <a:srgbClr val="FFFFFF"/>
              </a:buClr>
            </a:pPr>
            <a:r>
              <a:rPr lang="en-US" sz="3599" dirty="0">
                <a:solidFill>
                  <a:srgbClr val="FFFFFF"/>
                </a:solidFill>
                <a:latin typeface="Calibri" panose="020F0502020204030204"/>
              </a:rPr>
              <a:t>Override Methods</a:t>
            </a:r>
          </a:p>
          <a:p>
            <a:pPr>
              <a:buClr>
                <a:srgbClr val="FFFFFF"/>
              </a:buClr>
            </a:pPr>
            <a:r>
              <a:rPr lang="en-US" sz="3599" dirty="0">
                <a:solidFill>
                  <a:srgbClr val="FFFFFF"/>
                </a:solidFill>
                <a:latin typeface="Calibri" panose="020F0502020204030204"/>
              </a:rPr>
              <a:t>Overload Methods</a:t>
            </a:r>
          </a:p>
          <a:p>
            <a:pPr>
              <a:buClr>
                <a:srgbClr val="FFFFFF"/>
              </a:buClr>
            </a:pPr>
            <a:r>
              <a:rPr lang="en-US" sz="3599" dirty="0">
                <a:solidFill>
                  <a:srgbClr val="FFFFFF"/>
                </a:solidFill>
                <a:latin typeface="Calibri" panose="020F0502020204030204"/>
              </a:rPr>
              <a:t>Abstraction </a:t>
            </a:r>
          </a:p>
          <a:p>
            <a:pPr lvl="1">
              <a:buClr>
                <a:srgbClr val="FFFFFF"/>
              </a:buClr>
            </a:pPr>
            <a:r>
              <a:rPr lang="en-US" sz="3399" b="1" dirty="0">
                <a:solidFill>
                  <a:srgbClr val="FFA000">
                    <a:lumMod val="60000"/>
                    <a:lumOff val="40000"/>
                  </a:srgbClr>
                </a:solidFill>
                <a:latin typeface="Calibri" panose="020F0502020204030204"/>
              </a:rPr>
              <a:t>Classes</a:t>
            </a:r>
          </a:p>
          <a:p>
            <a:pPr lvl="1">
              <a:buClr>
                <a:srgbClr val="FFFFFF"/>
              </a:buClr>
            </a:pPr>
            <a:r>
              <a:rPr lang="en-US" sz="3399" b="1" dirty="0">
                <a:solidFill>
                  <a:srgbClr val="FFA000">
                    <a:lumMod val="60000"/>
                    <a:lumOff val="40000"/>
                  </a:srgbClr>
                </a:solidFill>
                <a:latin typeface="Calibri" panose="020F0502020204030204"/>
              </a:rPr>
              <a:t>Methods</a:t>
            </a:r>
          </a:p>
          <a:p>
            <a:pPr marL="456778" indent="-456778" defTabSz="1218072">
              <a:lnSpc>
                <a:spcPct val="100000"/>
              </a:lnSpc>
              <a:buClr>
                <a:srgbClr val="FFFFFF"/>
              </a:buClr>
              <a:defRPr/>
            </a:pPr>
            <a:endParaRPr lang="en-US" sz="2799" dirty="0">
              <a:solidFill>
                <a:srgbClr val="FFFFFF"/>
              </a:solidFill>
              <a:latin typeface="Calibri" panose="020F0502020204030204"/>
            </a:endParaRPr>
          </a:p>
        </p:txBody>
      </p:sp>
    </p:spTree>
    <p:extLst>
      <p:ext uri="{BB962C8B-B14F-4D97-AF65-F5344CB8AC3E}">
        <p14:creationId xmlns:p14="http://schemas.microsoft.com/office/powerpoint/2010/main" val="369022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C59777-94A4-6442-99F7-ED5261A9662F}"/>
              </a:ext>
            </a:extLst>
          </p:cNvPr>
          <p:cNvSpPr>
            <a:spLocks noGrp="1"/>
          </p:cNvSpPr>
          <p:nvPr>
            <p:ph idx="1"/>
          </p:nvPr>
        </p:nvSpPr>
        <p:spPr/>
        <p:txBody>
          <a:bodyPr/>
          <a:lstStyle/>
          <a:p>
            <a:r>
              <a:rPr lang="en-VN" dirty="0"/>
              <a:t>Time to practices</a:t>
            </a:r>
          </a:p>
        </p:txBody>
      </p:sp>
      <p:sp>
        <p:nvSpPr>
          <p:cNvPr id="3" name="Title 2">
            <a:extLst>
              <a:ext uri="{FF2B5EF4-FFF2-40B4-BE49-F238E27FC236}">
                <a16:creationId xmlns:a16="http://schemas.microsoft.com/office/drawing/2014/main" id="{29098026-280A-E144-91B2-B8279A772D9C}"/>
              </a:ext>
            </a:extLst>
          </p:cNvPr>
          <p:cNvSpPr>
            <a:spLocks noGrp="1"/>
          </p:cNvSpPr>
          <p:nvPr>
            <p:ph type="title"/>
          </p:nvPr>
        </p:nvSpPr>
        <p:spPr/>
        <p:txBody>
          <a:bodyPr/>
          <a:lstStyle/>
          <a:p>
            <a:r>
              <a:rPr lang="en-VN" dirty="0"/>
              <a:t>Exercises</a:t>
            </a:r>
          </a:p>
        </p:txBody>
      </p:sp>
    </p:spTree>
    <p:extLst>
      <p:ext uri="{BB962C8B-B14F-4D97-AF65-F5344CB8AC3E}">
        <p14:creationId xmlns:p14="http://schemas.microsoft.com/office/powerpoint/2010/main" val="95839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fontScale="92500" lnSpcReduction="20000"/>
          </a:bodyPr>
          <a:lstStyle/>
          <a:p>
            <a:r>
              <a:rPr lang="en-US" dirty="0">
                <a:solidFill>
                  <a:schemeClr val="tx2"/>
                </a:solidFill>
              </a:rPr>
              <a:t>From the Greek</a:t>
            </a: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r>
              <a:rPr lang="en-GB" dirty="0">
                <a:solidFill>
                  <a:schemeClr val="tx2"/>
                </a:solidFill>
              </a:rPr>
              <a:t>This is something similar to a word having several </a:t>
            </a:r>
            <a:br>
              <a:rPr lang="en-GB" dirty="0">
                <a:solidFill>
                  <a:schemeClr val="tx2"/>
                </a:solidFill>
              </a:rPr>
            </a:br>
            <a:r>
              <a:rPr lang="en-GB" dirty="0">
                <a:solidFill>
                  <a:schemeClr val="tx2"/>
                </a:solidFill>
              </a:rPr>
              <a:t>different meanings depending on the context</a:t>
            </a:r>
          </a:p>
          <a:p>
            <a:r>
              <a:rPr lang="en-US" dirty="0">
                <a:solidFill>
                  <a:schemeClr val="tx2"/>
                </a:solidFill>
              </a:rPr>
              <a:t>Polymorphism is often referred to as the third pillar of </a:t>
            </a:r>
            <a:br>
              <a:rPr lang="en-US" dirty="0">
                <a:solidFill>
                  <a:schemeClr val="tx2"/>
                </a:solidFill>
              </a:rPr>
            </a:br>
            <a:r>
              <a:rPr lang="en-US" dirty="0">
                <a:solidFill>
                  <a:schemeClr val="tx2"/>
                </a:solidFill>
              </a:rPr>
              <a:t>object-oriented programming, after encapsulation and </a:t>
            </a:r>
            <a:br>
              <a:rPr lang="en-US" dirty="0">
                <a:solidFill>
                  <a:schemeClr val="tx2"/>
                </a:solidFill>
              </a:rPr>
            </a:br>
            <a:r>
              <a:rPr lang="en-US" dirty="0">
                <a:solidFill>
                  <a:schemeClr val="tx2"/>
                </a:solidFill>
              </a:rPr>
              <a:t>inheritance</a:t>
            </a:r>
            <a:endParaRPr lang="en-GB" dirty="0">
              <a:solidFill>
                <a:schemeClr val="tx2"/>
              </a:solidFill>
            </a:endParaRPr>
          </a:p>
          <a:p>
            <a:endParaRPr lang="bg-BG" dirty="0">
              <a:solidFill>
                <a:schemeClr val="tx2"/>
              </a:solidFill>
            </a:endParaRPr>
          </a:p>
          <a:p>
            <a:endParaRPr lang="bg-BG" dirty="0">
              <a:solidFill>
                <a:schemeClr val="tx2"/>
              </a:solidFill>
            </a:endParaRPr>
          </a:p>
        </p:txBody>
      </p:sp>
      <p:sp>
        <p:nvSpPr>
          <p:cNvPr id="4" name="Title 3"/>
          <p:cNvSpPr>
            <a:spLocks noGrp="1"/>
          </p:cNvSpPr>
          <p:nvPr>
            <p:ph type="title"/>
          </p:nvPr>
        </p:nvSpPr>
        <p:spPr/>
        <p:txBody>
          <a:bodyPr/>
          <a:lstStyle/>
          <a:p>
            <a:r>
              <a:rPr lang="en-US" noProof="1"/>
              <a:t>What is Polimorphism?</a:t>
            </a:r>
            <a:endParaRPr lang="en-US" dirty="0"/>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5288" y="6505575"/>
            <a:ext cx="366712" cy="296863"/>
          </a:xfrm>
          <a:prstGeom prst="rect">
            <a:avLst/>
          </a:prstGeom>
        </p:spPr>
        <p:txBody>
          <a:bodyPr vert="horz" lIns="91416" tIns="45708" rIns="91416" bIns="45708" rtlCol="0" anchor="b"/>
          <a:lstStyle>
            <a:lvl1pPr algn="r">
              <a:defRPr sz="1000"/>
            </a:lvl1pPr>
          </a:lstStyle>
          <a:p>
            <a:pPr defTabSz="914400"/>
            <a:fld id="{2BF067CD-8E6B-4360-9AA8-C5DF2A48A6D1}" type="slidenum">
              <a:rPr lang="en-US">
                <a:solidFill>
                  <a:srgbClr val="2D3791"/>
                </a:solidFill>
                <a:latin typeface="Calibri" panose="020F0502020204030204"/>
              </a:rPr>
              <a:pPr defTabSz="914400"/>
              <a:t>4</a:t>
            </a:fld>
            <a:endParaRPr lang="en-US" dirty="0">
              <a:solidFill>
                <a:srgbClr val="2D3791"/>
              </a:solidFill>
              <a:latin typeface="Calibri" panose="020F0502020204030204"/>
            </a:endParaRPr>
          </a:p>
        </p:txBody>
      </p:sp>
      <p:grpSp>
        <p:nvGrpSpPr>
          <p:cNvPr id="7" name="Group 6"/>
          <p:cNvGrpSpPr/>
          <p:nvPr/>
        </p:nvGrpSpPr>
        <p:grpSpPr>
          <a:xfrm>
            <a:off x="2639650" y="2366682"/>
            <a:ext cx="6235409" cy="1461379"/>
            <a:chOff x="2058180" y="1851849"/>
            <a:chExt cx="8091933" cy="2610613"/>
          </a:xfrm>
        </p:grpSpPr>
        <p:sp>
          <p:nvSpPr>
            <p:cNvPr id="5" name="Rectangle: Rounded Corners 4"/>
            <p:cNvSpPr>
              <a:spLocks noChangeArrowheads="1"/>
            </p:cNvSpPr>
            <p:nvPr/>
          </p:nvSpPr>
          <p:spPr bwMode="auto">
            <a:xfrm>
              <a:off x="2058180" y="1851849"/>
              <a:ext cx="3107908"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defTabSz="914400">
                <a:defRPr/>
              </a:pPr>
              <a:r>
                <a:rPr lang="en-GB" sz="2400" b="1" noProof="1">
                  <a:solidFill>
                    <a:srgbClr val="FFA000"/>
                  </a:solidFill>
                  <a:latin typeface="Consolas" pitchFamily="49" charset="0"/>
                </a:rPr>
                <a:t>Polys</a:t>
              </a:r>
            </a:p>
            <a:p>
              <a:pPr algn="ctr" defTabSz="914400">
                <a:defRPr/>
              </a:pPr>
              <a:r>
                <a:rPr lang="en-GB" b="1" i="1" noProof="1">
                  <a:solidFill>
                    <a:srgbClr val="2D3791"/>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defTabSz="914400">
                <a:defRPr/>
              </a:pPr>
              <a:r>
                <a:rPr lang="en-GB" sz="2400" b="1" noProof="1">
                  <a:solidFill>
                    <a:srgbClr val="FFA000"/>
                  </a:solidFill>
                  <a:latin typeface="Consolas" pitchFamily="49" charset="0"/>
                </a:rPr>
                <a:t>Morphe</a:t>
              </a:r>
            </a:p>
            <a:p>
              <a:pPr algn="ctr" defTabSz="914400">
                <a:defRPr/>
              </a:pPr>
              <a:r>
                <a:rPr lang="en-GB" b="1" i="1" noProof="1">
                  <a:solidFill>
                    <a:srgbClr val="2D3791"/>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defTabSz="914400">
                <a:defRPr/>
              </a:pPr>
              <a:r>
                <a:rPr lang="en-GB" sz="2400" b="1" noProof="1">
                  <a:solidFill>
                    <a:srgbClr val="FFA000"/>
                  </a:solidFill>
                  <a:latin typeface="Consolas" pitchFamily="49" charset="0"/>
                </a:rPr>
                <a:t>Polymorphos</a:t>
              </a:r>
            </a:p>
          </p:txBody>
        </p:sp>
        <p:cxnSp>
          <p:nvCxnSpPr>
            <p:cNvPr id="16" name="Straight Connector 15"/>
            <p:cNvCxnSpPr>
              <a:stCxn id="5" idx="3"/>
              <a:endCxn id="6" idx="1"/>
            </p:cNvCxnSpPr>
            <p:nvPr/>
          </p:nvCxnSpPr>
          <p:spPr>
            <a:xfrm>
              <a:off x="5166088" y="2436526"/>
              <a:ext cx="18598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415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p:txBody>
          <a:bodyPr/>
          <a:lstStyle/>
          <a:p>
            <a:r>
              <a:rPr lang="en-US" dirty="0">
                <a:solidFill>
                  <a:schemeClr val="tx2"/>
                </a:solidFill>
              </a:rPr>
              <a:t>Ability of an </a:t>
            </a:r>
            <a:r>
              <a:rPr lang="en-US" b="1" dirty="0">
                <a:solidFill>
                  <a:schemeClr val="tx2"/>
                </a:solidFill>
              </a:rPr>
              <a:t>object</a:t>
            </a:r>
            <a:r>
              <a:rPr lang="en-US" dirty="0">
                <a:solidFill>
                  <a:schemeClr val="tx2"/>
                </a:solidFill>
              </a:rPr>
              <a:t> to take on </a:t>
            </a:r>
            <a:r>
              <a:rPr lang="en-US" b="1" dirty="0">
                <a:solidFill>
                  <a:schemeClr val="tx2"/>
                </a:solidFill>
              </a:rPr>
              <a:t>many forms</a:t>
            </a:r>
          </a:p>
        </p:txBody>
      </p:sp>
      <p:sp>
        <p:nvSpPr>
          <p:cNvPr id="4" name="Title 3"/>
          <p:cNvSpPr>
            <a:spLocks noGrp="1"/>
          </p:cNvSpPr>
          <p:nvPr>
            <p:ph type="title"/>
          </p:nvPr>
        </p:nvSpPr>
        <p:spPr/>
        <p:txBody>
          <a:bodyPr/>
          <a:lstStyle/>
          <a:p>
            <a:r>
              <a:rPr lang="en-US" dirty="0"/>
              <a:t>Polymorphism in OOP</a:t>
            </a: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5288" y="6505575"/>
            <a:ext cx="366712" cy="296863"/>
          </a:xfrm>
          <a:prstGeom prst="rect">
            <a:avLst/>
          </a:prstGeom>
        </p:spPr>
        <p:txBody>
          <a:bodyPr vert="horz" lIns="91416" tIns="45708" rIns="91416" bIns="45708" rtlCol="0" anchor="b"/>
          <a:lstStyle>
            <a:lvl1pPr algn="r">
              <a:defRPr sz="1000"/>
            </a:lvl1pPr>
          </a:lstStyle>
          <a:p>
            <a:pPr defTabSz="914400"/>
            <a:fld id="{2BF067CD-8E6B-4360-9AA8-C5DF2A48A6D1}" type="slidenum">
              <a:rPr lang="en-US">
                <a:solidFill>
                  <a:srgbClr val="2D3791"/>
                </a:solidFill>
                <a:latin typeface="Calibri" panose="020F0502020204030204"/>
              </a:rPr>
              <a:pPr defTabSz="914400"/>
              <a:t>5</a:t>
            </a:fld>
            <a:endParaRPr lang="en-US" dirty="0">
              <a:solidFill>
                <a:srgbClr val="2D3791"/>
              </a:solidFill>
              <a:latin typeface="Calibri" panose="020F0502020204030204"/>
            </a:endParaRPr>
          </a:p>
        </p:txBody>
      </p:sp>
      <p:sp>
        <p:nvSpPr>
          <p:cNvPr id="7" name="Rectangle 6"/>
          <p:cNvSpPr>
            <a:spLocks noChangeArrowheads="1"/>
          </p:cNvSpPr>
          <p:nvPr/>
        </p:nvSpPr>
        <p:spPr bwMode="auto">
          <a:xfrm>
            <a:off x="2508277" y="2421955"/>
            <a:ext cx="8085980" cy="1529489"/>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public </a:t>
            </a:r>
            <a:r>
              <a:rPr lang="en-US" sz="2396" b="1" noProof="1">
                <a:solidFill>
                  <a:srgbClr val="FFA000"/>
                </a:solidFill>
                <a:latin typeface="Consolas" pitchFamily="49" charset="0"/>
                <a:cs typeface="Consolas" pitchFamily="49" charset="0"/>
              </a:rPr>
              <a:t>interface</a:t>
            </a:r>
            <a:r>
              <a:rPr lang="en-US" sz="2396" b="1" noProof="1">
                <a:solidFill>
                  <a:srgbClr val="2D3791"/>
                </a:solidFill>
                <a:latin typeface="Consolas" pitchFamily="49" charset="0"/>
                <a:cs typeface="Consolas" pitchFamily="49" charset="0"/>
              </a:rPr>
              <a:t> IAnimal {}</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public </a:t>
            </a:r>
            <a:r>
              <a:rPr lang="en-US" sz="2396" b="1" noProof="1">
                <a:solidFill>
                  <a:srgbClr val="FFA000"/>
                </a:solidFill>
                <a:latin typeface="Consolas" pitchFamily="49" charset="0"/>
                <a:cs typeface="Consolas" pitchFamily="49" charset="0"/>
              </a:rPr>
              <a:t>abstract</a:t>
            </a:r>
            <a:r>
              <a:rPr lang="en-US" sz="2396" b="1" noProof="1">
                <a:solidFill>
                  <a:srgbClr val="2D3791"/>
                </a:solidFill>
                <a:latin typeface="Consolas" pitchFamily="49" charset="0"/>
                <a:cs typeface="Consolas" pitchFamily="49" charset="0"/>
              </a:rPr>
              <a:t> class Mammal {}</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1805" y="4280509"/>
            <a:ext cx="3704257" cy="586783"/>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Person </a:t>
            </a:r>
            <a:r>
              <a:rPr lang="en-US" sz="2396" b="1" noProof="1">
                <a:solidFill>
                  <a:srgbClr val="FFA000"/>
                </a:solidFill>
                <a:latin typeface="Consolas" pitchFamily="49" charset="0"/>
                <a:cs typeface="Consolas" pitchFamily="49" charset="0"/>
              </a:rPr>
              <a:t>IS-A</a:t>
            </a:r>
            <a:r>
              <a:rPr lang="en-US" sz="2396" b="1" noProof="1">
                <a:solidFill>
                  <a:srgbClr val="2D3791"/>
                </a:solidFill>
                <a:latin typeface="Consolas" pitchFamily="49" charset="0"/>
                <a:cs typeface="Consolas" pitchFamily="49" charset="0"/>
              </a:rPr>
              <a:t> Person</a:t>
            </a:r>
          </a:p>
        </p:txBody>
      </p:sp>
      <p:sp>
        <p:nvSpPr>
          <p:cNvPr id="9" name="Rectangle 8"/>
          <p:cNvSpPr>
            <a:spLocks noChangeArrowheads="1"/>
          </p:cNvSpPr>
          <p:nvPr/>
        </p:nvSpPr>
        <p:spPr bwMode="auto">
          <a:xfrm>
            <a:off x="2566319" y="5089138"/>
            <a:ext cx="3704257" cy="586783"/>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Person </a:t>
            </a:r>
            <a:r>
              <a:rPr lang="en-US" sz="2396" b="1" noProof="1">
                <a:solidFill>
                  <a:srgbClr val="FFA000"/>
                </a:solidFill>
                <a:latin typeface="Consolas" pitchFamily="49" charset="0"/>
                <a:cs typeface="Consolas" pitchFamily="49" charset="0"/>
              </a:rPr>
              <a:t>IS-A</a:t>
            </a:r>
            <a:r>
              <a:rPr lang="en-US" sz="2396" b="1" noProof="1">
                <a:solidFill>
                  <a:srgbClr val="2D3791"/>
                </a:solidFill>
                <a:latin typeface="Consolas" pitchFamily="49" charset="0"/>
                <a:cs typeface="Consolas" pitchFamily="49" charset="0"/>
              </a:rPr>
              <a:t> Mammal</a:t>
            </a:r>
          </a:p>
        </p:txBody>
      </p:sp>
      <p:sp>
        <p:nvSpPr>
          <p:cNvPr id="11" name="Rectangle 10"/>
          <p:cNvSpPr>
            <a:spLocks noChangeArrowheads="1"/>
          </p:cNvSpPr>
          <p:nvPr/>
        </p:nvSpPr>
        <p:spPr bwMode="auto">
          <a:xfrm>
            <a:off x="6638439" y="4289684"/>
            <a:ext cx="3937787" cy="586783"/>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Person </a:t>
            </a:r>
            <a:r>
              <a:rPr lang="en-US" sz="2396" b="1" noProof="1">
                <a:solidFill>
                  <a:srgbClr val="FFA000"/>
                </a:solidFill>
                <a:latin typeface="Consolas" pitchFamily="49" charset="0"/>
                <a:cs typeface="Consolas" pitchFamily="49" charset="0"/>
              </a:rPr>
              <a:t>IS-AN</a:t>
            </a:r>
            <a:r>
              <a:rPr lang="en-US" sz="2396" b="1" noProof="1">
                <a:solidFill>
                  <a:srgbClr val="2D3791"/>
                </a:solidFill>
                <a:latin typeface="Consolas" pitchFamily="49" charset="0"/>
                <a:cs typeface="Consolas" pitchFamily="49" charset="0"/>
              </a:rPr>
              <a:t> Animal</a:t>
            </a:r>
          </a:p>
        </p:txBody>
      </p:sp>
      <p:sp>
        <p:nvSpPr>
          <p:cNvPr id="12" name="Rectangle 11"/>
          <p:cNvSpPr>
            <a:spLocks noChangeArrowheads="1"/>
          </p:cNvSpPr>
          <p:nvPr/>
        </p:nvSpPr>
        <p:spPr bwMode="auto">
          <a:xfrm>
            <a:off x="6609417" y="5089138"/>
            <a:ext cx="3937787" cy="586783"/>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Person </a:t>
            </a:r>
            <a:r>
              <a:rPr lang="en-US" sz="2396" b="1" noProof="1">
                <a:solidFill>
                  <a:srgbClr val="FFA000"/>
                </a:solidFill>
                <a:latin typeface="Consolas" pitchFamily="49" charset="0"/>
                <a:cs typeface="Consolas" pitchFamily="49" charset="0"/>
              </a:rPr>
              <a:t>IS-AN</a:t>
            </a:r>
            <a:r>
              <a:rPr lang="en-US" sz="2396" b="1" noProof="1">
                <a:solidFill>
                  <a:srgbClr val="2D3791"/>
                </a:solidFill>
                <a:latin typeface="Consolas" pitchFamily="49" charset="0"/>
                <a:cs typeface="Consolas" pitchFamily="49" charset="0"/>
              </a:rPr>
              <a:t> Object</a:t>
            </a:r>
          </a:p>
        </p:txBody>
      </p:sp>
    </p:spTree>
    <p:extLst>
      <p:ext uri="{BB962C8B-B14F-4D97-AF65-F5344CB8AC3E}">
        <p14:creationId xmlns:p14="http://schemas.microsoft.com/office/powerpoint/2010/main" val="85747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a:normAutofit/>
          </a:bodyPr>
          <a:lstStyle/>
          <a:p>
            <a:pPr>
              <a:buClr>
                <a:schemeClr val="tx1"/>
              </a:buClr>
            </a:pPr>
            <a:r>
              <a:rPr lang="en-US" sz="2800" b="1" dirty="0">
                <a:solidFill>
                  <a:schemeClr val="tx2"/>
                </a:solidFill>
              </a:rPr>
              <a:t>Variables</a:t>
            </a:r>
            <a:r>
              <a:rPr lang="en-US" sz="2800" dirty="0">
                <a:solidFill>
                  <a:schemeClr val="tx2"/>
                </a:solidFill>
              </a:rPr>
              <a:t> are saved in a </a:t>
            </a:r>
            <a:r>
              <a:rPr lang="en-US" sz="2800" b="1" dirty="0">
                <a:solidFill>
                  <a:schemeClr val="tx2"/>
                </a:solidFill>
              </a:rPr>
              <a:t>reference</a:t>
            </a:r>
            <a:r>
              <a:rPr lang="en-US" sz="2800" dirty="0">
                <a:solidFill>
                  <a:schemeClr val="tx2"/>
                </a:solidFill>
              </a:rPr>
              <a:t> type</a:t>
            </a:r>
          </a:p>
          <a:p>
            <a:r>
              <a:rPr lang="en-US" sz="2800" dirty="0">
                <a:solidFill>
                  <a:schemeClr val="tx2"/>
                </a:solidFill>
              </a:rPr>
              <a:t>You can use only </a:t>
            </a:r>
            <a:r>
              <a:rPr lang="en-US" sz="2800" b="1" dirty="0">
                <a:solidFill>
                  <a:schemeClr val="tx2"/>
                </a:solidFill>
              </a:rPr>
              <a:t>reference methods</a:t>
            </a:r>
          </a:p>
          <a:p>
            <a:r>
              <a:rPr lang="en-US" sz="2800" dirty="0">
                <a:solidFill>
                  <a:schemeClr val="tx2"/>
                </a:solidFill>
              </a:rPr>
              <a:t>If you need an </a:t>
            </a:r>
            <a:r>
              <a:rPr lang="en-US" sz="2800" b="1" dirty="0">
                <a:solidFill>
                  <a:schemeClr val="tx2"/>
                </a:solidFill>
              </a:rPr>
              <a:t>object method </a:t>
            </a:r>
            <a:r>
              <a:rPr lang="en-US" sz="2800" dirty="0">
                <a:solidFill>
                  <a:schemeClr val="tx2"/>
                </a:solidFill>
              </a:rPr>
              <a:t>you need to </a:t>
            </a:r>
            <a:r>
              <a:rPr lang="en-US" sz="2800" b="1" dirty="0">
                <a:solidFill>
                  <a:schemeClr val="tx2"/>
                </a:solidFill>
              </a:rPr>
              <a:t>cast it or override it</a:t>
            </a:r>
          </a:p>
          <a:p>
            <a:endParaRPr lang="en-US" sz="2800" dirty="0">
              <a:solidFill>
                <a:schemeClr val="tx2"/>
              </a:solidFill>
            </a:endParaRPr>
          </a:p>
          <a:p>
            <a:endParaRPr lang="en-US" sz="2800" dirty="0">
              <a:solidFill>
                <a:schemeClr val="tx2"/>
              </a:solidFill>
            </a:endParaRPr>
          </a:p>
          <a:p>
            <a:endParaRPr lang="en-US" sz="2800" dirty="0">
              <a:solidFill>
                <a:schemeClr val="tx2"/>
              </a:solidFill>
            </a:endParaRPr>
          </a:p>
          <a:p>
            <a:endParaRPr lang="en-US" sz="2800" dirty="0">
              <a:solidFill>
                <a:schemeClr val="tx2"/>
              </a:solidFill>
            </a:endParaRPr>
          </a:p>
          <a:p>
            <a:endParaRPr lang="en-US" sz="2800" dirty="0">
              <a:solidFill>
                <a:schemeClr val="tx2"/>
              </a:solidFill>
            </a:endParaRPr>
          </a:p>
          <a:p>
            <a:endParaRPr lang="en-US" sz="2800" dirty="0">
              <a:solidFill>
                <a:schemeClr val="tx2"/>
              </a:solidFill>
            </a:endParaRPr>
          </a:p>
        </p:txBody>
      </p:sp>
      <p:sp>
        <p:nvSpPr>
          <p:cNvPr id="4" name="Title 3"/>
          <p:cNvSpPr>
            <a:spLocks noGrp="1"/>
          </p:cNvSpPr>
          <p:nvPr>
            <p:ph type="title"/>
          </p:nvPr>
        </p:nvSpPr>
        <p:spPr/>
        <p:txBody>
          <a:bodyPr>
            <a:normAutofit fontScale="90000"/>
          </a:bodyPr>
          <a:lstStyle/>
          <a:p>
            <a:r>
              <a:rPr lang="en-US" dirty="0"/>
              <a:t>Reference Type and Object Type</a:t>
            </a: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6</a:t>
            </a:fld>
            <a:endParaRPr lang="en-US" dirty="0">
              <a:solidFill>
                <a:srgbClr val="2D3791"/>
              </a:solidFill>
              <a:latin typeface="Calibri" panose="020F0502020204030204"/>
            </a:endParaRPr>
          </a:p>
        </p:txBody>
      </p:sp>
      <p:sp>
        <p:nvSpPr>
          <p:cNvPr id="7" name="Rectangle 6"/>
          <p:cNvSpPr>
            <a:spLocks noChangeArrowheads="1"/>
          </p:cNvSpPr>
          <p:nvPr/>
        </p:nvSpPr>
        <p:spPr bwMode="auto">
          <a:xfrm>
            <a:off x="578549" y="3359654"/>
            <a:ext cx="7825262" cy="2000841"/>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public class Person : Mammal, IAnimal {}</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IAnimal person    = new Person();</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Mammal personOne = new Person();</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654561" y="3897928"/>
            <a:ext cx="1224323" cy="1413392"/>
          </a:xfrm>
          <a:prstGeom prst="roundRect">
            <a:avLst/>
          </a:prstGeom>
          <a:noFill/>
          <a:ln w="38100" algn="ctr">
            <a:solidFill>
              <a:schemeClr val="tx1"/>
            </a:solidFill>
            <a:miter lim="800000"/>
            <a:headEnd/>
            <a:tailEnd/>
          </a:ln>
          <a:effectLst/>
        </p:spPr>
        <p:txBody>
          <a:bodyPr wrap="none" anchor="ctr"/>
          <a:lstStyle/>
          <a:p>
            <a:pPr algn="ctr" defTabSz="914400">
              <a:defRPr/>
            </a:pPr>
            <a:endParaRPr lang="en-GB" sz="3199" i="1" noProof="1">
              <a:solidFill>
                <a:srgbClr val="2D3791"/>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498480" y="5405629"/>
            <a:ext cx="2590125" cy="675823"/>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799" b="1" dirty="0">
                <a:solidFill>
                  <a:srgbClr val="FFA000">
                    <a:lumMod val="60000"/>
                    <a:lumOff val="40000"/>
                  </a:srgbClr>
                </a:solidFill>
                <a:latin typeface="Calibri" panose="020F0502020204030204"/>
              </a:rPr>
              <a:t>Reference</a:t>
            </a:r>
            <a:r>
              <a:rPr lang="en-US" sz="2799" b="1" dirty="0">
                <a:solidFill>
                  <a:srgbClr val="FFFFFF"/>
                </a:solidFill>
                <a:latin typeface="Calibri" panose="020F0502020204030204"/>
              </a:rPr>
              <a:t> Type</a:t>
            </a:r>
            <a:endParaRPr lang="bg-BG" sz="2799" b="1" dirty="0">
              <a:solidFill>
                <a:srgbClr val="FFFFFF"/>
              </a:solidFill>
              <a:latin typeface="Calibri" panose="020F0502020204030204"/>
            </a:endParaRPr>
          </a:p>
        </p:txBody>
      </p:sp>
      <p:sp>
        <p:nvSpPr>
          <p:cNvPr id="14" name="Rectangle: Rounded Corners 4"/>
          <p:cNvSpPr>
            <a:spLocks noChangeArrowheads="1"/>
          </p:cNvSpPr>
          <p:nvPr/>
        </p:nvSpPr>
        <p:spPr bwMode="auto">
          <a:xfrm>
            <a:off x="4546277" y="3897928"/>
            <a:ext cx="1706436" cy="1413392"/>
          </a:xfrm>
          <a:prstGeom prst="roundRect">
            <a:avLst/>
          </a:prstGeom>
          <a:noFill/>
          <a:ln w="38100" algn="ctr">
            <a:solidFill>
              <a:schemeClr val="tx1"/>
            </a:solidFill>
            <a:miter lim="800000"/>
            <a:headEnd/>
            <a:tailEnd/>
          </a:ln>
          <a:effectLst/>
        </p:spPr>
        <p:txBody>
          <a:bodyPr wrap="none" anchor="ctr"/>
          <a:lstStyle/>
          <a:p>
            <a:pPr algn="ctr" defTabSz="914400">
              <a:defRPr/>
            </a:pPr>
            <a:endParaRPr lang="en-GB" sz="3199" i="1" noProof="1">
              <a:solidFill>
                <a:srgbClr val="2D3791"/>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591153" y="5405252"/>
            <a:ext cx="2561104" cy="675823"/>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799" b="1" dirty="0">
                <a:solidFill>
                  <a:srgbClr val="FFA000">
                    <a:lumMod val="60000"/>
                    <a:lumOff val="40000"/>
                  </a:srgbClr>
                </a:solidFill>
                <a:latin typeface="Calibri" panose="020F0502020204030204"/>
              </a:rPr>
              <a:t>Object</a:t>
            </a:r>
            <a:r>
              <a:rPr lang="en-US" sz="2799" b="1" dirty="0">
                <a:solidFill>
                  <a:srgbClr val="FFFFFF"/>
                </a:solidFill>
                <a:latin typeface="Calibri" panose="020F0502020204030204"/>
              </a:rPr>
              <a:t> Type</a:t>
            </a:r>
            <a:endParaRPr lang="bg-BG" sz="2799" b="1" dirty="0">
              <a:solidFill>
                <a:srgbClr val="FFFFFF"/>
              </a:solidFill>
              <a:latin typeface="Calibri" panose="020F0502020204030204"/>
            </a:endParaRPr>
          </a:p>
        </p:txBody>
      </p:sp>
    </p:spTree>
    <p:extLst>
      <p:ext uri="{BB962C8B-B14F-4D97-AF65-F5344CB8AC3E}">
        <p14:creationId xmlns:p14="http://schemas.microsoft.com/office/powerpoint/2010/main" val="57839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609600" y="1183344"/>
            <a:ext cx="10972800" cy="4525963"/>
          </a:xfrm>
        </p:spPr>
        <p:txBody>
          <a:bodyPr/>
          <a:lstStyle/>
          <a:p>
            <a:r>
              <a:rPr lang="en-US" dirty="0">
                <a:solidFill>
                  <a:schemeClr val="tx2"/>
                </a:solidFill>
              </a:rPr>
              <a:t>Check if an </a:t>
            </a:r>
            <a:r>
              <a:rPr lang="en-US" b="1" dirty="0">
                <a:solidFill>
                  <a:schemeClr val="tx2"/>
                </a:solidFill>
              </a:rPr>
              <a:t>object</a:t>
            </a:r>
            <a:r>
              <a:rPr lang="en-US" dirty="0">
                <a:solidFill>
                  <a:schemeClr val="tx2"/>
                </a:solidFill>
              </a:rPr>
              <a:t> is an </a:t>
            </a:r>
            <a:r>
              <a:rPr lang="en-US" b="1" dirty="0">
                <a:solidFill>
                  <a:schemeClr val="tx2"/>
                </a:solidFill>
              </a:rPr>
              <a:t>instance</a:t>
            </a:r>
            <a:r>
              <a:rPr lang="en-US" dirty="0">
                <a:solidFill>
                  <a:schemeClr val="tx2"/>
                </a:solidFill>
              </a:rPr>
              <a:t> of </a:t>
            </a:r>
            <a:r>
              <a:rPr lang="bg-BG" dirty="0">
                <a:solidFill>
                  <a:schemeClr val="tx2"/>
                </a:solidFill>
              </a:rPr>
              <a:t>а </a:t>
            </a:r>
            <a:r>
              <a:rPr lang="en-US" dirty="0">
                <a:solidFill>
                  <a:schemeClr val="tx2"/>
                </a:solidFill>
              </a:rPr>
              <a:t>specific </a:t>
            </a:r>
            <a:r>
              <a:rPr lang="en-US" b="1" dirty="0">
                <a:solidFill>
                  <a:schemeClr val="tx2"/>
                </a:solidFill>
              </a:rPr>
              <a:t>class</a:t>
            </a: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bg-BG" dirty="0">
              <a:solidFill>
                <a:schemeClr val="tx2"/>
              </a:solidFill>
            </a:endParaRPr>
          </a:p>
        </p:txBody>
      </p:sp>
      <p:sp>
        <p:nvSpPr>
          <p:cNvPr id="4" name="Title 3"/>
          <p:cNvSpPr>
            <a:spLocks noGrp="1"/>
          </p:cNvSpPr>
          <p:nvPr>
            <p:ph type="title"/>
          </p:nvPr>
        </p:nvSpPr>
        <p:spPr/>
        <p:txBody>
          <a:bodyPr/>
          <a:lstStyle/>
          <a:p>
            <a:r>
              <a:rPr lang="en-US"/>
              <a:t>Keyword – is</a:t>
            </a:r>
            <a:endParaRPr lang="en-US" dirty="0"/>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7</a:t>
            </a:fld>
            <a:endParaRPr lang="en-US" dirty="0">
              <a:solidFill>
                <a:srgbClr val="2D3791"/>
              </a:solidFill>
              <a:latin typeface="Calibri" panose="020F0502020204030204"/>
            </a:endParaRPr>
          </a:p>
        </p:txBody>
      </p:sp>
      <p:sp>
        <p:nvSpPr>
          <p:cNvPr id="7" name="Rectangle 6"/>
          <p:cNvSpPr>
            <a:spLocks noChangeArrowheads="1"/>
          </p:cNvSpPr>
          <p:nvPr/>
        </p:nvSpPr>
        <p:spPr bwMode="auto">
          <a:xfrm>
            <a:off x="898062" y="1866859"/>
            <a:ext cx="7064722" cy="3886250"/>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public class Person </a:t>
            </a:r>
            <a:r>
              <a:rPr lang="en-US" sz="2396" b="1" noProof="1">
                <a:solidFill>
                  <a:srgbClr val="FFA000"/>
                </a:solidFill>
                <a:latin typeface="Consolas" pitchFamily="49" charset="0"/>
                <a:cs typeface="Consolas" pitchFamily="49" charset="0"/>
              </a:rPr>
              <a:t>:</a:t>
            </a:r>
            <a:r>
              <a:rPr lang="en-US" sz="2396" b="1" noProof="1">
                <a:solidFill>
                  <a:srgbClr val="2D3791"/>
                </a:solidFill>
                <a:latin typeface="Consolas" pitchFamily="49" charset="0"/>
                <a:cs typeface="Consolas" pitchFamily="49" charset="0"/>
              </a:rPr>
              <a:t> Mammal, IAnimal {}</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IAnimal person = new Person();</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Mammal personOne = new Person();</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Person personTwo = new Person();</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if (person </a:t>
            </a:r>
            <a:r>
              <a:rPr lang="en-US" sz="2396" b="1" noProof="1">
                <a:solidFill>
                  <a:srgbClr val="FFA000"/>
                </a:solidFill>
                <a:latin typeface="Consolas" pitchFamily="49" charset="0"/>
                <a:cs typeface="Consolas" pitchFamily="49" charset="0"/>
              </a:rPr>
              <a:t>is</a:t>
            </a:r>
            <a:r>
              <a:rPr lang="en-US" sz="2396" b="1" noProof="1">
                <a:solidFill>
                  <a:srgbClr val="2D3791"/>
                </a:solidFill>
                <a:latin typeface="Consolas" pitchFamily="49" charset="0"/>
                <a:cs typeface="Consolas" pitchFamily="49" charset="0"/>
              </a:rPr>
              <a:t> Person)</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  </a:t>
            </a:r>
            <a:r>
              <a:rPr lang="en-US" sz="2396" b="1" noProof="1">
                <a:solidFill>
                  <a:srgbClr val="FFA000"/>
                </a:solidFill>
                <a:latin typeface="Consolas" pitchFamily="49" charset="0"/>
                <a:cs typeface="Consolas" pitchFamily="49" charset="0"/>
              </a:rPr>
              <a:t>((Person) person)</a:t>
            </a:r>
            <a:r>
              <a:rPr lang="en-US" sz="2396" b="1" noProof="1">
                <a:solidFill>
                  <a:srgbClr val="2D3791"/>
                </a:solidFill>
                <a:latin typeface="Consolas" pitchFamily="49" charset="0"/>
                <a:cs typeface="Consolas" pitchFamily="49" charset="0"/>
              </a:rPr>
              <a:t>.getSalary();</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a:t>
            </a:r>
          </a:p>
        </p:txBody>
      </p:sp>
      <p:sp>
        <p:nvSpPr>
          <p:cNvPr id="17" name="AutoShape 6"/>
          <p:cNvSpPr>
            <a:spLocks noChangeArrowheads="1"/>
          </p:cNvSpPr>
          <p:nvPr/>
        </p:nvSpPr>
        <p:spPr bwMode="auto">
          <a:xfrm>
            <a:off x="2795460" y="5270186"/>
            <a:ext cx="2386378" cy="1208970"/>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Cast to object type and use its methods</a:t>
            </a:r>
            <a:endParaRPr lang="bg-BG" sz="2399" b="1" dirty="0">
              <a:solidFill>
                <a:srgbClr val="FFFFFF"/>
              </a:solidFill>
              <a:latin typeface="Calibri" panose="020F0502020204030204"/>
            </a:endParaRPr>
          </a:p>
        </p:txBody>
      </p:sp>
      <p:sp>
        <p:nvSpPr>
          <p:cNvPr id="16" name="AutoShape 6"/>
          <p:cNvSpPr>
            <a:spLocks noChangeArrowheads="1"/>
          </p:cNvSpPr>
          <p:nvPr/>
        </p:nvSpPr>
        <p:spPr bwMode="auto">
          <a:xfrm>
            <a:off x="4771190" y="3796564"/>
            <a:ext cx="3897716" cy="451881"/>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Check object type of person</a:t>
            </a:r>
            <a:endParaRPr lang="bg-BG" sz="2399" b="1" dirty="0">
              <a:solidFill>
                <a:srgbClr val="FFFFFF"/>
              </a:solidFill>
              <a:latin typeface="Calibri" panose="020F0502020204030204"/>
            </a:endParaRPr>
          </a:p>
        </p:txBody>
      </p:sp>
    </p:spTree>
    <p:extLst>
      <p:ext uri="{BB962C8B-B14F-4D97-AF65-F5344CB8AC3E}">
        <p14:creationId xmlns:p14="http://schemas.microsoft.com/office/powerpoint/2010/main" val="391429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E8573950-2A09-42C3-8B88-0C83818EFB7D}"/>
              </a:ext>
            </a:extLst>
          </p:cNvPr>
          <p:cNvSpPr>
            <a:spLocks noGrp="1"/>
          </p:cNvSpPr>
          <p:nvPr>
            <p:ph idx="1"/>
          </p:nvPr>
        </p:nvSpPr>
        <p:spPr/>
        <p:txBody>
          <a:bodyPr>
            <a:normAutofit/>
          </a:bodyPr>
          <a:lstStyle/>
          <a:p>
            <a:pPr>
              <a:buClr>
                <a:schemeClr val="tx1"/>
              </a:buClr>
            </a:pPr>
            <a:r>
              <a:rPr lang="en-US" b="1" dirty="0">
                <a:solidFill>
                  <a:schemeClr val="tx2"/>
                </a:solidFill>
              </a:rPr>
              <a:t>IS</a:t>
            </a:r>
            <a:r>
              <a:rPr lang="en-US" dirty="0">
                <a:solidFill>
                  <a:schemeClr val="tx2"/>
                </a:solidFill>
              </a:rPr>
              <a:t> statement supports </a:t>
            </a:r>
            <a:r>
              <a:rPr lang="en-US" b="1" dirty="0">
                <a:solidFill>
                  <a:schemeClr val="tx2"/>
                </a:solidFill>
              </a:rPr>
              <a:t>pattern</a:t>
            </a:r>
            <a:r>
              <a:rPr lang="en-US" dirty="0">
                <a:solidFill>
                  <a:schemeClr val="tx2"/>
                </a:solidFill>
              </a:rPr>
              <a:t> </a:t>
            </a:r>
            <a:r>
              <a:rPr lang="en-US" b="1" dirty="0">
                <a:solidFill>
                  <a:schemeClr val="tx2"/>
                </a:solidFill>
              </a:rPr>
              <a:t>matching</a:t>
            </a:r>
            <a:r>
              <a:rPr lang="en-US" dirty="0">
                <a:solidFill>
                  <a:schemeClr val="tx2"/>
                </a:solidFill>
              </a:rPr>
              <a:t>:</a:t>
            </a:r>
          </a:p>
          <a:p>
            <a:pPr lvl="1">
              <a:buClr>
                <a:schemeClr val="tx1"/>
              </a:buClr>
            </a:pPr>
            <a:r>
              <a:rPr lang="en-US" b="1" dirty="0">
                <a:solidFill>
                  <a:schemeClr val="tx2"/>
                </a:solidFill>
              </a:rPr>
              <a:t>Type pattern </a:t>
            </a:r>
            <a:r>
              <a:rPr lang="en-US" dirty="0">
                <a:solidFill>
                  <a:schemeClr val="tx2"/>
                </a:solidFill>
              </a:rPr>
              <a:t>- tests whether an expression can be converted </a:t>
            </a:r>
            <a:br>
              <a:rPr lang="en-US" dirty="0">
                <a:solidFill>
                  <a:schemeClr val="tx2"/>
                </a:solidFill>
              </a:rPr>
            </a:br>
            <a:r>
              <a:rPr lang="en-US" dirty="0">
                <a:solidFill>
                  <a:schemeClr val="tx2"/>
                </a:solidFill>
              </a:rPr>
              <a:t>to a specified type and casts it to a variable of that type</a:t>
            </a:r>
          </a:p>
          <a:p>
            <a:pPr lvl="1">
              <a:buClr>
                <a:schemeClr val="tx1"/>
              </a:buClr>
            </a:pPr>
            <a:r>
              <a:rPr lang="en-US" b="1" dirty="0">
                <a:solidFill>
                  <a:schemeClr val="tx2"/>
                </a:solidFill>
              </a:rPr>
              <a:t>Constant pattern</a:t>
            </a:r>
            <a:r>
              <a:rPr lang="en-US" dirty="0">
                <a:solidFill>
                  <a:schemeClr val="tx2"/>
                </a:solidFill>
              </a:rPr>
              <a:t> - tests whether an expression evaluates </a:t>
            </a:r>
            <a:br>
              <a:rPr lang="en-US" dirty="0">
                <a:solidFill>
                  <a:schemeClr val="tx2"/>
                </a:solidFill>
              </a:rPr>
            </a:br>
            <a:r>
              <a:rPr lang="en-US" dirty="0">
                <a:solidFill>
                  <a:schemeClr val="tx2"/>
                </a:solidFill>
              </a:rPr>
              <a:t>to a specified constant value</a:t>
            </a:r>
          </a:p>
          <a:p>
            <a:pPr lvl="1">
              <a:buClr>
                <a:schemeClr val="tx1"/>
              </a:buClr>
            </a:pPr>
            <a:r>
              <a:rPr lang="en-US" b="1" noProof="1">
                <a:solidFill>
                  <a:schemeClr val="tx2"/>
                </a:solidFill>
              </a:rPr>
              <a:t>var</a:t>
            </a:r>
            <a:r>
              <a:rPr lang="en-US" b="1" dirty="0">
                <a:solidFill>
                  <a:schemeClr val="tx2"/>
                </a:solidFill>
              </a:rPr>
              <a:t> pattern</a:t>
            </a:r>
            <a:r>
              <a:rPr lang="en-US" dirty="0">
                <a:solidFill>
                  <a:schemeClr val="tx2"/>
                </a:solidFill>
              </a:rPr>
              <a:t> - match that always succeeds and binds the value </a:t>
            </a:r>
            <a:br>
              <a:rPr lang="en-US" dirty="0">
                <a:solidFill>
                  <a:schemeClr val="tx2"/>
                </a:solidFill>
              </a:rPr>
            </a:br>
            <a:r>
              <a:rPr lang="en-US" dirty="0">
                <a:solidFill>
                  <a:schemeClr val="tx2"/>
                </a:solidFill>
              </a:rPr>
              <a:t>of an expression to a new local variable</a:t>
            </a:r>
          </a:p>
          <a:p>
            <a:pPr>
              <a:buClr>
                <a:schemeClr val="tx1"/>
              </a:buClr>
            </a:pPr>
            <a:endParaRPr lang="en-US" dirty="0">
              <a:solidFill>
                <a:schemeClr val="tx2"/>
              </a:solidFill>
            </a:endParaRPr>
          </a:p>
          <a:p>
            <a:pPr>
              <a:buClr>
                <a:schemeClr val="tx1"/>
              </a:buClr>
            </a:pPr>
            <a:endParaRPr lang="en-US" dirty="0">
              <a:solidFill>
                <a:schemeClr val="tx2"/>
              </a:solidFill>
            </a:endParaRPr>
          </a:p>
          <a:p>
            <a:pPr>
              <a:buClr>
                <a:schemeClr val="tx1"/>
              </a:buClr>
            </a:pPr>
            <a:endParaRPr lang="en-US" dirty="0">
              <a:solidFill>
                <a:schemeClr val="tx2"/>
              </a:solidFill>
            </a:endParaRPr>
          </a:p>
          <a:p>
            <a:pPr>
              <a:buClr>
                <a:schemeClr val="tx1"/>
              </a:buClr>
            </a:pPr>
            <a:endParaRPr lang="en-US" dirty="0">
              <a:solidFill>
                <a:schemeClr val="tx2"/>
              </a:solidFill>
            </a:endParaRPr>
          </a:p>
          <a:p>
            <a:pPr>
              <a:buClr>
                <a:schemeClr val="tx1"/>
              </a:buClr>
            </a:pPr>
            <a:endParaRPr lang="bg-BG" dirty="0">
              <a:solidFill>
                <a:schemeClr val="tx2"/>
              </a:solidFill>
            </a:endParaRPr>
          </a:p>
        </p:txBody>
      </p:sp>
      <p:sp>
        <p:nvSpPr>
          <p:cNvPr id="4" name="Title 3"/>
          <p:cNvSpPr>
            <a:spLocks noGrp="1"/>
          </p:cNvSpPr>
          <p:nvPr>
            <p:ph type="title"/>
          </p:nvPr>
        </p:nvSpPr>
        <p:spPr/>
        <p:txBody>
          <a:bodyPr/>
          <a:lstStyle/>
          <a:p>
            <a:r>
              <a:rPr lang="en-US"/>
              <a:t>Keyword – is</a:t>
            </a:r>
            <a:endParaRPr lang="en-US"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8</a:t>
            </a:fld>
            <a:endParaRPr lang="en-US" dirty="0">
              <a:solidFill>
                <a:srgbClr val="2D3791"/>
              </a:solidFill>
              <a:latin typeface="Calibri" panose="020F0502020204030204"/>
            </a:endParaRPr>
          </a:p>
        </p:txBody>
      </p:sp>
    </p:spTree>
    <p:extLst>
      <p:ext uri="{BB962C8B-B14F-4D97-AF65-F5344CB8AC3E}">
        <p14:creationId xmlns:p14="http://schemas.microsoft.com/office/powerpoint/2010/main" val="57029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Type Pattern</a:t>
            </a:r>
            <a:endParaRPr lang="en-US" dirty="0"/>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D3791"/>
                </a:solidFill>
                <a:latin typeface="Calibri" panose="020F0502020204030204"/>
              </a:rPr>
              <a:pPr/>
              <a:t>9</a:t>
            </a:fld>
            <a:endParaRPr lang="en-US" dirty="0">
              <a:solidFill>
                <a:srgbClr val="2D3791"/>
              </a:solidFill>
              <a:latin typeface="Calibri" panose="020F0502020204030204"/>
            </a:endParaRPr>
          </a:p>
        </p:txBody>
      </p:sp>
      <p:sp>
        <p:nvSpPr>
          <p:cNvPr id="7" name="Rectangle 6"/>
          <p:cNvSpPr>
            <a:spLocks noChangeArrowheads="1"/>
          </p:cNvSpPr>
          <p:nvPr/>
        </p:nvSpPr>
        <p:spPr bwMode="auto">
          <a:xfrm>
            <a:off x="898062" y="1866859"/>
            <a:ext cx="7064722" cy="3414898"/>
          </a:xfrm>
          <a:prstGeom prst="rect">
            <a:avLst/>
          </a:prstGeom>
          <a:solidFill>
            <a:schemeClr val="accent6">
              <a:lumMod val="75000"/>
              <a:alpha val="15000"/>
            </a:schemeClr>
          </a:solidFill>
          <a:ln w="12700">
            <a:solidFill>
              <a:schemeClr val="tx1">
                <a:lumMod val="50000"/>
              </a:schemeClr>
            </a:solidFill>
          </a:ln>
        </p:spPr>
        <p:txBody>
          <a:bodyPr vert="horz" wrap="square" lIns="143926" tIns="107944" rIns="143926" bIns="107944" rtlCol="0">
            <a:spAutoFit/>
          </a:bodyPr>
          <a:lstStyle/>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public class Person </a:t>
            </a:r>
            <a:r>
              <a:rPr lang="en-US" sz="2396" b="1" noProof="1">
                <a:solidFill>
                  <a:srgbClr val="FFA000"/>
                </a:solidFill>
                <a:latin typeface="Consolas" pitchFamily="49" charset="0"/>
                <a:cs typeface="Consolas" pitchFamily="49" charset="0"/>
              </a:rPr>
              <a:t>:</a:t>
            </a:r>
            <a:r>
              <a:rPr lang="en-US" sz="2396" b="1" noProof="1">
                <a:solidFill>
                  <a:srgbClr val="2D3791"/>
                </a:solidFill>
                <a:latin typeface="Consolas" pitchFamily="49" charset="0"/>
                <a:cs typeface="Consolas" pitchFamily="49" charset="0"/>
              </a:rPr>
              <a:t> Mammal, IAnimal {}</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Mammal personOne = new Person();</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Person personTwo = new Person();</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if (personTwo </a:t>
            </a:r>
            <a:r>
              <a:rPr lang="en-US" sz="2396" b="1" noProof="1">
                <a:solidFill>
                  <a:srgbClr val="FFA000"/>
                </a:solidFill>
                <a:latin typeface="Consolas" pitchFamily="49" charset="0"/>
                <a:cs typeface="Consolas" pitchFamily="49" charset="0"/>
              </a:rPr>
              <a:t>is</a:t>
            </a:r>
            <a:r>
              <a:rPr lang="en-US" sz="2396" b="1" noProof="1">
                <a:solidFill>
                  <a:srgbClr val="2D3791"/>
                </a:solidFill>
                <a:latin typeface="Consolas" pitchFamily="49" charset="0"/>
                <a:cs typeface="Consolas" pitchFamily="49" charset="0"/>
              </a:rPr>
              <a:t> Person person)</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  </a:t>
            </a:r>
            <a:r>
              <a:rPr lang="en-US" sz="2396" b="1" noProof="1">
                <a:solidFill>
                  <a:srgbClr val="FFA000"/>
                </a:solidFill>
                <a:latin typeface="Consolas" pitchFamily="49" charset="0"/>
                <a:cs typeface="Consolas" pitchFamily="49" charset="0"/>
              </a:rPr>
              <a:t>person</a:t>
            </a:r>
            <a:r>
              <a:rPr lang="en-US" sz="2396" b="1" noProof="1">
                <a:solidFill>
                  <a:srgbClr val="2D3791"/>
                </a:solidFill>
                <a:latin typeface="Consolas" pitchFamily="49" charset="0"/>
                <a:cs typeface="Consolas" pitchFamily="49" charset="0"/>
              </a:rPr>
              <a:t>.GetSalary();</a:t>
            </a:r>
          </a:p>
          <a:p>
            <a:pPr defTabSz="1218072" latinLnBrk="1">
              <a:spcBef>
                <a:spcPts val="400"/>
              </a:spcBef>
              <a:spcAft>
                <a:spcPts val="400"/>
              </a:spcAft>
            </a:pPr>
            <a:r>
              <a:rPr lang="en-US" sz="2396" b="1" noProof="1">
                <a:solidFill>
                  <a:srgbClr val="2D3791"/>
                </a:solidFill>
                <a:latin typeface="Consolas" pitchFamily="49" charset="0"/>
                <a:cs typeface="Consolas" pitchFamily="49" charset="0"/>
              </a:rPr>
              <a:t>}</a:t>
            </a:r>
          </a:p>
        </p:txBody>
      </p:sp>
      <p:sp>
        <p:nvSpPr>
          <p:cNvPr id="17" name="AutoShape 6"/>
          <p:cNvSpPr>
            <a:spLocks noChangeArrowheads="1"/>
          </p:cNvSpPr>
          <p:nvPr/>
        </p:nvSpPr>
        <p:spPr bwMode="auto">
          <a:xfrm>
            <a:off x="3951518" y="4865374"/>
            <a:ext cx="1512038" cy="832769"/>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Uses its methods</a:t>
            </a:r>
            <a:endParaRPr lang="bg-BG" sz="2399" b="1" dirty="0">
              <a:solidFill>
                <a:srgbClr val="FFFFFF"/>
              </a:solidFill>
              <a:latin typeface="Calibri" panose="020F0502020204030204"/>
            </a:endParaRPr>
          </a:p>
        </p:txBody>
      </p:sp>
      <p:sp>
        <p:nvSpPr>
          <p:cNvPr id="16" name="AutoShape 6"/>
          <p:cNvSpPr>
            <a:spLocks noChangeArrowheads="1"/>
          </p:cNvSpPr>
          <p:nvPr/>
        </p:nvSpPr>
        <p:spPr bwMode="auto">
          <a:xfrm>
            <a:off x="6639700" y="3369300"/>
            <a:ext cx="3897716" cy="934096"/>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400"/>
            <a:r>
              <a:rPr lang="en-US" sz="2399" b="1" dirty="0">
                <a:solidFill>
                  <a:srgbClr val="FFFFFF"/>
                </a:solidFill>
                <a:latin typeface="Calibri" panose="020F0502020204030204"/>
              </a:rPr>
              <a:t>Checks if object is of type person and casts it</a:t>
            </a:r>
            <a:endParaRPr lang="bg-BG" sz="2399" b="1" dirty="0">
              <a:solidFill>
                <a:srgbClr val="FFFFFF"/>
              </a:solidFill>
              <a:latin typeface="Calibri" panose="020F0502020204030204"/>
            </a:endParaRPr>
          </a:p>
        </p:txBody>
      </p:sp>
    </p:spTree>
    <p:extLst>
      <p:ext uri="{BB962C8B-B14F-4D97-AF65-F5344CB8AC3E}">
        <p14:creationId xmlns:p14="http://schemas.microsoft.com/office/powerpoint/2010/main" val="38655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theme/theme1.xml><?xml version="1.0" encoding="utf-8"?>
<a:theme xmlns:a="http://schemas.openxmlformats.org/drawingml/2006/main" name="Office Theme">
  <a:themeElements>
    <a:clrScheme name="Custom 1">
      <a:dk1>
        <a:srgbClr val="000000"/>
      </a:dk1>
      <a:lt1>
        <a:srgbClr val="FFFFFF"/>
      </a:lt1>
      <a:dk2>
        <a:srgbClr val="3C4CA2"/>
      </a:dk2>
      <a:lt2>
        <a:srgbClr val="A8AD36"/>
      </a:lt2>
      <a:accent1>
        <a:srgbClr val="0082B5"/>
      </a:accent1>
      <a:accent2>
        <a:srgbClr val="F6D688"/>
      </a:accent2>
      <a:accent3>
        <a:srgbClr val="A5A5A5"/>
      </a:accent3>
      <a:accent4>
        <a:srgbClr val="F16221"/>
      </a:accent4>
      <a:accent5>
        <a:srgbClr val="775BA6"/>
      </a:accent5>
      <a:accent6>
        <a:srgbClr val="4DAE46"/>
      </a:accent6>
      <a:hlink>
        <a:srgbClr val="FBC73C"/>
      </a:hlink>
      <a:folHlink>
        <a:srgbClr val="742C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oftUni3_1">
  <a:themeElements>
    <a:clrScheme name="Custom 2">
      <a:dk1>
        <a:srgbClr val="2D3791"/>
      </a:dk1>
      <a:lt1>
        <a:srgbClr val="FFA000"/>
      </a:lt1>
      <a:dk2>
        <a:srgbClr val="2D3791"/>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Presentation1" id="{2A2DC80F-E538-4589-B1F3-2EED59384EB1}" vid="{85D65DBA-69AC-4F47-AE27-BEFA464CAF68}"/>
    </a:ext>
  </a:extLst>
</a:theme>
</file>

<file path=ppt/theme/theme3.xml><?xml version="1.0" encoding="utf-8"?>
<a:theme xmlns:a="http://schemas.openxmlformats.org/drawingml/2006/main" name="1_SoftUni3_1">
  <a:themeElements>
    <a:clrScheme name="Custom 2">
      <a:dk1>
        <a:srgbClr val="2D3791"/>
      </a:dk1>
      <a:lt1>
        <a:srgbClr val="FFA000"/>
      </a:lt1>
      <a:dk2>
        <a:srgbClr val="2D3791"/>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Presentation1" id="{2A2DC80F-E538-4589-B1F3-2EED59384EB1}" vid="{85D65DBA-69AC-4F47-AE27-BEFA464CAF68}"/>
    </a:ext>
  </a:extLst>
</a:theme>
</file>

<file path=ppt/theme/theme4.xml><?xml version="1.0" encoding="utf-8"?>
<a:theme xmlns:a="http://schemas.openxmlformats.org/drawingml/2006/main" name="2_SoftUni3_1">
  <a:themeElements>
    <a:clrScheme name="Custom 2">
      <a:dk1>
        <a:srgbClr val="2D3791"/>
      </a:dk1>
      <a:lt1>
        <a:srgbClr val="FFA000"/>
      </a:lt1>
      <a:dk2>
        <a:srgbClr val="2D3791"/>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03. CSharp-OOP-Encapsulation" id="{E48B888E-BE3A-4743-86ED-B0BB25681201}" vid="{EF452B4E-DE4C-4666-9806-FEBD2ADD5EB4}"/>
    </a:ext>
  </a:extLst>
</a:theme>
</file>

<file path=ppt/theme/theme5.xml><?xml version="1.0" encoding="utf-8"?>
<a:theme xmlns:a="http://schemas.openxmlformats.org/drawingml/2006/main" name="3_SoftUni3_1">
  <a:themeElements>
    <a:clrScheme name="Custom 2">
      <a:dk1>
        <a:srgbClr val="2D3791"/>
      </a:dk1>
      <a:lt1>
        <a:srgbClr val="FFA000"/>
      </a:lt1>
      <a:dk2>
        <a:srgbClr val="2D3791"/>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Presentation2" id="{54FA04CF-9770-4043-9F53-67FA2D458104}" vid="{38ABC080-30AF-4BD1-9B99-B04E4238841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235</TotalTime>
  <Words>3058</Words>
  <Application>Microsoft Macintosh PowerPoint</Application>
  <PresentationFormat>Widescreen</PresentationFormat>
  <Paragraphs>438</Paragraphs>
  <Slides>31</Slides>
  <Notes>22</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31</vt:i4>
      </vt:variant>
    </vt:vector>
  </HeadingPairs>
  <TitlesOfParts>
    <vt:vector size="42" baseType="lpstr">
      <vt:lpstr>Arial</vt:lpstr>
      <vt:lpstr>Arial Black</vt:lpstr>
      <vt:lpstr>Calibri</vt:lpstr>
      <vt:lpstr>Consolas</vt:lpstr>
      <vt:lpstr>Verdana</vt:lpstr>
      <vt:lpstr>Wingdings</vt:lpstr>
      <vt:lpstr>Office Theme</vt:lpstr>
      <vt:lpstr>SoftUni3_1</vt:lpstr>
      <vt:lpstr>1_SoftUni3_1</vt:lpstr>
      <vt:lpstr>2_SoftUni3_1</vt:lpstr>
      <vt:lpstr>3_SoftUni3_1</vt:lpstr>
      <vt:lpstr>PowerPoint Presentation</vt:lpstr>
      <vt:lpstr>Table of Contents</vt:lpstr>
      <vt:lpstr>Polymorphism</vt:lpstr>
      <vt:lpstr>What is Polimorphism?</vt:lpstr>
      <vt:lpstr>Polymorphism in OOP</vt:lpstr>
      <vt:lpstr>Reference Type and Object Type</vt:lpstr>
      <vt:lpstr>Keyword – is</vt:lpstr>
      <vt:lpstr>Keyword – is</vt:lpstr>
      <vt:lpstr>Type Pattern</vt:lpstr>
      <vt:lpstr>Constant Pattern</vt:lpstr>
      <vt:lpstr>Var Pattern</vt:lpstr>
      <vt:lpstr>Keyword – is</vt:lpstr>
      <vt:lpstr>Keyword – As</vt:lpstr>
      <vt:lpstr>Types of Polymorphism</vt:lpstr>
      <vt:lpstr>Compile Time Polymorphism</vt:lpstr>
      <vt:lpstr>Problem: MathOperation</vt:lpstr>
      <vt:lpstr>Solution: MathOperation</vt:lpstr>
      <vt:lpstr>Rules for Overloading a Method</vt:lpstr>
      <vt:lpstr>Runtime Polymorphism</vt:lpstr>
      <vt:lpstr>Runtime Polymorphism(2)</vt:lpstr>
      <vt:lpstr>Runtime Polymorphism</vt:lpstr>
      <vt:lpstr>Runtime Polymorphism (2)</vt:lpstr>
      <vt:lpstr>Problem: Animals</vt:lpstr>
      <vt:lpstr>Solution: Animals</vt:lpstr>
      <vt:lpstr>Solution: Animals (2)</vt:lpstr>
      <vt:lpstr>Solution: Animals (3)</vt:lpstr>
      <vt:lpstr>Rules for Overriding Method</vt:lpstr>
      <vt:lpstr>Rules for Overriding Method</vt:lpstr>
      <vt:lpstr>Virtual Members</vt:lpstr>
      <vt:lpstr>Summary</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Dinhkym Dinhkym</dc:creator>
  <cp:lastModifiedBy>Microsoft Office User</cp:lastModifiedBy>
  <cp:revision>56</cp:revision>
  <dcterms:created xsi:type="dcterms:W3CDTF">2015-08-26T02:19:51Z</dcterms:created>
  <dcterms:modified xsi:type="dcterms:W3CDTF">2021-05-20T10:12:20Z</dcterms:modified>
</cp:coreProperties>
</file>