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  <p:sldMasterId id="2147483671" r:id="rId3"/>
    <p:sldMasterId id="2147483684" r:id="rId4"/>
    <p:sldMasterId id="2147483697" r:id="rId5"/>
  </p:sldMasterIdLst>
  <p:notesMasterIdLst>
    <p:notesMasterId r:id="rId35"/>
  </p:notesMasterIdLst>
  <p:handoutMasterIdLst>
    <p:handoutMasterId r:id="rId36"/>
  </p:handoutMasterIdLst>
  <p:sldIdLst>
    <p:sldId id="256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6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791"/>
    <a:srgbClr val="F06E28"/>
    <a:srgbClr val="12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01"/>
    <p:restoredTop sz="91667"/>
  </p:normalViewPr>
  <p:slideViewPr>
    <p:cSldViewPr snapToGrid="0" snapToObjects="1">
      <p:cViewPr varScale="1">
        <p:scale>
          <a:sx n="95" d="100"/>
          <a:sy n="95" d="100"/>
        </p:scale>
        <p:origin x="216" y="6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C51BE-9B66-B447-8629-F07BEC8B0A2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C81B-2B23-F740-97B9-1E515785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17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7B61A-075D-404E-B197-788465D82141}" type="datetimeFigureOut">
              <a:rPr lang="en-VN" smtClean="0"/>
              <a:t>20/05/2021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5E25-2729-6B4E-BAA8-8C14245BC54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1292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4A69B2-E48D-40A4-A868-56192CA0619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1598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49E57-0798-442F-9EDF-19F617E03DDC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9519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DD92AE-254A-448F-B235-F9EFA2042F54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##</a:t>
            </a:r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515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F0BA62-3ACE-41F1-A92A-05FBE87679B7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##</a:t>
            </a: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7686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273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69F979-6036-4AC6-9658-94B8622CB9C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45294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DABA3-5382-48D1-94EC-1651B196C235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9919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5C244D-260F-4411-A724-694B843B705A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4576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DEC5F-A820-4C1A-AE57-56124B9DFBD3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6210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CEA00-236F-49E8-9320-6F1A3663A681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5174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E8AFCF-28C4-49D0-B044-E430F0C2F2EB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3219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A4314D-9142-443D-9050-C21ABEC42780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7065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24B3F-307C-46D2-B2A1-9A0C3BF3E42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939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78780" y="596900"/>
            <a:ext cx="7941733" cy="13589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78780" y="2070100"/>
            <a:ext cx="7941733" cy="812800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dirty="0"/>
              <a:t>Full name</a:t>
            </a:r>
          </a:p>
          <a:p>
            <a:r>
              <a:rPr lang="vi-VN" dirty="0"/>
              <a:t>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74513" y="596900"/>
            <a:ext cx="27178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5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6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2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8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6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69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5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3493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12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2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rgbClr val="F06E28"/>
                </a:solidFill>
              </a:defRPr>
            </a:lvl1pPr>
            <a:lvl2pPr>
              <a:defRPr>
                <a:solidFill>
                  <a:srgbClr val="2E3791"/>
                </a:solidFill>
              </a:defRPr>
            </a:lvl2pPr>
            <a:lvl3pPr>
              <a:defRPr>
                <a:solidFill>
                  <a:srgbClr val="2E3791"/>
                </a:solidFill>
              </a:defRPr>
            </a:lvl3pPr>
            <a:lvl4pPr>
              <a:defRPr>
                <a:solidFill>
                  <a:srgbClr val="2E3791"/>
                </a:solidFill>
              </a:defRPr>
            </a:lvl4pPr>
            <a:lvl5pPr>
              <a:defRPr>
                <a:solidFill>
                  <a:srgbClr val="2E3791"/>
                </a:solidFill>
              </a:defRPr>
            </a:lvl5pPr>
          </a:lstStyle>
          <a:p>
            <a:pPr lvl="0"/>
            <a:r>
              <a:rPr lang="vi-VN" dirty="0"/>
              <a:t>Heading 1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vi-VN" dirty="0"/>
              <a:t>ub heading</a:t>
            </a:r>
            <a:endParaRPr lang="en-US" dirty="0"/>
          </a:p>
          <a:p>
            <a:pPr lvl="2"/>
            <a:r>
              <a:rPr lang="vi-VN" dirty="0"/>
              <a:t>Content</a:t>
            </a:r>
            <a:endParaRPr lang="en-US" dirty="0"/>
          </a:p>
          <a:p>
            <a:pPr lvl="3"/>
            <a:r>
              <a:rPr lang="vi-VN" dirty="0"/>
              <a:t>Sub</a:t>
            </a:r>
            <a:endParaRPr lang="en-US" dirty="0"/>
          </a:p>
          <a:p>
            <a:pPr lvl="4"/>
            <a:r>
              <a:rPr lang="vi-VN" dirty="0"/>
              <a:t>Sub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452533" y="466972"/>
            <a:ext cx="6129867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2E3791"/>
                </a:solidFill>
                <a:latin typeface="+mj-lt"/>
              </a:defRPr>
            </a:lvl1pPr>
          </a:lstStyle>
          <a:p>
            <a:r>
              <a:rPr lang="vi-VN" dirty="0"/>
              <a:t>HEADLINE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77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4764" y="1524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0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99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7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6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5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11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6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3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3493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1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t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b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325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80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7" y="1371604"/>
            <a:ext cx="9049234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68950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55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4764" y="1524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Học phí Đại học Greenwich">
            <a:extLst>
              <a:ext uri="{FF2B5EF4-FFF2-40B4-BE49-F238E27FC236}">
                <a16:creationId xmlns:a16="http://schemas.microsoft.com/office/drawing/2014/main" id="{162B6AFA-18CD-4026-9C41-B223E62BB44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35" b="30380"/>
          <a:stretch/>
        </p:blipFill>
        <p:spPr bwMode="auto">
          <a:xfrm>
            <a:off x="9844881" y="100750"/>
            <a:ext cx="2143683" cy="88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78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64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1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5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2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5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655734" y="571502"/>
            <a:ext cx="59266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79B051-E427-A24A-B2DE-63B217F2562D}" type="datetimeFigureOut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131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2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3493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4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5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7" y="1371604"/>
            <a:ext cx="9049234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53373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66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4764" y="1524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3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84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9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7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0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33734" y="2"/>
            <a:ext cx="41486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79B051-E427-A24A-B2DE-63B217F2562D}" type="datetimeFigureOut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360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3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5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3493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572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7" y="1371604"/>
            <a:ext cx="9049234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6274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08609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3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1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177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7078133" y="2870200"/>
            <a:ext cx="5113867" cy="398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085" y="4406900"/>
            <a:ext cx="5386916" cy="1930400"/>
          </a:xfrm>
          <a:prstGeom prst="rect">
            <a:avLst/>
          </a:prstGeom>
        </p:spPr>
        <p:txBody>
          <a:bodyPr anchor="t"/>
          <a:lstStyle>
            <a:lvl1pPr algn="r">
              <a:defRPr sz="2800" b="1" cap="all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963085" y="2906714"/>
            <a:ext cx="5386916" cy="12588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471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ctr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ctr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69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4764" y="1524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5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9B051-E427-A24A-B2DE-63B217F2562D}" type="datetimeFigureOut">
              <a:rPr lang="en-US" smtClean="0"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6BAB-5F5A-164F-A24E-8AA161AE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</p:sldLayoutIdLst>
  <p:txStyles>
    <p:titleStyle>
      <a:lvl1pPr algn="r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2E379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E379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E379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E379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E379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39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688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821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988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0300" y="336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F3E06-9A1B-9C4D-9E7D-F1EF53AC3799}"/>
              </a:ext>
            </a:extLst>
          </p:cNvPr>
          <p:cNvSpPr txBox="1"/>
          <p:nvPr/>
        </p:nvSpPr>
        <p:spPr>
          <a:xfrm>
            <a:off x="672354" y="712693"/>
            <a:ext cx="9224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Lecture 07: Exception</a:t>
            </a:r>
          </a:p>
        </p:txBody>
      </p:sp>
    </p:spTree>
    <p:extLst>
      <p:ext uri="{BB962C8B-B14F-4D97-AF65-F5344CB8AC3E}">
        <p14:creationId xmlns:p14="http://schemas.microsoft.com/office/powerpoint/2010/main" val="56570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E872E-822F-44BB-99CF-7D56A7E8A3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600201"/>
            <a:ext cx="10972800" cy="4219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int.Parse(s);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Console.WriteLine(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"You entered a valid Int32 number {0}.", s);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catch (OverflowException) {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"The number is too big to fit in Int32!");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73322-B777-4E65-BD66-EBB1187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Multiple Catch Blocks – Example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10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0768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199" dirty="0">
                <a:solidFill>
                  <a:schemeClr val="tx2"/>
                </a:solidFill>
              </a:rPr>
              <a:t>When catching an exception of a particular class, all its inheritors 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3199" dirty="0">
                <a:solidFill>
                  <a:schemeClr val="tx2"/>
                </a:solidFill>
              </a:rPr>
              <a:t>     (child exceptions) are caught too, e.g.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199" dirty="0">
                <a:solidFill>
                  <a:schemeClr val="tx2"/>
                </a:solidFill>
              </a:rPr>
              <a:t>Handles</a:t>
            </a:r>
            <a:r>
              <a:rPr lang="bg-BG" sz="3199" dirty="0">
                <a:solidFill>
                  <a:schemeClr val="tx2"/>
                </a:solidFill>
              </a:rPr>
              <a:t> </a:t>
            </a:r>
            <a:r>
              <a:rPr lang="en-US" sz="3199" b="1" noProof="1">
                <a:solidFill>
                  <a:schemeClr val="tx2"/>
                </a:solidFill>
                <a:cs typeface="Consolas" pitchFamily="49" charset="0"/>
              </a:rPr>
              <a:t>ArithmeticException</a:t>
            </a:r>
            <a:r>
              <a:rPr lang="bg-BG" sz="3199" dirty="0">
                <a:solidFill>
                  <a:schemeClr val="tx2"/>
                </a:solidFill>
              </a:rPr>
              <a:t> </a:t>
            </a:r>
            <a:r>
              <a:rPr lang="en-US" sz="3199" dirty="0">
                <a:solidFill>
                  <a:schemeClr val="tx2"/>
                </a:solidFill>
              </a:rPr>
              <a:t>and</a:t>
            </a:r>
            <a:r>
              <a:rPr lang="bg-BG" sz="3199" dirty="0">
                <a:solidFill>
                  <a:schemeClr val="tx2"/>
                </a:solidFill>
              </a:rPr>
              <a:t> </a:t>
            </a:r>
            <a:r>
              <a:rPr lang="en-US" sz="3199" dirty="0">
                <a:solidFill>
                  <a:schemeClr val="tx2"/>
                </a:solidFill>
              </a:rPr>
              <a:t>its descendants </a:t>
            </a:r>
            <a:br>
              <a:rPr lang="en-US" sz="3199" dirty="0">
                <a:solidFill>
                  <a:schemeClr val="tx2"/>
                </a:solidFill>
              </a:rPr>
            </a:br>
            <a:r>
              <a:rPr lang="en-US" sz="3199" b="1" noProof="1">
                <a:solidFill>
                  <a:schemeClr val="tx2"/>
                </a:solidFill>
                <a:cs typeface="Consolas" pitchFamily="49" charset="0"/>
              </a:rPr>
              <a:t>DivideByZeroException</a:t>
            </a:r>
            <a:r>
              <a:rPr lang="bg-BG" sz="3199" dirty="0">
                <a:solidFill>
                  <a:schemeClr val="tx2"/>
                </a:solidFill>
              </a:rPr>
              <a:t> </a:t>
            </a:r>
            <a:r>
              <a:rPr lang="en-US" sz="3199" dirty="0">
                <a:solidFill>
                  <a:schemeClr val="tx2"/>
                </a:solidFill>
              </a:rPr>
              <a:t>and</a:t>
            </a:r>
            <a:r>
              <a:rPr lang="bg-BG" sz="3199" dirty="0">
                <a:solidFill>
                  <a:schemeClr val="tx2"/>
                </a:solidFill>
              </a:rPr>
              <a:t> </a:t>
            </a:r>
            <a:r>
              <a:rPr lang="en-US" sz="3199" b="1" noProof="1">
                <a:solidFill>
                  <a:schemeClr val="tx2"/>
                </a:solidFill>
                <a:cs typeface="Consolas" pitchFamily="49" charset="0"/>
              </a:rPr>
              <a:t>OverflowException</a:t>
            </a: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11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687211" y="3025177"/>
            <a:ext cx="9007369" cy="19497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// Do some work that can cause an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catch (</a:t>
            </a: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ArithmeticException ae</a:t>
            </a:r>
            <a:r>
              <a:rPr lang="en-US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// Handle the caught arithmetic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5782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Mistake!</a:t>
            </a:r>
            <a:endParaRPr lang="bg-BG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12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611029" y="1299491"/>
            <a:ext cx="10741402" cy="5252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try {</a:t>
            </a:r>
            <a:endParaRPr lang="bg-BG" sz="2396" b="1" noProof="1">
              <a:solidFill>
                <a:srgbClr val="2D3791"/>
              </a:solidFill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catch (Exception) {</a:t>
            </a:r>
            <a:endParaRPr lang="bg-BG" sz="2396" b="1" noProof="1">
              <a:solidFill>
                <a:srgbClr val="2D3791"/>
              </a:solidFill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Console.WriteLine("Cannot parse the number!");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catch (FormatException) {</a:t>
            </a:r>
            <a:endParaRPr lang="bg-BG" sz="2396" b="1" noProof="1">
              <a:solidFill>
                <a:srgbClr val="2D3791"/>
              </a:solidFill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catch (OverflowException) {</a:t>
            </a:r>
            <a:endParaRPr lang="bg-BG" sz="2396" b="1" noProof="1">
              <a:solidFill>
                <a:srgbClr val="2D3791"/>
              </a:solidFill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Console.WriteLine("The number is too big to fit in Int32!");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9B762B8-3ED2-42D0-8B8A-CE785F8D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138" y="2362479"/>
            <a:ext cx="2066133" cy="609557"/>
          </a:xfrm>
          <a:prstGeom prst="wedgeRoundRectCallout">
            <a:avLst>
              <a:gd name="adj1" fmla="val -64155"/>
              <a:gd name="adj2" fmla="val 418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399" b="1" noProof="1">
                <a:solidFill>
                  <a:srgbClr val="FFFFFF"/>
                </a:solidFill>
                <a:latin typeface="Calibri" panose="020F0502020204030204"/>
              </a:rPr>
              <a:t>Should be last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D7EA731-9564-44C7-A7ED-C43EA9FC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737" y="3730245"/>
            <a:ext cx="2742486" cy="609557"/>
          </a:xfrm>
          <a:prstGeom prst="wedgeRoundRectCallout">
            <a:avLst>
              <a:gd name="adj1" fmla="val -57951"/>
              <a:gd name="adj2" fmla="val -64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399" b="1" noProof="1">
                <a:solidFill>
                  <a:srgbClr val="FFFFFF"/>
                </a:solidFill>
                <a:latin typeface="Calibri" panose="020F0502020204030204"/>
              </a:rPr>
              <a:t>Unreachable code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2428426-CC6A-4D72-BDC7-9C047C8E4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198" y="4836205"/>
            <a:ext cx="2742486" cy="609557"/>
          </a:xfrm>
          <a:prstGeom prst="wedgeRoundRectCallout">
            <a:avLst>
              <a:gd name="adj1" fmla="val -61842"/>
              <a:gd name="adj2" fmla="val -17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399" b="1" noProof="1">
                <a:solidFill>
                  <a:srgbClr val="FFFFFF"/>
                </a:solidFill>
                <a:latin typeface="Calibri" panose="020F0502020204030204"/>
              </a:rPr>
              <a:t>Unreachable code</a:t>
            </a:r>
          </a:p>
        </p:txBody>
      </p:sp>
    </p:spTree>
    <p:extLst>
      <p:ext uri="{BB962C8B-B14F-4D97-AF65-F5344CB8AC3E}">
        <p14:creationId xmlns:p14="http://schemas.microsoft.com/office/powerpoint/2010/main" val="285145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99" dirty="0">
                <a:solidFill>
                  <a:schemeClr val="tx2"/>
                </a:solidFill>
              </a:rPr>
              <a:t>Unmanaged code can throw other exceptions</a:t>
            </a:r>
          </a:p>
          <a:p>
            <a:pPr>
              <a:lnSpc>
                <a:spcPct val="100000"/>
              </a:lnSpc>
            </a:pPr>
            <a:r>
              <a:rPr lang="en-US" sz="3199" dirty="0">
                <a:solidFill>
                  <a:schemeClr val="tx2"/>
                </a:solidFill>
              </a:rPr>
              <a:t>For handling all exceptions (even unmanaged) use the </a:t>
            </a:r>
            <a:br>
              <a:rPr lang="en-US" sz="3199" dirty="0">
                <a:solidFill>
                  <a:schemeClr val="tx2"/>
                </a:solidFill>
              </a:rPr>
            </a:br>
            <a:r>
              <a:rPr lang="en-US" sz="3199" dirty="0">
                <a:solidFill>
                  <a:schemeClr val="tx2"/>
                </a:solidFill>
              </a:rPr>
              <a:t>construction:</a:t>
            </a:r>
            <a:endParaRPr lang="bg-BG" sz="3199" dirty="0">
              <a:solidFill>
                <a:schemeClr val="tx2"/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Handling All Exceptions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13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763390" y="3379868"/>
            <a:ext cx="8227457" cy="2788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000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try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000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000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Do some work that can raise any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000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000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Exception ex</a:t>
            </a:r>
            <a:r>
              <a:rPr lang="en-US" sz="2000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000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0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000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2383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The statement: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  <a:buFontTx/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sz="2999" dirty="0">
              <a:solidFill>
                <a:schemeClr val="tx2"/>
              </a:solidFill>
            </a:endParaRPr>
          </a:p>
          <a:p>
            <a:endParaRPr lang="en-US" sz="2999" dirty="0">
              <a:solidFill>
                <a:schemeClr val="tx2"/>
              </a:solidFill>
            </a:endParaRPr>
          </a:p>
          <a:p>
            <a:pPr>
              <a:spcBef>
                <a:spcPts val="1799"/>
              </a:spcBef>
            </a:pPr>
            <a:r>
              <a:rPr lang="en-US" dirty="0">
                <a:solidFill>
                  <a:schemeClr val="tx2"/>
                </a:solidFill>
              </a:rPr>
              <a:t>Ensures execution of a given block in all cases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When exception is raised or not in the 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>
                <a:solidFill>
                  <a:schemeClr val="tx2"/>
                </a:solidFill>
              </a:rPr>
              <a:t> block</a:t>
            </a:r>
          </a:p>
          <a:p>
            <a:r>
              <a:rPr lang="en-US" dirty="0">
                <a:solidFill>
                  <a:schemeClr val="tx2"/>
                </a:solidFill>
              </a:rPr>
              <a:t>Used for execution of cleaning-up code, e.g. releasing resources</a:t>
            </a:r>
            <a:endParaRPr lang="bg-BG" dirty="0">
              <a:solidFill>
                <a:schemeClr val="tx2"/>
              </a:solidFill>
            </a:endParaRPr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Try-finally Statement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14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611030" y="2075767"/>
            <a:ext cx="8303637" cy="19497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// Do some work that can cause an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finally </a:t>
            </a:r>
            <a:r>
              <a:rPr lang="en-US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This block will always execute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8863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itchFamily="49" charset="0"/>
                <a:cs typeface="Consolas" pitchFamily="49" charset="0"/>
              </a:rPr>
              <a:t>Try-finally – Example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15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1345453" y="1265399"/>
            <a:ext cx="9501096" cy="5387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static void TestTryFinally()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Console.WriteLine("Code executed before try-finally.");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  string str = Console.ReadLine();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  int.Parse(str);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  Console.WriteLine("Parsing was successful.");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999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Exit from the current method </a:t>
            </a: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999" b="1" i="1" noProof="1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  Console.WriteLine("Parsing failed!");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finally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  Console.WriteLine("This cleanup code is always executed.");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Console.WriteLine("This code is after the try-finally block.");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1999" b="1" noProof="1">
              <a:solidFill>
                <a:srgbClr val="2D379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032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F4DC8A-40CB-9844-AC01-35973C00C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C37A23-52F0-47B8-B324-BA42E207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Exceptions Work?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16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9BC9C-1637-4C90-B722-9D988D36E86B}"/>
              </a:ext>
            </a:extLst>
          </p:cNvPr>
          <p:cNvSpPr/>
          <p:nvPr/>
        </p:nvSpPr>
        <p:spPr bwMode="auto">
          <a:xfrm>
            <a:off x="1698719" y="2351066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799" b="1" dirty="0">
                <a:solidFill>
                  <a:srgbClr val="FFFFFF"/>
                </a:solidFill>
                <a:latin typeface="Calibri" panose="020F0502020204030204"/>
              </a:rPr>
              <a:t>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BD5F5F-D787-44BA-B44A-1656C6477033}"/>
              </a:ext>
            </a:extLst>
          </p:cNvPr>
          <p:cNvSpPr/>
          <p:nvPr/>
        </p:nvSpPr>
        <p:spPr bwMode="auto">
          <a:xfrm>
            <a:off x="5788910" y="2280507"/>
            <a:ext cx="4723170" cy="8379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799" b="1" dirty="0">
                <a:solidFill>
                  <a:srgbClr val="FFFFFF"/>
                </a:solidFill>
                <a:latin typeface="Calibri" panose="020F0502020204030204"/>
              </a:rPr>
              <a:t>Run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</a:t>
            </a:r>
            <a:r>
              <a:rPr lang="en-US" sz="2799" b="1" dirty="0">
                <a:solidFill>
                  <a:srgbClr val="FFFFFF"/>
                </a:solidFill>
                <a:latin typeface="Calibri" panose="020F0502020204030204"/>
              </a:rPr>
              <a:t>this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</a:t>
            </a:r>
            <a:r>
              <a:rPr lang="en-US" sz="2799" b="1" dirty="0">
                <a:solidFill>
                  <a:srgbClr val="FFFFFF"/>
                </a:solidFill>
                <a:latin typeface="Calibri" panose="020F0502020204030204"/>
              </a:rPr>
              <a:t>code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8E150FF-7AB0-4A5B-A16E-42547CD4E503}"/>
              </a:ext>
            </a:extLst>
          </p:cNvPr>
          <p:cNvSpPr/>
          <p:nvPr/>
        </p:nvSpPr>
        <p:spPr>
          <a:xfrm>
            <a:off x="4753580" y="2297326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 sz="1799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854B51-A589-46F9-B3FE-7F4BE768E141}"/>
              </a:ext>
            </a:extLst>
          </p:cNvPr>
          <p:cNvSpPr/>
          <p:nvPr/>
        </p:nvSpPr>
        <p:spPr bwMode="auto">
          <a:xfrm>
            <a:off x="1698719" y="3690659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799" b="1" dirty="0">
                <a:solidFill>
                  <a:srgbClr val="FFFFFF"/>
                </a:solidFill>
                <a:latin typeface="Calibri" panose="020F0502020204030204"/>
              </a:rPr>
              <a:t>catch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23E5AE-A144-462D-BAFB-989C2EEDE05F}"/>
              </a:ext>
            </a:extLst>
          </p:cNvPr>
          <p:cNvSpPr/>
          <p:nvPr/>
        </p:nvSpPr>
        <p:spPr bwMode="auto">
          <a:xfrm>
            <a:off x="5788910" y="3614478"/>
            <a:ext cx="4723170" cy="8379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799" b="1" dirty="0">
                <a:solidFill>
                  <a:srgbClr val="FFFFFF"/>
                </a:solidFill>
                <a:latin typeface="Calibri" panose="020F0502020204030204"/>
              </a:rPr>
              <a:t>Execute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</a:t>
            </a:r>
            <a:r>
              <a:rPr lang="en-US" sz="2799" b="1" dirty="0">
                <a:solidFill>
                  <a:srgbClr val="FFFFFF"/>
                </a:solidFill>
                <a:latin typeface="Calibri" panose="020F0502020204030204"/>
              </a:rPr>
              <a:t>this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</a:t>
            </a:r>
            <a:r>
              <a:rPr lang="en-US" sz="2799" b="1" dirty="0">
                <a:solidFill>
                  <a:srgbClr val="FFFFFF"/>
                </a:solidFill>
                <a:latin typeface="Calibri" panose="020F0502020204030204"/>
              </a:rPr>
              <a:t>code when there is an exception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D56FFA-6D42-4E57-9AF1-A792852E071E}"/>
              </a:ext>
            </a:extLst>
          </p:cNvPr>
          <p:cNvSpPr/>
          <p:nvPr/>
        </p:nvSpPr>
        <p:spPr bwMode="auto">
          <a:xfrm>
            <a:off x="1698719" y="5024631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799" b="1" dirty="0">
                <a:solidFill>
                  <a:srgbClr val="FFFFFF"/>
                </a:solidFill>
                <a:latin typeface="Calibri" panose="020F0502020204030204"/>
              </a:rPr>
              <a:t>finally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CF82C2-396E-439A-9E3D-BCA338504CCE}"/>
              </a:ext>
            </a:extLst>
          </p:cNvPr>
          <p:cNvSpPr/>
          <p:nvPr/>
        </p:nvSpPr>
        <p:spPr bwMode="auto">
          <a:xfrm>
            <a:off x="5795237" y="4948449"/>
            <a:ext cx="4723170" cy="8379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799" b="1" dirty="0">
                <a:solidFill>
                  <a:srgbClr val="FFFFFF"/>
                </a:solidFill>
                <a:latin typeface="Calibri" panose="020F0502020204030204"/>
              </a:rPr>
              <a:t>Always run this code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DF56447-7D9F-48E7-8818-EAD9946C6951}"/>
              </a:ext>
            </a:extLst>
          </p:cNvPr>
          <p:cNvSpPr/>
          <p:nvPr/>
        </p:nvSpPr>
        <p:spPr>
          <a:xfrm>
            <a:off x="4753580" y="3614478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 sz="1799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A496470-A997-4DF3-B1E1-BC8610878B45}"/>
              </a:ext>
            </a:extLst>
          </p:cNvPr>
          <p:cNvSpPr/>
          <p:nvPr/>
        </p:nvSpPr>
        <p:spPr>
          <a:xfrm>
            <a:off x="4756080" y="4948449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 sz="1799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2798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037711-8600-5145-B74C-DDB3089DC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Throwing Exceptions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912" y="1295958"/>
            <a:ext cx="2742181" cy="274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63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399" dirty="0">
                <a:solidFill>
                  <a:schemeClr val="tx2"/>
                </a:solidFill>
              </a:rPr>
              <a:t>Exceptions are thrown (raised) by the </a:t>
            </a:r>
            <a:r>
              <a:rPr lang="en-US" sz="33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3399" dirty="0">
                <a:solidFill>
                  <a:schemeClr val="tx2"/>
                </a:solidFill>
              </a:rPr>
              <a:t> keyword </a:t>
            </a:r>
          </a:p>
          <a:p>
            <a:pPr>
              <a:lnSpc>
                <a:spcPct val="100000"/>
              </a:lnSpc>
            </a:pPr>
            <a:r>
              <a:rPr lang="en-US" sz="3199" dirty="0">
                <a:solidFill>
                  <a:schemeClr val="tx2"/>
                </a:solidFill>
              </a:rPr>
              <a:t>Used to notify the calling code in case of an error or unusual </a:t>
            </a:r>
            <a:br>
              <a:rPr lang="en-US" sz="3199" dirty="0">
                <a:solidFill>
                  <a:schemeClr val="tx2"/>
                </a:solidFill>
              </a:rPr>
            </a:br>
            <a:r>
              <a:rPr lang="en-US" sz="3199" dirty="0">
                <a:solidFill>
                  <a:schemeClr val="tx2"/>
                </a:solidFill>
              </a:rPr>
              <a:t>situation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When an exception is thrown: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The program execution stops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The exception travels over the stack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Until a matching 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tx2"/>
                </a:solidFill>
              </a:rPr>
              <a:t> block is reached to handle it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Unhandled exceptions display an error message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18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49778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30000"/>
              </a:spcBef>
            </a:pPr>
            <a:r>
              <a:rPr lang="en-US" sz="2999" dirty="0">
                <a:solidFill>
                  <a:schemeClr val="tx2"/>
                </a:solidFill>
              </a:rPr>
              <a:t>Throwing an exception with an error message:</a:t>
            </a:r>
          </a:p>
          <a:p>
            <a:pPr>
              <a:spcBef>
                <a:spcPct val="30000"/>
              </a:spcBef>
            </a:pPr>
            <a:endParaRPr lang="bg-BG" sz="2999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</a:pPr>
            <a:r>
              <a:rPr lang="en-US" sz="2999" dirty="0">
                <a:solidFill>
                  <a:schemeClr val="tx2"/>
                </a:solidFill>
              </a:rPr>
              <a:t>Exceptions can accept message and cause:</a:t>
            </a:r>
          </a:p>
          <a:p>
            <a:pPr>
              <a:spcBef>
                <a:spcPct val="0"/>
              </a:spcBef>
            </a:pPr>
            <a:endParaRPr lang="en-US" sz="2999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</a:pPr>
            <a:endParaRPr lang="en-US" sz="2999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</a:pPr>
            <a:endParaRPr lang="en-US" sz="2999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</a:pPr>
            <a:endParaRPr lang="en-US" sz="2999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</a:pPr>
            <a:endParaRPr lang="en-US" sz="4999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999" b="1" dirty="0">
                <a:solidFill>
                  <a:schemeClr val="tx2"/>
                </a:solidFill>
              </a:rPr>
              <a:t>Note</a:t>
            </a:r>
            <a:r>
              <a:rPr lang="bg-BG" sz="2999" b="1" dirty="0">
                <a:solidFill>
                  <a:schemeClr val="tx2"/>
                </a:solidFill>
              </a:rPr>
              <a:t>:</a:t>
            </a:r>
            <a:r>
              <a:rPr lang="en-US" sz="2999" b="1" dirty="0">
                <a:solidFill>
                  <a:schemeClr val="tx2"/>
                </a:solidFill>
              </a:rPr>
              <a:t> </a:t>
            </a:r>
            <a:r>
              <a:rPr lang="en-US" sz="2999" dirty="0">
                <a:solidFill>
                  <a:schemeClr val="tx2"/>
                </a:solidFill>
              </a:rPr>
              <a:t>If the original exception is not passed, the initial cause of the exception is lost</a:t>
            </a:r>
            <a:endParaRPr lang="bg-BG" sz="2999" dirty="0">
              <a:solidFill>
                <a:schemeClr val="tx2"/>
              </a:solidFill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Throw Keyword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19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839569" y="2021461"/>
            <a:ext cx="8989258" cy="5263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throw new ArgumentException</a:t>
            </a:r>
            <a:r>
              <a:rPr lang="en-US" sz="2000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9569" y="3034713"/>
            <a:ext cx="10512862" cy="18190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000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000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000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000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catch (SqlException sqlEx)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000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throw new InvalidOperationException</a:t>
            </a:r>
            <a:r>
              <a:rPr lang="en-US" sz="2000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("Cannot save invoice.", sqlEx); }</a:t>
            </a:r>
          </a:p>
        </p:txBody>
      </p:sp>
    </p:spTree>
    <p:extLst>
      <p:ext uri="{BB962C8B-B14F-4D97-AF65-F5344CB8AC3E}">
        <p14:creationId xmlns:p14="http://schemas.microsoft.com/office/powerpoint/2010/main" val="1888089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0B887-951E-406B-B904-1D03A1FDB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302" indent="-452302">
              <a:lnSpc>
                <a:spcPct val="100000"/>
              </a:lnSpc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What are Exceptions?</a:t>
            </a:r>
            <a:endParaRPr lang="bg-BG" dirty="0">
              <a:solidFill>
                <a:schemeClr val="tx2"/>
              </a:solidFill>
            </a:endParaRPr>
          </a:p>
          <a:p>
            <a:pPr marL="932716" lvl="1" indent="-457063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The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>
                <a:solidFill>
                  <a:schemeClr val="tx2"/>
                </a:solidFill>
              </a:rPr>
              <a:t> Class</a:t>
            </a:r>
          </a:p>
          <a:p>
            <a:pPr marL="932716" lvl="1" indent="-457063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Types of Exceptions and their Hierarchy</a:t>
            </a:r>
            <a:endParaRPr lang="ru-RU" dirty="0">
              <a:solidFill>
                <a:schemeClr val="tx2"/>
              </a:solidFill>
            </a:endParaRPr>
          </a:p>
          <a:p>
            <a:pPr marL="452302" indent="-452302">
              <a:lnSpc>
                <a:spcPct val="100000"/>
              </a:lnSpc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Handling Exceptions</a:t>
            </a:r>
            <a:endParaRPr lang="bg-BG" dirty="0">
              <a:solidFill>
                <a:schemeClr val="tx2"/>
              </a:solidFill>
            </a:endParaRPr>
          </a:p>
          <a:p>
            <a:pPr marL="452302" indent="-452302">
              <a:lnSpc>
                <a:spcPct val="100000"/>
              </a:lnSpc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Raising </a:t>
            </a:r>
            <a:r>
              <a:rPr lang="ru-RU" dirty="0">
                <a:solidFill>
                  <a:schemeClr val="tx2"/>
                </a:solidFill>
              </a:rPr>
              <a:t>(</a:t>
            </a:r>
            <a:r>
              <a:rPr lang="en-US" dirty="0">
                <a:solidFill>
                  <a:schemeClr val="tx2"/>
                </a:solidFill>
              </a:rPr>
              <a:t>Throwing</a:t>
            </a:r>
            <a:r>
              <a:rPr lang="ru-RU" dirty="0">
                <a:solidFill>
                  <a:schemeClr val="tx2"/>
                </a:solidFill>
              </a:rPr>
              <a:t>)</a:t>
            </a:r>
            <a:r>
              <a:rPr lang="en-US" dirty="0">
                <a:solidFill>
                  <a:schemeClr val="tx2"/>
                </a:solidFill>
              </a:rPr>
              <a:t> Exceptions</a:t>
            </a:r>
            <a:endParaRPr lang="ru-RU" dirty="0">
              <a:solidFill>
                <a:schemeClr val="tx2"/>
              </a:solidFill>
            </a:endParaRPr>
          </a:p>
          <a:p>
            <a:pPr marL="452302" indent="-452302">
              <a:lnSpc>
                <a:spcPct val="100000"/>
              </a:lnSpc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Best Practices</a:t>
            </a:r>
          </a:p>
          <a:p>
            <a:pPr marL="452302" indent="-452302">
              <a:lnSpc>
                <a:spcPct val="100000"/>
              </a:lnSpc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Creating Custom Exceptions</a:t>
            </a:r>
            <a:endParaRPr lang="bg-BG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C8383-C6A7-42DF-9D8D-3257FEDC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2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7978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Caught exceptions can be re-thrown again: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Re-Throwing Exceptions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20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3390" y="2158395"/>
            <a:ext cx="7719563" cy="2928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catch (FormatException fe)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throw fe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Re-throw the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3969" y="5072945"/>
            <a:ext cx="8293059" cy="1379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Re-throws the last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69987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799"/>
              <a:t>Throwing Exceptions – Example</a:t>
            </a:r>
            <a:endParaRPr lang="bg-BG" sz="3799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21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753731" y="1372137"/>
            <a:ext cx="8684538" cy="5064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bg-BG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bg-BG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bg-BG" sz="1999" b="1" noProof="1">
              <a:solidFill>
                <a:srgbClr val="2D3791"/>
              </a:solidFill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bg-BG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throw new System.ArgumentOutOfRangeException(</a:t>
            </a: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"value",</a:t>
            </a:r>
            <a:endParaRPr lang="bg-BG" sz="1999" b="1" noProof="1">
              <a:solidFill>
                <a:srgbClr val="2D3791"/>
              </a:solidFill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bg-BG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bg-BG" sz="1999" b="1" noProof="1">
              <a:solidFill>
                <a:srgbClr val="2D3791"/>
              </a:solidFill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bg-BG" sz="1999" b="1" noProof="1">
              <a:solidFill>
                <a:srgbClr val="2D3791"/>
              </a:solidFill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catch (ArgumentOutOfRangeException ex)</a:t>
            </a: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bg-BG" sz="1999" b="1" noProof="1">
              <a:solidFill>
                <a:srgbClr val="2D3791"/>
              </a:solidFill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1999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7321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47E7F-99B6-D94F-9404-F26307575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Best Practices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209" y="1372137"/>
            <a:ext cx="2361585" cy="236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38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tx2"/>
                </a:solidFill>
              </a:rPr>
              <a:t> blocks should: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Begin with the exceptions lowest in the hierarchy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Continue with the more general exceptions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Otherwise a compilation error will occur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Each 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tx2"/>
                </a:solidFill>
              </a:rPr>
              <a:t> block should handle only these exceptions which it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expects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If a method is not competent to handle an exception, it should leave it unhandled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Handling all exceptions disregarding their type is a popular </a:t>
            </a:r>
            <a:r>
              <a:rPr lang="en-US" b="1" dirty="0">
                <a:solidFill>
                  <a:schemeClr val="tx2"/>
                </a:solidFill>
              </a:rPr>
              <a:t>bad 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practice</a:t>
            </a:r>
            <a:r>
              <a:rPr lang="en-US" dirty="0">
                <a:solidFill>
                  <a:schemeClr val="tx2"/>
                </a:solidFill>
              </a:rPr>
              <a:t> (anti-pattern)!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Catch Block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23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52136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>
                <a:solidFill>
                  <a:schemeClr val="tx2"/>
                </a:solidFill>
              </a:rPr>
              <a:t>When an invalid parameter value is passed to a method: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ArgumentException</a:t>
            </a:r>
            <a:r>
              <a:rPr lang="en-US" sz="2999" dirty="0">
                <a:solidFill>
                  <a:schemeClr val="tx2"/>
                </a:solidFill>
              </a:rPr>
              <a:t>, </a:t>
            </a:r>
            <a:r>
              <a:rPr lang="en-US" sz="29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ArgumentNullException</a:t>
            </a:r>
            <a:r>
              <a:rPr lang="en-US" sz="2999" dirty="0">
                <a:solidFill>
                  <a:schemeClr val="tx2"/>
                </a:solidFill>
              </a:rPr>
              <a:t>, </a:t>
            </a:r>
            <a:br>
              <a:rPr lang="en-US" sz="2999" dirty="0">
                <a:solidFill>
                  <a:schemeClr val="tx2"/>
                </a:solidFill>
              </a:rPr>
            </a:br>
            <a:r>
              <a:rPr lang="en-US" sz="29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ArgumentOutOfRangeException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>
                <a:solidFill>
                  <a:schemeClr val="tx2"/>
                </a:solidFill>
              </a:rPr>
              <a:t>When requested operation is not supported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NotSupportedException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>
                <a:solidFill>
                  <a:schemeClr val="tx2"/>
                </a:solidFill>
              </a:rPr>
              <a:t>When a method is still not implemented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NotImplementedException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>
                <a:solidFill>
                  <a:schemeClr val="tx2"/>
                </a:solidFill>
              </a:rPr>
              <a:t>If no suitable standard exception class is available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dirty="0">
                <a:solidFill>
                  <a:schemeClr val="tx2"/>
                </a:solidFill>
              </a:rPr>
              <a:t>Create own exception class (inherit </a:t>
            </a:r>
            <a:r>
              <a:rPr lang="en-US" sz="29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2999" dirty="0">
                <a:solidFill>
                  <a:schemeClr val="tx2"/>
                </a:solidFill>
              </a:rPr>
              <a:t>)</a:t>
            </a:r>
            <a:endParaRPr lang="en-US" sz="2999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Choosing the Exception </a:t>
            </a:r>
            <a:r>
              <a:rPr lang="en-US" dirty="0"/>
              <a:t>Type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24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6556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When raising an exception, always pass to the constructor a </a:t>
            </a:r>
            <a:r>
              <a:rPr lang="en-US" b="1" dirty="0">
                <a:solidFill>
                  <a:schemeClr val="tx2"/>
                </a:solidFill>
              </a:rPr>
              <a:t>good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   </a:t>
            </a:r>
            <a:r>
              <a:rPr lang="en-US" b="1" dirty="0">
                <a:solidFill>
                  <a:schemeClr val="tx2"/>
                </a:solidFill>
              </a:rPr>
              <a:t>explanation message</a:t>
            </a:r>
            <a:endParaRPr lang="bg-BG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When throwing an exception always pass a good description of the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2"/>
                </a:solidFill>
              </a:rPr>
              <a:t>      problem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The exception message should explain what causes the problem and how to solve it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Good: "</a:t>
            </a:r>
            <a:r>
              <a:rPr lang="en-US" i="1" dirty="0">
                <a:solidFill>
                  <a:schemeClr val="tx2"/>
                </a:solidFill>
              </a:rPr>
              <a:t>Size should be integer in range [1…15]</a:t>
            </a:r>
            <a:r>
              <a:rPr lang="en-US" dirty="0">
                <a:solidFill>
                  <a:schemeClr val="tx2"/>
                </a:solidFill>
              </a:rPr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Good: "</a:t>
            </a:r>
            <a:r>
              <a:rPr lang="en-US" i="1" dirty="0">
                <a:solidFill>
                  <a:schemeClr val="tx2"/>
                </a:solidFill>
              </a:rPr>
              <a:t>Invalid state. First call Initialize()</a:t>
            </a:r>
            <a:r>
              <a:rPr lang="en-US" dirty="0">
                <a:solidFill>
                  <a:schemeClr val="tx2"/>
                </a:solidFill>
              </a:rPr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Bad: "</a:t>
            </a:r>
            <a:r>
              <a:rPr lang="en-US" i="1" dirty="0">
                <a:solidFill>
                  <a:schemeClr val="tx2"/>
                </a:solidFill>
              </a:rPr>
              <a:t>Unexpected error</a:t>
            </a:r>
            <a:r>
              <a:rPr lang="en-US" dirty="0">
                <a:solidFill>
                  <a:schemeClr val="tx2"/>
                </a:solidFill>
              </a:rPr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Bad: "</a:t>
            </a:r>
            <a:r>
              <a:rPr lang="en-US" i="1" dirty="0">
                <a:solidFill>
                  <a:schemeClr val="tx2"/>
                </a:solidFill>
              </a:rPr>
              <a:t>Invalid argument</a:t>
            </a:r>
            <a:r>
              <a:rPr lang="en-US" dirty="0">
                <a:solidFill>
                  <a:schemeClr val="tx2"/>
                </a:solidFill>
              </a:rPr>
              <a:t>"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</a:pPr>
            <a:endParaRPr lang="bg-BG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Exceptions – Best Practices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25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631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/>
                </a:solidFill>
              </a:rPr>
              <a:t>Exceptions can decrease the application performance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/>
                </a:solidFill>
              </a:rPr>
              <a:t>Throw exceptions only in situations which are really exceptional and should be handled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/>
                </a:solidFill>
              </a:rPr>
              <a:t>Do not throw exceptions in the normal program control flow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/>
                </a:solidFill>
              </a:rPr>
              <a:t>CLR could throw exceptions at any time with no way to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predict them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solidFill>
                  <a:schemeClr val="tx2"/>
                </a:solidFill>
              </a:rPr>
              <a:t>E.g. </a:t>
            </a:r>
            <a:r>
              <a:rPr lang="bg-BG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System.OutOfMemoryException</a:t>
            </a:r>
            <a:endParaRPr lang="bg-BG" b="1" dirty="0">
              <a:solidFill>
                <a:schemeClr val="tx2"/>
              </a:solidFill>
            </a:endParaRP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Exceptions – Best Practices (2)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26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93526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Custom exceptions inherit an exception class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(commonly - 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System.Exception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Thrown just like any other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Custom Exceptions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27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696" y="2719443"/>
            <a:ext cx="9236844" cy="21542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public class TankException :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public TankException(string msg)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       :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base(msg)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{ … 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9699" y="5866768"/>
            <a:ext cx="9236843" cy="605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TankException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("Not enough fuel to travel");</a:t>
            </a:r>
          </a:p>
        </p:txBody>
      </p:sp>
    </p:spTree>
    <p:extLst>
      <p:ext uri="{BB962C8B-B14F-4D97-AF65-F5344CB8AC3E}">
        <p14:creationId xmlns:p14="http://schemas.microsoft.com/office/powerpoint/2010/main" val="7028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28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5020" y="1420800"/>
            <a:ext cx="862849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8559" y="1607662"/>
            <a:ext cx="11808865" cy="5198358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641" indent="-456641" defTabSz="1217707">
              <a:lnSpc>
                <a:spcPct val="100000"/>
              </a:lnSpc>
              <a:buClr>
                <a:srgbClr val="FFFFFF"/>
              </a:buClr>
              <a:defRPr/>
            </a:pPr>
            <a:endParaRPr lang="en-US" sz="2798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2096" y="1753039"/>
            <a:ext cx="7329637" cy="4275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26" indent="-456926" defTabSz="914400">
              <a:buFont typeface="Wingdings" panose="05000000000000000000" pitchFamily="2" charset="2"/>
              <a:buChar char="§"/>
            </a:pPr>
            <a:r>
              <a:rPr lang="en-US" sz="3198" dirty="0">
                <a:solidFill>
                  <a:srgbClr val="FFFFFF"/>
                </a:solidFill>
                <a:latin typeface="Calibri" panose="020F0502020204030204"/>
              </a:rPr>
              <a:t>Exceptions provide a </a:t>
            </a:r>
            <a:r>
              <a:rPr lang="en-US" sz="3198" b="1" dirty="0">
                <a:solidFill>
                  <a:srgbClr val="FFA000">
                    <a:lumMod val="60000"/>
                    <a:lumOff val="40000"/>
                  </a:srgbClr>
                </a:solidFill>
                <a:latin typeface="Calibri" panose="020F0502020204030204"/>
              </a:rPr>
              <a:t>flexible</a:t>
            </a:r>
            <a:r>
              <a:rPr lang="en-US" sz="3198" dirty="0">
                <a:solidFill>
                  <a:srgbClr val="FFFFFF"/>
                </a:solidFill>
                <a:latin typeface="Calibri" panose="020F0502020204030204"/>
              </a:rPr>
              <a:t> error handling mechanism</a:t>
            </a:r>
          </a:p>
          <a:p>
            <a:pPr marL="456926" indent="-456926" defTabSz="914400">
              <a:buFont typeface="Wingdings" panose="05000000000000000000" pitchFamily="2" charset="2"/>
              <a:buChar char="§"/>
            </a:pPr>
            <a:r>
              <a:rPr lang="en-US" sz="3198" dirty="0">
                <a:solidFill>
                  <a:srgbClr val="FFFFFF"/>
                </a:solidFill>
                <a:latin typeface="Calibri" panose="020F0502020204030204"/>
              </a:rPr>
              <a:t>Unhandled exceptions cause error messages</a:t>
            </a:r>
          </a:p>
          <a:p>
            <a:pPr marL="456926" indent="-456926" defTabSz="914400"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198" b="1" dirty="0">
                <a:solidFill>
                  <a:srgbClr val="FFA000">
                    <a:lumMod val="60000"/>
                    <a:lumOff val="40000"/>
                  </a:srgbClr>
                </a:solidFill>
                <a:latin typeface="Calibri" panose="020F0502020204030204"/>
              </a:rPr>
              <a:t>Try-finally</a:t>
            </a:r>
            <a:r>
              <a:rPr lang="en-US" sz="3198" dirty="0">
                <a:solidFill>
                  <a:srgbClr val="FFFFFF"/>
                </a:solidFill>
                <a:latin typeface="Calibri" panose="020F0502020204030204"/>
              </a:rPr>
              <a:t> ensures a given code block is always executed</a:t>
            </a:r>
          </a:p>
          <a:p>
            <a:pPr marL="913989" lvl="1" indent="-456926" defTabSz="914400"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198" dirty="0">
                <a:solidFill>
                  <a:srgbClr val="FFFFFF"/>
                </a:solidFill>
                <a:latin typeface="Calibri" panose="020F0502020204030204"/>
              </a:rPr>
              <a:t>Even when an exception is thrown</a:t>
            </a:r>
          </a:p>
          <a:p>
            <a:pPr marL="456926" indent="-456926" defTabSz="9144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198" b="1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2812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C59777-94A4-6442-99F7-ED5261A96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Time to practices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098026-280A-E144-91B2-B8279A77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95839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What Are Exceptions?</a:t>
            </a:r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Paradigm of Exceptions in OOP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02" y="1295958"/>
            <a:ext cx="2666001" cy="26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2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Simplify code construction and maintenance</a:t>
            </a:r>
            <a:endParaRPr lang="bg-BG" dirty="0"/>
          </a:p>
          <a:p>
            <a:r>
              <a:rPr lang="en-US" dirty="0"/>
              <a:t>Allow the problematic situations to be processed </a:t>
            </a:r>
            <a:br>
              <a:rPr lang="en-US" dirty="0"/>
            </a:br>
            <a:r>
              <a:rPr lang="en-US" dirty="0"/>
              <a:t>at multiple levels</a:t>
            </a:r>
          </a:p>
          <a:p>
            <a:r>
              <a:rPr lang="en-US" dirty="0"/>
              <a:t>Exception objects have detailed information about </a:t>
            </a:r>
            <a:br>
              <a:rPr lang="en-US" dirty="0"/>
            </a:br>
            <a:r>
              <a:rPr lang="en-US" dirty="0"/>
              <a:t>the error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Exceptions?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4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176C2-B4E7-4B5A-9579-E07D5368AADE}"/>
              </a:ext>
            </a:extLst>
          </p:cNvPr>
          <p:cNvSpPr txBox="1"/>
          <p:nvPr/>
        </p:nvSpPr>
        <p:spPr>
          <a:xfrm>
            <a:off x="2067610" y="4266984"/>
            <a:ext cx="9933710" cy="1165757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r" defTabSz="9144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i="1" dirty="0">
                <a:solidFill>
                  <a:srgbClr val="2D3791"/>
                </a:solidFill>
                <a:latin typeface="Calibri" panose="020F0502020204030204"/>
              </a:rPr>
              <a:t>There are two ways to write error-free programs; only the third one works. (Alan J. Perlis)</a:t>
            </a:r>
          </a:p>
        </p:txBody>
      </p:sp>
    </p:spTree>
    <p:extLst>
      <p:ext uri="{BB962C8B-B14F-4D97-AF65-F5344CB8AC3E}">
        <p14:creationId xmlns:p14="http://schemas.microsoft.com/office/powerpoint/2010/main" val="42055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355077-C3A7-4C4F-B4C0-E001741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Exceptions in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C# are </a:t>
            </a:r>
            <a:r>
              <a:rPr lang="en-US" b="1" dirty="0">
                <a:solidFill>
                  <a:schemeClr val="tx2"/>
                </a:solidFill>
              </a:rPr>
              <a:t>objects</a:t>
            </a:r>
            <a:endParaRPr lang="ru-RU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The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class is a base for all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2"/>
                </a:solidFill>
              </a:rPr>
              <a:t>     exceptions in CLR</a:t>
            </a:r>
            <a:endParaRPr lang="ru-RU" dirty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Contains information for the cause of the error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/>
                </a:solidFill>
              </a:rPr>
              <a:t> - </a:t>
            </a:r>
            <a:r>
              <a:rPr lang="en-US" dirty="0">
                <a:solidFill>
                  <a:schemeClr val="tx2"/>
                </a:solidFill>
              </a:rPr>
              <a:t>a text description of the exception</a:t>
            </a:r>
            <a:endParaRPr lang="ru-RU" dirty="0">
              <a:solidFill>
                <a:schemeClr val="tx2"/>
              </a:solidFill>
            </a:endParaRP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/>
                </a:solidFill>
              </a:rPr>
              <a:t> -</a:t>
            </a:r>
            <a:r>
              <a:rPr lang="en-US" dirty="0">
                <a:solidFill>
                  <a:schemeClr val="tx2"/>
                </a:solidFill>
              </a:rPr>
              <a:t> the snapshot of the stack at the </a:t>
            </a:r>
          </a:p>
          <a:p>
            <a:pPr marL="1217707" lvl="2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2"/>
                </a:solidFill>
              </a:rPr>
              <a:t>    moment of exception throwing</a:t>
            </a:r>
            <a:endParaRPr lang="ru-RU" dirty="0">
              <a:solidFill>
                <a:schemeClr val="tx2"/>
              </a:solidFill>
            </a:endParaRP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InnerException</a:t>
            </a:r>
            <a:r>
              <a:rPr lang="ru-RU" dirty="0">
                <a:solidFill>
                  <a:schemeClr val="tx2"/>
                </a:solidFill>
              </a:rPr>
              <a:t> - </a:t>
            </a:r>
            <a:r>
              <a:rPr lang="en-US" dirty="0">
                <a:solidFill>
                  <a:schemeClr val="tx2"/>
                </a:solidFill>
              </a:rPr>
              <a:t>exception that caused the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current exception </a:t>
            </a:r>
            <a:r>
              <a:rPr lang="ru-RU" dirty="0">
                <a:solidFill>
                  <a:schemeClr val="tx2"/>
                </a:solidFill>
              </a:rPr>
              <a:t>(</a:t>
            </a:r>
            <a:r>
              <a:rPr lang="en-US" dirty="0">
                <a:solidFill>
                  <a:schemeClr val="tx2"/>
                </a:solidFill>
              </a:rPr>
              <a:t>if any</a:t>
            </a:r>
            <a:r>
              <a:rPr lang="ru-RU" dirty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B3C419-8E3D-4E37-BB46-E1AC57C5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/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5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3272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C3991D-E5E4-5648-8927-D09018B87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646167-D529-4ABD-BE9B-C022E6C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Exception Hierarchy in .NET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r>
              <a:rPr lang="en-US" dirty="0">
                <a:solidFill>
                  <a:srgbClr val="2D3791"/>
                </a:solidFill>
                <a:latin typeface="Calibri" panose="020F0502020204030204"/>
              </a:rPr>
              <a:t>7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421176" y="1314551"/>
            <a:ext cx="3084492" cy="649412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sz="2397" noProof="1">
                <a:solidFill>
                  <a:srgbClr val="2D3791"/>
                </a:solidFill>
              </a:rPr>
              <a:t>System.Exception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7277641" y="2442618"/>
            <a:ext cx="2535033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>
                <a:solidFill>
                  <a:srgbClr val="2D3791"/>
                </a:solidFill>
              </a:rPr>
              <a:t>CustomException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6197176" y="3726620"/>
            <a:ext cx="3615496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>
                <a:solidFill>
                  <a:srgbClr val="2D3791"/>
                </a:solidFill>
              </a:rPr>
              <a:t>System.FormatException</a:t>
            </a: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6815766" y="5650536"/>
            <a:ext cx="3818816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>
                <a:solidFill>
                  <a:srgbClr val="2D3791"/>
                </a:solidFill>
              </a:rPr>
              <a:t>System.OverflowException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427020" y="2442619"/>
            <a:ext cx="3452600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>
                <a:solidFill>
                  <a:srgbClr val="2D3791"/>
                </a:solidFill>
              </a:rPr>
              <a:t>System.SystemException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513095" y="3556404"/>
            <a:ext cx="3187103" cy="922110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>
                <a:solidFill>
                  <a:srgbClr val="2D3791"/>
                </a:solidFill>
              </a:rPr>
              <a:t>System.NullReferenceException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585308" y="4686523"/>
            <a:ext cx="4284424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>
                <a:solidFill>
                  <a:srgbClr val="2D3791"/>
                </a:solidFill>
              </a:rPr>
              <a:t>System.ArithmeticException</a:t>
            </a:r>
          </a:p>
        </p:txBody>
      </p:sp>
      <p:sp>
        <p:nvSpPr>
          <p:cNvPr id="17" name="Down Arrow 16"/>
          <p:cNvSpPr/>
          <p:nvPr/>
        </p:nvSpPr>
        <p:spPr bwMode="auto">
          <a:xfrm rot="10800000">
            <a:off x="4863545" y="3119091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0800000">
            <a:off x="6433260" y="3119090"/>
            <a:ext cx="193764" cy="4712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21" name="Down Arrow 20"/>
          <p:cNvSpPr/>
          <p:nvPr/>
        </p:nvSpPr>
        <p:spPr bwMode="auto">
          <a:xfrm rot="10800000">
            <a:off x="5840294" y="2004174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22" name="Down Arrow 21"/>
          <p:cNvSpPr/>
          <p:nvPr/>
        </p:nvSpPr>
        <p:spPr bwMode="auto">
          <a:xfrm rot="10800000">
            <a:off x="7585942" y="2004173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23" name="Down Arrow 22"/>
          <p:cNvSpPr/>
          <p:nvPr/>
        </p:nvSpPr>
        <p:spPr bwMode="auto">
          <a:xfrm rot="10800000">
            <a:off x="5616565" y="5307090"/>
            <a:ext cx="170332" cy="30475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F1FBBD53-705F-4B80-9EE4-804A425BA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732" y="5650537"/>
            <a:ext cx="4404493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>
                <a:solidFill>
                  <a:srgbClr val="2D3791"/>
                </a:solidFill>
              </a:rPr>
              <a:t>System.DividedByZeroException</a:t>
            </a:r>
          </a:p>
        </p:txBody>
      </p:sp>
      <p:sp>
        <p:nvSpPr>
          <p:cNvPr id="5" name="Right Arrow 4"/>
          <p:cNvSpPr/>
          <p:nvPr/>
        </p:nvSpPr>
        <p:spPr bwMode="auto">
          <a:xfrm rot="16200000">
            <a:off x="5244300" y="3732700"/>
            <a:ext cx="1408772" cy="18155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0800000">
            <a:off x="7197984" y="5303115"/>
            <a:ext cx="170332" cy="30475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130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5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199" dirty="0">
                <a:solidFill>
                  <a:schemeClr val="tx2"/>
                </a:solidFill>
              </a:rPr>
              <a:t>.NET exceptions inherit from </a:t>
            </a:r>
            <a:r>
              <a:rPr lang="en-US" sz="31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System.Exception</a:t>
            </a:r>
          </a:p>
          <a:p>
            <a:pPr>
              <a:lnSpc>
                <a:spcPct val="110000"/>
              </a:lnSpc>
            </a:pPr>
            <a:r>
              <a:rPr lang="en-US" sz="3199" dirty="0">
                <a:solidFill>
                  <a:schemeClr val="tx2"/>
                </a:solidFill>
              </a:rPr>
              <a:t>The system exceptions inherit from </a:t>
            </a:r>
            <a:r>
              <a:rPr lang="en-US" sz="31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System.SystemException</a:t>
            </a:r>
            <a:endParaRPr lang="bg-BG" sz="3199" dirty="0">
              <a:solidFill>
                <a:schemeClr val="tx2"/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System.ArgumentException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System.FormatException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System.NullReferenceException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System.OutOfMemoryException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System.StackOverflowException</a:t>
            </a:r>
          </a:p>
          <a:p>
            <a:pPr>
              <a:lnSpc>
                <a:spcPct val="110000"/>
              </a:lnSpc>
            </a:pPr>
            <a:r>
              <a:rPr lang="en-US" sz="3199" dirty="0">
                <a:solidFill>
                  <a:schemeClr val="tx2"/>
                </a:solidFill>
              </a:rPr>
              <a:t>User-defined exceptions should inherit from </a:t>
            </a:r>
            <a:r>
              <a:rPr lang="en-US" sz="31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endParaRPr lang="bg-BG" sz="3199" b="1" dirty="0">
              <a:solidFill>
                <a:schemeClr val="tx2"/>
              </a:solidFill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Exceptions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/>
              <a:t>7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27797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Handling Exceptions</a:t>
            </a:r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Catching and Processing Errors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723" y="1606541"/>
            <a:ext cx="2056559" cy="205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21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0E0D8-3DFF-4594-801D-7E646D8AF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In C# exceptions can be handled by the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>
                <a:solidFill>
                  <a:schemeClr val="tx2"/>
                </a:solidFill>
              </a:rPr>
              <a:t> construction</a:t>
            </a:r>
            <a:endParaRPr lang="ru-RU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ru-RU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ru-RU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ru-RU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ru-RU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2399"/>
              </a:spcBef>
              <a:buClr>
                <a:schemeClr val="tx1"/>
              </a:buClr>
            </a:pPr>
            <a:r>
              <a:rPr lang="ru-RU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blocks can be used multiple times to process different   exception types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2F701-5968-4037-B0F1-B55B3C48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5288" y="6505575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defTabSz="914400"/>
            <a:fld id="{2BF067CD-8E6B-4360-9AA8-C5DF2A48A6D1}" type="slidenum">
              <a:rPr lang="en-US">
                <a:solidFill>
                  <a:srgbClr val="2D3791"/>
                </a:solidFill>
                <a:latin typeface="Calibri" panose="020F0502020204030204"/>
              </a:rPr>
              <a:pPr defTabSz="914400"/>
              <a:t>9</a:t>
            </a:fld>
            <a:endParaRPr lang="en-US" dirty="0">
              <a:solidFill>
                <a:srgbClr val="2D3791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7C94E-363D-4C40-A45D-FFBA57F0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353" y="2543724"/>
            <a:ext cx="8404665" cy="24307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/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072" latinLnBrk="1"/>
            <a:r>
              <a:rPr lang="en-US" sz="2396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// Do some work that can raise an exception</a:t>
            </a:r>
          </a:p>
          <a:p>
            <a:pPr defTabSz="1218072" latinLnBrk="1"/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072" latinLnBrk="1"/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396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SomeException</a:t>
            </a:r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defTabSz="1218072" latinLnBrk="1"/>
            <a:r>
              <a:rPr lang="en-US" sz="2396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defTabSz="1218072" latinLnBrk="1"/>
            <a:r>
              <a:rPr lang="en-US" sz="2396" b="1" noProof="1">
                <a:solidFill>
                  <a:srgbClr val="2D379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909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3C4CA2"/>
      </a:dk2>
      <a:lt2>
        <a:srgbClr val="A8AD36"/>
      </a:lt2>
      <a:accent1>
        <a:srgbClr val="0082B5"/>
      </a:accent1>
      <a:accent2>
        <a:srgbClr val="F6D688"/>
      </a:accent2>
      <a:accent3>
        <a:srgbClr val="A5A5A5"/>
      </a:accent3>
      <a:accent4>
        <a:srgbClr val="F16221"/>
      </a:accent4>
      <a:accent5>
        <a:srgbClr val="775BA6"/>
      </a:accent5>
      <a:accent6>
        <a:srgbClr val="4DAE46"/>
      </a:accent6>
      <a:hlink>
        <a:srgbClr val="FBC73C"/>
      </a:hlink>
      <a:folHlink>
        <a:srgbClr val="742C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oftUni3_1">
  <a:themeElements>
    <a:clrScheme name="Custom 2">
      <a:dk1>
        <a:srgbClr val="2D3791"/>
      </a:dk1>
      <a:lt1>
        <a:srgbClr val="FFA000"/>
      </a:lt1>
      <a:dk2>
        <a:srgbClr val="2D3791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A2DC80F-E538-4589-B1F3-2EED59384EB1}" vid="{85D65DBA-69AC-4F47-AE27-BEFA464CAF68}"/>
    </a:ext>
  </a:extLst>
</a:theme>
</file>

<file path=ppt/theme/theme3.xml><?xml version="1.0" encoding="utf-8"?>
<a:theme xmlns:a="http://schemas.openxmlformats.org/drawingml/2006/main" name="1_SoftUni3_1">
  <a:themeElements>
    <a:clrScheme name="Custom 2">
      <a:dk1>
        <a:srgbClr val="2D3791"/>
      </a:dk1>
      <a:lt1>
        <a:srgbClr val="FFA000"/>
      </a:lt1>
      <a:dk2>
        <a:srgbClr val="2D3791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A2DC80F-E538-4589-B1F3-2EED59384EB1}" vid="{85D65DBA-69AC-4F47-AE27-BEFA464CAF68}"/>
    </a:ext>
  </a:extLst>
</a:theme>
</file>

<file path=ppt/theme/theme4.xml><?xml version="1.0" encoding="utf-8"?>
<a:theme xmlns:a="http://schemas.openxmlformats.org/drawingml/2006/main" name="2_SoftUni3_1">
  <a:themeElements>
    <a:clrScheme name="Custom 2">
      <a:dk1>
        <a:srgbClr val="2D3791"/>
      </a:dk1>
      <a:lt1>
        <a:srgbClr val="FFA000"/>
      </a:lt1>
      <a:dk2>
        <a:srgbClr val="2D3791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03. CSharp-OOP-Encapsulation" id="{E48B888E-BE3A-4743-86ED-B0BB25681201}" vid="{EF452B4E-DE4C-4666-9806-FEBD2ADD5EB4}"/>
    </a:ext>
  </a:extLst>
</a:theme>
</file>

<file path=ppt/theme/theme5.xml><?xml version="1.0" encoding="utf-8"?>
<a:theme xmlns:a="http://schemas.openxmlformats.org/drawingml/2006/main" name="3_SoftUni3_1">
  <a:themeElements>
    <a:clrScheme name="Custom 2">
      <a:dk1>
        <a:srgbClr val="2D3791"/>
      </a:dk1>
      <a:lt1>
        <a:srgbClr val="FFA000"/>
      </a:lt1>
      <a:dk2>
        <a:srgbClr val="2D3791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54FA04CF-9770-4043-9F53-67FA2D458104}" vid="{38ABC080-30AF-4BD1-9B99-B04E42388415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1693</Words>
  <Application>Microsoft Macintosh PowerPoint</Application>
  <PresentationFormat>Widescreen</PresentationFormat>
  <Paragraphs>326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Arial Black</vt:lpstr>
      <vt:lpstr>Calibri</vt:lpstr>
      <vt:lpstr>Consolas</vt:lpstr>
      <vt:lpstr>Verdana</vt:lpstr>
      <vt:lpstr>Wingdings</vt:lpstr>
      <vt:lpstr>Office Theme</vt:lpstr>
      <vt:lpstr>SoftUni3_1</vt:lpstr>
      <vt:lpstr>1_SoftUni3_1</vt:lpstr>
      <vt:lpstr>2_SoftUni3_1</vt:lpstr>
      <vt:lpstr>3_SoftUni3_1</vt:lpstr>
      <vt:lpstr>PowerPoint Presentation</vt:lpstr>
      <vt:lpstr>Table of Contents</vt:lpstr>
      <vt:lpstr>The Paradigm of Exceptions in OOP</vt:lpstr>
      <vt:lpstr>What Are Exceptions?</vt:lpstr>
      <vt:lpstr>The System.Exception Class</vt:lpstr>
      <vt:lpstr>Exception Hierarchy in .NET</vt:lpstr>
      <vt:lpstr>Types of Exceptions</vt:lpstr>
      <vt:lpstr>Catching and Processing Errors</vt:lpstr>
      <vt:lpstr>Handling Exceptions</vt:lpstr>
      <vt:lpstr>Multiple Catch Blocks – Example</vt:lpstr>
      <vt:lpstr>Handling Exceptions</vt:lpstr>
      <vt:lpstr>Find the Mistake!</vt:lpstr>
      <vt:lpstr>Handling All Exceptions</vt:lpstr>
      <vt:lpstr>The Try-finally Statement</vt:lpstr>
      <vt:lpstr>Try-finally – Example</vt:lpstr>
      <vt:lpstr>How Do Exceptions Work?</vt:lpstr>
      <vt:lpstr>Throwing Exceptions</vt:lpstr>
      <vt:lpstr>Throwing Exceptions</vt:lpstr>
      <vt:lpstr>Using Throw Keyword</vt:lpstr>
      <vt:lpstr>Re-Throwing Exceptions</vt:lpstr>
      <vt:lpstr>Throwing Exceptions – Example</vt:lpstr>
      <vt:lpstr>Best Practices</vt:lpstr>
      <vt:lpstr>Using Catch Block</vt:lpstr>
      <vt:lpstr>Choosing the Exception Type</vt:lpstr>
      <vt:lpstr>Exceptions – Best Practices</vt:lpstr>
      <vt:lpstr>Exceptions – Best Practices (2)</vt:lpstr>
      <vt:lpstr>Creating Custom Exceptions</vt:lpstr>
      <vt:lpstr>Summary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Dinhkym Dinhkym</dc:creator>
  <cp:lastModifiedBy>Microsoft Office User</cp:lastModifiedBy>
  <cp:revision>57</cp:revision>
  <dcterms:created xsi:type="dcterms:W3CDTF">2015-08-26T02:19:51Z</dcterms:created>
  <dcterms:modified xsi:type="dcterms:W3CDTF">2021-05-20T10:15:16Z</dcterms:modified>
</cp:coreProperties>
</file>