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478" r:id="rId4"/>
    <p:sldId id="476" r:id="rId5"/>
    <p:sldId id="465" r:id="rId6"/>
    <p:sldId id="610" r:id="rId7"/>
    <p:sldId id="614" r:id="rId8"/>
    <p:sldId id="466" r:id="rId9"/>
    <p:sldId id="609" r:id="rId10"/>
    <p:sldId id="477" r:id="rId11"/>
    <p:sldId id="469" r:id="rId12"/>
    <p:sldId id="619" r:id="rId13"/>
    <p:sldId id="648" r:id="rId14"/>
    <p:sldId id="621" r:id="rId15"/>
    <p:sldId id="622" r:id="rId16"/>
    <p:sldId id="623" r:id="rId17"/>
    <p:sldId id="624" r:id="rId18"/>
    <p:sldId id="625" r:id="rId19"/>
    <p:sldId id="626" r:id="rId20"/>
    <p:sldId id="627" r:id="rId21"/>
    <p:sldId id="628" r:id="rId22"/>
    <p:sldId id="629" r:id="rId23"/>
    <p:sldId id="630" r:id="rId24"/>
    <p:sldId id="631" r:id="rId25"/>
    <p:sldId id="632" r:id="rId26"/>
    <p:sldId id="633" r:id="rId27"/>
    <p:sldId id="634" r:id="rId28"/>
    <p:sldId id="635" r:id="rId29"/>
    <p:sldId id="636" r:id="rId30"/>
    <p:sldId id="637" r:id="rId31"/>
    <p:sldId id="638" r:id="rId32"/>
    <p:sldId id="639" r:id="rId33"/>
    <p:sldId id="640" r:id="rId34"/>
    <p:sldId id="641" r:id="rId35"/>
    <p:sldId id="642" r:id="rId36"/>
    <p:sldId id="643" r:id="rId37"/>
    <p:sldId id="644" r:id="rId38"/>
    <p:sldId id="349" r:id="rId39"/>
  </p:sldIdLst>
  <p:sldSz cx="12192000" cy="6858000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ASP.NET Core Overview" id="{77DDDE8D-FA07-449E-AA7C-A0DD1EC5B51E}">
          <p14:sldIdLst>
            <p14:sldId id="478"/>
            <p14:sldId id="476"/>
            <p14:sldId id="465"/>
            <p14:sldId id="610"/>
            <p14:sldId id="614"/>
            <p14:sldId id="466"/>
            <p14:sldId id="609"/>
          </p14:sldIdLst>
        </p14:section>
        <p14:section name="ASP.NET Core MVC" id="{044E6A22-B2DB-4F8F-B0F8-04FDA1F90E26}">
          <p14:sldIdLst>
            <p14:sldId id="477"/>
            <p14:sldId id="469"/>
            <p14:sldId id="619"/>
            <p14:sldId id="648"/>
          </p14:sldIdLst>
        </p14:section>
        <p14:section name="Controllers and Actions" id="{A80C7F21-4790-47F0-AFE2-266DF4D1ABF7}">
          <p14:sldIdLst>
            <p14:sldId id="621"/>
            <p14:sldId id="622"/>
            <p14:sldId id="623"/>
            <p14:sldId id="624"/>
            <p14:sldId id="625"/>
            <p14:sldId id="626"/>
            <p14:sldId id="627"/>
          </p14:sldIdLst>
        </p14:section>
        <p14:section name="Routing" id="{5AD1DA4A-848D-499D-A19F-87B53CE79B1E}">
          <p14:sldIdLst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</p14:sldIdLst>
        </p14:section>
        <p14:section name="Static Files" id="{F9BECAB8-A07E-4197-9345-017B2618CBAE}">
          <p14:sldIdLst>
            <p14:sldId id="636"/>
            <p14:sldId id="637"/>
            <p14:sldId id="638"/>
          </p14:sldIdLst>
        </p14:section>
        <p14:section name="Razor View Engine" id="{2C920A0A-4D8C-406F-9647-A3891B30CC02}">
          <p14:sldIdLst>
            <p14:sldId id="639"/>
            <p14:sldId id="640"/>
            <p14:sldId id="641"/>
            <p14:sldId id="642"/>
          </p14:sldIdLst>
        </p14:section>
        <p14:section name="ASP.NET Core Identity System" id="{5CDFBC30-6549-4884-8A02-4FFC9E4EE169}">
          <p14:sldIdLst>
            <p14:sldId id="643"/>
            <p14:sldId id="644"/>
          </p14:sldIdLst>
        </p14:section>
        <p14:section name="Conclusion" id="{10E03AB1-9AA8-4E86-9A64-D741901E50A2}">
          <p14:sldIdLst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20" autoAdjust="0"/>
  </p:normalViewPr>
  <p:slideViewPr>
    <p:cSldViewPr snapToGrid="0" showGuides="1">
      <p:cViewPr varScale="1">
        <p:scale>
          <a:sx n="118" d="100"/>
          <a:sy n="118" d="100"/>
        </p:scale>
        <p:origin x="581" y="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04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31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1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61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909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9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0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86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3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2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0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9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88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8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" y="0"/>
            <a:ext cx="1218726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08920" y="596900"/>
            <a:ext cx="7941733" cy="1358900"/>
          </a:xfrm>
          <a:prstGeom prst="rect">
            <a:avLst/>
          </a:prstGeom>
        </p:spPr>
        <p:txBody>
          <a:bodyPr/>
          <a:lstStyle>
            <a:lvl1pPr algn="r">
              <a:defRPr sz="2700" b="1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08920" y="2070100"/>
            <a:ext cx="7941733" cy="812800"/>
          </a:xfrm>
        </p:spPr>
        <p:txBody>
          <a:bodyPr>
            <a:normAutofit/>
          </a:bodyPr>
          <a:lstStyle>
            <a:lvl1pPr marL="0" indent="0" algn="r">
              <a:buNone/>
              <a:defRPr sz="1500" b="1">
                <a:solidFill>
                  <a:srgbClr val="F06E28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 dirty="0"/>
              <a:t>Full name</a:t>
            </a:r>
          </a:p>
          <a:p>
            <a:r>
              <a:rPr lang="vi-VN" dirty="0"/>
              <a:t>Title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655" y="596900"/>
            <a:ext cx="27178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29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06E28"/>
                </a:solidFill>
              </a:defRPr>
            </a:lvl1pPr>
            <a:lvl2pPr>
              <a:defRPr>
                <a:solidFill>
                  <a:srgbClr val="2E3791"/>
                </a:solidFill>
              </a:defRPr>
            </a:lvl2pPr>
            <a:lvl3pPr>
              <a:defRPr>
                <a:solidFill>
                  <a:srgbClr val="2E3791"/>
                </a:solidFill>
              </a:defRPr>
            </a:lvl3pPr>
            <a:lvl4pPr>
              <a:defRPr>
                <a:solidFill>
                  <a:srgbClr val="2E3791"/>
                </a:solidFill>
              </a:defRPr>
            </a:lvl4pPr>
            <a:lvl5pPr>
              <a:defRPr>
                <a:solidFill>
                  <a:srgbClr val="2E3791"/>
                </a:solidFill>
              </a:defRPr>
            </a:lvl5pPr>
          </a:lstStyle>
          <a:p>
            <a:pPr lvl="0"/>
            <a:r>
              <a:rPr lang="vi-VN" dirty="0"/>
              <a:t>Heading 1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ub heading</a:t>
            </a:r>
            <a:endParaRPr lang="en-US" dirty="0"/>
          </a:p>
          <a:p>
            <a:pPr lvl="2"/>
            <a:r>
              <a:rPr lang="vi-VN" dirty="0"/>
              <a:t>Content</a:t>
            </a:r>
            <a:endParaRPr lang="en-US" dirty="0"/>
          </a:p>
          <a:p>
            <a:pPr lvl="3"/>
            <a:r>
              <a:rPr lang="vi-VN" dirty="0"/>
              <a:t>Sub</a:t>
            </a:r>
            <a:endParaRPr lang="en-US" dirty="0"/>
          </a:p>
          <a:p>
            <a:pPr lvl="4"/>
            <a:r>
              <a:rPr lang="vi-VN" dirty="0"/>
              <a:t>Sub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D3534F68-EC21-4073-85E9-EA41DD2F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49" y="136526"/>
            <a:ext cx="8751651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518480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7" y="2908300"/>
            <a:ext cx="10619316" cy="1362075"/>
          </a:xfrm>
          <a:prstGeom prst="rect">
            <a:avLst/>
          </a:prstGeom>
        </p:spPr>
        <p:txBody>
          <a:bodyPr anchor="t"/>
          <a:lstStyle>
            <a:lvl1pPr algn="r">
              <a:defRPr sz="3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HEADLINE</a:t>
            </a:r>
            <a:br>
              <a:rPr lang="vi-VN" dirty="0"/>
            </a:br>
            <a:r>
              <a:rPr lang="vi-VN" dirty="0"/>
              <a:t>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7" y="4270382"/>
            <a:ext cx="10619316" cy="1500187"/>
          </a:xfrm>
        </p:spPr>
        <p:txBody>
          <a:bodyPr anchor="b"/>
          <a:lstStyle>
            <a:lvl1pPr marL="0" indent="0" algn="r">
              <a:buNone/>
              <a:defRPr sz="1500" b="1">
                <a:solidFill>
                  <a:srgbClr val="F06E28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75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100">
                <a:solidFill>
                  <a:srgbClr val="2E3791"/>
                </a:solidFill>
              </a:defRPr>
            </a:lvl1pPr>
            <a:lvl2pPr>
              <a:defRPr sz="1800">
                <a:solidFill>
                  <a:srgbClr val="2E3791"/>
                </a:solidFill>
              </a:defRPr>
            </a:lvl2pPr>
            <a:lvl3pPr>
              <a:defRPr sz="1500">
                <a:solidFill>
                  <a:srgbClr val="2E3791"/>
                </a:solidFill>
              </a:defRPr>
            </a:lvl3pPr>
            <a:lvl4pPr>
              <a:defRPr sz="1350">
                <a:solidFill>
                  <a:srgbClr val="2E3791"/>
                </a:solidFill>
              </a:defRPr>
            </a:lvl4pPr>
            <a:lvl5pPr>
              <a:defRPr sz="1350">
                <a:solidFill>
                  <a:srgbClr val="2E379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100">
                <a:solidFill>
                  <a:srgbClr val="2E3791"/>
                </a:solidFill>
              </a:defRPr>
            </a:lvl1pPr>
            <a:lvl2pPr>
              <a:defRPr sz="1800">
                <a:solidFill>
                  <a:srgbClr val="2E3791"/>
                </a:solidFill>
              </a:defRPr>
            </a:lvl2pPr>
            <a:lvl3pPr>
              <a:defRPr sz="1500">
                <a:solidFill>
                  <a:srgbClr val="2E3791"/>
                </a:solidFill>
              </a:defRPr>
            </a:lvl3pPr>
            <a:lvl4pPr>
              <a:defRPr sz="1350">
                <a:solidFill>
                  <a:srgbClr val="2E3791"/>
                </a:solidFill>
              </a:defRPr>
            </a:lvl4pPr>
            <a:lvl5pPr>
              <a:defRPr sz="1350">
                <a:solidFill>
                  <a:srgbClr val="2E379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7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7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A6524D7-D26E-47CD-9B07-E8DE9EE57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49" y="136526"/>
            <a:ext cx="8751651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11063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79067" y="6496057"/>
            <a:ext cx="254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96057"/>
            <a:ext cx="28448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6214D299-8C3D-4910-B06F-D17DD07D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49" y="136526"/>
            <a:ext cx="8751651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6906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7" y="2908300"/>
            <a:ext cx="10619316" cy="1362075"/>
          </a:xfrm>
          <a:prstGeom prst="rect">
            <a:avLst/>
          </a:prstGeom>
        </p:spPr>
        <p:txBody>
          <a:bodyPr anchor="ctr"/>
          <a:lstStyle>
            <a:lvl1pPr algn="r">
              <a:defRPr sz="3000" b="1" cap="all">
                <a:solidFill>
                  <a:srgbClr val="2E3791"/>
                </a:solidFill>
              </a:defRPr>
            </a:lvl1pPr>
          </a:lstStyle>
          <a:p>
            <a:r>
              <a:rPr lang="vi-VN" dirty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7" y="4270382"/>
            <a:ext cx="10619316" cy="1500187"/>
          </a:xfrm>
        </p:spPr>
        <p:txBody>
          <a:bodyPr anchor="ctr"/>
          <a:lstStyle>
            <a:lvl1pPr marL="0" indent="0" algn="r">
              <a:buNone/>
              <a:defRPr sz="1500" b="1">
                <a:solidFill>
                  <a:srgbClr val="F06E28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/>
              <a:t>Project name</a:t>
            </a:r>
          </a:p>
          <a:p>
            <a:pPr lvl="0"/>
            <a:r>
              <a:rPr lang="vi-VN" dirty="0"/>
              <a:t>Full name</a:t>
            </a:r>
          </a:p>
          <a:p>
            <a:pPr lvl="0"/>
            <a:r>
              <a:rPr lang="vi-VN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7021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380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5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5C8E18-FD91-4D75-8065-D52E1EC6AD1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8FBC8A9-B1E7-4609-986F-DAC223BD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749" y="136526"/>
            <a:ext cx="8751651" cy="1014601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947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100" kern="1200">
          <a:solidFill>
            <a:srgbClr val="2E379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2E379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rgbClr val="2E379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E379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2E379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2E379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" TargetMode="External"/><Relationship Id="rId2" Type="http://schemas.openxmlformats.org/officeDocument/2006/relationships/hyperlink" Target="https://github.com/aspn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ASP.NET Core (MVC)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Core, Controllers &amp; Actions, Routing, Razor, Identity</a:t>
            </a: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A665B0-19AC-40C7-8D0C-3FCD5F76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585691-7E6B-4047-8925-A85739C02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15005-C0A3-4E28-B13A-BE20FE39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06" y="3739577"/>
            <a:ext cx="3013788" cy="288211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37292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C1DE-FA42-4821-9D1C-E4A9F1AFD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Core MVC provides features to build web APIs and web apps</a:t>
            </a:r>
          </a:p>
          <a:p>
            <a:pPr lvl="1"/>
            <a:r>
              <a:rPr lang="en-US" dirty="0"/>
              <a:t>Uses the Model-View-Controller (MVC) design pattern</a:t>
            </a:r>
          </a:p>
          <a:p>
            <a:pPr lvl="1"/>
            <a:r>
              <a:rPr lang="en-US" dirty="0"/>
              <a:t>Lightweight, Open Source,</a:t>
            </a:r>
            <a:r>
              <a:rPr lang="bg-BG" dirty="0"/>
              <a:t> </a:t>
            </a:r>
            <a:r>
              <a:rPr lang="en-US" dirty="0"/>
              <a:t>Testable</a:t>
            </a:r>
            <a:r>
              <a:rPr lang="bg-BG" dirty="0"/>
              <a:t>, </a:t>
            </a:r>
            <a:r>
              <a:rPr lang="en-US" dirty="0"/>
              <a:t>Good Tooling</a:t>
            </a:r>
          </a:p>
          <a:p>
            <a:pPr lvl="1"/>
            <a:r>
              <a:rPr lang="en-US" dirty="0"/>
              <a:t>Razor markup for Razor Pages and MVC views</a:t>
            </a:r>
          </a:p>
          <a:p>
            <a:pPr lvl="1"/>
            <a:r>
              <a:rPr lang="en-US" dirty="0"/>
              <a:t>RESTful services with ASP.NET Core Web API</a:t>
            </a:r>
          </a:p>
          <a:p>
            <a:pPr lvl="2"/>
            <a:r>
              <a:rPr lang="en-US" dirty="0"/>
              <a:t>Built-in support for multiple data formats, content negotiation and CORS</a:t>
            </a:r>
          </a:p>
          <a:p>
            <a:pPr lvl="1"/>
            <a:r>
              <a:rPr lang="en-US" dirty="0"/>
              <a:t>Achieve high-quality architecture design, optimizing developer work</a:t>
            </a:r>
          </a:p>
          <a:p>
            <a:pPr lvl="2"/>
            <a:r>
              <a:rPr lang="en-US" dirty="0"/>
              <a:t>Convention over Configuration</a:t>
            </a:r>
          </a:p>
          <a:p>
            <a:pPr lvl="1"/>
            <a:r>
              <a:rPr lang="en-US" dirty="0"/>
              <a:t>Model binding automatically maps data from HTTP requests</a:t>
            </a:r>
          </a:p>
          <a:p>
            <a:pPr lvl="1"/>
            <a:r>
              <a:rPr lang="en-US" dirty="0"/>
              <a:t>Model validation with client-side and server-side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F3148-B457-462C-B92A-E325525E2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Core MVC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795AEE-AF67-4BEB-BFD9-2B22394EA6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CA14-7EF3-4100-A430-E8E418625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853" y="1890487"/>
            <a:ext cx="1906019" cy="1906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327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750A-9B58-4FFF-9CBD-BF3FBE26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Along with those ASP.NET Core MVC provides features like: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Strongly-typed views with the Razor view engine</a:t>
            </a:r>
          </a:p>
          <a:p>
            <a:pPr lvl="1"/>
            <a:r>
              <a:rPr lang="en-US" dirty="0"/>
              <a:t>Tag Helpers enable server-side code in HTML elements</a:t>
            </a:r>
          </a:p>
          <a:p>
            <a:pPr lvl="1"/>
            <a:r>
              <a:rPr lang="en-US" dirty="0"/>
              <a:t>Partial views and view components</a:t>
            </a:r>
          </a:p>
          <a:p>
            <a:pPr lvl="1"/>
            <a:r>
              <a:rPr lang="en-US" dirty="0"/>
              <a:t>Filters, Areas, </a:t>
            </a:r>
            <a:r>
              <a:rPr lang="en-US" dirty="0" err="1"/>
              <a:t>Middlewares</a:t>
            </a:r>
            <a:endParaRPr lang="en-US" dirty="0"/>
          </a:p>
          <a:p>
            <a:pPr lvl="1"/>
            <a:r>
              <a:rPr lang="en-US" dirty="0"/>
              <a:t>Built-in security features</a:t>
            </a:r>
          </a:p>
          <a:p>
            <a:pPr lvl="1"/>
            <a:r>
              <a:rPr lang="en-US" dirty="0"/>
              <a:t>Identity with users, roles and external providers</a:t>
            </a:r>
          </a:p>
          <a:p>
            <a:pPr lvl="1"/>
            <a:r>
              <a:rPr lang="en-US" dirty="0"/>
              <a:t>And many more…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DA1748-37E2-4737-8E64-6440FD02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E74D3E-7A23-4535-985A-AD71DCF126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B2003-388B-4ED6-9510-2082B2F18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1650035"/>
            <a:ext cx="2857501" cy="1607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D688A5-C8C2-401D-81CD-F3A2D0F56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636" y="4203642"/>
            <a:ext cx="2819904" cy="16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8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3963B14-2100-4DBA-B6A9-FB095746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MVC Pattern for Web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15695" y="1486816"/>
            <a:ext cx="2743200" cy="1066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/Some/Page/</a:t>
            </a:r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3025" y="3249526"/>
            <a:ext cx="2599766" cy="109313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Controller</a:t>
            </a:r>
          </a:p>
          <a:p>
            <a:pPr algn="ctr"/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action</a:t>
            </a:r>
            <a:r>
              <a:rPr lang="en-US" sz="36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9828" y="1328151"/>
            <a:ext cx="2209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Request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53023" y="1412543"/>
            <a:ext cx="4958131" cy="121727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ASP.NET Core</a:t>
            </a:r>
            <a:b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</a:br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routing + </a:t>
            </a:r>
            <a:r>
              <a:rPr lang="en-US" sz="2800" b="1" dirty="0" err="1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middlewares</a:t>
            </a:r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9" name="Down Arrow 8"/>
          <p:cNvSpPr/>
          <p:nvPr/>
        </p:nvSpPr>
        <p:spPr>
          <a:xfrm>
            <a:off x="6372225" y="2629819"/>
            <a:ext cx="360830" cy="5737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896225" y="5373017"/>
            <a:ext cx="236220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Model (</a:t>
            </a:r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data</a:t>
            </a:r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554045" y="5373017"/>
            <a:ext cx="2428650" cy="116634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Razor View</a:t>
            </a:r>
          </a:p>
          <a:p>
            <a:pPr algn="ctr"/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(</a:t>
            </a:r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</a:rPr>
              <a:t>render UI</a:t>
            </a:r>
            <a:r>
              <a:rPr lang="en-US" sz="28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2" name="Left Arrow 11"/>
          <p:cNvSpPr/>
          <p:nvPr/>
        </p:nvSpPr>
        <p:spPr>
          <a:xfrm rot="10800000">
            <a:off x="4982695" y="5696217"/>
            <a:ext cx="27700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0" name="Action Button: Home 19">
            <a:hlinkClick r:id="" action="ppaction://noaction" highlightClick="1"/>
          </p:cNvPr>
          <p:cNvSpPr/>
          <p:nvPr/>
        </p:nvSpPr>
        <p:spPr>
          <a:xfrm>
            <a:off x="2409828" y="2531388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409828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25" name="Left Arrow 24"/>
          <p:cNvSpPr/>
          <p:nvPr/>
        </p:nvSpPr>
        <p:spPr>
          <a:xfrm rot="14392517">
            <a:off x="7369967" y="4593543"/>
            <a:ext cx="1144896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6" name="Left Arrow 25"/>
          <p:cNvSpPr/>
          <p:nvPr/>
        </p:nvSpPr>
        <p:spPr>
          <a:xfrm rot="17829597">
            <a:off x="4434832" y="4582272"/>
            <a:ext cx="1157681" cy="3810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9685705">
            <a:off x="2747225" y="3766419"/>
            <a:ext cx="800100" cy="134391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5032005" flipV="1">
            <a:off x="3074407" y="3987050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681127" y="2708438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30615" y="4535221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076825" y="5982618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992102" y="4395364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2384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11" grpId="0" animBg="1"/>
      <p:bldP spid="9" grpId="0" animBg="1"/>
      <p:bldP spid="13" grpId="0" animBg="1"/>
      <p:bldP spid="14" grpId="0" animBg="1"/>
      <p:bldP spid="12" grpId="0" animBg="1"/>
      <p:bldP spid="20" grpId="0" animBg="1"/>
      <p:bldP spid="23" grpId="0"/>
      <p:bldP spid="25" grpId="0" animBg="1"/>
      <p:bldP spid="26" grpId="0" animBg="1"/>
      <p:bldP spid="21" grpId="0" animBg="1"/>
      <p:bldP spid="29" grpId="0"/>
      <p:bldP spid="36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38FC95-6429-4D65-BBD5-2607C5F8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 and Actions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AB2B67-B3AA-4AC2-875B-F914C01DA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1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CB713-3F47-4297-A390-C42F8E06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core component of the MVC pattern</a:t>
            </a:r>
          </a:p>
          <a:p>
            <a:r>
              <a:rPr lang="en-US" dirty="0"/>
              <a:t>All the controllers should be available in a folder name Controllers</a:t>
            </a:r>
          </a:p>
          <a:p>
            <a:r>
              <a:rPr lang="en-US" dirty="0"/>
              <a:t>Controller naming standard should be {name}Controller (convention)</a:t>
            </a:r>
          </a:p>
          <a:p>
            <a:r>
              <a:rPr lang="en-US" dirty="0"/>
              <a:t>Every controller should inherit the Controller class</a:t>
            </a:r>
          </a:p>
          <a:p>
            <a:pPr lvl="1"/>
            <a:r>
              <a:rPr lang="en-US" dirty="0"/>
              <a:t>Access to </a:t>
            </a:r>
            <a:r>
              <a:rPr lang="en-US" noProof="1"/>
              <a:t>Request, Response, HttpContext, RouteData, TempData,</a:t>
            </a:r>
            <a:br>
              <a:rPr lang="en-US" noProof="1"/>
            </a:br>
            <a:r>
              <a:rPr lang="en-US" noProof="1"/>
              <a:t>ModelState, User, ViewBag / ViewData, </a:t>
            </a:r>
            <a:r>
              <a:rPr lang="en-US" dirty="0"/>
              <a:t>etc.</a:t>
            </a:r>
          </a:p>
          <a:p>
            <a:r>
              <a:rPr lang="en-US" dirty="0"/>
              <a:t>Routes select Controllers in every request</a:t>
            </a:r>
          </a:p>
          <a:p>
            <a:pPr lvl="1"/>
            <a:r>
              <a:rPr lang="en-US" dirty="0"/>
              <a:t>All requests are mapped to a specific action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897904-A925-4097-8AA2-DB5757FC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244581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021CE-5CC8-40B3-8EC6-33F5EACD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are the ultimate Request destination</a:t>
            </a:r>
          </a:p>
          <a:p>
            <a:pPr lvl="1"/>
            <a:r>
              <a:rPr lang="en-US" dirty="0"/>
              <a:t>Public controller methods</a:t>
            </a:r>
          </a:p>
          <a:p>
            <a:pPr lvl="1"/>
            <a:r>
              <a:rPr lang="en-US" dirty="0"/>
              <a:t>Non-static</a:t>
            </a:r>
          </a:p>
          <a:p>
            <a:pPr lvl="1"/>
            <a:r>
              <a:rPr lang="en-US" dirty="0"/>
              <a:t>No return value restrictions</a:t>
            </a:r>
          </a:p>
          <a:p>
            <a:r>
              <a:rPr lang="en-US" dirty="0"/>
              <a:t>Actions typically return an </a:t>
            </a:r>
            <a:r>
              <a:rPr lang="en-US" noProof="1"/>
              <a:t>IActionResult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49D48-6D90-40B7-B1A0-DC737335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D3006-36A1-4B17-8FBE-09A12D1956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EDD9BA2-B3DC-4855-8AFD-28C73224783E}"/>
              </a:ext>
            </a:extLst>
          </p:cNvPr>
          <p:cNvSpPr txBox="1">
            <a:spLocks/>
          </p:cNvSpPr>
          <p:nvPr/>
        </p:nvSpPr>
        <p:spPr>
          <a:xfrm>
            <a:off x="791129" y="4578378"/>
            <a:ext cx="10609741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public IActionResult Details(int id)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var viewModel = this.dataService.GetById(id).To&lt;DetailsViewModel&gt;();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return this.View();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0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action response to a browser request</a:t>
            </a:r>
          </a:p>
          <a:p>
            <a:pPr lvl="1"/>
            <a:r>
              <a:rPr lang="en-US" dirty="0"/>
              <a:t>Represent various HTTP Status Codes</a:t>
            </a:r>
          </a:p>
          <a:p>
            <a:r>
              <a:rPr lang="en-US" dirty="0"/>
              <a:t>Inherit from the base </a:t>
            </a:r>
            <a:r>
              <a:rPr lang="en-US" noProof="1"/>
              <a:t>ActionResult</a:t>
            </a:r>
            <a:r>
              <a:rPr lang="en-US" dirty="0"/>
              <a:t> class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Results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A0A0CF-0F99-4EC1-AA78-4CBA51D4F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21" y="3281542"/>
            <a:ext cx="5362479" cy="1209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9E36A9-10C9-41F7-963C-C374AB7DC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44" y="4844750"/>
            <a:ext cx="5454231" cy="1888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8B2A0A-1725-4A77-B338-5B28E0E13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374" y="3281542"/>
            <a:ext cx="5048105" cy="156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D8D297-8952-414B-BA0B-109A61CCA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430" y="4954755"/>
            <a:ext cx="4961991" cy="166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4E6EB-72FD-42F0-AE87-14A304F97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Results (2)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38954"/>
              </p:ext>
            </p:extLst>
          </p:nvPr>
        </p:nvGraphicFramePr>
        <p:xfrm>
          <a:off x="309466" y="1579540"/>
          <a:ext cx="11573068" cy="45623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97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7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Framework 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Helping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StatusCodeResult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Returns an HTTP Response Result with given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StatusCode() / Ok()</a:t>
                      </a:r>
                      <a:br>
                        <a:rPr lang="en-US" noProof="1"/>
                      </a:br>
                      <a:r>
                        <a:rPr lang="en-US" noProof="1"/>
                        <a:t>BadRequest() / NotFound()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JsonResult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Returns data in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Json()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RedirectResult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Redirects the client to a new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Redirect() / RedirectPermanent()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RedirectToRouteResult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Redirect to another action, or another controller’s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RedirectToRoute() / RedirectToAction()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ViewResult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PartialViewResult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Response is the responsibility of a view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View() / PartialView()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ContentResult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a string literal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Content()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7245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EmptyResult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 response, no content-type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512490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/>
                        <a:t>FileStreamResult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File() </a:t>
                      </a:r>
                      <a:r>
                        <a:rPr lang="en-US" noProof="1"/>
                        <a:t>/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PhysicalFile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33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80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ASP.NET Core maps the data from the HTTP request to action </a:t>
            </a:r>
            <a:br>
              <a:rPr lang="en-US" sz="2800" dirty="0"/>
            </a:br>
            <a:r>
              <a:rPr lang="en-US" sz="2800" dirty="0"/>
              <a:t>parameters in few ways:</a:t>
            </a:r>
          </a:p>
          <a:p>
            <a:pPr lvl="1"/>
            <a:r>
              <a:rPr lang="en-US" sz="2400" dirty="0"/>
              <a:t>Routing engine can pass parameters to actions</a:t>
            </a:r>
          </a:p>
          <a:p>
            <a:pPr lvl="2"/>
            <a:r>
              <a:rPr lang="en-US" sz="2000" dirty="0"/>
              <a:t>http://localhost/Users/Niki</a:t>
            </a:r>
          </a:p>
          <a:p>
            <a:pPr lvl="2"/>
            <a:r>
              <a:rPr lang="en-US" sz="2000" dirty="0"/>
              <a:t>Routing pattern: Users/{username}</a:t>
            </a:r>
          </a:p>
          <a:p>
            <a:pPr lvl="1"/>
            <a:r>
              <a:rPr lang="en-US" sz="2400" dirty="0"/>
              <a:t>URL query string can contains parameters</a:t>
            </a:r>
          </a:p>
          <a:p>
            <a:pPr lvl="2"/>
            <a:r>
              <a:rPr lang="en-US" sz="2000" dirty="0"/>
              <a:t>/Users/</a:t>
            </a:r>
            <a:r>
              <a:rPr lang="en-US" sz="2000" noProof="1"/>
              <a:t>ByUsername?username=NikolayIT</a:t>
            </a:r>
          </a:p>
          <a:p>
            <a:pPr lvl="1"/>
            <a:r>
              <a:rPr lang="en-US" sz="2400" dirty="0"/>
              <a:t>HTTP post data can also contain parameters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Parameters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AFACF0-21A1-4940-A4E7-92C0C1BB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71" y="3000098"/>
            <a:ext cx="3927605" cy="15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4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Core Overview</a:t>
            </a:r>
          </a:p>
          <a:p>
            <a:r>
              <a:rPr lang="en-US" dirty="0"/>
              <a:t>ASP.NET Core MVC Overview</a:t>
            </a:r>
          </a:p>
          <a:p>
            <a:r>
              <a:rPr lang="en-US" dirty="0"/>
              <a:t>Creating our first ASP.NET Core Projects</a:t>
            </a:r>
          </a:p>
          <a:p>
            <a:r>
              <a:rPr lang="en-US" dirty="0"/>
              <a:t>Controllers &amp; Actions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Static Files</a:t>
            </a:r>
          </a:p>
          <a:p>
            <a:r>
              <a:rPr lang="en-US" dirty="0"/>
              <a:t>Razor View Engine</a:t>
            </a:r>
          </a:p>
          <a:p>
            <a:r>
              <a:rPr lang="en-US" dirty="0"/>
              <a:t>ASP.NET Core Identity System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noProof="1"/>
              <a:t>ActionName(string name)</a:t>
            </a:r>
          </a:p>
          <a:p>
            <a:r>
              <a:rPr lang="en-US" sz="2400" noProof="1"/>
              <a:t>AcceptVerbs</a:t>
            </a:r>
          </a:p>
          <a:p>
            <a:pPr lvl="1"/>
            <a:r>
              <a:rPr lang="en-US" sz="2000" noProof="1"/>
              <a:t>HttpPost</a:t>
            </a:r>
          </a:p>
          <a:p>
            <a:pPr lvl="1"/>
            <a:r>
              <a:rPr lang="en-US" sz="2000" noProof="1"/>
              <a:t>HttpGet</a:t>
            </a:r>
          </a:p>
          <a:p>
            <a:pPr lvl="1"/>
            <a:r>
              <a:rPr lang="en-US" sz="2000" noProof="1"/>
              <a:t>HttpDelete</a:t>
            </a:r>
          </a:p>
          <a:p>
            <a:pPr lvl="1"/>
            <a:r>
              <a:rPr lang="en-US" sz="2000" noProof="1"/>
              <a:t>HttpOptions</a:t>
            </a:r>
          </a:p>
          <a:p>
            <a:pPr lvl="1"/>
            <a:r>
              <a:rPr lang="en-US" sz="2000" noProof="1"/>
              <a:t>…</a:t>
            </a:r>
          </a:p>
          <a:p>
            <a:r>
              <a:rPr lang="en-US" sz="2400" noProof="1"/>
              <a:t>NonAction</a:t>
            </a:r>
          </a:p>
          <a:p>
            <a:r>
              <a:rPr lang="en-US" sz="2400" noProof="1"/>
              <a:t>RequireHttps</a:t>
            </a:r>
          </a:p>
          <a:p>
            <a:r>
              <a:rPr lang="en-US" sz="2400" noProof="1"/>
              <a:t>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 Selectors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CA97D9-9B29-4469-B94E-8F55A56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067" y="2121644"/>
            <a:ext cx="6515311" cy="35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0E70D0-C6F6-4566-88A5-D605EFE5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Routing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AB2B67-B3AA-4AC2-875B-F914C01DA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6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946A00-32FB-4A88-8981-70C58307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MVC uses a middleware for Routing on client requests.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Routes describe how request URL paths should be mapped to Controller</a:t>
            </a:r>
            <a:r>
              <a:rPr lang="bg-BG" dirty="0"/>
              <a:t> </a:t>
            </a:r>
            <a:r>
              <a:rPr lang="en-US" dirty="0"/>
              <a:t>Actions.</a:t>
            </a:r>
          </a:p>
          <a:p>
            <a:pPr lvl="1">
              <a:buClr>
                <a:srgbClr val="234465"/>
              </a:buClr>
            </a:pPr>
            <a:r>
              <a:rPr lang="en-US" dirty="0"/>
              <a:t>There are 2 types of Action routing</a:t>
            </a:r>
          </a:p>
          <a:p>
            <a:pPr lvl="2">
              <a:buClr>
                <a:srgbClr val="234465"/>
              </a:buClr>
            </a:pPr>
            <a:r>
              <a:rPr lang="en-US" dirty="0"/>
              <a:t>Conventional</a:t>
            </a:r>
          </a:p>
          <a:p>
            <a:pPr lvl="2">
              <a:buClr>
                <a:srgbClr val="234465"/>
              </a:buClr>
            </a:pPr>
            <a:r>
              <a:rPr lang="en-US" dirty="0"/>
              <a:t>Attribute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655A5A-72A6-430A-B545-B597DCF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ASP.NET Core MVC Routing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14" y="3205022"/>
            <a:ext cx="4978134" cy="3186006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0BBF7FD-DFD7-4B98-AB11-F17F1B041802}"/>
              </a:ext>
            </a:extLst>
          </p:cNvPr>
          <p:cNvSpPr txBox="1">
            <a:spLocks/>
          </p:cNvSpPr>
          <p:nvPr/>
        </p:nvSpPr>
        <p:spPr>
          <a:xfrm>
            <a:off x="50149" y="3364304"/>
            <a:ext cx="3403194" cy="276186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89D8F93-CF72-448C-BFD3-96FDB61C29B2}"/>
              </a:ext>
            </a:extLst>
          </p:cNvPr>
          <p:cNvSpPr txBox="1">
            <a:spLocks/>
          </p:cNvSpPr>
          <p:nvPr/>
        </p:nvSpPr>
        <p:spPr>
          <a:xfrm>
            <a:off x="448050" y="2057401"/>
            <a:ext cx="5334000" cy="426674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E1A4B-740C-4994-8D5F-E1B9ADE58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241" y="4287839"/>
            <a:ext cx="2486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8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02AD-0FEB-46E1-8922-BE9F54C2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58241"/>
            <a:ext cx="10972800" cy="4967924"/>
          </a:xfrm>
        </p:spPr>
        <p:txBody>
          <a:bodyPr>
            <a:normAutofit/>
          </a:bodyPr>
          <a:lstStyle/>
          <a:p>
            <a:r>
              <a:rPr lang="en-US" sz="2400" dirty="0"/>
              <a:t>Called Conventional because it establishes a convention for URL paths.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44A79-1FC1-49D0-BE68-945711CD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Conventional Routing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00491-0954-4C8C-A31F-32A090096C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1024C-0573-4328-A5AE-302D4AD07414}"/>
              </a:ext>
            </a:extLst>
          </p:cNvPr>
          <p:cNvSpPr txBox="1">
            <a:spLocks/>
          </p:cNvSpPr>
          <p:nvPr/>
        </p:nvSpPr>
        <p:spPr>
          <a:xfrm>
            <a:off x="976305" y="1896724"/>
            <a:ext cx="10239389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2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20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2"/>
                </a:solidFill>
                <a:effectLst/>
              </a:rPr>
              <a:t>    app.UseMvc(routes =&gt;</a:t>
            </a:r>
          </a:p>
          <a:p>
            <a:r>
              <a:rPr lang="en-PH" sz="2000" dirty="0"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PH" sz="2000" dirty="0">
                <a:solidFill>
                  <a:schemeClr val="tx2"/>
                </a:solidFill>
                <a:effectLst/>
              </a:rPr>
              <a:t>        </a:t>
            </a:r>
            <a:r>
              <a:rPr lang="en-US" sz="2000" dirty="0">
                <a:solidFill>
                  <a:schemeClr val="tx2"/>
                </a:solidFill>
                <a:effectLst/>
              </a:rPr>
              <a:t>routes.MapRoute</a:t>
            </a:r>
            <a:r>
              <a:rPr lang="en-PH" sz="2000" dirty="0">
                <a:solidFill>
                  <a:schemeClr val="tx2"/>
                </a:solidFill>
                <a:effectLst/>
              </a:rPr>
              <a:t>(</a:t>
            </a:r>
          </a:p>
          <a:p>
            <a:r>
              <a:rPr lang="en-US" sz="2000" dirty="0">
                <a:solidFill>
                  <a:schemeClr val="tx2"/>
                </a:solidFill>
                <a:effectLst/>
              </a:rPr>
              <a:t>            name: "default",</a:t>
            </a:r>
          </a:p>
          <a:p>
            <a:r>
              <a:rPr lang="en-US" sz="2000" dirty="0">
                <a:solidFill>
                  <a:schemeClr val="tx2"/>
                </a:solidFill>
                <a:effectLst/>
              </a:rPr>
              <a:t>            template:</a:t>
            </a:r>
            <a:r>
              <a:rPr lang="bg-BG" sz="2000" dirty="0">
                <a:solidFill>
                  <a:schemeClr val="tx2"/>
                </a:solidFill>
                <a:effectLst/>
              </a:rPr>
              <a:t> </a:t>
            </a:r>
            <a:r>
              <a:rPr lang="en-US" sz="2000" dirty="0">
                <a:solidFill>
                  <a:schemeClr val="tx2"/>
                </a:solidFill>
                <a:effectLst/>
              </a:rPr>
              <a:t>"{controller=Home}/{action=Index}/{id?}");</a:t>
            </a:r>
          </a:p>
          <a:p>
            <a:r>
              <a:rPr lang="bg-BG" sz="2000" dirty="0">
                <a:solidFill>
                  <a:schemeClr val="tx2"/>
                </a:solidFill>
                <a:effectLst/>
              </a:rPr>
              <a:t>    </a:t>
            </a:r>
            <a:r>
              <a:rPr lang="en-US" sz="2000" dirty="0">
                <a:solidFill>
                  <a:schemeClr val="tx2"/>
                </a:solidFill>
                <a:effectLst/>
              </a:rPr>
              <a:t>});</a:t>
            </a:r>
            <a:endParaRPr lang="bg-BG" sz="2000" dirty="0">
              <a:solidFill>
                <a:schemeClr val="tx2"/>
              </a:solidFill>
              <a:effectLst/>
            </a:endParaRPr>
          </a:p>
          <a:p>
            <a:r>
              <a:rPr lang="en-US" sz="20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31A8A-F297-48D6-91AA-751145589226}"/>
              </a:ext>
            </a:extLst>
          </p:cNvPr>
          <p:cNvSpPr txBox="1">
            <a:spLocks/>
          </p:cNvSpPr>
          <p:nvPr/>
        </p:nvSpPr>
        <p:spPr>
          <a:xfrm>
            <a:off x="192002" y="5029200"/>
            <a:ext cx="11695199" cy="12954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sz="2800" dirty="0">
                <a:solidFill>
                  <a:schemeClr val="tx2"/>
                </a:solidFill>
              </a:rPr>
              <a:t>Will match a route like “</a:t>
            </a:r>
            <a:r>
              <a:rPr lang="en-US" sz="2800" b="1" dirty="0">
                <a:solidFill>
                  <a:schemeClr val="tx2"/>
                </a:solidFill>
              </a:rPr>
              <a:t>/Cats/Show/1</a:t>
            </a:r>
            <a:r>
              <a:rPr lang="en-US" sz="2800" dirty="0">
                <a:solidFill>
                  <a:schemeClr val="tx2"/>
                </a:solidFill>
              </a:rPr>
              <a:t>”.</a:t>
            </a:r>
          </a:p>
          <a:p>
            <a:pPr>
              <a:buClr>
                <a:srgbClr val="234465"/>
              </a:buClr>
            </a:pPr>
            <a:r>
              <a:rPr lang="en-US" sz="2800" dirty="0">
                <a:solidFill>
                  <a:schemeClr val="tx2"/>
                </a:solidFill>
              </a:rPr>
              <a:t>Will extract the route values: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D3E6983-9863-47EF-AB44-D1EA3149CA16}"/>
              </a:ext>
            </a:extLst>
          </p:cNvPr>
          <p:cNvSpPr txBox="1">
            <a:spLocks/>
          </p:cNvSpPr>
          <p:nvPr/>
        </p:nvSpPr>
        <p:spPr>
          <a:xfrm>
            <a:off x="5071312" y="5654336"/>
            <a:ext cx="6496689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2"/>
                </a:solidFill>
                <a:effectLst/>
              </a:rPr>
              <a:t>{ controller = Cats, action = Show, id = 1 }</a:t>
            </a:r>
          </a:p>
        </p:txBody>
      </p:sp>
    </p:spTree>
    <p:extLst>
      <p:ext uri="{BB962C8B-B14F-4D97-AF65-F5344CB8AC3E}">
        <p14:creationId xmlns:p14="http://schemas.microsoft.com/office/powerpoint/2010/main" val="328325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B8E6-FCB3-4A29-93BE-7AD2EFA95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Conventional Routing, with the default route:</a:t>
            </a:r>
          </a:p>
          <a:p>
            <a:pPr lvl="1"/>
            <a:r>
              <a:rPr lang="en-US"/>
              <a:t>Optimizes an application by preventing the creation of a new </a:t>
            </a:r>
            <a:br>
              <a:rPr lang="bg-BG"/>
            </a:br>
            <a:r>
              <a:rPr lang="en-US"/>
              <a:t>URL pattern for every Action.</a:t>
            </a:r>
          </a:p>
          <a:p>
            <a:pPr lvl="1"/>
            <a:r>
              <a:rPr lang="en-US"/>
              <a:t>Ensures URL consistency in CRUD style applications.</a:t>
            </a:r>
          </a:p>
          <a:p>
            <a:pPr lvl="1"/>
            <a:r>
              <a:rPr lang="en-US"/>
              <a:t>Simplifies code and makes the UI more predictable.</a:t>
            </a:r>
          </a:p>
          <a:p>
            <a:r>
              <a:rPr lang="en-US"/>
              <a:t>Can also be implemented like this: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E71033-90FA-4E3A-A8F3-C09380C5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Conventional Routing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AD295A-D4D4-48A5-92A7-5FA21B1FBC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A077BB0-541A-4B1E-86B9-FBE8B825175C}"/>
              </a:ext>
            </a:extLst>
          </p:cNvPr>
          <p:cNvSpPr txBox="1">
            <a:spLocks/>
          </p:cNvSpPr>
          <p:nvPr/>
        </p:nvSpPr>
        <p:spPr>
          <a:xfrm>
            <a:off x="974718" y="5075786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2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20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2"/>
                </a:solidFill>
                <a:effectLst/>
              </a:rPr>
              <a:t>    app.UseMvcWithDefaultRoute(</a:t>
            </a:r>
            <a:r>
              <a:rPr lang="en-US" sz="2000" dirty="0">
                <a:solidFill>
                  <a:schemeClr val="tx2"/>
                </a:solidFill>
                <a:effectLst/>
              </a:rPr>
              <a:t>);</a:t>
            </a:r>
            <a:endParaRPr lang="bg-BG" sz="2000" dirty="0">
              <a:solidFill>
                <a:schemeClr val="tx2"/>
              </a:solidFill>
              <a:effectLst/>
            </a:endParaRPr>
          </a:p>
          <a:p>
            <a:r>
              <a:rPr lang="en-US" sz="2000" dirty="0"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283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Route Constraints are rules on the URL segments</a:t>
            </a:r>
          </a:p>
          <a:p>
            <a:r>
              <a:rPr lang="en-US" noProof="1"/>
              <a:t>All the constraints are regular expression compatible with the </a:t>
            </a:r>
            <a:br>
              <a:rPr lang="en-US" noProof="1"/>
            </a:br>
            <a:r>
              <a:rPr lang="en-US" noProof="1"/>
              <a:t>Regex class</a:t>
            </a:r>
          </a:p>
          <a:p>
            <a:r>
              <a:rPr lang="en-US" noProof="1"/>
              <a:t>Defined as one of the routes.MapRoute(…) parameters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 Constraints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79FEDA-71EB-4034-A423-2FD3BED696F2}"/>
              </a:ext>
            </a:extLst>
          </p:cNvPr>
          <p:cNvSpPr txBox="1">
            <a:spLocks/>
          </p:cNvSpPr>
          <p:nvPr/>
        </p:nvSpPr>
        <p:spPr>
          <a:xfrm>
            <a:off x="976305" y="4381137"/>
            <a:ext cx="10239389" cy="19108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 err="1">
                <a:solidFill>
                  <a:schemeClr val="tx2"/>
                </a:solidFill>
                <a:effectLst/>
              </a:rPr>
              <a:t>routes.MapRoute</a:t>
            </a:r>
            <a:r>
              <a:rPr lang="en-US" dirty="0">
                <a:solidFill>
                  <a:schemeClr val="tx2"/>
                </a:solidFill>
                <a:effectLst/>
              </a:rPr>
              <a:t>(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name: "blog",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template: "{year}/{month}/{day}",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defaults: new { controller = "Blog", action = "</a:t>
            </a:r>
            <a:r>
              <a:rPr lang="en-US" dirty="0" err="1">
                <a:solidFill>
                  <a:schemeClr val="tx2"/>
                </a:solidFill>
                <a:effectLst/>
              </a:rPr>
              <a:t>ByDate</a:t>
            </a:r>
            <a:r>
              <a:rPr lang="en-US" dirty="0">
                <a:solidFill>
                  <a:schemeClr val="tx2"/>
                </a:solidFill>
                <a:effectLst/>
              </a:rPr>
              <a:t>" },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constraints: new { year = @"\d{4}", month = @"\d{1,2}", day = @"\d{1,2}", });</a:t>
            </a:r>
          </a:p>
        </p:txBody>
      </p:sp>
    </p:spTree>
    <p:extLst>
      <p:ext uri="{BB962C8B-B14F-4D97-AF65-F5344CB8AC3E}">
        <p14:creationId xmlns:p14="http://schemas.microsoft.com/office/powerpoint/2010/main" val="36553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88F5-2C37-4755-AEF5-2CE2735D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Attribute routing uses a set of attributes to map actions directly to route templates.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E06807-FC51-4AB6-9389-4B63448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Routing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FE6A7-1728-4462-9307-D1CA830CD9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457AF6D-2B0B-49F4-8D1C-45AED5F1FF3E}"/>
              </a:ext>
            </a:extLst>
          </p:cNvPr>
          <p:cNvSpPr txBox="1">
            <a:spLocks/>
          </p:cNvSpPr>
          <p:nvPr/>
        </p:nvSpPr>
        <p:spPr>
          <a:xfrm>
            <a:off x="764852" y="2324350"/>
            <a:ext cx="10239389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tx2"/>
                </a:solidFill>
                <a:effectLst/>
              </a:rPr>
              <a:t>    app.UseMvc(</a:t>
            </a:r>
            <a:r>
              <a:rPr lang="en-US" dirty="0">
                <a:solidFill>
                  <a:schemeClr val="tx2"/>
                </a:solidFill>
                <a:effectLst/>
              </a:rPr>
              <a:t>);</a:t>
            </a:r>
            <a:endParaRPr lang="bg-BG" dirty="0">
              <a:solidFill>
                <a:schemeClr val="tx2"/>
              </a:solidFill>
              <a:effectLst/>
            </a:endParaRPr>
          </a:p>
          <a:p>
            <a:r>
              <a:rPr lang="en-US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EBAB268-6A46-4216-9547-790C453C2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2825797"/>
            <a:ext cx="2514600" cy="677284"/>
          </a:xfrm>
          <a:prstGeom prst="wedgeRoundRectCallout">
            <a:avLst>
              <a:gd name="adj1" fmla="val -71451"/>
              <a:gd name="adj2" fmla="val -51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Empty method call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764852" y="4032990"/>
            <a:ext cx="5407349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  <a:effectLst/>
              </a:rPr>
              <a:t>public class </a:t>
            </a:r>
            <a:r>
              <a:rPr lang="en-US" dirty="0" err="1">
                <a:solidFill>
                  <a:schemeClr val="tx2"/>
                </a:solidFill>
                <a:effectLst/>
              </a:rPr>
              <a:t>HomeController</a:t>
            </a:r>
            <a:r>
              <a:rPr lang="en-US" dirty="0">
                <a:solidFill>
                  <a:schemeClr val="tx2"/>
                </a:solidFill>
                <a:effectLst/>
              </a:rPr>
              <a:t> : Controller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[Route("/")]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7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136B-C0A6-4732-B447-04875361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Http{action} attributes are quite often used in REST APIs.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C6B37F-3FDC-4A8C-811B-5142DFE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Routing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6028-F224-4D8B-A175-3E29208C5E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526626" y="2712827"/>
            <a:ext cx="5486400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  <a:effectLst/>
              </a:rPr>
              <a:t>public class HomeController : Controller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2"/>
              </a:solidFill>
              <a:effectLst/>
            </a:endParaRP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[HttpGet("/")]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1627" y="2712826"/>
            <a:ext cx="5463423" cy="29880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  <a:effectLst/>
              </a:rPr>
              <a:t>public class UsersController : Controller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//...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[</a:t>
            </a:r>
            <a:r>
              <a:rPr lang="en-US" dirty="0" err="1">
                <a:solidFill>
                  <a:schemeClr val="tx2"/>
                </a:solidFill>
                <a:effectLst/>
              </a:rPr>
              <a:t>HttpPost</a:t>
            </a:r>
            <a:r>
              <a:rPr lang="en-US" dirty="0">
                <a:solidFill>
                  <a:schemeClr val="tx2"/>
                </a:solidFill>
                <a:effectLst/>
              </a:rPr>
              <a:t>("Login")]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public IActionResult Login()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641AB7-693E-4E2B-9F7D-D227158A537A}"/>
              </a:ext>
            </a:extLst>
          </p:cNvPr>
          <p:cNvSpPr txBox="1">
            <a:spLocks/>
          </p:cNvSpPr>
          <p:nvPr/>
        </p:nvSpPr>
        <p:spPr>
          <a:xfrm>
            <a:off x="344401" y="1303522"/>
            <a:ext cx="11804822" cy="75387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234465"/>
              </a:buClr>
            </a:pPr>
            <a:r>
              <a:rPr lang="en-US" dirty="0"/>
              <a:t>Attribute routing can also directly define the</a:t>
            </a:r>
            <a:r>
              <a:rPr lang="bg-BG" dirty="0"/>
              <a:t> </a:t>
            </a:r>
            <a:r>
              <a:rPr lang="en-US" dirty="0"/>
              <a:t>Request Method.</a:t>
            </a:r>
          </a:p>
        </p:txBody>
      </p:sp>
    </p:spTree>
    <p:extLst>
      <p:ext uri="{BB962C8B-B14F-4D97-AF65-F5344CB8AC3E}">
        <p14:creationId xmlns:p14="http://schemas.microsoft.com/office/powerpoint/2010/main" val="19830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072E-0300-4E70-9224-0FC83D9D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Attribute routing allows you to create multiple routes for a single action.</a:t>
            </a:r>
          </a:p>
          <a:p>
            <a:r>
              <a:rPr lang="en-US" sz="2400" dirty="0"/>
              <a:t>It also allows you to combine a Route for a Controller and an Action Route.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8D9B7C-5028-426D-B00D-81F08A2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Routing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822A88-8E16-4A2E-9CCF-572387ADD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609613" y="2852354"/>
            <a:ext cx="43434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  <a:effectLst/>
              </a:rPr>
              <a:t>public class HomeController : Controller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2"/>
              </a:solidFill>
              <a:effectLst/>
            </a:endParaRP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[Route("/")]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[Route("Index")]    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180026" y="2575355"/>
            <a:ext cx="6600811" cy="38190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  <a:effectLst/>
              </a:rPr>
              <a:t>[Route("Home")] 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public class HomeController : Controller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//...</a:t>
            </a:r>
          </a:p>
          <a:p>
            <a:endParaRPr lang="en-US" dirty="0">
              <a:solidFill>
                <a:schemeClr val="tx2"/>
              </a:solidFill>
              <a:effectLst/>
            </a:endParaRP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[Route("/")] // Does not combine, Route – /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[Route("Index")] // Route - /Home/Index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[Route("")] // Route - /Home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54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6C4A68-52FF-404D-8995-416A666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File Routing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FDC60-1D4F-43E7-9D57-09112B3BC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3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Core: Bird's Eye View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4A4B5D-59FA-4897-8929-DFD8235CF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90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Static files are a necessity for a web application to work.</a:t>
            </a:r>
          </a:p>
          <a:p>
            <a:pPr lvl="1"/>
            <a:r>
              <a:rPr lang="en-US" sz="2400" dirty="0"/>
              <a:t>Files such as HTML, CSS, JS, and different Assets can be served </a:t>
            </a:r>
            <a:br>
              <a:rPr lang="en-US" sz="2400" dirty="0"/>
            </a:br>
            <a:r>
              <a:rPr lang="en-US" sz="2400" dirty="0"/>
              <a:t>directly to Clients with ASP.NET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Files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973120" y="3048000"/>
            <a:ext cx="10239389" cy="1449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2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20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tx2"/>
                </a:solidFill>
                <a:effectLst/>
              </a:rPr>
              <a:t>    app.UseStaticFiles(</a:t>
            </a:r>
            <a:r>
              <a:rPr lang="en-US" sz="2000" dirty="0">
                <a:solidFill>
                  <a:schemeClr val="tx2"/>
                </a:solidFill>
                <a:effectLst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029200"/>
            <a:ext cx="11804822" cy="1143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sz="2800" dirty="0">
                <a:solidFill>
                  <a:schemeClr val="tx2"/>
                </a:solidFill>
              </a:rPr>
              <a:t>This will tell the ASP.NET Core App to serve the static files in the </a:t>
            </a:r>
            <a:r>
              <a:rPr lang="en-US" sz="2800" b="1" noProof="1">
                <a:solidFill>
                  <a:schemeClr val="tx2"/>
                </a:solidFill>
              </a:rPr>
              <a:t>wwwroot</a:t>
            </a:r>
            <a:r>
              <a:rPr lang="en-US" sz="2800" dirty="0">
                <a:solidFill>
                  <a:schemeClr val="tx2"/>
                </a:solidFill>
              </a:rPr>
              <a:t> directory.</a:t>
            </a:r>
          </a:p>
        </p:txBody>
      </p:sp>
    </p:spTree>
    <p:extLst>
      <p:ext uri="{BB962C8B-B14F-4D97-AF65-F5344CB8AC3E}">
        <p14:creationId xmlns:p14="http://schemas.microsoft.com/office/powerpoint/2010/main" val="40528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C7ADD3-67DC-4D3F-B047-D06EFEB6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23109"/>
            <a:ext cx="10972800" cy="4803055"/>
          </a:xfrm>
        </p:spPr>
        <p:txBody>
          <a:bodyPr>
            <a:normAutofit/>
          </a:bodyPr>
          <a:lstStyle/>
          <a:p>
            <a:r>
              <a:rPr lang="en-US" sz="2800" dirty="0"/>
              <a:t>Can be modified to serve other folders.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0C4D67-E490-4C91-8DFE-BD492CAF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Files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09601" y="1905001"/>
            <a:ext cx="10239389" cy="32650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tx2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tx2"/>
                </a:solidFill>
                <a:effectLst/>
              </a:rPr>
              <a:t>    app.UseStaticFiles(); // For the wwwroot folder</a:t>
            </a:r>
          </a:p>
          <a:p>
            <a:endParaRPr lang="en-PH" dirty="0">
              <a:solidFill>
                <a:schemeClr val="tx2"/>
              </a:solidFill>
              <a:effectLst/>
            </a:endParaRPr>
          </a:p>
          <a:p>
            <a:r>
              <a:rPr lang="en-PH" dirty="0">
                <a:solidFill>
                  <a:schemeClr val="tx2"/>
                </a:solidFill>
                <a:effectLst/>
              </a:rPr>
              <a:t>    app.UseStaticFiles(new StaticFileOptions()</a:t>
            </a:r>
          </a:p>
          <a:p>
            <a:r>
              <a:rPr lang="en-PH" dirty="0">
                <a:solidFill>
                  <a:schemeClr val="tx2"/>
                </a:solidFill>
                <a:effectLst/>
              </a:rPr>
              <a:t>    {</a:t>
            </a:r>
          </a:p>
          <a:p>
            <a:r>
              <a:rPr lang="en-PH" dirty="0">
                <a:solidFill>
                  <a:schemeClr val="tx2"/>
                </a:solidFill>
                <a:effectLst/>
              </a:rPr>
              <a:t>        FileProvider = new PhysicalFileProvider(</a:t>
            </a:r>
          </a:p>
          <a:p>
            <a:r>
              <a:rPr lang="en-PH" dirty="0">
                <a:solidFill>
                  <a:schemeClr val="tx2"/>
                </a:solidFill>
                <a:effectLst/>
              </a:rPr>
              <a:t>            Path.Combine(Directory.GetCurrentDirectory(), "OtherFiles")),</a:t>
            </a:r>
          </a:p>
          <a:p>
            <a:r>
              <a:rPr lang="en-PH" dirty="0">
                <a:solidFill>
                  <a:schemeClr val="tx2"/>
                </a:solidFill>
                <a:effectLst/>
              </a:rPr>
              <a:t>        RequestPath = new PathString("/files")</a:t>
            </a:r>
          </a:p>
          <a:p>
            <a:r>
              <a:rPr lang="en-PH" dirty="0">
                <a:solidFill>
                  <a:schemeClr val="tx2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5B822BB-F6AB-4B45-8A10-5E56CE48BE65}"/>
              </a:ext>
            </a:extLst>
          </p:cNvPr>
          <p:cNvSpPr txBox="1">
            <a:spLocks/>
          </p:cNvSpPr>
          <p:nvPr/>
        </p:nvSpPr>
        <p:spPr>
          <a:xfrm>
            <a:off x="190403" y="5486399"/>
            <a:ext cx="11804822" cy="1123209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234465"/>
              </a:buClr>
            </a:pPr>
            <a:r>
              <a:rPr lang="en-US" dirty="0">
                <a:solidFill>
                  <a:schemeClr val="tx2"/>
                </a:solidFill>
              </a:rPr>
              <a:t>This will serve </a:t>
            </a:r>
            <a:r>
              <a:rPr lang="bg-BG" dirty="0">
                <a:solidFill>
                  <a:schemeClr val="tx2"/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style.css</a:t>
            </a:r>
            <a:r>
              <a:rPr lang="bg-BG" dirty="0">
                <a:solidFill>
                  <a:schemeClr val="tx2"/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 file upon request “http://{app}/files/style.css” from </a:t>
            </a:r>
            <a:r>
              <a:rPr lang="bg-BG" dirty="0">
                <a:solidFill>
                  <a:schemeClr val="tx2"/>
                </a:solidFill>
              </a:rPr>
              <a:t>"</a:t>
            </a:r>
            <a:r>
              <a:rPr lang="en-US" dirty="0" err="1">
                <a:solidFill>
                  <a:schemeClr val="tx2"/>
                </a:solidFill>
              </a:rPr>
              <a:t>OtherFiles</a:t>
            </a:r>
            <a:r>
              <a:rPr lang="bg-BG" dirty="0">
                <a:solidFill>
                  <a:schemeClr val="tx2"/>
                </a:solidFill>
              </a:rPr>
              <a:t>"</a:t>
            </a:r>
            <a:r>
              <a:rPr lang="en-US" dirty="0">
                <a:solidFill>
                  <a:schemeClr val="tx2"/>
                </a:solidFill>
              </a:rPr>
              <a:t> instead of </a:t>
            </a:r>
            <a:r>
              <a:rPr lang="bg-BG" dirty="0">
                <a:solidFill>
                  <a:schemeClr val="tx2"/>
                </a:solidFill>
              </a:rPr>
              <a:t>"</a:t>
            </a:r>
            <a:r>
              <a:rPr lang="en-US" dirty="0" err="1">
                <a:solidFill>
                  <a:schemeClr val="tx2"/>
                </a:solidFill>
              </a:rPr>
              <a:t>wwwroot</a:t>
            </a:r>
            <a:r>
              <a:rPr lang="bg-BG" dirty="0">
                <a:solidFill>
                  <a:schemeClr val="tx2"/>
                </a:solidFill>
              </a:rPr>
              <a:t>"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88131E9-9722-49A7-A592-1D30A6AE9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907469"/>
            <a:ext cx="3200400" cy="677284"/>
          </a:xfrm>
          <a:prstGeom prst="wedgeRoundRectCallout">
            <a:avLst>
              <a:gd name="adj1" fmla="val -31477"/>
              <a:gd name="adj2" fmla="val 8953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Folder in Project</a:t>
            </a:r>
          </a:p>
        </p:txBody>
      </p:sp>
    </p:spTree>
    <p:extLst>
      <p:ext uri="{BB962C8B-B14F-4D97-AF65-F5344CB8AC3E}">
        <p14:creationId xmlns:p14="http://schemas.microsoft.com/office/powerpoint/2010/main" val="4956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B289AA-FBD3-4627-B176-859604C6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 Engine</a:t>
            </a:r>
          </a:p>
        </p:txBody>
      </p:sp>
    </p:spTree>
    <p:extLst>
      <p:ext uri="{BB962C8B-B14F-4D97-AF65-F5344CB8AC3E}">
        <p14:creationId xmlns:p14="http://schemas.microsoft.com/office/powerpoint/2010/main" val="43588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en-US" noProof="1"/>
              <a:t>templates</a:t>
            </a:r>
            <a:r>
              <a:rPr lang="en-US" dirty="0"/>
              <a:t> of the application</a:t>
            </a:r>
          </a:p>
          <a:p>
            <a:r>
              <a:rPr lang="en-US" dirty="0"/>
              <a:t>A lot of </a:t>
            </a:r>
            <a:r>
              <a:rPr lang="en-US" noProof="1"/>
              <a:t>view engines</a:t>
            </a:r>
            <a:r>
              <a:rPr lang="en-US" dirty="0"/>
              <a:t> available</a:t>
            </a:r>
          </a:p>
          <a:p>
            <a:pPr lvl="1"/>
            <a:r>
              <a:rPr lang="en-US" dirty="0"/>
              <a:t>View engines execute code and provide HTML</a:t>
            </a:r>
          </a:p>
          <a:p>
            <a:pPr lvl="1"/>
            <a:r>
              <a:rPr lang="en-US" dirty="0"/>
              <a:t>Provide a lot of helpers to easily generate HTML</a:t>
            </a:r>
          </a:p>
          <a:p>
            <a:pPr lvl="1"/>
            <a:r>
              <a:rPr lang="en-US" dirty="0"/>
              <a:t>The most popular is </a:t>
            </a:r>
            <a:r>
              <a:rPr lang="en-US" noProof="1"/>
              <a:t>Razor View Engine</a:t>
            </a:r>
            <a:r>
              <a:rPr lang="en-US" dirty="0"/>
              <a:t> </a:t>
            </a:r>
          </a:p>
          <a:p>
            <a:r>
              <a:rPr lang="en-US" dirty="0"/>
              <a:t>We can pass data to views through:</a:t>
            </a:r>
          </a:p>
          <a:p>
            <a:pPr lvl="1"/>
            <a:r>
              <a:rPr lang="en-US" noProof="1"/>
              <a:t>ViewBag</a:t>
            </a:r>
            <a:r>
              <a:rPr lang="en-US" dirty="0"/>
              <a:t>, </a:t>
            </a:r>
            <a:r>
              <a:rPr lang="en-US" noProof="1"/>
              <a:t>ViewData</a:t>
            </a:r>
            <a:r>
              <a:rPr lang="en-US" dirty="0"/>
              <a:t> and </a:t>
            </a:r>
            <a:r>
              <a:rPr lang="en-US" noProof="1"/>
              <a:t>Model</a:t>
            </a:r>
            <a:r>
              <a:rPr lang="en-US" dirty="0"/>
              <a:t> (strongly-typed views)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5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markup syntax</a:t>
            </a:r>
          </a:p>
          <a:p>
            <a:r>
              <a:rPr lang="en-US" dirty="0"/>
              <a:t>Simple-syntax view engine</a:t>
            </a:r>
          </a:p>
          <a:p>
            <a:r>
              <a:rPr lang="en-US" dirty="0"/>
              <a:t>Based on the C# programming language</a:t>
            </a:r>
          </a:p>
          <a:p>
            <a:r>
              <a:rPr lang="en-US" dirty="0"/>
              <a:t>Enables the programmer to use an HTML construction workflow</a:t>
            </a:r>
          </a:p>
          <a:p>
            <a:r>
              <a:rPr lang="en-US" dirty="0"/>
              <a:t>Code-focused templating approach, with minimal transition between HTML and code</a:t>
            </a:r>
          </a:p>
          <a:p>
            <a:pPr lvl="1"/>
            <a:r>
              <a:rPr lang="en-US" dirty="0"/>
              <a:t>Razor syntax starts code blocks with a @ character and does not require explicit closing of the code-block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Razor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915" y="929499"/>
            <a:ext cx="3109800" cy="184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8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With ViewBag (dynamic type):</a:t>
            </a:r>
          </a:p>
          <a:p>
            <a:pPr lvl="1"/>
            <a:r>
              <a:rPr lang="en-US" noProof="1"/>
              <a:t>Action: ViewBag.Message = "Hello World!";</a:t>
            </a:r>
          </a:p>
          <a:p>
            <a:pPr lvl="1"/>
            <a:r>
              <a:rPr lang="en-US" noProof="1"/>
              <a:t>View: @ViewBag.Message </a:t>
            </a:r>
          </a:p>
          <a:p>
            <a:r>
              <a:rPr lang="en-US" noProof="1"/>
              <a:t>With ViewData (dictionary)</a:t>
            </a:r>
          </a:p>
          <a:p>
            <a:pPr lvl="1"/>
            <a:r>
              <a:rPr lang="en-US" noProof="1"/>
              <a:t>Action: ViewData["message"] = "Hello World!";</a:t>
            </a:r>
          </a:p>
          <a:p>
            <a:pPr lvl="1"/>
            <a:r>
              <a:rPr lang="en-US" noProof="1"/>
              <a:t>View: @ViewData["message"]</a:t>
            </a:r>
          </a:p>
          <a:p>
            <a:r>
              <a:rPr lang="en-US" noProof="1"/>
              <a:t>With Strongly-typed views:</a:t>
            </a:r>
          </a:p>
          <a:p>
            <a:pPr lvl="1"/>
            <a:r>
              <a:rPr lang="en-US" noProof="1"/>
              <a:t>Action: return View(model);</a:t>
            </a:r>
          </a:p>
          <a:p>
            <a:pPr lvl="1"/>
            <a:r>
              <a:rPr lang="en-US" noProof="1"/>
              <a:t>View: @model ModelDataType;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Passing Data to a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9" name="Graphic 8" descr="Scissors">
            <a:extLst>
              <a:ext uri="{FF2B5EF4-FFF2-40B4-BE49-F238E27FC236}">
                <a16:creationId xmlns:a16="http://schemas.microsoft.com/office/drawing/2014/main" id="{DC15881E-35BA-4E7C-94EE-D442EB2D5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45665">
            <a:off x="8625889" y="2232368"/>
            <a:ext cx="3450865" cy="34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3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E8890D1-9D1A-4492-9ACC-E02EB233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</a:t>
            </a:r>
            <a:r>
              <a:rPr lang="bg-BG" dirty="0"/>
              <a:t> </a:t>
            </a:r>
            <a:r>
              <a:rPr lang="en-US" dirty="0"/>
              <a:t>Core Identity System</a:t>
            </a:r>
          </a:p>
        </p:txBody>
      </p:sp>
    </p:spTree>
    <p:extLst>
      <p:ext uri="{BB962C8B-B14F-4D97-AF65-F5344CB8AC3E}">
        <p14:creationId xmlns:p14="http://schemas.microsoft.com/office/powerpoint/2010/main" val="5144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ASP.NET Core Identity system</a:t>
            </a:r>
          </a:p>
          <a:p>
            <a:pPr lvl="1"/>
            <a:r>
              <a:rPr lang="en-US" dirty="0"/>
              <a:t>Authentication and authorization system for ASP.NET Core </a:t>
            </a:r>
            <a:br>
              <a:rPr lang="en-US" dirty="0"/>
            </a:br>
            <a:r>
              <a:rPr lang="en-US" dirty="0"/>
              <a:t>Web apps</a:t>
            </a:r>
          </a:p>
          <a:p>
            <a:pPr lvl="1"/>
            <a:r>
              <a:rPr lang="en-US" dirty="0"/>
              <a:t>Supports ASP.NET Core MVC, Web API, </a:t>
            </a:r>
            <a:r>
              <a:rPr lang="en-US" noProof="1"/>
              <a:t>SignalR</a:t>
            </a:r>
            <a:r>
              <a:rPr lang="bg-BG" noProof="1"/>
              <a:t>, </a:t>
            </a:r>
            <a:r>
              <a:rPr lang="en-US" noProof="1"/>
              <a:t>Blazor</a:t>
            </a:r>
            <a:endParaRPr lang="en-US" dirty="0"/>
          </a:p>
          <a:p>
            <a:pPr lvl="1"/>
            <a:r>
              <a:rPr lang="en-US" dirty="0"/>
              <a:t>Handles Users, User Profiles, Login / Logout, Roles, etc.</a:t>
            </a:r>
          </a:p>
          <a:p>
            <a:pPr lvl="1"/>
            <a:r>
              <a:rPr lang="en-US" dirty="0"/>
              <a:t>Keeps the user accounts in local DB or in external data store</a:t>
            </a:r>
          </a:p>
          <a:p>
            <a:pPr lvl="1"/>
            <a:r>
              <a:rPr lang="en-US" dirty="0"/>
              <a:t>Included via middleware: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Identity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5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5413" y="4160231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1022224" y="4621188"/>
            <a:ext cx="7588376" cy="5258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tx1"/>
                </a:solidFill>
                <a:effectLst/>
              </a:rPr>
              <a:t>app.UseAuthentication</a:t>
            </a:r>
            <a:r>
              <a:rPr lang="en-US" sz="2000" dirty="0">
                <a:solidFill>
                  <a:schemeClr val="tx1"/>
                </a:solidFill>
                <a:effectLst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716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noProof="1">
                <a:solidFill>
                  <a:srgbClr val="F06E28"/>
                </a:solidFill>
              </a:rPr>
              <a:t>ASP.NET Core is a great platform for </a:t>
            </a:r>
            <a:br>
              <a:rPr lang="en-US" noProof="1">
                <a:solidFill>
                  <a:srgbClr val="F06E28"/>
                </a:solidFill>
              </a:rPr>
            </a:br>
            <a:r>
              <a:rPr lang="en-US" noProof="1">
                <a:solidFill>
                  <a:srgbClr val="F06E28"/>
                </a:solidFill>
              </a:rPr>
              <a:t>developing Web apps</a:t>
            </a:r>
          </a:p>
          <a:p>
            <a:pPr lvl="1"/>
            <a:r>
              <a:rPr lang="en-US" noProof="1">
                <a:solidFill>
                  <a:srgbClr val="2E3791"/>
                </a:solidFill>
              </a:rPr>
              <a:t>Well-designed, Easily extensible, Highly </a:t>
            </a:r>
            <a:br>
              <a:rPr lang="en-US" noProof="1">
                <a:solidFill>
                  <a:srgbClr val="2E3791"/>
                </a:solidFill>
              </a:rPr>
            </a:br>
            <a:r>
              <a:rPr lang="en-US" noProof="1">
                <a:solidFill>
                  <a:srgbClr val="2E3791"/>
                </a:solidFill>
              </a:rPr>
              <a:t>testable</a:t>
            </a:r>
          </a:p>
          <a:p>
            <a:r>
              <a:rPr lang="en-US" noProof="1">
                <a:solidFill>
                  <a:srgbClr val="F06E28"/>
                </a:solidFill>
              </a:rPr>
              <a:t>Has a large (and growing) community</a:t>
            </a:r>
          </a:p>
          <a:p>
            <a:r>
              <a:rPr lang="en-US" noProof="1">
                <a:solidFill>
                  <a:srgbClr val="F06E28"/>
                </a:solidFill>
              </a:rPr>
              <a:t>Built from the ground up</a:t>
            </a:r>
          </a:p>
          <a:p>
            <a:pPr lvl="1"/>
            <a:r>
              <a:rPr lang="en-US" noProof="1">
                <a:solidFill>
                  <a:srgbClr val="2E3791"/>
                </a:solidFill>
              </a:rPr>
              <a:t>But makes development easier for legacy </a:t>
            </a:r>
            <a:br>
              <a:rPr lang="en-US" noProof="1">
                <a:solidFill>
                  <a:srgbClr val="2E3791"/>
                </a:solidFill>
              </a:rPr>
            </a:br>
            <a:r>
              <a:rPr lang="en-US" noProof="1">
                <a:solidFill>
                  <a:srgbClr val="2E3791"/>
                </a:solidFill>
              </a:rPr>
              <a:t>ASP.NET developers</a:t>
            </a:r>
          </a:p>
          <a:p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4590A806-0A84-4D36-BED0-A1686C4CE8EA}"/>
              </a:ext>
            </a:extLst>
          </p:cNvPr>
          <p:cNvSpPr txBox="1">
            <a:spLocks/>
          </p:cNvSpPr>
          <p:nvPr/>
        </p:nvSpPr>
        <p:spPr>
          <a:xfrm>
            <a:off x="684886" y="1523310"/>
            <a:ext cx="7766664" cy="4707941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000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1E8B007-DE9A-49DC-9CA1-B40BFA5E9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Overview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5BA1C8-BB08-4D87-8D63-6AAFF6CC5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0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147E-58C8-4561-9973-B13D7846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Core is a cross-platform, </a:t>
            </a:r>
            <a:r>
              <a:rPr lang="en-US">
                <a:hlinkClick r:id="rId2"/>
              </a:rPr>
              <a:t>open-source</a:t>
            </a:r>
            <a:r>
              <a:rPr lang="en-US"/>
              <a:t> web framework</a:t>
            </a:r>
            <a:endParaRPr lang="en-US" dirty="0"/>
          </a:p>
          <a:p>
            <a:pPr lvl="1"/>
            <a:r>
              <a:rPr lang="en-US" dirty="0"/>
              <a:t>You can build web applications and services, IoT apps, mobile</a:t>
            </a:r>
            <a:br>
              <a:rPr lang="en-US" dirty="0"/>
            </a:br>
            <a:r>
              <a:rPr lang="en-US" dirty="0"/>
              <a:t>backends and any web-based solution with ASP.NET Core</a:t>
            </a:r>
          </a:p>
          <a:p>
            <a:pPr lvl="1"/>
            <a:r>
              <a:rPr lang="en-US" dirty="0"/>
              <a:t>It can be deployed to the cloud (e.g. Azure) or on-premises</a:t>
            </a:r>
          </a:p>
          <a:p>
            <a:r>
              <a:rPr lang="en-US" dirty="0"/>
              <a:t>Great documentation: </a:t>
            </a:r>
            <a:r>
              <a:rPr lang="en-US" dirty="0">
                <a:hlinkClick r:id="rId3"/>
              </a:rPr>
              <a:t>https://docs.microsoft.com/en-us/aspnet</a:t>
            </a:r>
            <a:endParaRPr lang="en-US" dirty="0"/>
          </a:p>
          <a:p>
            <a:r>
              <a:rPr lang="en-US" dirty="0"/>
              <a:t>ASP.NET Core provides:</a:t>
            </a:r>
          </a:p>
          <a:p>
            <a:pPr lvl="1"/>
            <a:r>
              <a:rPr lang="en-US" dirty="0"/>
              <a:t>Integration of modern client-side frameworks (Angular, Blazor, etc.)</a:t>
            </a:r>
            <a:br>
              <a:rPr lang="en-US" dirty="0"/>
            </a:br>
            <a:r>
              <a:rPr lang="en-US" dirty="0"/>
              <a:t>and development workflows (MVC, </a:t>
            </a:r>
            <a:r>
              <a:rPr lang="en-US" dirty="0" err="1"/>
              <a:t>WebAPI</a:t>
            </a:r>
            <a:r>
              <a:rPr lang="en-US" dirty="0"/>
              <a:t>, Razor Pages, </a:t>
            </a:r>
            <a:r>
              <a:rPr lang="en-US" dirty="0" err="1"/>
              <a:t>SignalR</a:t>
            </a:r>
            <a:r>
              <a:rPr lang="en-US" dirty="0"/>
              <a:t>)</a:t>
            </a:r>
          </a:p>
          <a:p>
            <a:r>
              <a:rPr lang="en-US" dirty="0"/>
              <a:t>ASP.NET Core applications run both on .NET Core</a:t>
            </a:r>
            <a:br>
              <a:rPr lang="en-US" dirty="0"/>
            </a:br>
            <a:r>
              <a:rPr lang="en-US" dirty="0"/>
              <a:t>and .NET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25731D-A642-4CDD-B2E3-BCD471D4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ASP.NET Core Overview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03DBC-D225-4F15-AE54-BE4E36B7F0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E3DABE-9473-42F1-A024-C364C948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unified framework for building web UI and web APIs, architected for testability</a:t>
            </a:r>
          </a:p>
          <a:p>
            <a:r>
              <a:rPr lang="en-US" dirty="0"/>
              <a:t>Ability to develop and run on Windows, macOS, and Linux</a:t>
            </a:r>
          </a:p>
          <a:p>
            <a:pPr lvl="1"/>
            <a:r>
              <a:rPr lang="en-US" dirty="0"/>
              <a:t>Ability to host on IIS, Nginx, Apache, Docker, or self-host in your own process</a:t>
            </a:r>
          </a:p>
          <a:p>
            <a:r>
              <a:rPr lang="en-US" dirty="0"/>
              <a:t>Built-in dependency injection</a:t>
            </a:r>
          </a:p>
          <a:p>
            <a:r>
              <a:rPr lang="en-US" dirty="0"/>
              <a:t>A lightweight, high-performance, and modular HTTP request pipeline (</a:t>
            </a:r>
            <a:r>
              <a:rPr lang="en-US" dirty="0" err="1"/>
              <a:t>middlewares</a:t>
            </a:r>
            <a:r>
              <a:rPr lang="en-US" dirty="0"/>
              <a:t>)</a:t>
            </a:r>
          </a:p>
          <a:p>
            <a:r>
              <a:rPr lang="en-US" dirty="0"/>
              <a:t>Razor Pages is a page-based programming model that makes building web UI easier</a:t>
            </a:r>
          </a:p>
          <a:p>
            <a:r>
              <a:rPr lang="en-US" dirty="0"/>
              <a:t>Blazor lets you use C# in the browser and share server-side and client-side app logic</a:t>
            </a:r>
          </a:p>
          <a:p>
            <a:r>
              <a:rPr lang="en-US" dirty="0"/>
              <a:t>Razor markup provides syntax for Razor Pages, MVC views and Tag Helpers</a:t>
            </a:r>
          </a:p>
          <a:p>
            <a:r>
              <a:rPr lang="en-US" dirty="0"/>
              <a:t>Cloud-ready, environment-based configuration system</a:t>
            </a:r>
          </a:p>
          <a:p>
            <a:r>
              <a:rPr lang="en-US" dirty="0"/>
              <a:t>Side-by-side app versioning</a:t>
            </a:r>
          </a:p>
          <a:p>
            <a:r>
              <a:rPr lang="en-US" dirty="0"/>
              <a:t>Tooling that simplifies modern web development</a:t>
            </a:r>
            <a:r>
              <a:rPr lang="bg-BG" dirty="0"/>
              <a:t> (</a:t>
            </a:r>
            <a:r>
              <a:rPr lang="en-US" dirty="0"/>
              <a:t>Visual Studio, VS Code, CLI)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8575FF-12DC-4DE5-AD51-C1A7B1CF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Core Main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0334F-40A3-42E6-8559-F21918F0B8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9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03B078A-2AFF-468F-BE8B-D5FFD3F9B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F3DEC3-3018-4C57-9345-29EF4CAC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2929C-D981-4BC4-929F-D6350A627D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810521-EFCD-4D40-847A-71B2D1A281DF}"/>
              </a:ext>
            </a:extLst>
          </p:cNvPr>
          <p:cNvSpPr/>
          <p:nvPr/>
        </p:nvSpPr>
        <p:spPr bwMode="auto">
          <a:xfrm>
            <a:off x="645029" y="3446584"/>
            <a:ext cx="8129695" cy="9466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ASP.NET CORE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35C688-17D3-4164-9C19-D2DB96054462}"/>
              </a:ext>
            </a:extLst>
          </p:cNvPr>
          <p:cNvGrpSpPr/>
          <p:nvPr/>
        </p:nvGrpSpPr>
        <p:grpSpPr>
          <a:xfrm>
            <a:off x="645029" y="2365124"/>
            <a:ext cx="8129695" cy="861557"/>
            <a:chOff x="589084" y="2954208"/>
            <a:chExt cx="10366131" cy="71218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E96D365-9ED3-40BD-BFF5-D24FC741F233}"/>
                </a:ext>
              </a:extLst>
            </p:cNvPr>
            <p:cNvSpPr/>
            <p:nvPr/>
          </p:nvSpPr>
          <p:spPr bwMode="auto">
            <a:xfrm>
              <a:off x="2708030" y="2954216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Pages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BD6473-BD02-4E96-811B-B38CB2492BB6}"/>
                </a:ext>
              </a:extLst>
            </p:cNvPr>
            <p:cNvSpPr/>
            <p:nvPr/>
          </p:nvSpPr>
          <p:spPr bwMode="auto">
            <a:xfrm>
              <a:off x="589084" y="2954208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MVC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A712F17-B168-48DB-B837-629B0F923132}"/>
                </a:ext>
              </a:extLst>
            </p:cNvPr>
            <p:cNvSpPr/>
            <p:nvPr/>
          </p:nvSpPr>
          <p:spPr bwMode="auto">
            <a:xfrm>
              <a:off x="9064868" y="2954208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Blazor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67D13E-E7C8-4832-9AA5-1F4804999F42}"/>
                </a:ext>
              </a:extLst>
            </p:cNvPr>
            <p:cNvSpPr/>
            <p:nvPr/>
          </p:nvSpPr>
          <p:spPr bwMode="auto">
            <a:xfrm>
              <a:off x="4826976" y="2954216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noProof="1"/>
                <a:t>WebAPI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191067-574E-4F85-8943-DA2564BC2DB4}"/>
                </a:ext>
              </a:extLst>
            </p:cNvPr>
            <p:cNvSpPr/>
            <p:nvPr/>
          </p:nvSpPr>
          <p:spPr bwMode="auto">
            <a:xfrm>
              <a:off x="6945922" y="2954215"/>
              <a:ext cx="1890347" cy="71217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noProof="1"/>
                <a:t>SignalR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20D360-4491-4152-BDB0-49E54D86ED8D}"/>
              </a:ext>
            </a:extLst>
          </p:cNvPr>
          <p:cNvSpPr/>
          <p:nvPr/>
        </p:nvSpPr>
        <p:spPr bwMode="auto">
          <a:xfrm>
            <a:off x="645029" y="4583722"/>
            <a:ext cx="5254610" cy="9466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.NET Core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A97B710-458D-4644-B656-CAAF99402745}"/>
              </a:ext>
            </a:extLst>
          </p:cNvPr>
          <p:cNvSpPr/>
          <p:nvPr/>
        </p:nvSpPr>
        <p:spPr bwMode="auto">
          <a:xfrm>
            <a:off x="6074020" y="4583722"/>
            <a:ext cx="5169876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.NET Framework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9F8B71-2FE3-4158-8D01-B4106E51A38A}"/>
              </a:ext>
            </a:extLst>
          </p:cNvPr>
          <p:cNvSpPr/>
          <p:nvPr/>
        </p:nvSpPr>
        <p:spPr bwMode="auto">
          <a:xfrm>
            <a:off x="8971984" y="3446584"/>
            <a:ext cx="2271911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ASP.NET 4.6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70D24B-5C86-4DEE-93B4-D60C9D661995}"/>
              </a:ext>
            </a:extLst>
          </p:cNvPr>
          <p:cNvSpPr/>
          <p:nvPr/>
        </p:nvSpPr>
        <p:spPr bwMode="auto">
          <a:xfrm>
            <a:off x="8971984" y="2309446"/>
            <a:ext cx="2271911" cy="94663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WebForms</a:t>
            </a:r>
            <a:r>
              <a:rPr lang="en-US" dirty="0"/>
              <a:t>, MVC, Web API</a:t>
            </a:r>
          </a:p>
        </p:txBody>
      </p:sp>
    </p:spTree>
    <p:extLst>
      <p:ext uri="{BB962C8B-B14F-4D97-AF65-F5344CB8AC3E}">
        <p14:creationId xmlns:p14="http://schemas.microsoft.com/office/powerpoint/2010/main" val="17394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is a mature framework (v1.0 released January 2002)</a:t>
            </a:r>
          </a:p>
          <a:p>
            <a:pPr lvl="1"/>
            <a:r>
              <a:rPr lang="en-US" dirty="0"/>
              <a:t>Provides the services needed to build enterprise-class, </a:t>
            </a:r>
            <a:br>
              <a:rPr lang="en-US" dirty="0"/>
            </a:br>
            <a:r>
              <a:rPr lang="en-US" dirty="0"/>
              <a:t>server-based web </a:t>
            </a:r>
            <a:br>
              <a:rPr lang="en-US" dirty="0"/>
            </a:br>
            <a:r>
              <a:rPr lang="en-US" dirty="0"/>
              <a:t>applications on Windows</a:t>
            </a:r>
          </a:p>
          <a:p>
            <a:pPr lvl="1"/>
            <a:r>
              <a:rPr lang="en-US" dirty="0"/>
              <a:t>ASP.NET MVC works only on Windows and only in IIS</a:t>
            </a:r>
          </a:p>
          <a:p>
            <a:pPr lvl="1"/>
            <a:r>
              <a:rPr lang="en-US" dirty="0"/>
              <a:t>Latest version: 5.2.5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Core is a relatively </a:t>
            </a:r>
            <a:br>
              <a:rPr lang="en-US" dirty="0"/>
            </a:br>
            <a:r>
              <a:rPr lang="en-US" dirty="0"/>
              <a:t>new open-source framework </a:t>
            </a:r>
            <a:br>
              <a:rPr lang="en-US" dirty="0"/>
            </a:br>
            <a:r>
              <a:rPr lang="en-US" dirty="0"/>
              <a:t>(v1.0 released June 2016)</a:t>
            </a:r>
          </a:p>
          <a:p>
            <a:pPr lvl="1"/>
            <a:r>
              <a:rPr lang="en-US" dirty="0"/>
              <a:t>Cross-platform framework </a:t>
            </a:r>
          </a:p>
          <a:p>
            <a:pPr lvl="1"/>
            <a:r>
              <a:rPr lang="en-US" dirty="0"/>
              <a:t>Suitable for building modern, cloud-based web applications on Windows, macOS, or Linux</a:t>
            </a:r>
          </a:p>
          <a:p>
            <a:pPr lvl="1"/>
            <a:r>
              <a:rPr lang="en-US" dirty="0"/>
              <a:t>Latest version: 2.2</a:t>
            </a:r>
          </a:p>
          <a:p>
            <a:pPr lvl="2"/>
            <a:r>
              <a:rPr lang="en-US" dirty="0"/>
              <a:t>3.0 in development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322EF-D655-4601-9B12-54FF0BBF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ASP.NET vs ASP.NET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BED2-984E-47DE-B6D0-B56C9BFCE6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MVC</a:t>
            </a:r>
          </a:p>
          <a:p>
            <a:pPr lvl="1"/>
            <a:r>
              <a:rPr lang="en-US" dirty="0"/>
              <a:t>One version per machine</a:t>
            </a:r>
          </a:p>
          <a:p>
            <a:pPr lvl="1"/>
            <a:r>
              <a:rPr lang="en-US" dirty="0"/>
              <a:t>System.Web.dll</a:t>
            </a:r>
          </a:p>
          <a:p>
            <a:pPr lvl="2"/>
            <a:r>
              <a:rPr lang="en-US" dirty="0"/>
              <a:t>Everything is included by default</a:t>
            </a:r>
          </a:p>
          <a:p>
            <a:pPr lvl="1"/>
            <a:r>
              <a:rPr lang="en-US" dirty="0"/>
              <a:t>HTTP Modules, HTTP Handlers, </a:t>
            </a:r>
            <a:r>
              <a:rPr lang="en-US" dirty="0" err="1"/>
              <a:t>Global.asax</a:t>
            </a:r>
            <a:endParaRPr lang="en-US" dirty="0"/>
          </a:p>
          <a:p>
            <a:pPr lvl="1"/>
            <a:r>
              <a:rPr lang="en-US" dirty="0"/>
              <a:t>MVC + Web API + Web Pages</a:t>
            </a:r>
          </a:p>
          <a:p>
            <a:pPr lvl="1"/>
            <a:r>
              <a:rPr lang="en-US" dirty="0"/>
              <a:t>Child Actions (</a:t>
            </a:r>
            <a:r>
              <a:rPr lang="en-US" dirty="0" err="1"/>
              <a:t>Html.Render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Web.config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1CC92-425F-4AAC-AB97-EC8C8B28DC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ASP.NET Core</a:t>
            </a:r>
          </a:p>
          <a:p>
            <a:pPr lvl="1"/>
            <a:r>
              <a:rPr lang="en-US" dirty="0"/>
              <a:t>Kestrel, Windows, Mac, Linux</a:t>
            </a:r>
          </a:p>
          <a:p>
            <a:pPr lvl="1"/>
            <a:r>
              <a:rPr lang="en-US" dirty="0"/>
              <a:t>Multiple versions per machine</a:t>
            </a:r>
          </a:p>
          <a:p>
            <a:pPr lvl="1"/>
            <a:r>
              <a:rPr lang="en-US" dirty="0"/>
              <a:t>Everything is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1"/>
            <a:r>
              <a:rPr lang="en-US" dirty="0" err="1"/>
              <a:t>Middlewares</a:t>
            </a:r>
            <a:r>
              <a:rPr lang="en-US" dirty="0"/>
              <a:t>. All-in-one. Faster.</a:t>
            </a:r>
          </a:p>
          <a:p>
            <a:pPr lvl="1"/>
            <a:r>
              <a:rPr lang="en-US" dirty="0"/>
              <a:t>JSON and environment variables</a:t>
            </a:r>
          </a:p>
          <a:p>
            <a:pPr lvl="1"/>
            <a:r>
              <a:rPr lang="en-US" dirty="0"/>
              <a:t>View Components, Tag Helpers</a:t>
            </a:r>
          </a:p>
          <a:p>
            <a:pPr lvl="1"/>
            <a:r>
              <a:rPr lang="en-US" dirty="0"/>
              <a:t>Build-in DI, logging, services, file providers, </a:t>
            </a:r>
            <a:r>
              <a:rPr lang="en-US" dirty="0" err="1"/>
              <a:t>WebSockets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A322EF-D655-4601-9B12-54FF0BBF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F40E23-7A00-48C4-82D1-828A69F3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vs ASP.NET Core (2)</a:t>
            </a:r>
          </a:p>
        </p:txBody>
      </p:sp>
    </p:spTree>
    <p:extLst>
      <p:ext uri="{BB962C8B-B14F-4D97-AF65-F5344CB8AC3E}">
        <p14:creationId xmlns:p14="http://schemas.microsoft.com/office/powerpoint/2010/main" val="154351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resentation 16.9_FGW">
  <a:themeElements>
    <a:clrScheme name="GreenwichVN">
      <a:dk1>
        <a:srgbClr val="000000"/>
      </a:dk1>
      <a:lt1>
        <a:srgbClr val="FFFFFF"/>
      </a:lt1>
      <a:dk2>
        <a:srgbClr val="3C4CA2"/>
      </a:dk2>
      <a:lt2>
        <a:srgbClr val="A8AD36"/>
      </a:lt2>
      <a:accent1>
        <a:srgbClr val="0082B5"/>
      </a:accent1>
      <a:accent2>
        <a:srgbClr val="F6D688"/>
      </a:accent2>
      <a:accent3>
        <a:srgbClr val="A5A5A5"/>
      </a:accent3>
      <a:accent4>
        <a:srgbClr val="F16221"/>
      </a:accent4>
      <a:accent5>
        <a:srgbClr val="775BA6"/>
      </a:accent5>
      <a:accent6>
        <a:srgbClr val="4DAE46"/>
      </a:accent6>
      <a:hlink>
        <a:srgbClr val="FBC73C"/>
      </a:hlink>
      <a:folHlink>
        <a:srgbClr val="742C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FGW.pptx" id="{1A0A4156-7D50-4B6C-902F-5FA1502B0C80}" vid="{EF9C5100-182A-415F-8349-D332242C5F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wichVN">
    <a:dk1>
      <a:srgbClr val="000000"/>
    </a:dk1>
    <a:lt1>
      <a:srgbClr val="FFFFFF"/>
    </a:lt1>
    <a:dk2>
      <a:srgbClr val="3C4CA2"/>
    </a:dk2>
    <a:lt2>
      <a:srgbClr val="A8AD36"/>
    </a:lt2>
    <a:accent1>
      <a:srgbClr val="0082B5"/>
    </a:accent1>
    <a:accent2>
      <a:srgbClr val="F6D688"/>
    </a:accent2>
    <a:accent3>
      <a:srgbClr val="A5A5A5"/>
    </a:accent3>
    <a:accent4>
      <a:srgbClr val="F16221"/>
    </a:accent4>
    <a:accent5>
      <a:srgbClr val="775BA6"/>
    </a:accent5>
    <a:accent6>
      <a:srgbClr val="4DAE46"/>
    </a:accent6>
    <a:hlink>
      <a:srgbClr val="FBC73C"/>
    </a:hlink>
    <a:folHlink>
      <a:srgbClr val="742C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5416</TotalTime>
  <Words>2371</Words>
  <Application>Microsoft Office PowerPoint</Application>
  <PresentationFormat>Widescreen</PresentationFormat>
  <Paragraphs>411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Black</vt:lpstr>
      <vt:lpstr>Calibri</vt:lpstr>
      <vt:lpstr>Consolas</vt:lpstr>
      <vt:lpstr>Verdana</vt:lpstr>
      <vt:lpstr>Wingdings</vt:lpstr>
      <vt:lpstr>Presentation 16.9_FGW</vt:lpstr>
      <vt:lpstr>Introduction to ASP.NET Core (MVC)</vt:lpstr>
      <vt:lpstr>Table of Contents</vt:lpstr>
      <vt:lpstr>.NET Core: Bird's Eye View</vt:lpstr>
      <vt:lpstr>ASP.NET Core Overview</vt:lpstr>
      <vt:lpstr>ASP.NET Core Overview</vt:lpstr>
      <vt:lpstr>ASP.NET Core Main Features</vt:lpstr>
      <vt:lpstr>ASP.NET Core</vt:lpstr>
      <vt:lpstr>ASP.NET vs ASP.NET Core</vt:lpstr>
      <vt:lpstr>ASP.NET vs ASP.NET Core (2)</vt:lpstr>
      <vt:lpstr>ASP.NET Core MVC Overview</vt:lpstr>
      <vt:lpstr>ASP.NET Core MVC</vt:lpstr>
      <vt:lpstr>ASP.NET Core MVC (2)</vt:lpstr>
      <vt:lpstr>The MVC Pattern for Web</vt:lpstr>
      <vt:lpstr>Controllers and Actions </vt:lpstr>
      <vt:lpstr>Controllers</vt:lpstr>
      <vt:lpstr>Actions</vt:lpstr>
      <vt:lpstr>Action Results</vt:lpstr>
      <vt:lpstr>Action Results (2)</vt:lpstr>
      <vt:lpstr>Action Parameters</vt:lpstr>
      <vt:lpstr>Action Selectors</vt:lpstr>
      <vt:lpstr>ASP.NET Core MVC Routing </vt:lpstr>
      <vt:lpstr>ASP.NET Core MVC Routing</vt:lpstr>
      <vt:lpstr>Conventional Routing</vt:lpstr>
      <vt:lpstr>Conventional Routing</vt:lpstr>
      <vt:lpstr>Route Constraints</vt:lpstr>
      <vt:lpstr>Attribute Routing</vt:lpstr>
      <vt:lpstr>Attribute Routing</vt:lpstr>
      <vt:lpstr>Attribute Routing</vt:lpstr>
      <vt:lpstr>Static File Routing </vt:lpstr>
      <vt:lpstr>Static Files</vt:lpstr>
      <vt:lpstr>Static Files</vt:lpstr>
      <vt:lpstr>Razor View Engine</vt:lpstr>
      <vt:lpstr>Views</vt:lpstr>
      <vt:lpstr>Razor</vt:lpstr>
      <vt:lpstr>Passing Data to a View</vt:lpstr>
      <vt:lpstr>ASP.NET Core Identity System</vt:lpstr>
      <vt:lpstr>ASP.NET Identity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Alen Paunov</dc:creator>
  <cp:lastModifiedBy>Nhu Vinh Hoang</cp:lastModifiedBy>
  <cp:revision>557</cp:revision>
  <dcterms:created xsi:type="dcterms:W3CDTF">2018-05-23T13:08:44Z</dcterms:created>
  <dcterms:modified xsi:type="dcterms:W3CDTF">2022-02-05T05:42:43Z</dcterms:modified>
</cp:coreProperties>
</file>