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64" r:id="rId14"/>
    <p:sldId id="270" r:id="rId15"/>
    <p:sldId id="271" r:id="rId16"/>
    <p:sldId id="272" r:id="rId17"/>
    <p:sldId id="273" r:id="rId18"/>
    <p:sldId id="274" r:id="rId19"/>
    <p:sldId id="29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3" r:id="rId28"/>
    <p:sldId id="282" r:id="rId29"/>
    <p:sldId id="283" r:id="rId30"/>
    <p:sldId id="284" r:id="rId31"/>
    <p:sldId id="285" r:id="rId32"/>
    <p:sldId id="29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1" autoAdjust="0"/>
    <p:restoredTop sz="94620" autoAdjust="0"/>
  </p:normalViewPr>
  <p:slideViewPr>
    <p:cSldViewPr snapToGrid="0" showGuides="1">
      <p:cViewPr varScale="1">
        <p:scale>
          <a:sx n="118" d="100"/>
          <a:sy n="118" d="100"/>
        </p:scale>
        <p:origin x="605" y="8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8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9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732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0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0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" y="0"/>
            <a:ext cx="121872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08920" y="596900"/>
            <a:ext cx="7941733" cy="1358900"/>
          </a:xfrm>
          <a:prstGeom prst="rect">
            <a:avLst/>
          </a:prstGeom>
        </p:spPr>
        <p:txBody>
          <a:bodyPr/>
          <a:lstStyle>
            <a:lvl1pPr algn="r">
              <a:defRPr sz="2700" b="1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8920" y="2070100"/>
            <a:ext cx="7941733" cy="812800"/>
          </a:xfrm>
        </p:spPr>
        <p:txBody>
          <a:bodyPr>
            <a:normAutofit/>
          </a:bodyPr>
          <a:lstStyle>
            <a:lvl1pPr marL="0" indent="0" algn="r">
              <a:buNone/>
              <a:defRPr sz="1500" b="1">
                <a:solidFill>
                  <a:srgbClr val="F06E28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Full name</a:t>
            </a:r>
          </a:p>
          <a:p>
            <a:r>
              <a:rPr lang="vi-VN" dirty="0"/>
              <a:t>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655" y="596900"/>
            <a:ext cx="27178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0591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8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7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1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1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0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0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4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3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4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0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rgbClr val="F06E28"/>
                </a:solidFill>
              </a:defRPr>
            </a:lvl1pPr>
            <a:lvl2pPr>
              <a:defRPr>
                <a:solidFill>
                  <a:srgbClr val="2E3791"/>
                </a:solidFill>
              </a:defRPr>
            </a:lvl2pPr>
            <a:lvl3pPr>
              <a:defRPr>
                <a:solidFill>
                  <a:srgbClr val="2E3791"/>
                </a:solidFill>
              </a:defRPr>
            </a:lvl3pPr>
            <a:lvl4pPr>
              <a:defRPr>
                <a:solidFill>
                  <a:srgbClr val="2E3791"/>
                </a:solidFill>
              </a:defRPr>
            </a:lvl4pPr>
            <a:lvl5pPr>
              <a:defRPr>
                <a:solidFill>
                  <a:srgbClr val="2E3791"/>
                </a:solidFill>
              </a:defRPr>
            </a:lvl5pPr>
          </a:lstStyle>
          <a:p>
            <a:pPr lvl="0"/>
            <a:r>
              <a:rPr lang="vi-VN" dirty="0"/>
              <a:t>Heading 1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ub heading</a:t>
            </a:r>
            <a:endParaRPr lang="en-US" dirty="0"/>
          </a:p>
          <a:p>
            <a:pPr lvl="2"/>
            <a:r>
              <a:rPr lang="vi-VN" dirty="0"/>
              <a:t>Content</a:t>
            </a:r>
            <a:endParaRPr lang="en-US" dirty="0"/>
          </a:p>
          <a:p>
            <a:pPr lvl="3"/>
            <a:r>
              <a:rPr lang="vi-VN" dirty="0"/>
              <a:t>Sub</a:t>
            </a:r>
            <a:endParaRPr lang="en-US" dirty="0"/>
          </a:p>
          <a:p>
            <a:pPr lvl="4"/>
            <a:r>
              <a:rPr lang="vi-VN" dirty="0"/>
              <a:t>Sub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3534F68-EC21-4073-85E9-EA41DD2F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749" y="136526"/>
            <a:ext cx="8751651" cy="101460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134254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1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8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2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8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8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7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3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7" y="2908300"/>
            <a:ext cx="10619316" cy="1362075"/>
          </a:xfrm>
          <a:prstGeom prst="rect">
            <a:avLst/>
          </a:prstGeom>
        </p:spPr>
        <p:txBody>
          <a:bodyPr anchor="t"/>
          <a:lstStyle>
            <a:lvl1pPr algn="r">
              <a:defRPr sz="3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7" y="4270382"/>
            <a:ext cx="10619316" cy="1500187"/>
          </a:xfrm>
        </p:spPr>
        <p:txBody>
          <a:bodyPr anchor="b"/>
          <a:lstStyle>
            <a:lvl1pPr marL="0" indent="0" algn="r">
              <a:buNone/>
              <a:defRPr sz="1500" b="1">
                <a:solidFill>
                  <a:srgbClr val="F06E28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80270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6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4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54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26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100">
                <a:solidFill>
                  <a:srgbClr val="2E3791"/>
                </a:solidFill>
              </a:defRPr>
            </a:lvl1pPr>
            <a:lvl2pPr>
              <a:defRPr sz="1800">
                <a:solidFill>
                  <a:srgbClr val="2E3791"/>
                </a:solidFill>
              </a:defRPr>
            </a:lvl2pPr>
            <a:lvl3pPr>
              <a:defRPr sz="1500">
                <a:solidFill>
                  <a:srgbClr val="2E3791"/>
                </a:solidFill>
              </a:defRPr>
            </a:lvl3pPr>
            <a:lvl4pPr>
              <a:defRPr sz="1350">
                <a:solidFill>
                  <a:srgbClr val="2E3791"/>
                </a:solidFill>
              </a:defRPr>
            </a:lvl4pPr>
            <a:lvl5pPr>
              <a:defRPr sz="1350">
                <a:solidFill>
                  <a:srgbClr val="2E379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100">
                <a:solidFill>
                  <a:srgbClr val="2E3791"/>
                </a:solidFill>
              </a:defRPr>
            </a:lvl1pPr>
            <a:lvl2pPr>
              <a:defRPr sz="1800">
                <a:solidFill>
                  <a:srgbClr val="2E3791"/>
                </a:solidFill>
              </a:defRPr>
            </a:lvl2pPr>
            <a:lvl3pPr>
              <a:defRPr sz="1500">
                <a:solidFill>
                  <a:srgbClr val="2E3791"/>
                </a:solidFill>
              </a:defRPr>
            </a:lvl3pPr>
            <a:lvl4pPr>
              <a:defRPr sz="1350">
                <a:solidFill>
                  <a:srgbClr val="2E3791"/>
                </a:solidFill>
              </a:defRPr>
            </a:lvl4pPr>
            <a:lvl5pPr>
              <a:defRPr sz="1350">
                <a:solidFill>
                  <a:srgbClr val="2E379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7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7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A6524D7-D26E-47CD-9B07-E8DE9EE5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749" y="136526"/>
            <a:ext cx="8751651" cy="101460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181808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7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7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214D299-8C3D-4910-B06F-D17DD07D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749" y="136526"/>
            <a:ext cx="8751651" cy="101460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596092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7" y="2908300"/>
            <a:ext cx="10619316" cy="1362075"/>
          </a:xfrm>
          <a:prstGeom prst="rect">
            <a:avLst/>
          </a:prstGeom>
        </p:spPr>
        <p:txBody>
          <a:bodyPr anchor="ctr"/>
          <a:lstStyle>
            <a:lvl1pPr algn="r">
              <a:defRPr sz="3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7" y="4270382"/>
            <a:ext cx="10619316" cy="1500187"/>
          </a:xfrm>
        </p:spPr>
        <p:txBody>
          <a:bodyPr anchor="ctr"/>
          <a:lstStyle>
            <a:lvl1pPr marL="0" indent="0" algn="r">
              <a:buNone/>
              <a:defRPr sz="1500" b="1">
                <a:solidFill>
                  <a:srgbClr val="F06E28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3227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29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54623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5C8E18-FD91-4D75-8065-D52E1EC6AD1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8FBC8A9-B1E7-4609-986F-DAC223BD7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749" y="136526"/>
            <a:ext cx="8751651" cy="101460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418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kern="1200">
          <a:solidFill>
            <a:srgbClr val="2E379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E379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rgbClr val="2E379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E379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2E379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2E379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Razor 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Views, Razor Syntax, Layout, Tag Helpers, View Components </a:t>
            </a:r>
          </a:p>
        </p:txBody>
      </p:sp>
    </p:spTree>
    <p:extLst>
      <p:ext uri="{BB962C8B-B14F-4D97-AF65-F5344CB8AC3E}">
        <p14:creationId xmlns:p14="http://schemas.microsoft.com/office/powerpoint/2010/main" val="413438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If, else, for, foreach, etc. C# statements</a:t>
            </a:r>
          </a:p>
          <a:p>
            <a:pPr lvl="1"/>
            <a:r>
              <a:rPr lang="en-US" dirty="0"/>
              <a:t>HTML markup lines can be included at any part</a:t>
            </a:r>
          </a:p>
          <a:p>
            <a:pPr lvl="1"/>
            <a:r>
              <a:rPr lang="en-US" dirty="0"/>
              <a:t>@: – For plain text line to be rendered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Syntax (2)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A88159F-173A-4B34-9248-C03B4470BCDC}"/>
              </a:ext>
            </a:extLst>
          </p:cNvPr>
          <p:cNvSpPr txBox="1">
            <a:spLocks/>
          </p:cNvSpPr>
          <p:nvPr/>
        </p:nvSpPr>
        <p:spPr>
          <a:xfrm>
            <a:off x="912492" y="2849583"/>
            <a:ext cx="10367015" cy="35728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&lt;div class="products-list"&gt;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@if (Model.Products.Count() == 0) { &lt;p&gt;Sorry, no products found!&lt;/p&gt; 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else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@:List of the products found: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foreach(var product in Model.Products)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&lt;b&gt;@product.Name, &lt;/b&gt;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04021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2170"/>
            <a:ext cx="10972800" cy="4893999"/>
          </a:xfrm>
        </p:spPr>
        <p:txBody>
          <a:bodyPr/>
          <a:lstStyle/>
          <a:p>
            <a:r>
              <a:rPr lang="en-US" dirty="0"/>
              <a:t>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about "@" and emails?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Syntax (3)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76C28DF-CBE2-45A5-9CA4-2EF965099A48}"/>
              </a:ext>
            </a:extLst>
          </p:cNvPr>
          <p:cNvSpPr txBox="1">
            <a:spLocks/>
          </p:cNvSpPr>
          <p:nvPr/>
        </p:nvSpPr>
        <p:spPr>
          <a:xfrm>
            <a:off x="726777" y="1680901"/>
            <a:ext cx="10746299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@*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A Razor Comment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*@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@{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//A C# comment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/* A Multi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line C# comment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*/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F6BB63B-90CC-4C39-A179-983DC84AD774}"/>
              </a:ext>
            </a:extLst>
          </p:cNvPr>
          <p:cNvSpPr txBox="1">
            <a:spLocks/>
          </p:cNvSpPr>
          <p:nvPr/>
        </p:nvSpPr>
        <p:spPr>
          <a:xfrm>
            <a:off x="722850" y="5277176"/>
            <a:ext cx="107462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     This is the sign that separates email names from domains: @@&lt;br /&gt;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     And this is how smart Razor is: spam_me@gmail.com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34174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2418"/>
            <a:ext cx="10972800" cy="4783752"/>
          </a:xfrm>
        </p:spPr>
        <p:txBody>
          <a:bodyPr/>
          <a:lstStyle/>
          <a:p>
            <a:r>
              <a:rPr lang="en-US" dirty="0"/>
              <a:t>@(…) – Explicit code expression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@using – for including namespace into view</a:t>
            </a:r>
          </a:p>
          <a:p>
            <a:r>
              <a:rPr lang="en-US" dirty="0"/>
              <a:t>@model – for defining the model for the view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(4)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BEC0338-7B9B-470D-8756-748D440E3367}"/>
              </a:ext>
            </a:extLst>
          </p:cNvPr>
          <p:cNvSpPr txBox="1">
            <a:spLocks/>
          </p:cNvSpPr>
          <p:nvPr/>
        </p:nvSpPr>
        <p:spPr>
          <a:xfrm>
            <a:off x="722850" y="1893455"/>
            <a:ext cx="10763134" cy="19724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rating(0-10): @Model.Rating / 10.0  @* 6 / 10.0 *@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rating(0-1): @(</a:t>
            </a:r>
            <a:r>
              <a:rPr lang="en-US" sz="19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Model.Rating</a:t>
            </a:r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/ 10.0) @* 0.6 *@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19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spam_me@Model.Rating</a:t>
            </a:r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    @* spam_me@Model.Rating *@     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19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spam_me</a:t>
            </a:r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@(</a:t>
            </a:r>
            <a:r>
              <a:rPr lang="en-US" sz="19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Model.Rating</a:t>
            </a:r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)                      @* spam_me6 *@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FF5A991-842B-42B2-9ABE-4141BADFA939}"/>
              </a:ext>
            </a:extLst>
          </p:cNvPr>
          <p:cNvSpPr txBox="1">
            <a:spLocks/>
          </p:cNvSpPr>
          <p:nvPr/>
        </p:nvSpPr>
        <p:spPr>
          <a:xfrm>
            <a:off x="714433" y="5041518"/>
            <a:ext cx="1076313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@using MyFirstMvcApplication.Models;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@model UserModel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&lt;p&gt;@Model.Username&lt;/p&gt;</a:t>
            </a:r>
          </a:p>
        </p:txBody>
      </p:sp>
    </p:spTree>
    <p:extLst>
      <p:ext uri="{BB962C8B-B14F-4D97-AF65-F5344CB8AC3E}">
        <p14:creationId xmlns:p14="http://schemas.microsoft.com/office/powerpoint/2010/main" val="271531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91E1C-6E60-4D93-90DD-24A1BB0D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 supports dependency injection into views.</a:t>
            </a:r>
          </a:p>
          <a:p>
            <a:pPr lvl="1"/>
            <a:r>
              <a:rPr lang="en-US" dirty="0"/>
              <a:t>You can inject a Service into a View by using @inject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06A7E6-BC9A-4F8B-B8C6-B124E72C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Dependency Injection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B7153-FD42-4B73-A2F2-A8A131678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05" y="4290734"/>
            <a:ext cx="5095875" cy="23050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DBC5125-7112-4BC4-95FE-624F8AC946D9}"/>
              </a:ext>
            </a:extLst>
          </p:cNvPr>
          <p:cNvSpPr/>
          <p:nvPr/>
        </p:nvSpPr>
        <p:spPr bwMode="auto">
          <a:xfrm>
            <a:off x="6273522" y="5137599"/>
            <a:ext cx="839755" cy="4198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95F11A-AE48-4BE4-BA89-02635A886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23" y="2518570"/>
            <a:ext cx="5544601" cy="13915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05" y="2518570"/>
            <a:ext cx="5566944" cy="15735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5719" y="3847200"/>
            <a:ext cx="2208963" cy="264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7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3341-D49E-42BD-95F5-0875ECAA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and Special View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A5C75-1C2C-4124-B377-02EF6741C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F6DFB-8E33-41AC-8EE2-D0874E9107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common site template (~/Views/Shared/_</a:t>
            </a:r>
            <a:r>
              <a:rPr lang="en-US" dirty="0" err="1"/>
              <a:t>Layout.cshtml</a:t>
            </a:r>
            <a:r>
              <a:rPr lang="en-US" dirty="0"/>
              <a:t>)</a:t>
            </a:r>
          </a:p>
          <a:p>
            <a:r>
              <a:rPr lang="en-US" dirty="0"/>
              <a:t>Razor View engine renders content inside-out</a:t>
            </a:r>
          </a:p>
          <a:p>
            <a:pPr lvl="1"/>
            <a:r>
              <a:rPr lang="en-US" dirty="0"/>
              <a:t>First the View is rendered, and after that – the Layout</a:t>
            </a:r>
          </a:p>
          <a:p>
            <a:r>
              <a:rPr lang="en-US" noProof="1"/>
              <a:t>@RenderBody() </a:t>
            </a:r>
            <a:r>
              <a:rPr lang="en-US" dirty="0"/>
              <a:t>–</a:t>
            </a:r>
            <a:br>
              <a:rPr lang="en-US" dirty="0"/>
            </a:br>
            <a:r>
              <a:rPr lang="en-US" dirty="0"/>
              <a:t>indicate where we want</a:t>
            </a:r>
            <a:br>
              <a:rPr lang="en-US" dirty="0"/>
            </a:br>
            <a:r>
              <a:rPr lang="en-US" dirty="0"/>
              <a:t>the views based on this</a:t>
            </a:r>
            <a:br>
              <a:rPr lang="en-US" dirty="0"/>
            </a:br>
            <a:r>
              <a:rPr lang="en-US" dirty="0"/>
              <a:t>layout to "fill in" their</a:t>
            </a:r>
            <a:br>
              <a:rPr lang="en-US" dirty="0"/>
            </a:br>
            <a:r>
              <a:rPr lang="en-US" dirty="0"/>
              <a:t>core content at that</a:t>
            </a:r>
            <a:br>
              <a:rPr lang="en-US" dirty="0"/>
            </a:br>
            <a:r>
              <a:rPr lang="en-US" dirty="0"/>
              <a:t>location in the HTML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A969A7-E425-499C-8FBB-881AF739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361" y="3281377"/>
            <a:ext cx="5784707" cy="311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3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Views don't need to specify layout since their default layout is </a:t>
            </a:r>
            <a:br>
              <a:rPr lang="en-US" dirty="0"/>
            </a:br>
            <a:r>
              <a:rPr lang="en-US" dirty="0"/>
              <a:t>set in their </a:t>
            </a:r>
            <a:r>
              <a:rPr lang="en-US" noProof="1"/>
              <a:t>_ViewStart </a:t>
            </a:r>
            <a:r>
              <a:rPr lang="en-US" dirty="0"/>
              <a:t>file:</a:t>
            </a:r>
          </a:p>
          <a:p>
            <a:pPr lvl="1"/>
            <a:r>
              <a:rPr lang="en-US" dirty="0"/>
              <a:t>~/</a:t>
            </a:r>
            <a:r>
              <a:rPr lang="en-US" noProof="1"/>
              <a:t>Views/_ViewStart.cshtml (</a:t>
            </a:r>
            <a:r>
              <a:rPr lang="en-US" dirty="0"/>
              <a:t>code for all views)</a:t>
            </a:r>
          </a:p>
          <a:p>
            <a:r>
              <a:rPr lang="en-US" dirty="0"/>
              <a:t>Each view can specify custom layout pages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Views without layout: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noProof="1"/>
              <a:t>ViewStart.cshtml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DA80D99-2472-4970-9578-30093D3A1359}"/>
              </a:ext>
            </a:extLst>
          </p:cNvPr>
          <p:cNvSpPr txBox="1">
            <a:spLocks/>
          </p:cNvSpPr>
          <p:nvPr/>
        </p:nvSpPr>
        <p:spPr>
          <a:xfrm>
            <a:off x="714433" y="5095673"/>
            <a:ext cx="1076313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@{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Layout = null;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E4D70C-8281-4A6A-B24D-556084ABB1E8}"/>
              </a:ext>
            </a:extLst>
          </p:cNvPr>
          <p:cNvSpPr txBox="1">
            <a:spLocks/>
          </p:cNvSpPr>
          <p:nvPr/>
        </p:nvSpPr>
        <p:spPr>
          <a:xfrm>
            <a:off x="714433" y="3292467"/>
            <a:ext cx="1076313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@{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Layout = "~/Views/Shared/_UncommonLayout.cshtml";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835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a directive or a dependency is shared between many Views it can be specified globally in the </a:t>
            </a:r>
            <a:r>
              <a:rPr lang="en-US" noProof="1"/>
              <a:t>ViewImports:</a:t>
            </a:r>
          </a:p>
          <a:p>
            <a:pPr lvl="1"/>
            <a:r>
              <a:rPr lang="en-US" dirty="0"/>
              <a:t>~/</a:t>
            </a:r>
            <a:r>
              <a:rPr lang="en-US" noProof="1"/>
              <a:t>Views/_ViewImports.cshtml </a:t>
            </a:r>
            <a:r>
              <a:rPr lang="en-US" dirty="0"/>
              <a:t>(code for all views)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This file does not support other Razor features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noProof="1"/>
              <a:t>ViewImports.cshtml</a:t>
            </a:r>
            <a:r>
              <a:rPr lang="en-US" dirty="0"/>
              <a:t> 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E4D70C-8281-4A6A-B24D-556084ABB1E8}"/>
              </a:ext>
            </a:extLst>
          </p:cNvPr>
          <p:cNvSpPr txBox="1">
            <a:spLocks/>
          </p:cNvSpPr>
          <p:nvPr/>
        </p:nvSpPr>
        <p:spPr>
          <a:xfrm>
            <a:off x="1113954" y="2935333"/>
            <a:ext cx="9873300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tx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WebApplication1.Models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WebApplication1.Models.AccountViewModels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WebApplication1.Models.ManageViewModels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Microsoft.AspNetCore.Identity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@addTagHelper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*,</a:t>
            </a:r>
            <a:r>
              <a:rPr lang="en-US" sz="2500" dirty="0">
                <a:solidFill>
                  <a:schemeClr val="tx1"/>
                </a:solidFill>
                <a:effectLst/>
              </a:rPr>
              <a:t>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Microsoft.AspNetCore.Mvc.TagHelpers</a:t>
            </a:r>
            <a:endParaRPr lang="en-US" sz="25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662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have one or more "sections" (optional)</a:t>
            </a:r>
          </a:p>
          <a:p>
            <a:r>
              <a:rPr lang="en-US" dirty="0"/>
              <a:t>They are defined in the views: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rendered anywhere in the layout page using the method </a:t>
            </a:r>
            <a:br>
              <a:rPr lang="en-US" dirty="0"/>
            </a:br>
            <a:r>
              <a:rPr lang="en-US" noProof="1"/>
              <a:t>RenderSection()</a:t>
            </a:r>
          </a:p>
          <a:p>
            <a:pPr lvl="1"/>
            <a:r>
              <a:rPr lang="en-US" noProof="1"/>
              <a:t>@RenderSection(string name, bool required)</a:t>
            </a:r>
          </a:p>
          <a:p>
            <a:pPr lvl="1"/>
            <a:r>
              <a:rPr lang="en-US" noProof="1"/>
              <a:t>If the section is required and not defined, an exception will be </a:t>
            </a:r>
            <a:br>
              <a:rPr lang="en-US" noProof="1"/>
            </a:br>
            <a:r>
              <a:rPr lang="en-US" noProof="1"/>
              <a:t>thrown (IsSectionDefined())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676" y="1912776"/>
            <a:ext cx="3439009" cy="137770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017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CCCB81-29AB-4A23-8C84-3F2697AA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and Tag Helpers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A5C75-1C2C-4124-B377-02EF6741C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F6DFB-8E33-41AC-8EE2-D0874E9107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5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Engine Essentials</a:t>
            </a:r>
            <a:endParaRPr lang="bg-BG" dirty="0"/>
          </a:p>
          <a:p>
            <a:r>
              <a:rPr lang="en-US" dirty="0"/>
              <a:t>Razor Syntax</a:t>
            </a:r>
          </a:p>
          <a:p>
            <a:pPr lvl="1"/>
            <a:r>
              <a:rPr lang="en-US" dirty="0"/>
              <a:t>Dependency Injection</a:t>
            </a:r>
          </a:p>
          <a:p>
            <a:r>
              <a:rPr lang="en-US" noProof="1"/>
              <a:t>Layout and Special View Files</a:t>
            </a:r>
          </a:p>
          <a:p>
            <a:pPr lvl="1"/>
            <a:r>
              <a:rPr lang="en-US" noProof="1"/>
              <a:t>_Layout, _ViewStart, _ViewImports and Sections</a:t>
            </a:r>
          </a:p>
          <a:p>
            <a:r>
              <a:rPr lang="en-US" noProof="1"/>
              <a:t>HTML Helpers &amp; Tag Helpers</a:t>
            </a:r>
          </a:p>
          <a:p>
            <a:r>
              <a:rPr lang="en-US" noProof="1"/>
              <a:t>Partial Views &amp; View Components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2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noProof="1"/>
              <a:t>view inherits RazorPage</a:t>
            </a:r>
          </a:p>
          <a:p>
            <a:pPr lvl="1"/>
            <a:r>
              <a:rPr lang="en-US" noProof="1"/>
              <a:t>RazorPage has a property named Html</a:t>
            </a:r>
          </a:p>
          <a:p>
            <a:r>
              <a:rPr lang="en-US" dirty="0"/>
              <a:t>The Html Property has methods that </a:t>
            </a:r>
            <a:br>
              <a:rPr lang="en-US" dirty="0"/>
            </a:br>
            <a:r>
              <a:rPr lang="en-US" dirty="0"/>
              <a:t>return string can be used to:</a:t>
            </a:r>
          </a:p>
          <a:p>
            <a:pPr lvl="1"/>
            <a:r>
              <a:rPr lang="en-US" dirty="0"/>
              <a:t>Create inputs</a:t>
            </a:r>
          </a:p>
          <a:p>
            <a:pPr lvl="1"/>
            <a:r>
              <a:rPr lang="en-US" dirty="0"/>
              <a:t>Create links</a:t>
            </a:r>
          </a:p>
          <a:p>
            <a:pPr lvl="1"/>
            <a:r>
              <a:rPr lang="en-US" dirty="0"/>
              <a:t>Create forms</a:t>
            </a:r>
          </a:p>
          <a:p>
            <a:r>
              <a:rPr lang="en-US" dirty="0"/>
              <a:t>Avoid using HTML Helpers</a:t>
            </a:r>
          </a:p>
          <a:p>
            <a:pPr lvl="1"/>
            <a:r>
              <a:rPr lang="en-US" dirty="0"/>
              <a:t>Use Tag Helpers instead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399" y="1315755"/>
            <a:ext cx="4236106" cy="1707363"/>
          </a:xfrm>
          <a:prstGeom prst="rect">
            <a:avLst/>
          </a:prstGeom>
          <a:ln>
            <a:noFill/>
          </a:ln>
          <a:effectLst/>
        </p:spPr>
      </p:pic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F057D0FA-6C77-4D90-88D3-BAE056284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606059"/>
              </p:ext>
            </p:extLst>
          </p:nvPr>
        </p:nvGraphicFramePr>
        <p:xfrm>
          <a:off x="5579387" y="3355469"/>
          <a:ext cx="6235118" cy="304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559">
                  <a:extLst>
                    <a:ext uri="{9D8B030D-6E8A-4147-A177-3AD203B41FA5}">
                      <a16:colId xmlns:a16="http://schemas.microsoft.com/office/drawing/2014/main" val="2432350057"/>
                    </a:ext>
                  </a:extLst>
                </a:gridCol>
                <a:gridCol w="3117559">
                  <a:extLst>
                    <a:ext uri="{9D8B030D-6E8A-4147-A177-3AD203B41FA5}">
                      <a16:colId xmlns:a16="http://schemas.microsoft.com/office/drawing/2014/main" val="111404460"/>
                    </a:ext>
                  </a:extLst>
                </a:gridCol>
              </a:tblGrid>
              <a:tr h="35919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HTML Helpers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noProof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632111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@Html</a:t>
                      </a:r>
                      <a:r>
                        <a:rPr lang="en-US" sz="2200" b="1" baseline="0" noProof="1">
                          <a:solidFill>
                            <a:schemeClr val="bg1"/>
                          </a:solidFill>
                        </a:rPr>
                        <a:t>.ActionLink</a:t>
                      </a:r>
                      <a:endParaRPr lang="en-US" sz="2200" b="1" noProof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</a:rPr>
                        <a:t>Html.TextBox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42882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@Html.BeginForm</a:t>
                      </a:r>
                      <a:endParaRPr lang="en-US" sz="2200" b="1" noProof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</a:rPr>
                        <a:t>Html.TextArea</a:t>
                      </a:r>
                      <a:endParaRPr lang="en-US" sz="2200" b="1" noProof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136783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@Html.CheckBox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</a:rPr>
                        <a:t>Html.Password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70318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@Html.Display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</a:rPr>
                        <a:t>Html.Hidden</a:t>
                      </a:r>
                      <a:endParaRPr lang="en-US" sz="2200" b="1" noProof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051431"/>
                  </a:ext>
                </a:extLst>
              </a:tr>
              <a:tr h="447693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@Html.Editor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@Html</a:t>
                      </a:r>
                      <a:r>
                        <a:rPr lang="en-US" sz="2200" b="1" baseline="0" noProof="1">
                          <a:solidFill>
                            <a:schemeClr val="bg1"/>
                          </a:solidFill>
                        </a:rPr>
                        <a:t>.Label</a:t>
                      </a:r>
                      <a:endParaRPr lang="en-US" sz="2200" b="1" noProof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353393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b="1" kern="120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@Html.DropDownList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en-US" sz="2200" b="1" kern="1200" noProof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Html.Action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13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0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96EA02-B80A-4CED-9A4A-883D1ACE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 Helpers enable the participation of Server-side code in the </a:t>
            </a:r>
            <a:br>
              <a:rPr lang="en-US" dirty="0"/>
            </a:br>
            <a:r>
              <a:rPr lang="en-US" dirty="0"/>
              <a:t>HTML element creation and rendering, in Razor views</a:t>
            </a:r>
          </a:p>
          <a:p>
            <a:pPr lvl="1"/>
            <a:r>
              <a:rPr lang="en-US" dirty="0"/>
              <a:t>There are built-in Tag Helpers for many common tasks</a:t>
            </a:r>
          </a:p>
          <a:p>
            <a:pPr lvl="2"/>
            <a:r>
              <a:rPr lang="en-US" dirty="0"/>
              <a:t>Forms, Links, Assets etc.</a:t>
            </a:r>
          </a:p>
          <a:p>
            <a:pPr lvl="1"/>
            <a:r>
              <a:rPr lang="en-US" dirty="0"/>
              <a:t>There are custom Tag Helpers in GitHub repos and NuGet</a:t>
            </a:r>
          </a:p>
          <a:p>
            <a:r>
              <a:rPr lang="en-US" dirty="0"/>
              <a:t>Tag Helpers provide</a:t>
            </a:r>
          </a:p>
          <a:p>
            <a:pPr lvl="1"/>
            <a:r>
              <a:rPr lang="en-US" dirty="0"/>
              <a:t>An HTML-friendly development experience</a:t>
            </a:r>
          </a:p>
          <a:p>
            <a:pPr lvl="1"/>
            <a:r>
              <a:rPr lang="en-US" dirty="0"/>
              <a:t>A rich IntelliSense environment for creating Razor markup</a:t>
            </a:r>
          </a:p>
          <a:p>
            <a:pPr lvl="1"/>
            <a:r>
              <a:rPr lang="en-US" dirty="0"/>
              <a:t>A more productive, reliable and maintainable code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Helpers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680022-6286-4011-BC64-EB09C156C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127" y="1824135"/>
            <a:ext cx="1520890" cy="15208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665509-4594-47D1-AD7C-263E54A23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927" y="3973036"/>
            <a:ext cx="1683065" cy="16830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827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F76BD-5FA6-4EB4-ADE0-4128918FC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 Helpers attach to HTML</a:t>
            </a:r>
            <a:br>
              <a:rPr lang="en-US" dirty="0"/>
            </a:br>
            <a:r>
              <a:rPr lang="en-US" dirty="0"/>
              <a:t>elements in Razor Views</a:t>
            </a:r>
          </a:p>
          <a:p>
            <a:r>
              <a:rPr lang="en-US" dirty="0"/>
              <a:t>Tag Helpers reduce the explicit</a:t>
            </a:r>
            <a:br>
              <a:rPr lang="en-US" dirty="0"/>
            </a:br>
            <a:r>
              <a:rPr lang="en-US" dirty="0"/>
              <a:t>transitions between HTML &amp; C#</a:t>
            </a:r>
          </a:p>
          <a:p>
            <a:r>
              <a:rPr lang="en-US" dirty="0"/>
              <a:t>Tag Helpers make the Razor</a:t>
            </a:r>
            <a:br>
              <a:rPr lang="en-US" dirty="0"/>
            </a:br>
            <a:r>
              <a:rPr lang="en-US" dirty="0"/>
              <a:t>markup quite clean and the </a:t>
            </a:r>
            <a:br>
              <a:rPr lang="en-US" dirty="0"/>
            </a:br>
            <a:r>
              <a:rPr lang="en-US" dirty="0"/>
              <a:t>views – quite simple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41571E-E596-4B60-AB43-83E90F2D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 vs HTML Helpers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2A6667-9677-44A1-B32B-2190814091F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367463" y="1195388"/>
            <a:ext cx="5824537" cy="482441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HTML Helpers are invoked as </a:t>
            </a:r>
            <a:br>
              <a:rPr lang="en-US" dirty="0"/>
            </a:br>
            <a:r>
              <a:rPr lang="en-US" dirty="0"/>
              <a:t>methods which generate content</a:t>
            </a:r>
          </a:p>
          <a:p>
            <a:pPr>
              <a:buClr>
                <a:schemeClr val="tx1"/>
              </a:buClr>
            </a:pPr>
            <a:r>
              <a:rPr lang="en-US" dirty="0"/>
              <a:t>HTML Helpers tend to include a </a:t>
            </a:r>
            <a:br>
              <a:rPr lang="en-US" dirty="0"/>
            </a:br>
            <a:r>
              <a:rPr lang="en-US" dirty="0"/>
              <a:t>lot of C# code in the markup</a:t>
            </a:r>
          </a:p>
          <a:p>
            <a:pPr>
              <a:buClr>
                <a:schemeClr val="tx1"/>
              </a:buClr>
            </a:pPr>
            <a:r>
              <a:rPr lang="en-US" dirty="0"/>
              <a:t>HTML Helpers use complex and </a:t>
            </a:r>
            <a:br>
              <a:rPr lang="en-US" dirty="0"/>
            </a:br>
            <a:r>
              <a:rPr lang="en-US" dirty="0"/>
              <a:t>very C#-specific Razor syntax in </a:t>
            </a:r>
            <a:br>
              <a:rPr lang="en-US" dirty="0"/>
            </a:br>
            <a:r>
              <a:rPr lang="en-US" dirty="0"/>
              <a:t>some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5501-D8BF-4883-9EF7-0F71495F97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8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F9915-DBA1-4923-ABC3-8E4E861C0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4C30BD-06A0-4716-BA39-20823CDE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 vs HTML Helpers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16392-99FF-4E1A-905C-C7A422F916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99DDB9-1BC2-4437-B0A5-5D3A0E366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435" y="1313183"/>
            <a:ext cx="6009213" cy="50840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8A64AF-4FB2-47E4-B1C5-938AB0ED3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7" y="1313183"/>
            <a:ext cx="5897456" cy="50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4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B2CBF8-600A-4028-B3C7-57F51DBC6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4215EB-1E63-454E-9507-092A997A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Tag Helper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FC85-6820-4F2D-A0C4-DE527FFE51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B06E28C-2480-41BD-B6D7-911BBA596CEA}"/>
              </a:ext>
            </a:extLst>
          </p:cNvPr>
          <p:cNvSpPr txBox="1">
            <a:spLocks/>
          </p:cNvSpPr>
          <p:nvPr/>
        </p:nvSpPr>
        <p:spPr>
          <a:xfrm>
            <a:off x="196766" y="1243571"/>
            <a:ext cx="9413766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solidFill>
                  <a:schemeClr val="tx1"/>
                </a:solidFill>
                <a:effectLst/>
              </a:rPr>
              <a:t>[HtmlTargetElement("h1")]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public class HelloTagHelper : TagHelper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private const string MessageFormat = "Hello, {0}";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string TargetName { get; set; }</a:t>
            </a:r>
          </a:p>
          <a:p>
            <a:endParaRPr lang="en-US" sz="1600" dirty="0"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override void Process(TagHelperContext context, TagHelperOutput output)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string formattedMessage = string.Format(MessageFormat,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this.TargetName</a:t>
            </a:r>
            <a:r>
              <a:rPr lang="en-US" sz="16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output.Content.SetContent(formattedMessage);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}</a:t>
            </a:r>
            <a:endParaRPr lang="en-US" sz="16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B06E28C-2480-41BD-B6D7-911BBA596CEA}"/>
              </a:ext>
            </a:extLst>
          </p:cNvPr>
          <p:cNvSpPr txBox="1">
            <a:spLocks/>
          </p:cNvSpPr>
          <p:nvPr/>
        </p:nvSpPr>
        <p:spPr>
          <a:xfrm>
            <a:off x="190405" y="4572445"/>
            <a:ext cx="9413766" cy="2049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700" dirty="0">
                <a:solidFill>
                  <a:schemeClr val="tx1"/>
                </a:solidFill>
                <a:effectLst/>
              </a:rPr>
              <a:t>@using WebApplication;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@addTagHelper *, Microsoft.AspNetCore.Mvc.TagHelper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@addTagHelper WebApplication.TagHelpersHelloTagHelper, WebApplication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&lt;div class="tag-helper-content"&gt;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&lt;h1 target-name="John"&gt;&lt;/h1&gt;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&lt;/div&gt;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5" y="5028924"/>
            <a:ext cx="3286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0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B6839C-329C-4D80-BB4B-25450AAD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 &amp; View Components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28AD1C-6713-44EB-ABE4-2C9D55D30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F6DFB-8E33-41AC-8EE2-D0874E9107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4D217B8-8AC6-4F07-816C-36FA4B7C17B2}"/>
              </a:ext>
            </a:extLst>
          </p:cNvPr>
          <p:cNvSpPr txBox="1">
            <a:spLocks/>
          </p:cNvSpPr>
          <p:nvPr/>
        </p:nvSpPr>
        <p:spPr>
          <a:xfrm>
            <a:off x="615108" y="5348637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5396" b="1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7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Views render portions of a page</a:t>
            </a:r>
          </a:p>
          <a:p>
            <a:pPr lvl="1"/>
            <a:r>
              <a:rPr lang="en-US" dirty="0"/>
              <a:t>Break up large markup files into smaller components</a:t>
            </a:r>
          </a:p>
          <a:p>
            <a:pPr lvl="1"/>
            <a:r>
              <a:rPr lang="en-US" dirty="0"/>
              <a:t>Reduce the duplication of common view code</a:t>
            </a:r>
          </a:p>
          <a:p>
            <a:r>
              <a:rPr lang="en-US" dirty="0"/>
              <a:t>Razor partial views are normal views (</a:t>
            </a:r>
            <a:r>
              <a:rPr lang="en-US" noProof="1"/>
              <a:t>.cshtml </a:t>
            </a:r>
            <a:r>
              <a:rPr lang="en-US" dirty="0"/>
              <a:t>files)</a:t>
            </a:r>
          </a:p>
          <a:p>
            <a:pPr lvl="1"/>
            <a:r>
              <a:rPr lang="en-US" dirty="0"/>
              <a:t>Usually placed in /Shared/ or in the same directory where used</a:t>
            </a:r>
          </a:p>
          <a:p>
            <a:r>
              <a:rPr lang="en-US" dirty="0"/>
              <a:t>Can be referenced with HTML helper or Tag Helper</a:t>
            </a:r>
          </a:p>
          <a:p>
            <a:pPr lvl="1"/>
            <a:r>
              <a:rPr lang="en-US" dirty="0"/>
              <a:t>Html helpers: </a:t>
            </a:r>
            <a:r>
              <a:rPr lang="en-US" noProof="1"/>
              <a:t>Partial, PartialAsync, RenderPartial, etc.</a:t>
            </a:r>
          </a:p>
          <a:p>
            <a:pPr lvl="1"/>
            <a:r>
              <a:rPr lang="en-US" noProof="1"/>
              <a:t>Tag helper: &lt;partial name="" model="" view-data="" for="" /&gt;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0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B10E29-A32E-44E4-836F-5A54F9D5C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2418"/>
            <a:ext cx="10972800" cy="4783752"/>
          </a:xfrm>
        </p:spPr>
        <p:txBody>
          <a:bodyPr/>
          <a:lstStyle/>
          <a:p>
            <a:r>
              <a:rPr lang="en-US" dirty="0"/>
              <a:t>HTML Helper for Partial Views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Tag Helper for Partial Views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AC1B40-9DE0-4EA5-97A1-56E49834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Partial 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D9A35-EF18-4188-B12D-6926052E62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8CDD04-739F-4C0A-8816-347ACAD63BC7}"/>
              </a:ext>
            </a:extLst>
          </p:cNvPr>
          <p:cNvSpPr txBox="1">
            <a:spLocks/>
          </p:cNvSpPr>
          <p:nvPr/>
        </p:nvSpPr>
        <p:spPr>
          <a:xfrm>
            <a:off x="728993" y="4997420"/>
            <a:ext cx="851172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@foreach (var product in Model.Products)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&lt;partial name="_ProductPartial" model="product" /&gt;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  <a:endParaRPr lang="en-US" sz="20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D8CDD04-739F-4C0A-8816-347ACAD63BC7}"/>
              </a:ext>
            </a:extLst>
          </p:cNvPr>
          <p:cNvSpPr txBox="1">
            <a:spLocks/>
          </p:cNvSpPr>
          <p:nvPr/>
        </p:nvSpPr>
        <p:spPr>
          <a:xfrm>
            <a:off x="728993" y="1865782"/>
            <a:ext cx="8511721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@using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WebApplication.Models</a:t>
            </a:r>
            <a:r>
              <a:rPr lang="en-US" sz="20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@model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ProductsListViewModel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sv-SE" sz="2000" dirty="0">
                <a:solidFill>
                  <a:schemeClr val="tx1"/>
                </a:solidFill>
                <a:effectLst/>
              </a:rPr>
              <a:t>@foreach (var </a:t>
            </a:r>
            <a:r>
              <a:rPr lang="en-US" sz="2000" dirty="0">
                <a:solidFill>
                  <a:schemeClr val="tx1"/>
                </a:solidFill>
                <a:effectLst/>
              </a:rPr>
              <a:t>product</a:t>
            </a:r>
            <a:r>
              <a:rPr lang="sv-SE" sz="2000" dirty="0">
                <a:solidFill>
                  <a:schemeClr val="tx1"/>
                </a:solidFill>
                <a:effectLst/>
              </a:rPr>
              <a:t> in Model.</a:t>
            </a:r>
            <a:r>
              <a:rPr lang="en-US" sz="2000" dirty="0">
                <a:solidFill>
                  <a:schemeClr val="tx1"/>
                </a:solidFill>
                <a:effectLst/>
              </a:rPr>
              <a:t>Products</a:t>
            </a:r>
            <a:r>
              <a:rPr lang="sv-SE" sz="20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@await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Html.PartialAsync</a:t>
            </a:r>
            <a:r>
              <a:rPr lang="en-US" sz="2000" dirty="0">
                <a:solidFill>
                  <a:schemeClr val="tx1"/>
                </a:solidFill>
                <a:effectLst/>
              </a:rPr>
              <a:t>("_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ProductPartial</a:t>
            </a:r>
            <a:r>
              <a:rPr lang="en-US" sz="2000" dirty="0">
                <a:solidFill>
                  <a:schemeClr val="tx1"/>
                </a:solidFill>
                <a:effectLst/>
              </a:rPr>
              <a:t>", product);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89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A2BCE2-3ED4-4C86-831C-AA26CA9A5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Components are similar to Partial Views but much more powerful</a:t>
            </a:r>
          </a:p>
          <a:p>
            <a:pPr lvl="1"/>
            <a:r>
              <a:rPr lang="en-US" dirty="0"/>
              <a:t>No model binding</a:t>
            </a:r>
          </a:p>
          <a:p>
            <a:pPr lvl="1"/>
            <a:r>
              <a:rPr lang="en-US" dirty="0"/>
              <a:t>Depend only on the data provided to it</a:t>
            </a:r>
          </a:p>
          <a:p>
            <a:r>
              <a:rPr lang="en-US" dirty="0"/>
              <a:t>View Components:</a:t>
            </a:r>
          </a:p>
          <a:p>
            <a:pPr lvl="1"/>
            <a:r>
              <a:rPr lang="en-US" dirty="0"/>
              <a:t>Render a chunk rather than a whole response</a:t>
            </a:r>
            <a:r>
              <a:rPr lang="bg-BG" dirty="0"/>
              <a:t> (</a:t>
            </a:r>
            <a:r>
              <a:rPr lang="en-US" dirty="0"/>
              <a:t>as in </a:t>
            </a:r>
            <a:r>
              <a:rPr lang="en-US" dirty="0" err="1"/>
              <a:t>Html.Action</a:t>
            </a:r>
            <a:r>
              <a:rPr lang="en-US" dirty="0"/>
              <a:t>())</a:t>
            </a:r>
          </a:p>
          <a:p>
            <a:pPr lvl="1"/>
            <a:r>
              <a:rPr lang="en-US" dirty="0"/>
              <a:t>Can have parameters and business logic</a:t>
            </a:r>
          </a:p>
          <a:p>
            <a:pPr lvl="1"/>
            <a:r>
              <a:rPr lang="en-US" dirty="0"/>
              <a:t>Is typically invoked from a Layout page</a:t>
            </a:r>
          </a:p>
          <a:p>
            <a:pPr lvl="1"/>
            <a:r>
              <a:rPr lang="en-US" dirty="0"/>
              <a:t>Includes the same S-o-C and testability benefits between </a:t>
            </a:r>
            <a:br>
              <a:rPr lang="en-US" dirty="0"/>
            </a:br>
            <a:r>
              <a:rPr lang="en-US" dirty="0"/>
              <a:t>controller / view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8664D7-F3DB-4DB2-A10E-B1507F44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C22F4-EE5D-4A31-9323-7D56B351948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B6A9DF00-379E-4307-88E1-AE8471E85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5286" y="1688569"/>
            <a:ext cx="2044422" cy="2044422"/>
          </a:xfrm>
          <a:prstGeom prst="rect">
            <a:avLst/>
          </a:prstGeom>
        </p:spPr>
      </p:pic>
      <p:pic>
        <p:nvPicPr>
          <p:cNvPr id="10" name="Graphic 9" descr="Table">
            <a:extLst>
              <a:ext uri="{FF2B5EF4-FFF2-40B4-BE49-F238E27FC236}">
                <a16:creationId xmlns:a16="http://schemas.microsoft.com/office/drawing/2014/main" id="{25DE0EC0-E5B8-4512-AB93-FCEB26E8D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5092" y="4008401"/>
            <a:ext cx="1978090" cy="19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6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F1A452-45F6-4538-92EB-86D8332A3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components are intended anywhere you have reusable rendering </a:t>
            </a:r>
            <a:br>
              <a:rPr lang="en-US" dirty="0"/>
            </a:br>
            <a:r>
              <a:rPr lang="en-US" dirty="0"/>
              <a:t>logic that's too complex for a partial view</a:t>
            </a:r>
          </a:p>
          <a:p>
            <a:pPr lvl="1"/>
            <a:r>
              <a:rPr lang="en-US" dirty="0"/>
              <a:t>Dynamic navigation menus</a:t>
            </a:r>
          </a:p>
          <a:p>
            <a:pPr lvl="1"/>
            <a:r>
              <a:rPr lang="en-US" dirty="0"/>
              <a:t>Login panels</a:t>
            </a:r>
          </a:p>
          <a:p>
            <a:pPr lvl="1"/>
            <a:r>
              <a:rPr lang="en-US" dirty="0"/>
              <a:t>Shopping carts</a:t>
            </a:r>
          </a:p>
          <a:p>
            <a:pPr lvl="1"/>
            <a:r>
              <a:rPr lang="en-US" dirty="0"/>
              <a:t>Sidebar content</a:t>
            </a:r>
          </a:p>
          <a:p>
            <a:pPr lvl="1"/>
            <a:r>
              <a:rPr lang="en-US" dirty="0"/>
              <a:t>Recently published</a:t>
            </a:r>
            <a:br>
              <a:rPr lang="bg-BG" dirty="0"/>
            </a:br>
            <a:r>
              <a:rPr lang="en-US" dirty="0"/>
              <a:t>articles</a:t>
            </a:r>
          </a:p>
          <a:p>
            <a:pPr lvl="1"/>
            <a:r>
              <a:rPr lang="en-US" dirty="0"/>
              <a:t>Tag cloud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49960-3928-4245-BEAB-58E69A2D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DC9EC-19A8-400D-83BD-4D4301CD49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402F9-E84F-40F3-B2B9-A8BB5ADC0D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3"/>
          <a:stretch/>
        </p:blipFill>
        <p:spPr>
          <a:xfrm>
            <a:off x="4334743" y="2801078"/>
            <a:ext cx="7673755" cy="3596118"/>
          </a:xfrm>
          <a:prstGeom prst="roundRect">
            <a:avLst>
              <a:gd name="adj" fmla="val 6548"/>
            </a:avLst>
          </a:prstGeom>
        </p:spPr>
      </p:pic>
    </p:spTree>
    <p:extLst>
      <p:ext uri="{BB962C8B-B14F-4D97-AF65-F5344CB8AC3E}">
        <p14:creationId xmlns:p14="http://schemas.microsoft.com/office/powerpoint/2010/main" val="240550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DF48ED-9B4B-4A3F-9BD1-F224E204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Engine Essentials</a:t>
            </a:r>
          </a:p>
        </p:txBody>
      </p:sp>
    </p:spTree>
    <p:extLst>
      <p:ext uri="{BB962C8B-B14F-4D97-AF65-F5344CB8AC3E}">
        <p14:creationId xmlns:p14="http://schemas.microsoft.com/office/powerpoint/2010/main" val="188056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E93EAE-39A0-4160-9434-FA0E7A379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Components consist of 2 parts:</a:t>
            </a:r>
          </a:p>
          <a:p>
            <a:pPr lvl="1"/>
            <a:r>
              <a:rPr lang="en-US" dirty="0"/>
              <a:t>A class – typically derived from </a:t>
            </a:r>
            <a:r>
              <a:rPr lang="en-US" noProof="1"/>
              <a:t>ViewComponent</a:t>
            </a:r>
          </a:p>
          <a:p>
            <a:pPr lvl="1"/>
            <a:r>
              <a:rPr lang="en-US" dirty="0"/>
              <a:t>A result – typically a View</a:t>
            </a:r>
          </a:p>
          <a:p>
            <a:r>
              <a:rPr lang="en-US" dirty="0"/>
              <a:t>View Components</a:t>
            </a:r>
          </a:p>
          <a:p>
            <a:pPr lvl="1"/>
            <a:r>
              <a:rPr lang="en-US" dirty="0"/>
              <a:t>Define their logic in a method called </a:t>
            </a:r>
            <a:r>
              <a:rPr lang="en-US" noProof="1"/>
              <a:t>InvokeAsync()</a:t>
            </a:r>
          </a:p>
          <a:p>
            <a:pPr lvl="1"/>
            <a:r>
              <a:rPr lang="en-US" dirty="0"/>
              <a:t>Never directly handle a Request</a:t>
            </a:r>
          </a:p>
          <a:p>
            <a:pPr lvl="1"/>
            <a:r>
              <a:rPr lang="en-US" dirty="0"/>
              <a:t>Typically initialize a Model which is passed to the 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77018A-8C17-418F-9013-9DDEB9E5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3EEE4-F926-4E28-9FD6-F317FD1351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9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0FD50F-1745-4603-9366-8E0772CE9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783704-95FC-47B3-BAFE-150CD7A8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</a:t>
            </a:r>
            <a:r>
              <a:rPr lang="en-US" noProof="1"/>
              <a:t>own ViewComponent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6CF68-9867-4416-B886-6ED19D6FC9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228128" y="1122273"/>
            <a:ext cx="9922636" cy="54503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700" dirty="0">
                <a:solidFill>
                  <a:schemeClr val="tx1"/>
                </a:solidFill>
                <a:effectLst/>
              </a:rPr>
              <a:t>[ViewComponent(Name = "HelloWorld")]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public class HelloWorldViewComponent : ViewComponent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private readonly DataService dataService;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public HelloWorldViewComponent(DataService dataService)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this.dataService = dataService;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public async Task&lt;IViewComponentResult&gt; InvokeAsync(string name)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string helloMessage = </a:t>
            </a:r>
            <a:br>
              <a:rPr lang="en-US" sz="1700" dirty="0">
                <a:solidFill>
                  <a:schemeClr val="tx1"/>
                </a:solidFill>
                <a:effectLst/>
              </a:rPr>
            </a:br>
            <a:r>
              <a:rPr lang="en-US" sz="1700" dirty="0">
                <a:solidFill>
                  <a:schemeClr val="tx1"/>
                </a:solidFill>
                <a:effectLst/>
              </a:rPr>
              <a:t>            await this.dataService.GetHelloAsync();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this.ViewData["Message"] = helloMessage;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this.ViewData["Name"] = name;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}</a:t>
            </a:r>
            <a:endParaRPr lang="en-US" sz="17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695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68685AC-FDC4-49EC-84FE-531F2A2B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</a:t>
            </a:r>
            <a:r>
              <a:rPr lang="en-US" noProof="1"/>
              <a:t>own ViewComponent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666855" y="1314939"/>
            <a:ext cx="8227763" cy="833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nn-NO" sz="2000" dirty="0">
                <a:solidFill>
                  <a:schemeClr val="tx1"/>
                </a:solidFill>
                <a:effectLst/>
              </a:rPr>
              <a:t>@* In Default.cshtml *@</a:t>
            </a:r>
          </a:p>
          <a:p>
            <a:r>
              <a:rPr lang="nn-NO" sz="2000" dirty="0">
                <a:solidFill>
                  <a:schemeClr val="tx1"/>
                </a:solidFill>
                <a:effectLst/>
              </a:rPr>
              <a:t>&lt;h1&gt;@ViewData["Message"]!!! I am @ViewData["Name"]&lt;/h1&gt;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666855" y="2480138"/>
            <a:ext cx="103613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&lt;div class="view-component-content"&gt;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@await Component.InvokeAsync("HelloWorld", new { name = "David" });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&lt;vc:HelloWorld name="John"&gt;&lt;/vc:HelloWorld&gt;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&lt;/div&gt;</a:t>
            </a:r>
          </a:p>
        </p:txBody>
      </p:sp>
      <p:sp>
        <p:nvSpPr>
          <p:cNvPr id="7" name="Arrow: Down 13">
            <a:extLst>
              <a:ext uri="{FF2B5EF4-FFF2-40B4-BE49-F238E27FC236}">
                <a16:creationId xmlns:a16="http://schemas.microsoft.com/office/drawing/2014/main" id="{B4C2EABB-4565-4510-B6A7-7CB7061EE753}"/>
              </a:ext>
            </a:extLst>
          </p:cNvPr>
          <p:cNvSpPr/>
          <p:nvPr/>
        </p:nvSpPr>
        <p:spPr bwMode="auto">
          <a:xfrm>
            <a:off x="3501545" y="4176117"/>
            <a:ext cx="325598" cy="40009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19" y="4822974"/>
            <a:ext cx="58102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4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289C25-2C45-4439-9F5F-CAEDB965A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Views in ASP.NET Core MVC use the Razor View Engine to embed </a:t>
            </a:r>
            <a:br>
              <a:rPr lang="en-US" dirty="0"/>
            </a:br>
            <a:r>
              <a:rPr lang="en-US" dirty="0"/>
              <a:t>.NET Code in HTML Markup.</a:t>
            </a:r>
          </a:p>
          <a:p>
            <a:pPr lvl="1"/>
            <a:r>
              <a:rPr lang="en-US" dirty="0"/>
              <a:t>Usually, they contain minimal logic, related only to presenting data</a:t>
            </a:r>
          </a:p>
          <a:p>
            <a:r>
              <a:rPr lang="en-US" dirty="0"/>
              <a:t>Data can be passed to a View by using the </a:t>
            </a:r>
            <a:r>
              <a:rPr lang="en-US" noProof="1"/>
              <a:t>ViewData</a:t>
            </a:r>
            <a:r>
              <a:rPr lang="en-US" dirty="0"/>
              <a:t>, </a:t>
            </a:r>
            <a:r>
              <a:rPr lang="en-US" noProof="1"/>
              <a:t>ViewBag</a:t>
            </a:r>
            <a:r>
              <a:rPr lang="en-US" dirty="0"/>
              <a:t> or </a:t>
            </a:r>
            <a:br>
              <a:rPr lang="en-US" dirty="0"/>
            </a:br>
            <a:r>
              <a:rPr lang="en-US" dirty="0"/>
              <a:t>through a </a:t>
            </a:r>
            <a:r>
              <a:rPr lang="en-US" noProof="1"/>
              <a:t>ViewModel</a:t>
            </a:r>
            <a:r>
              <a:rPr lang="en-US" dirty="0"/>
              <a:t> (Strongly-Typed View).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1B1BE9-EF2E-4CC4-B6C2-BE0C2DE2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Engine Essentials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81F15-0EB8-4470-9918-47077CDD9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3" y="4540029"/>
            <a:ext cx="5288765" cy="1591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F4DB4-5132-443F-8083-0715A6309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256" y="4481476"/>
            <a:ext cx="4762151" cy="170855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127EB2D-FB04-47AA-8D74-3BB6F6C43CDF}"/>
              </a:ext>
            </a:extLst>
          </p:cNvPr>
          <p:cNvSpPr/>
          <p:nvPr/>
        </p:nvSpPr>
        <p:spPr bwMode="auto">
          <a:xfrm>
            <a:off x="6026750" y="5093159"/>
            <a:ext cx="550506" cy="48519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777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With ViewBag (dynamic type):</a:t>
            </a:r>
          </a:p>
          <a:p>
            <a:pPr lvl="1"/>
            <a:r>
              <a:rPr lang="en-US" noProof="1"/>
              <a:t>Action: ViewBag.Message = "Hello World!";</a:t>
            </a:r>
          </a:p>
          <a:p>
            <a:pPr lvl="1"/>
            <a:r>
              <a:rPr lang="en-US" noProof="1"/>
              <a:t>View: @ViewBag.Message </a:t>
            </a:r>
          </a:p>
          <a:p>
            <a:r>
              <a:rPr lang="en-US" noProof="1"/>
              <a:t>With ViewData (dictionary)</a:t>
            </a:r>
          </a:p>
          <a:p>
            <a:pPr lvl="1"/>
            <a:r>
              <a:rPr lang="en-US" noProof="1"/>
              <a:t>Action: ViewData["message"] = "Hello World!";</a:t>
            </a:r>
          </a:p>
          <a:p>
            <a:pPr lvl="1"/>
            <a:r>
              <a:rPr lang="en-US" noProof="1"/>
              <a:t>View: @ViewData["message"]</a:t>
            </a:r>
          </a:p>
          <a:p>
            <a:r>
              <a:rPr lang="en-US" noProof="1"/>
              <a:t>With Strongly-typed views:</a:t>
            </a:r>
          </a:p>
          <a:p>
            <a:pPr lvl="1"/>
            <a:r>
              <a:rPr lang="en-US" noProof="1"/>
              <a:t>Action: return View(model);</a:t>
            </a:r>
          </a:p>
          <a:p>
            <a:pPr lvl="1"/>
            <a:r>
              <a:rPr lang="en-US" noProof="1"/>
              <a:t>View: @model ModelDataType</a:t>
            </a:r>
            <a:r>
              <a:rPr lang="bg-BG" noProof="1"/>
              <a:t> </a:t>
            </a:r>
            <a:r>
              <a:rPr lang="en-US" noProof="1"/>
              <a:t>and then @Model.Message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to a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Graphic 8" descr="Scissors">
            <a:extLst>
              <a:ext uri="{FF2B5EF4-FFF2-40B4-BE49-F238E27FC236}">
                <a16:creationId xmlns:a16="http://schemas.microsoft.com/office/drawing/2014/main" id="{DC15881E-35BA-4E7C-94EE-D442EB2D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45665">
            <a:off x="8625889" y="2232368"/>
            <a:ext cx="3450865" cy="345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0D564D-91E1-4F8B-BD14-DDE7B14E5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Base Controller class provides a lot of functionality</a:t>
            </a:r>
          </a:p>
          <a:p>
            <a:pPr lvl="1"/>
            <a:r>
              <a:rPr lang="en-US" dirty="0"/>
              <a:t>View() method – One of the most frequently used Controller class members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2C4F2-2A98-47B8-B1AB-811F6E02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6FA97-8E16-44D2-839B-D4C8A61C22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3414D85-528E-4591-9757-DA432E376965}"/>
              </a:ext>
            </a:extLst>
          </p:cNvPr>
          <p:cNvSpPr txBox="1">
            <a:spLocks/>
          </p:cNvSpPr>
          <p:nvPr/>
        </p:nvSpPr>
        <p:spPr>
          <a:xfrm>
            <a:off x="771298" y="2440502"/>
            <a:ext cx="5324702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</a:t>
            </a:r>
            <a:r>
              <a:rPr lang="en-US" sz="1800" dirty="0">
                <a:solidFill>
                  <a:schemeClr val="tx1"/>
                </a:solidFill>
                <a:effectLst/>
              </a:rPr>
              <a:t>ublic class HomeController : Controller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>
                <a:solidFill>
                  <a:schemeClr val="tx1"/>
                </a:solidFill>
                <a:effectLst/>
              </a:rPr>
              <a:t>public IActionResult Index()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1800" dirty="0">
                <a:solidFill>
                  <a:schemeClr val="tx1"/>
                </a:solidFill>
                <a:effectLst/>
              </a:rPr>
              <a:t>return this.View();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  <a:endParaRPr lang="en-US" sz="18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5037AC-46C1-4594-A7A3-FB20F11CC55F}"/>
              </a:ext>
            </a:extLst>
          </p:cNvPr>
          <p:cNvSpPr txBox="1">
            <a:spLocks/>
          </p:cNvSpPr>
          <p:nvPr/>
        </p:nvSpPr>
        <p:spPr>
          <a:xfrm>
            <a:off x="6184854" y="2440502"/>
            <a:ext cx="581038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>
                <a:solidFill>
                  <a:schemeClr val="tx1"/>
                </a:solidFill>
                <a:effectLst/>
              </a:rPr>
              <a:t>public IActionResult Index()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return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>
                <a:solidFill>
                  <a:schemeClr val="tx1"/>
                </a:solidFill>
                <a:effectLst/>
              </a:rPr>
              <a:t>this.View(</a:t>
            </a:r>
            <a:r>
              <a:rPr lang="en-US" dirty="0">
                <a:solidFill>
                  <a:schemeClr val="tx1"/>
                </a:solidFill>
                <a:effectLst/>
              </a:rPr>
              <a:t>"~/Views/Other/Index.cshtml"</a:t>
            </a:r>
            <a:r>
              <a:rPr lang="en-US" sz="18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615E2B-D624-4116-B5D6-21037A19E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96" y="4853239"/>
            <a:ext cx="2714705" cy="16172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FA1FBD-0F8A-4DC8-8CDA-0A05EDFDD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74"/>
          <a:stretch/>
        </p:blipFill>
        <p:spPr>
          <a:xfrm>
            <a:off x="7732692" y="4696400"/>
            <a:ext cx="2714704" cy="193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0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E2C8823-756F-4E4A-AD57-B208E3375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00955" y="1257311"/>
            <a:ext cx="2137606" cy="101566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View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859227" y="1315576"/>
            <a:ext cx="2137606" cy="95739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Controller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07997" y="5449166"/>
            <a:ext cx="2137607" cy="101401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Generated Output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120" y="5128010"/>
            <a:ext cx="3655670" cy="15780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611" y="2462042"/>
            <a:ext cx="4353866" cy="1864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817" y="2476989"/>
            <a:ext cx="3589259" cy="26190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1533" r="7029" b="1"/>
          <a:stretch/>
        </p:blipFill>
        <p:spPr>
          <a:xfrm>
            <a:off x="240905" y="2498102"/>
            <a:ext cx="3680464" cy="231675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980091" y="1286443"/>
            <a:ext cx="2137606" cy="101566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noProof="1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ViewModel</a:t>
            </a:r>
          </a:p>
        </p:txBody>
      </p:sp>
      <p:sp>
        <p:nvSpPr>
          <p:cNvPr id="14" name="Arrow: Right 6">
            <a:extLst>
              <a:ext uri="{FF2B5EF4-FFF2-40B4-BE49-F238E27FC236}">
                <a16:creationId xmlns:a16="http://schemas.microsoft.com/office/drawing/2014/main" id="{6DBC5125-7112-4BC4-95FE-624F8AC946D9}"/>
              </a:ext>
            </a:extLst>
          </p:cNvPr>
          <p:cNvSpPr/>
          <p:nvPr/>
        </p:nvSpPr>
        <p:spPr bwMode="auto">
          <a:xfrm>
            <a:off x="4331984" y="5707086"/>
            <a:ext cx="839755" cy="4198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934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0930-2576-4FF0-9692-6DBEBF74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</a:t>
            </a:r>
            <a:r>
              <a:rPr lang="en-US" dirty="0" err="1"/>
              <a:t>SyntaX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F6DFB-8E33-41AC-8EE2-D0874E9107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6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052"/>
            <a:ext cx="10972800" cy="4842118"/>
          </a:xfrm>
        </p:spPr>
        <p:txBody>
          <a:bodyPr/>
          <a:lstStyle/>
          <a:p>
            <a:r>
              <a:rPr lang="en-US" dirty="0"/>
              <a:t>@ – For values (HTML encoded)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@{ … } – For code blocks (keep the view simple!)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F551DE0-2326-4150-AFA4-07B8C271A2AD}"/>
              </a:ext>
            </a:extLst>
          </p:cNvPr>
          <p:cNvSpPr txBox="1">
            <a:spLocks/>
          </p:cNvSpPr>
          <p:nvPr/>
        </p:nvSpPr>
        <p:spPr>
          <a:xfrm>
            <a:off x="823661" y="1827384"/>
            <a:ext cx="7588376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time is: @DateTime.Now!!!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Not HTML encoded value: @Html.Raw(someVar)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1F6853C-9BF3-4684-A554-51C0E55DFD10}"/>
              </a:ext>
            </a:extLst>
          </p:cNvPr>
          <p:cNvSpPr txBox="1">
            <a:spLocks/>
          </p:cNvSpPr>
          <p:nvPr/>
        </p:nvSpPr>
        <p:spPr>
          <a:xfrm>
            <a:off x="238320" y="4075650"/>
            <a:ext cx="1171536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@{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var productName = "Energy drink";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if (Model != null) { productName = Model.ProductName; 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else if (ViewBag.ProductName != null) { productName = ViewBag.ProductName; 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&lt;p&gt;Product "@productName" has been added in your shopping cart&lt;/p&gt;</a:t>
            </a:r>
          </a:p>
        </p:txBody>
      </p:sp>
    </p:spTree>
    <p:extLst>
      <p:ext uri="{BB962C8B-B14F-4D97-AF65-F5344CB8AC3E}">
        <p14:creationId xmlns:p14="http://schemas.microsoft.com/office/powerpoint/2010/main" val="92350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Presentation 16.9_FGW">
  <a:themeElements>
    <a:clrScheme name="GreenwichVN">
      <a:dk1>
        <a:srgbClr val="000000"/>
      </a:dk1>
      <a:lt1>
        <a:srgbClr val="FFFFFF"/>
      </a:lt1>
      <a:dk2>
        <a:srgbClr val="3C4CA2"/>
      </a:dk2>
      <a:lt2>
        <a:srgbClr val="A8AD36"/>
      </a:lt2>
      <a:accent1>
        <a:srgbClr val="0082B5"/>
      </a:accent1>
      <a:accent2>
        <a:srgbClr val="F6D688"/>
      </a:accent2>
      <a:accent3>
        <a:srgbClr val="A5A5A5"/>
      </a:accent3>
      <a:accent4>
        <a:srgbClr val="F16221"/>
      </a:accent4>
      <a:accent5>
        <a:srgbClr val="775BA6"/>
      </a:accent5>
      <a:accent6>
        <a:srgbClr val="4DAE46"/>
      </a:accent6>
      <a:hlink>
        <a:srgbClr val="FBC73C"/>
      </a:hlink>
      <a:folHlink>
        <a:srgbClr val="742C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5903</TotalTime>
  <Words>1906</Words>
  <Application>Microsoft Office PowerPoint</Application>
  <PresentationFormat>Widescreen</PresentationFormat>
  <Paragraphs>342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Black</vt:lpstr>
      <vt:lpstr>Calibri</vt:lpstr>
      <vt:lpstr>Consolas</vt:lpstr>
      <vt:lpstr>Verdana</vt:lpstr>
      <vt:lpstr>Wingdings</vt:lpstr>
      <vt:lpstr>Presentation 16.9_FGW</vt:lpstr>
      <vt:lpstr>Razor Views</vt:lpstr>
      <vt:lpstr>Table of Contents</vt:lpstr>
      <vt:lpstr>View Engine Essentials</vt:lpstr>
      <vt:lpstr>View Engine Essentials</vt:lpstr>
      <vt:lpstr>Passing Data to a View</vt:lpstr>
      <vt:lpstr>Returning Views</vt:lpstr>
      <vt:lpstr>How it works?</vt:lpstr>
      <vt:lpstr>Razor SyntaX</vt:lpstr>
      <vt:lpstr>Razor Syntax</vt:lpstr>
      <vt:lpstr>Razor Syntax (2)</vt:lpstr>
      <vt:lpstr>Razor Syntax (3)</vt:lpstr>
      <vt:lpstr>Razor Syntax (4)</vt:lpstr>
      <vt:lpstr>Views – Dependency Injection</vt:lpstr>
      <vt:lpstr>Layout and Special View Files</vt:lpstr>
      <vt:lpstr>Layout</vt:lpstr>
      <vt:lpstr>_ViewStart.cshtml</vt:lpstr>
      <vt:lpstr>_ViewImports.cshtml </vt:lpstr>
      <vt:lpstr>Sections</vt:lpstr>
      <vt:lpstr>HTML Helpers and Tag Helpers </vt:lpstr>
      <vt:lpstr>HTML Helpers</vt:lpstr>
      <vt:lpstr>Tag Helpers</vt:lpstr>
      <vt:lpstr>Tag Helpers vs HTML Helpers</vt:lpstr>
      <vt:lpstr>Tag Helpers vs HTML Helpers</vt:lpstr>
      <vt:lpstr>Creating your own Tag Helper</vt:lpstr>
      <vt:lpstr>Partial Views &amp; View Components </vt:lpstr>
      <vt:lpstr>Partial Views</vt:lpstr>
      <vt:lpstr>Use of Partial Views</vt:lpstr>
      <vt:lpstr>View Components</vt:lpstr>
      <vt:lpstr>View Components</vt:lpstr>
      <vt:lpstr>View Components</vt:lpstr>
      <vt:lpstr>Defining your own ViewComponent </vt:lpstr>
      <vt:lpstr>Defining your own ViewComponent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Nhu Vinh Hoang</cp:lastModifiedBy>
  <cp:revision>1058</cp:revision>
  <dcterms:created xsi:type="dcterms:W3CDTF">2018-05-23T13:08:44Z</dcterms:created>
  <dcterms:modified xsi:type="dcterms:W3CDTF">2022-02-05T05:50:54Z</dcterms:modified>
</cp:coreProperties>
</file>