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33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547" r:id="rId4"/>
    <p:sldId id="557" r:id="rId5"/>
    <p:sldId id="548" r:id="rId6"/>
    <p:sldId id="587" r:id="rId7"/>
    <p:sldId id="558" r:id="rId8"/>
    <p:sldId id="550" r:id="rId9"/>
    <p:sldId id="551" r:id="rId10"/>
    <p:sldId id="559" r:id="rId11"/>
    <p:sldId id="566" r:id="rId12"/>
    <p:sldId id="576" r:id="rId13"/>
    <p:sldId id="577" r:id="rId14"/>
    <p:sldId id="573" r:id="rId15"/>
    <p:sldId id="572" r:id="rId16"/>
    <p:sldId id="571" r:id="rId17"/>
    <p:sldId id="574" r:id="rId18"/>
    <p:sldId id="575" r:id="rId19"/>
    <p:sldId id="552" r:id="rId20"/>
    <p:sldId id="549" r:id="rId21"/>
    <p:sldId id="555" r:id="rId22"/>
    <p:sldId id="585" r:id="rId23"/>
    <p:sldId id="556" r:id="rId24"/>
    <p:sldId id="569" r:id="rId25"/>
    <p:sldId id="570" r:id="rId26"/>
    <p:sldId id="567" r:id="rId27"/>
    <p:sldId id="568" r:id="rId28"/>
    <p:sldId id="554" r:id="rId29"/>
    <p:sldId id="553" r:id="rId30"/>
    <p:sldId id="589" r:id="rId31"/>
    <p:sldId id="561" r:id="rId32"/>
    <p:sldId id="560" r:id="rId33"/>
    <p:sldId id="562" r:id="rId34"/>
    <p:sldId id="578" r:id="rId35"/>
    <p:sldId id="579" r:id="rId36"/>
    <p:sldId id="580" r:id="rId37"/>
    <p:sldId id="581" r:id="rId38"/>
    <p:sldId id="582" r:id="rId39"/>
    <p:sldId id="592" r:id="rId40"/>
    <p:sldId id="5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Application Flow" id="{A2E9BFBC-B9A4-4C35-910A-7C858F027A1B}">
          <p14:sldIdLst>
            <p14:sldId id="547"/>
            <p14:sldId id="557"/>
            <p14:sldId id="548"/>
            <p14:sldId id="587"/>
            <p14:sldId id="558"/>
            <p14:sldId id="550"/>
            <p14:sldId id="551"/>
            <p14:sldId id="559"/>
            <p14:sldId id="566"/>
            <p14:sldId id="576"/>
            <p14:sldId id="577"/>
          </p14:sldIdLst>
        </p14:section>
        <p14:section name="Error Handling" id="{4E4DA96B-C518-41FD-99DE-B28F0FC4C0C6}">
          <p14:sldIdLst>
            <p14:sldId id="573"/>
            <p14:sldId id="572"/>
            <p14:sldId id="571"/>
            <p14:sldId id="574"/>
            <p14:sldId id="575"/>
          </p14:sldIdLst>
        </p14:section>
        <p14:section name="Middleware" id="{F16D1DD3-7A2E-4B23-B64C-061EBF5F0298}">
          <p14:sldIdLst>
            <p14:sldId id="552"/>
            <p14:sldId id="549"/>
            <p14:sldId id="555"/>
            <p14:sldId id="585"/>
            <p14:sldId id="556"/>
            <p14:sldId id="569"/>
            <p14:sldId id="570"/>
            <p14:sldId id="567"/>
            <p14:sldId id="568"/>
          </p14:sldIdLst>
        </p14:section>
        <p14:section name="Filters" id="{653B6208-7638-4EB1-ABA8-9FC4575C195E}">
          <p14:sldIdLst>
            <p14:sldId id="554"/>
            <p14:sldId id="553"/>
            <p14:sldId id="589"/>
            <p14:sldId id="561"/>
            <p14:sldId id="560"/>
            <p14:sldId id="562"/>
            <p14:sldId id="578"/>
            <p14:sldId id="579"/>
            <p14:sldId id="580"/>
            <p14:sldId id="581"/>
            <p14:sldId id="582"/>
            <p14:sldId id="592"/>
            <p14:sldId id="593"/>
          </p14:sldIdLst>
        </p14:section>
        <p14:section name="Conclusion" id="{10E03AB1-9AA8-4E86-9A64-D741901E50A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94403" autoAdjust="0"/>
  </p:normalViewPr>
  <p:slideViewPr>
    <p:cSldViewPr snapToGrid="0" showGuides="1">
      <p:cViewPr>
        <p:scale>
          <a:sx n="100" d="100"/>
          <a:sy n="100" d="100"/>
        </p:scale>
        <p:origin x="1406" y="46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5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0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8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5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892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27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892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1500" b="1">
                <a:solidFill>
                  <a:srgbClr val="F06E28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655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2912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1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7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9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9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7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3534F68-EC21-4073-85E9-EA41DD2F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36526"/>
            <a:ext cx="8751651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674077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8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1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0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7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3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7" y="4270382"/>
            <a:ext cx="10619316" cy="1500187"/>
          </a:xfrm>
        </p:spPr>
        <p:txBody>
          <a:bodyPr anchor="b"/>
          <a:lstStyle>
            <a:lvl1pPr marL="0" indent="0" algn="r">
              <a:buNone/>
              <a:defRPr sz="1500" b="1">
                <a:solidFill>
                  <a:srgbClr val="F06E28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90821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0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1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0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4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4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100">
                <a:solidFill>
                  <a:srgbClr val="2E3791"/>
                </a:solidFill>
              </a:defRPr>
            </a:lvl1pPr>
            <a:lvl2pPr>
              <a:defRPr sz="1800">
                <a:solidFill>
                  <a:srgbClr val="2E3791"/>
                </a:solidFill>
              </a:defRPr>
            </a:lvl2pPr>
            <a:lvl3pPr>
              <a:defRPr sz="1500">
                <a:solidFill>
                  <a:srgbClr val="2E3791"/>
                </a:solidFill>
              </a:defRPr>
            </a:lvl3pPr>
            <a:lvl4pPr>
              <a:defRPr sz="1350">
                <a:solidFill>
                  <a:srgbClr val="2E3791"/>
                </a:solidFill>
              </a:defRPr>
            </a:lvl4pPr>
            <a:lvl5pPr>
              <a:defRPr sz="1350">
                <a:solidFill>
                  <a:srgbClr val="2E379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100">
                <a:solidFill>
                  <a:srgbClr val="2E3791"/>
                </a:solidFill>
              </a:defRPr>
            </a:lvl1pPr>
            <a:lvl2pPr>
              <a:defRPr sz="1800">
                <a:solidFill>
                  <a:srgbClr val="2E3791"/>
                </a:solidFill>
              </a:defRPr>
            </a:lvl2pPr>
            <a:lvl3pPr>
              <a:defRPr sz="1500">
                <a:solidFill>
                  <a:srgbClr val="2E3791"/>
                </a:solidFill>
              </a:defRPr>
            </a:lvl3pPr>
            <a:lvl4pPr>
              <a:defRPr sz="1350">
                <a:solidFill>
                  <a:srgbClr val="2E3791"/>
                </a:solidFill>
              </a:defRPr>
            </a:lvl4pPr>
            <a:lvl5pPr>
              <a:defRPr sz="1350">
                <a:solidFill>
                  <a:srgbClr val="2E379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7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7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A6524D7-D26E-47CD-9B07-E8DE9EE5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36526"/>
            <a:ext cx="8751651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045604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7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7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214D299-8C3D-4910-B06F-D17DD07D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36526"/>
            <a:ext cx="8751651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2145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7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3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7" y="4270382"/>
            <a:ext cx="10619316" cy="1500187"/>
          </a:xfrm>
        </p:spPr>
        <p:txBody>
          <a:bodyPr anchor="ctr"/>
          <a:lstStyle>
            <a:lvl1pPr marL="0" indent="0" algn="r">
              <a:buNone/>
              <a:defRPr sz="1500" b="1">
                <a:solidFill>
                  <a:srgbClr val="F06E28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9118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6576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5C8E18-FD91-4D75-8065-D52E1EC6AD1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8FBC8A9-B1E7-4609-986F-DAC223BD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36526"/>
            <a:ext cx="8751651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64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4" r:id="rId40"/>
    <p:sldLayoutId id="2147483735" r:id="rId41"/>
    <p:sldLayoutId id="2147483736" r:id="rId4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kern="1200">
          <a:solidFill>
            <a:srgbClr val="2E379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2E379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E379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2E379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2E379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1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9.svg"/><Relationship Id="rId21" Type="http://schemas.openxmlformats.org/officeDocument/2006/relationships/image" Target="../media/image25.svg"/><Relationship Id="rId7" Type="http://schemas.openxmlformats.org/officeDocument/2006/relationships/image" Target="../media/image7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svg"/><Relationship Id="rId5" Type="http://schemas.openxmlformats.org/officeDocument/2006/relationships/image" Target="../media/image11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10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Flow, Filters &amp; 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Fundamentals</a:t>
            </a:r>
            <a:r>
              <a:rPr lang="en-US"/>
              <a:t>, Errors, </a:t>
            </a:r>
            <a:r>
              <a:rPr lang="en-US" dirty="0"/>
              <a:t>Filters, Middleware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9A97E3-49C8-4D0F-82CD-5AC80DE0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configuration in ASP.NET Core is based on key-value pairs </a:t>
            </a:r>
          </a:p>
          <a:p>
            <a:pPr lvl="1"/>
            <a:r>
              <a:rPr lang="en-US" dirty="0"/>
              <a:t>App configurations are specified in configuration providers</a:t>
            </a:r>
          </a:p>
          <a:p>
            <a:r>
              <a:rPr lang="en-US" dirty="0"/>
              <a:t>Configuration providers read data from configuration sources</a:t>
            </a:r>
          </a:p>
          <a:p>
            <a:pPr lvl="1"/>
            <a:r>
              <a:rPr lang="en-US" dirty="0"/>
              <a:t>Azure Key Vault, Command-line arguments</a:t>
            </a:r>
          </a:p>
          <a:p>
            <a:pPr lvl="1"/>
            <a:r>
              <a:rPr lang="en-US" dirty="0"/>
              <a:t>Custom providers (installed or created)</a:t>
            </a:r>
          </a:p>
          <a:p>
            <a:pPr lvl="1"/>
            <a:r>
              <a:rPr lang="en-US" dirty="0"/>
              <a:t>Directory files, Environment variables, etc.</a:t>
            </a:r>
          </a:p>
          <a:p>
            <a:r>
              <a:rPr lang="en-US" dirty="0"/>
              <a:t>One of the default sources is </a:t>
            </a:r>
            <a:r>
              <a:rPr lang="en-US" noProof="1"/>
              <a:t>appsettings.json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E6455-3CB7-41B6-A22A-502E5D0E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802F6-EDF4-417E-A565-C54D2EF137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C6DA1-DEDD-4EC9-AA42-89639FA32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602" y="3262152"/>
            <a:ext cx="1916338" cy="1916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CB1BC1-8E22-49CE-B1F0-19B566C58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648" y="4645018"/>
            <a:ext cx="1752175" cy="17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4D890A-6EB2-4E78-85F5-0BA11121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configuration is read at app startup from the providers</a:t>
            </a:r>
          </a:p>
          <a:p>
            <a:pPr lvl="1"/>
            <a:r>
              <a:rPr lang="en-US" noProof="1"/>
              <a:t>Configuration properties are mapped in IConfiguration</a:t>
            </a:r>
          </a:p>
          <a:p>
            <a:pPr lvl="1"/>
            <a:r>
              <a:rPr lang="en-US" noProof="1"/>
              <a:t>IConfiguration is available in the app’s DI container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8A6911-EE20-4972-8A78-DFA6A080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629A8-49B1-441A-897E-C849175DA4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32E660-7F3A-4622-B984-5FCB09669D12}"/>
              </a:ext>
            </a:extLst>
          </p:cNvPr>
          <p:cNvGrpSpPr/>
          <p:nvPr/>
        </p:nvGrpSpPr>
        <p:grpSpPr>
          <a:xfrm>
            <a:off x="1137990" y="3024865"/>
            <a:ext cx="3179861" cy="2434101"/>
            <a:chOff x="196766" y="3009828"/>
            <a:chExt cx="4297622" cy="2434101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60F373B-6DCC-419E-9765-374020CDAFA6}"/>
                </a:ext>
              </a:extLst>
            </p:cNvPr>
            <p:cNvSpPr txBox="1">
              <a:spLocks/>
            </p:cNvSpPr>
            <p:nvPr/>
          </p:nvSpPr>
          <p:spPr>
            <a:xfrm>
              <a:off x="196766" y="3009828"/>
              <a:ext cx="4297622" cy="24341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endParaRPr lang="en-US" sz="1600" dirty="0">
                <a:ln w="0">
                  <a:noFill/>
                </a:ln>
                <a:solidFill>
                  <a:schemeClr val="tx2"/>
                </a:solidFill>
                <a:effectLst/>
              </a:endParaRP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"Greeting":  "Hello!", 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"Config":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    "Secret": </a:t>
              </a:r>
              <a:b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    "Can’t touch this"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},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...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D9B744-0219-4CB3-A8E4-FB03CDC734F3}"/>
                </a:ext>
              </a:extLst>
            </p:cNvPr>
            <p:cNvSpPr txBox="1"/>
            <p:nvPr/>
          </p:nvSpPr>
          <p:spPr>
            <a:xfrm>
              <a:off x="1997520" y="3009828"/>
              <a:ext cx="2490504" cy="43669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/>
                <a:t>appsettings.json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7BCCE0-0DA1-4E49-99AA-FE109FAFD3B7}"/>
              </a:ext>
            </a:extLst>
          </p:cNvPr>
          <p:cNvGrpSpPr/>
          <p:nvPr/>
        </p:nvGrpSpPr>
        <p:grpSpPr>
          <a:xfrm>
            <a:off x="4495598" y="3024865"/>
            <a:ext cx="7079091" cy="3418986"/>
            <a:chOff x="3549872" y="3009828"/>
            <a:chExt cx="7065703" cy="3418986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FA21C340-EB8F-4CF7-98A8-F45892AADF4E}"/>
                </a:ext>
              </a:extLst>
            </p:cNvPr>
            <p:cNvSpPr txBox="1">
              <a:spLocks/>
            </p:cNvSpPr>
            <p:nvPr/>
          </p:nvSpPr>
          <p:spPr>
            <a:xfrm>
              <a:off x="3549872" y="3009828"/>
              <a:ext cx="7065703" cy="34189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public class HomeController : Controller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private readonly IConfiguration config;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public HomeController(IConfiguration config)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    this.config = config;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public IActionResult Config()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    return Content(this.config["Greeting"]); </a:t>
              </a:r>
              <a:b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    // Hello!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9B3A86-1089-498F-BDE8-F2FECB50D8CE}"/>
                </a:ext>
              </a:extLst>
            </p:cNvPr>
            <p:cNvSpPr txBox="1"/>
            <p:nvPr/>
          </p:nvSpPr>
          <p:spPr>
            <a:xfrm>
              <a:off x="8582717" y="3009828"/>
              <a:ext cx="2032127" cy="43669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/>
                <a:t>HomeController.cs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292576-8FB4-4FEC-9425-06630AC54FFF}"/>
              </a:ext>
            </a:extLst>
          </p:cNvPr>
          <p:cNvGrpSpPr/>
          <p:nvPr/>
        </p:nvGrpSpPr>
        <p:grpSpPr>
          <a:xfrm>
            <a:off x="1137989" y="3024864"/>
            <a:ext cx="3179861" cy="2449697"/>
            <a:chOff x="790841" y="1077620"/>
            <a:chExt cx="4297622" cy="2449697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86CA84FC-FD9B-403D-AB7E-B4E3068AB18B}"/>
                </a:ext>
              </a:extLst>
            </p:cNvPr>
            <p:cNvSpPr txBox="1">
              <a:spLocks/>
            </p:cNvSpPr>
            <p:nvPr/>
          </p:nvSpPr>
          <p:spPr>
            <a:xfrm>
              <a:off x="790841" y="1093216"/>
              <a:ext cx="4297622" cy="24341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endParaRPr lang="en-US" sz="1600" dirty="0">
                <a:ln w="0">
                  <a:noFill/>
                </a:ln>
                <a:solidFill>
                  <a:schemeClr val="tx2"/>
                </a:solidFill>
                <a:effectLst/>
              </a:endParaRP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"Greeting":  "Hello!", 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"Config":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    "Secret": </a:t>
              </a:r>
              <a:b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    "Can’t touch this"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},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...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9659C4-4AC3-4848-A0F1-60267B19E349}"/>
                </a:ext>
              </a:extLst>
            </p:cNvPr>
            <p:cNvSpPr txBox="1"/>
            <p:nvPr/>
          </p:nvSpPr>
          <p:spPr>
            <a:xfrm>
              <a:off x="2581175" y="1077620"/>
              <a:ext cx="2490504" cy="43669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/>
                <a:t>appsettings.json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8F4CB6-4A9B-43AC-9143-6955BD059968}"/>
              </a:ext>
            </a:extLst>
          </p:cNvPr>
          <p:cNvGrpSpPr/>
          <p:nvPr/>
        </p:nvGrpSpPr>
        <p:grpSpPr>
          <a:xfrm>
            <a:off x="4493173" y="3018490"/>
            <a:ext cx="7086584" cy="3418986"/>
            <a:chOff x="3529199" y="2991261"/>
            <a:chExt cx="7073182" cy="3418986"/>
          </a:xfrm>
        </p:grpSpPr>
        <p:sp>
          <p:nvSpPr>
            <p:cNvPr id="17" name="Text Placeholder 5">
              <a:extLst>
                <a:ext uri="{FF2B5EF4-FFF2-40B4-BE49-F238E27FC236}">
                  <a16:creationId xmlns:a16="http://schemas.microsoft.com/office/drawing/2014/main" id="{0AA9FD12-272E-4671-9F06-A1BBDFDDF2DC}"/>
                </a:ext>
              </a:extLst>
            </p:cNvPr>
            <p:cNvSpPr txBox="1">
              <a:spLocks/>
            </p:cNvSpPr>
            <p:nvPr/>
          </p:nvSpPr>
          <p:spPr>
            <a:xfrm>
              <a:off x="3529199" y="2991261"/>
              <a:ext cx="7065703" cy="34189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public class HomeController : Controller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private readonly IConfiguration config;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public HomeController(IConfiguration config)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    this.config = config;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public IActionResult Config()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    return Content(this.config["Config:Secret"]); </a:t>
              </a:r>
              <a:b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    // Can’t touch this!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2"/>
                  </a:solidFill>
                  <a:effectLst/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019D81-6169-4E9B-A38B-A68E5AB47160}"/>
                </a:ext>
              </a:extLst>
            </p:cNvPr>
            <p:cNvSpPr txBox="1"/>
            <p:nvPr/>
          </p:nvSpPr>
          <p:spPr>
            <a:xfrm>
              <a:off x="8570254" y="3000961"/>
              <a:ext cx="2032127" cy="43669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/>
                <a:t>HomeController.cs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7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options, by convention, are set in </a:t>
            </a:r>
            <a:r>
              <a:rPr lang="en-US" noProof="1"/>
              <a:t>ConfigureServices()</a:t>
            </a:r>
          </a:p>
          <a:p>
            <a:pPr lvl="1"/>
            <a:r>
              <a:rPr lang="en-US" noProof="1"/>
              <a:t>Called before the Configure() method, by the WebHost</a:t>
            </a:r>
          </a:p>
          <a:p>
            <a:pPr lvl="1"/>
            <a:r>
              <a:rPr lang="en-US" noProof="1"/>
              <a:t>Typical pattern is Add{Service} and then services.Configure(Service)</a:t>
            </a:r>
          </a:p>
          <a:p>
            <a:r>
              <a:rPr lang="en-US" noProof="1"/>
              <a:t>Adding services to the service container:</a:t>
            </a:r>
          </a:p>
          <a:p>
            <a:pPr lvl="1"/>
            <a:r>
              <a:rPr lang="en-US" noProof="1"/>
              <a:t>Makes them available within the app</a:t>
            </a:r>
          </a:p>
          <a:p>
            <a:pPr lvl="2"/>
            <a:r>
              <a:rPr lang="en-US" noProof="1"/>
              <a:t>Resolved via Dependency Injection</a:t>
            </a:r>
          </a:p>
          <a:p>
            <a:pPr lvl="1"/>
            <a:r>
              <a:rPr lang="en-US" noProof="1"/>
              <a:t>Makes them available within the Configure() method</a:t>
            </a:r>
          </a:p>
          <a:p>
            <a:pPr lvl="2"/>
            <a:r>
              <a:rPr lang="en-US" noProof="1"/>
              <a:t>Resolved via IApplicationBuilder.ApplicationServices</a:t>
            </a:r>
          </a:p>
          <a:p>
            <a:pPr lvl="1"/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A6735-8EF5-4B54-AC43-946F5D3C9F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DFD1FC0A-8568-48F7-AD93-CECFEF20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5051" y="4539317"/>
            <a:ext cx="2012301" cy="2012301"/>
          </a:xfrm>
          <a:prstGeom prst="rect">
            <a:avLst/>
          </a:prstGeom>
        </p:spPr>
      </p:pic>
      <p:pic>
        <p:nvPicPr>
          <p:cNvPr id="8" name="Graphic 7" descr="USB">
            <a:extLst>
              <a:ext uri="{FF2B5EF4-FFF2-40B4-BE49-F238E27FC236}">
                <a16:creationId xmlns:a16="http://schemas.microsoft.com/office/drawing/2014/main" id="{35128E7D-B4A0-4CFA-8789-A1390A38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9851" y="3226112"/>
            <a:ext cx="1649134" cy="1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0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Services can be configured for Dependency Injection differently</a:t>
            </a:r>
          </a:p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A6735-8EF5-4B54-AC43-946F5D3C9F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08644B8-4911-4C56-819C-4FA7E1F34FE9}"/>
              </a:ext>
            </a:extLst>
          </p:cNvPr>
          <p:cNvSpPr txBox="1">
            <a:spLocks/>
          </p:cNvSpPr>
          <p:nvPr/>
        </p:nvSpPr>
        <p:spPr>
          <a:xfrm>
            <a:off x="672125" y="2147343"/>
            <a:ext cx="830001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{</a:t>
            </a:r>
            <a:endParaRPr lang="bg-BG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// Transient objects are always different</a:t>
            </a:r>
            <a:endParaRPr lang="bg-BG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// A new instance is provided to every controller and service</a:t>
            </a:r>
            <a:endParaRPr lang="bg-BG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2"/>
                </a:solidFill>
                <a:effectLst/>
              </a:rPr>
              <a:t>services.AddTransient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2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&gt;();</a:t>
            </a:r>
            <a:b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// Scoped objects are the same within a request</a:t>
            </a:r>
            <a:endParaRPr lang="bg-BG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// They are different across different requests</a:t>
            </a:r>
            <a:endParaRPr lang="bg-BG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2"/>
                </a:solidFill>
                <a:effectLst/>
              </a:rPr>
              <a:t>services.AddScoped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(typeof(DataService));</a:t>
            </a:r>
            <a:b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// Singleton objects are the same for every object and request.</a:t>
            </a:r>
            <a:endParaRPr lang="bg-BG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2"/>
                </a:solidFill>
                <a:effectLst/>
              </a:rPr>
              <a:t>services.AddSingleton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&lt;DataService&gt;();</a:t>
            </a:r>
            <a:b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</a:br>
            <a:b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F9579-3512-4BBC-B6AB-7F26F090C1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8" y="2736306"/>
            <a:ext cx="2925564" cy="29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161D8B-B945-4788-9D11-830AA171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7" y="2914396"/>
            <a:ext cx="10619316" cy="1362075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6E7F6-4849-4FA1-BCC8-F8716D27C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Diagnostics &amp; Custom Error Handlers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DF9E-C62F-4301-B6B1-31BAE3C777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04FE7-8180-44C4-AD5B-D5A8B3FB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configure Error handling in ASP.NET Core</a:t>
            </a:r>
          </a:p>
          <a:p>
            <a:pPr lvl="1"/>
            <a:r>
              <a:rPr lang="en-US" dirty="0"/>
              <a:t>Developer Exception Page</a:t>
            </a:r>
          </a:p>
          <a:p>
            <a:pPr lvl="1"/>
            <a:r>
              <a:rPr lang="en-US" dirty="0"/>
              <a:t>Exception Handler</a:t>
            </a:r>
          </a:p>
          <a:p>
            <a:pPr lvl="1"/>
            <a:r>
              <a:rPr lang="en-US" dirty="0"/>
              <a:t>Status Code Pages</a:t>
            </a:r>
          </a:p>
          <a:p>
            <a:r>
              <a:rPr lang="en-US" dirty="0"/>
              <a:t>ASP.NET Core MVC apps have additional options for handling errors</a:t>
            </a:r>
          </a:p>
          <a:p>
            <a:pPr lvl="1"/>
            <a:r>
              <a:rPr lang="en-US" dirty="0"/>
              <a:t>Exception Filters</a:t>
            </a:r>
          </a:p>
          <a:p>
            <a:pPr lvl="1"/>
            <a:r>
              <a:rPr lang="en-US" dirty="0"/>
              <a:t>Model Validation (</a:t>
            </a:r>
            <a:r>
              <a:rPr lang="en-US" noProof="1"/>
              <a:t>ModelState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C766AA-23EF-45C9-9DBD-46D21B7F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AAF6E-C4D3-402F-BC37-02A75FDC12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91A79-9100-40BA-BCC5-8C9F14B126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902" y="3965335"/>
            <a:ext cx="2357098" cy="1780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B721F-1C8A-494B-97AA-5DFFBF211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72" y="4260242"/>
            <a:ext cx="1865927" cy="18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083AB-5784-4229-89B0-8FC9DC27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64" y="4056431"/>
            <a:ext cx="2069738" cy="20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E64C75-913F-4B26-A7B9-851FC44F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F3EE9-9C09-40DF-898F-7D2DCB6C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(Developer Exception Page)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5793B-A876-4CD3-8B29-8D32426991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F949D-B9F4-4F72-BE96-7614D5AF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6" y="1273214"/>
            <a:ext cx="5227476" cy="2644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33B23-1F38-4AA2-912E-E62E5B037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10"/>
          <a:stretch/>
        </p:blipFill>
        <p:spPr>
          <a:xfrm>
            <a:off x="599027" y="4033190"/>
            <a:ext cx="4603253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C46AE-7EE1-4A95-8CD8-D2476A2C93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87"/>
          <a:stretch/>
        </p:blipFill>
        <p:spPr>
          <a:xfrm>
            <a:off x="6739910" y="4033190"/>
            <a:ext cx="4370857" cy="2518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0A9B5-7955-4D3C-A738-57C22B2F2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595" y="1273214"/>
            <a:ext cx="5959489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6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FC275-BF36-40B4-9E9A-D2319291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apps do not provide rich status code pages</a:t>
            </a:r>
          </a:p>
          <a:p>
            <a:pPr lvl="1"/>
            <a:r>
              <a:rPr lang="en-US" dirty="0"/>
              <a:t>To provide such, you have to use the Status Code Pages Middleware</a:t>
            </a:r>
          </a:p>
          <a:p>
            <a:pPr lvl="1"/>
            <a:r>
              <a:rPr lang="en-US" noProof="1"/>
              <a:t>app.UseStatusCodePages()</a:t>
            </a:r>
          </a:p>
          <a:p>
            <a:r>
              <a:rPr lang="en-US" noProof="1"/>
              <a:t>The Middleware can easily be customized</a:t>
            </a:r>
          </a:p>
          <a:p>
            <a:pPr lvl="1"/>
            <a:r>
              <a:rPr lang="en-US" noProof="1"/>
              <a:t>Supports several extension methods. For example:</a:t>
            </a:r>
          </a:p>
          <a:p>
            <a:pPr lvl="2"/>
            <a:r>
              <a:rPr lang="en-US" noProof="1"/>
              <a:t>app.UseStatusCodePagesWithRedirects(…)</a:t>
            </a:r>
          </a:p>
          <a:p>
            <a:pPr lvl="2"/>
            <a:r>
              <a:rPr lang="en-US" noProof="1"/>
              <a:t>app.UseStatusCodePagesWithReExecute(…)</a:t>
            </a:r>
          </a:p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D1A0C-3631-4514-96EF-96CE129E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(Status Code Pages)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B0018-1259-4BC2-B9A7-D2DFA140CE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FCD5A-4453-43D2-9A7E-03E87BD7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57" y="2444037"/>
            <a:ext cx="4152900" cy="142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921FD-81E2-4438-83E6-108557796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57" y="4570700"/>
            <a:ext cx="3467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2ACE06-B0CA-4646-86AE-BF51FAD30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6944"/>
            <a:ext cx="10972800" cy="4669225"/>
          </a:xfrm>
        </p:spPr>
        <p:txBody>
          <a:bodyPr/>
          <a:lstStyle/>
          <a:p>
            <a:r>
              <a:rPr lang="en-US" dirty="0"/>
              <a:t>Configuring a custom exception page is done by using the </a:t>
            </a:r>
            <a:br>
              <a:rPr lang="en-US" dirty="0"/>
            </a:br>
            <a:r>
              <a:rPr lang="en-US" noProof="1"/>
              <a:t>ExceptionHandlerMiddleware</a:t>
            </a:r>
          </a:p>
          <a:p>
            <a:endParaRPr lang="en-US" noProof="1"/>
          </a:p>
          <a:p>
            <a:endParaRPr lang="en-US" noProof="1"/>
          </a:p>
          <a:p>
            <a:pPr lvl="1"/>
            <a:endParaRPr lang="en-US" noProof="1"/>
          </a:p>
          <a:p>
            <a:pPr lvl="1"/>
            <a:endParaRPr lang="en-US" noProof="1"/>
          </a:p>
          <a:p>
            <a:pPr lvl="1"/>
            <a:endParaRPr lang="en-US" noProof="1"/>
          </a:p>
          <a:p>
            <a:pPr lvl="1"/>
            <a:endParaRPr lang="en-US" noProof="1"/>
          </a:p>
          <a:p>
            <a:r>
              <a:rPr lang="en-US" noProof="1"/>
              <a:t>You can then implement a handler for that route</a:t>
            </a:r>
          </a:p>
          <a:p>
            <a:pPr lvl="1"/>
            <a:r>
              <a:rPr lang="en-US" noProof="1"/>
              <a:t>It can be a Controller Action, a Razor Page or other handler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B47F6-3BB8-4E00-92A4-40513C66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42622"/>
            <a:ext cx="8751651" cy="1014601"/>
          </a:xfrm>
        </p:spPr>
        <p:txBody>
          <a:bodyPr/>
          <a:lstStyle/>
          <a:p>
            <a:r>
              <a:rPr lang="en-US" dirty="0"/>
              <a:t>Error Handling (Custom Error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294EA-5F12-47F0-BF79-5B8691E46F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9956A81-A8A6-4F77-AFC8-472CA73F8B83}"/>
              </a:ext>
            </a:extLst>
          </p:cNvPr>
          <p:cNvSpPr txBox="1">
            <a:spLocks/>
          </p:cNvSpPr>
          <p:nvPr/>
        </p:nvSpPr>
        <p:spPr>
          <a:xfrm>
            <a:off x="721639" y="2301100"/>
            <a:ext cx="10568402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2"/>
                </a:solidFill>
                <a:effectLst/>
              </a:rPr>
              <a:t>...</a:t>
            </a:r>
          </a:p>
          <a:p>
            <a:endParaRPr lang="en-US" sz="20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en-US" sz="2000" dirty="0">
                <a:ln w="0">
                  <a:noFill/>
                </a:ln>
                <a:solidFill>
                  <a:schemeClr val="tx2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2"/>
                </a:solidFill>
                <a:effectLst/>
              </a:rPr>
              <a:t>{ </a:t>
            </a:r>
            <a:endParaRPr lang="bg-BG" sz="20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sz="20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2000" dirty="0" err="1">
                <a:ln w="0">
                  <a:noFill/>
                </a:ln>
                <a:solidFill>
                  <a:schemeClr val="tx2"/>
                </a:solidFill>
                <a:effectLst/>
              </a:rPr>
              <a:t>app.UseExceptionHandler</a:t>
            </a:r>
            <a:r>
              <a:rPr lang="en-US" sz="2000" dirty="0">
                <a:ln w="0">
                  <a:noFill/>
                </a:ln>
                <a:solidFill>
                  <a:schemeClr val="tx2"/>
                </a:solidFill>
                <a:effectLst/>
              </a:rPr>
              <a:t>("/Error");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2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444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9EA468-62E7-4BAF-B8AD-5AA2CB5068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27339"/>
            <a:ext cx="10961783" cy="768084"/>
          </a:xfrm>
        </p:spPr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7325-116D-48F0-A176-921BCCBF45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E7F1E-9E9A-4787-9810-C68127A8E5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80" y="1642187"/>
            <a:ext cx="1901237" cy="20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  <a:p>
            <a:pPr lvl="1"/>
            <a:r>
              <a:rPr lang="en-US" dirty="0"/>
              <a:t>Application fundamentals</a:t>
            </a:r>
          </a:p>
          <a:p>
            <a:pPr lvl="1"/>
            <a:r>
              <a:rPr lang="en-US" dirty="0"/>
              <a:t>The Request Lifecycle</a:t>
            </a:r>
          </a:p>
          <a:p>
            <a:pPr lvl="1"/>
            <a:r>
              <a:rPr lang="en-US" dirty="0"/>
              <a:t>Error Handling</a:t>
            </a:r>
          </a:p>
          <a:p>
            <a:r>
              <a:rPr lang="en-US" dirty="0"/>
              <a:t>Middleware</a:t>
            </a:r>
          </a:p>
          <a:p>
            <a:pPr lvl="1"/>
            <a:r>
              <a:rPr lang="en-US" dirty="0"/>
              <a:t>Creating our own middleware</a:t>
            </a:r>
          </a:p>
          <a:p>
            <a:r>
              <a:rPr lang="en-US" dirty="0"/>
              <a:t>Filters</a:t>
            </a:r>
          </a:p>
          <a:p>
            <a:pPr lvl="1"/>
            <a:r>
              <a:rPr lang="en-US" dirty="0"/>
              <a:t>Creating our own filters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1E957-15CC-4EF0-B3FD-DA5A64CDE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software, assembled into an app pipeline. Each component:</a:t>
            </a:r>
          </a:p>
          <a:p>
            <a:pPr lvl="1"/>
            <a:r>
              <a:rPr lang="en-US" dirty="0"/>
              <a:t>Handles Requests and Responses</a:t>
            </a:r>
          </a:p>
          <a:p>
            <a:pPr lvl="1"/>
            <a:r>
              <a:rPr lang="en-US" dirty="0"/>
              <a:t>Chooses whether to pass the Request to the next component in </a:t>
            </a:r>
            <a:br>
              <a:rPr lang="en-US" dirty="0"/>
            </a:br>
            <a:r>
              <a:rPr lang="en-US" dirty="0"/>
              <a:t>the pipeline</a:t>
            </a:r>
          </a:p>
          <a:p>
            <a:pPr lvl="1"/>
            <a:r>
              <a:rPr lang="en-US" dirty="0"/>
              <a:t>May perform work before or after </a:t>
            </a:r>
            <a:br>
              <a:rPr lang="en-US" dirty="0"/>
            </a:br>
            <a:r>
              <a:rPr lang="en-US" dirty="0"/>
              <a:t>the next component in the pipeline</a:t>
            </a:r>
            <a:br>
              <a:rPr lang="en-US" dirty="0"/>
            </a:br>
            <a:r>
              <a:rPr lang="en-US" dirty="0"/>
              <a:t>is invoked</a:t>
            </a:r>
          </a:p>
          <a:p>
            <a:r>
              <a:rPr lang="en-US" dirty="0"/>
              <a:t>In ASP.NET Core, Request Delegates</a:t>
            </a:r>
            <a:br>
              <a:rPr lang="en-US" dirty="0"/>
            </a:br>
            <a:r>
              <a:rPr lang="en-US" dirty="0"/>
              <a:t>build the Request Pipeline.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54D48-E68A-43E1-8737-6E5050D1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892FC-0013-4482-B23B-EB6598B9E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10" y="3006340"/>
            <a:ext cx="5298205" cy="33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8875E-67A9-4576-A66E-5A0DA853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Delegates handle each HTTP Request</a:t>
            </a:r>
          </a:p>
          <a:p>
            <a:pPr lvl="1"/>
            <a:r>
              <a:rPr lang="en-US" dirty="0"/>
              <a:t>Are configured using the extension methods Run(), Map() and Use()</a:t>
            </a:r>
          </a:p>
          <a:p>
            <a:r>
              <a:rPr lang="en-US" dirty="0"/>
              <a:t>Request Delegates (also called middleware components) can be:</a:t>
            </a:r>
          </a:p>
          <a:p>
            <a:pPr lvl="1"/>
            <a:r>
              <a:rPr lang="en-US" dirty="0"/>
              <a:t>Specified in-line as an anonymous method (called in-line middleware)</a:t>
            </a:r>
          </a:p>
          <a:p>
            <a:pPr lvl="1"/>
            <a:r>
              <a:rPr lang="en-US" dirty="0"/>
              <a:t>Defined in a reusable class</a:t>
            </a:r>
          </a:p>
          <a:p>
            <a:r>
              <a:rPr lang="en-US" dirty="0"/>
              <a:t>Each middleware component is responsible for:</a:t>
            </a:r>
          </a:p>
          <a:p>
            <a:pPr lvl="1"/>
            <a:r>
              <a:rPr lang="en-US" dirty="0"/>
              <a:t>Invoking the next component in the pipeline</a:t>
            </a:r>
          </a:p>
          <a:p>
            <a:pPr lvl="1"/>
            <a:r>
              <a:rPr lang="en-US" dirty="0"/>
              <a:t>Or short-circuiting the pipeline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E5B807-8A61-43B8-AC21-271BB64D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66679-B405-459C-9E98-3072D21AB1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15962D4D-AF01-4D90-B5AE-D65352EBF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094" y="3540142"/>
            <a:ext cx="2857054" cy="28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C8B1F-D22B-4C7F-8533-F6F7FFA1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Use() method is used to chain multiple delegates together</a:t>
            </a:r>
          </a:p>
          <a:p>
            <a:pPr lvl="1"/>
            <a:r>
              <a:rPr lang="en-US" dirty="0"/>
              <a:t>It can short-circuit the pipeline (if it does not invoke next())</a:t>
            </a:r>
          </a:p>
          <a:p>
            <a:r>
              <a:rPr lang="en-US" dirty="0"/>
              <a:t>The first Run() delegate terminates the pipeline</a:t>
            </a:r>
          </a:p>
          <a:p>
            <a:pPr lvl="1"/>
            <a:r>
              <a:rPr lang="en-US" dirty="0"/>
              <a:t>Run() is a convention</a:t>
            </a:r>
          </a:p>
          <a:p>
            <a:pPr lvl="1"/>
            <a:r>
              <a:rPr lang="en-US" dirty="0"/>
              <a:t>Some middleware expose Run{Middleware} methods</a:t>
            </a:r>
          </a:p>
          <a:p>
            <a:pPr lvl="1"/>
            <a:r>
              <a:rPr lang="en-US" dirty="0"/>
              <a:t>These methods run at the end of the pipeline</a:t>
            </a:r>
          </a:p>
          <a:p>
            <a:r>
              <a:rPr lang="en-US" dirty="0"/>
              <a:t>The Map() method is used to branch the pipeline</a:t>
            </a:r>
          </a:p>
          <a:p>
            <a:pPr lvl="1"/>
            <a:r>
              <a:rPr lang="en-US" dirty="0"/>
              <a:t>The request pipeline is branched – based on the given request path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E396F-27A2-4A11-B236-78D4372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5D392-7A89-4E5A-8334-D52F6F741D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Graphic 5" descr="Plug">
            <a:extLst>
              <a:ext uri="{FF2B5EF4-FFF2-40B4-BE49-F238E27FC236}">
                <a16:creationId xmlns:a16="http://schemas.microsoft.com/office/drawing/2014/main" id="{279E7062-1485-4D3B-88B5-8BA6E1B79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7820" y="2153816"/>
            <a:ext cx="3589176" cy="35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ASP.NET Core Request Pipeline consists of a sequence of Request </a:t>
            </a:r>
            <a:br>
              <a:rPr lang="en-US" dirty="0"/>
            </a:br>
            <a:r>
              <a:rPr lang="en-US" dirty="0"/>
              <a:t>Delegates, called one after another</a:t>
            </a:r>
          </a:p>
          <a:p>
            <a:r>
              <a:rPr lang="en-US" dirty="0"/>
              <a:t>Custom Request Delegates are created using the </a:t>
            </a:r>
            <a:r>
              <a:rPr lang="en-US" noProof="1"/>
              <a:t>IApplicationBuilder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Middleware (inline)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60E26-1AD2-4236-8D25-77CB539FC1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864521" y="3099067"/>
            <a:ext cx="1070189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app.Use(async (context, next)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// Do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await next();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// Do logging or other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});</a:t>
            </a:r>
            <a:b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//Other code below...</a:t>
            </a:r>
            <a:b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9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Request delegates can also be defined as classes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Middleware (class)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60E26-1AD2-4236-8D25-77CB539FC1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782378" y="1982577"/>
            <a:ext cx="852024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public class CustomMiddleware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private readonly RequestDelegate next;</a:t>
            </a:r>
          </a:p>
          <a:p>
            <a:endParaRPr lang="en-US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public CustomMiddleware(RequestDelegate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this.next = next;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// IMyService is injected into InvokeAsync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public async Task InvokeAsync(HttpContext httpContext, IMyService svc)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svc.MyProperty = 1000;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await this.next(httpContext);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13B0A1D-CA2E-4430-9DA2-FC8C82D9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5" y="1709024"/>
            <a:ext cx="2514600" cy="961378"/>
          </a:xfrm>
          <a:prstGeom prst="wedgeRoundRectCallout">
            <a:avLst>
              <a:gd name="adj1" fmla="val -76275"/>
              <a:gd name="adj2" fmla="val 395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next delegate in the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274E028-21F0-46A2-B80B-2E869A2A8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127" y="3359019"/>
            <a:ext cx="3329473" cy="802433"/>
          </a:xfrm>
          <a:prstGeom prst="wedgeRoundRectCallout">
            <a:avLst>
              <a:gd name="adj1" fmla="val 44142"/>
              <a:gd name="adj2" fmla="val 989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Third-party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  <a:r>
              <a:rPr lang="en-US" sz="20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injected through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E018D-093D-41D7-9442-D7A6C66F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70" y="2670402"/>
            <a:ext cx="2484528" cy="24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2832"/>
            <a:ext cx="10972800" cy="4803337"/>
          </a:xfrm>
        </p:spPr>
        <p:txBody>
          <a:bodyPr/>
          <a:lstStyle/>
          <a:p>
            <a:r>
              <a:rPr lang="en-US" noProof="1"/>
              <a:t>The custom Middleware class needs to be included into the pipeline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Middleware (class)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60E26-1AD2-4236-8D25-77CB539FC1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1005454" y="1855000"/>
            <a:ext cx="10181091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public static class CustomMiddlewareExtensions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public static IApplicationBuilder UseCustom(this IApplicationBuilder builder)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return builder.UseMiddleware&lt;CustomMiddleware&gt;();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D0F875-46BA-46E3-8D5C-1ECB8644649E}"/>
              </a:ext>
            </a:extLst>
          </p:cNvPr>
          <p:cNvSpPr txBox="1">
            <a:spLocks/>
          </p:cNvSpPr>
          <p:nvPr/>
        </p:nvSpPr>
        <p:spPr>
          <a:xfrm>
            <a:off x="1005454" y="4209312"/>
            <a:ext cx="10181091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public class Startup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public void Configure(IApplicationBuilder app)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app.UseCustom();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	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0C63B2-A4C2-4B31-978B-D2F6D409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6302"/>
            <a:ext cx="10972800" cy="4525963"/>
          </a:xfrm>
        </p:spPr>
        <p:txBody>
          <a:bodyPr/>
          <a:lstStyle/>
          <a:p>
            <a:r>
              <a:rPr lang="en-US" dirty="0"/>
              <a:t>Some built-in middleware in ASP.NET Core are: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42622"/>
            <a:ext cx="8751651" cy="1014601"/>
          </a:xfrm>
        </p:spPr>
        <p:txBody>
          <a:bodyPr/>
          <a:lstStyle/>
          <a:p>
            <a:r>
              <a:rPr lang="en-US" dirty="0"/>
              <a:t>Built-in Middleware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F3436-B246-471D-A9E2-FFFE85654C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91191"/>
              </p:ext>
            </p:extLst>
          </p:nvPr>
        </p:nvGraphicFramePr>
        <p:xfrm>
          <a:off x="766411" y="2074510"/>
          <a:ext cx="7074940" cy="4281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7587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app.UseAuthentication()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Cookie 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app.UseCookiePolicy()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app.UseCors()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Diagnostics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app.UseDevelopmentExceptionPage()</a:t>
                      </a:r>
                    </a:p>
                    <a:p>
                      <a:r>
                        <a:rPr lang="en-US" noProof="1"/>
                        <a:t>app.UseExceptionHandler(…)</a:t>
                      </a:r>
                    </a:p>
                    <a:p>
                      <a:r>
                        <a:rPr lang="en-US" noProof="1"/>
                        <a:t>app.UseStatusCodePages()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HTTPS Redirection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app.UseHttpsRedirection()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app.UseHsts()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app.UseMvc()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app.UseStaticFiles()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06C9DE-53AB-42C2-A3F6-7DA3B8E0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57" y="2344023"/>
            <a:ext cx="3562007" cy="35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7F69E6-739A-455F-9D64-868B3D30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Many more are available on NuGet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Middleware</a:t>
            </a:r>
            <a:r>
              <a:rPr lang="bg-BG"/>
              <a:t>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F3436-B246-471D-A9E2-FFFE85654C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5549"/>
              </p:ext>
            </p:extLst>
          </p:nvPr>
        </p:nvGraphicFramePr>
        <p:xfrm>
          <a:off x="442328" y="1344895"/>
          <a:ext cx="7669682" cy="39260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7061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Caching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app.UseResponseCaching()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Compression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app.UseResponseCompression()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 Localization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app.UseRequestLocalization(…)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app.UseRouter(…)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app.UseSession()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 Rewriting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app.UseRewriter(…)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840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WebSockets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app.UseWebSockets(…)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28945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noProof="1"/>
                        <a:t>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app.UseWelcomePage()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0637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3C69D10-F6EA-4E20-9439-D9481467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84" y="1342710"/>
            <a:ext cx="2453950" cy="245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5BC020-B1B6-4213-9B97-EDF77A1AE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04" y="400938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5052FC9-E67D-4A06-B137-FD1F7E0C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9EA468-62E7-4BAF-B8AD-5AA2CB506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7325-116D-48F0-A176-921BCCBF45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0AB0D6-141C-496B-86C1-9BD3A9AAB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7216"/>
            <a:ext cx="10972800" cy="4778953"/>
          </a:xfrm>
        </p:spPr>
        <p:txBody>
          <a:bodyPr/>
          <a:lstStyle/>
          <a:p>
            <a:r>
              <a:rPr lang="en-US" dirty="0"/>
              <a:t>Filters allow you to run code before or after specific stages in the </a:t>
            </a:r>
            <a:br>
              <a:rPr lang="en-US" dirty="0"/>
            </a:br>
            <a:r>
              <a:rPr lang="en-US" dirty="0"/>
              <a:t>Request Processing Pipeline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Filters are similar but NOT the same as Middleware</a:t>
            </a:r>
          </a:p>
          <a:p>
            <a:pPr lvl="1"/>
            <a:r>
              <a:rPr lang="en-US" dirty="0"/>
              <a:t>Middleware operate on the level of ASP.NET Core</a:t>
            </a:r>
          </a:p>
          <a:p>
            <a:pPr lvl="1"/>
            <a:r>
              <a:rPr lang="en-US" dirty="0"/>
              <a:t>Filters operate only on the level of MVC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9D2D5-DE46-46A9-92F6-4308732C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14EAC-898A-417D-B2E4-885137E661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CE86E-B162-4727-81C9-9D04DED12A5C}"/>
              </a:ext>
            </a:extLst>
          </p:cNvPr>
          <p:cNvSpPr txBox="1"/>
          <p:nvPr/>
        </p:nvSpPr>
        <p:spPr>
          <a:xfrm>
            <a:off x="251123" y="2308042"/>
            <a:ext cx="1361335" cy="53043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Request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C19DC6-E1FB-41CD-9AAB-F26ED81503C3}"/>
              </a:ext>
            </a:extLst>
          </p:cNvPr>
          <p:cNvSpPr/>
          <p:nvPr/>
        </p:nvSpPr>
        <p:spPr bwMode="auto">
          <a:xfrm>
            <a:off x="1792565" y="2228709"/>
            <a:ext cx="1207225" cy="24925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3AD7F9-1288-4191-B0CC-973B50AA5B40}"/>
              </a:ext>
            </a:extLst>
          </p:cNvPr>
          <p:cNvSpPr/>
          <p:nvPr/>
        </p:nvSpPr>
        <p:spPr bwMode="auto">
          <a:xfrm>
            <a:off x="3196639" y="2228709"/>
            <a:ext cx="1310048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6BDBAF-8B56-4ABC-847A-1FA524AE177E}"/>
              </a:ext>
            </a:extLst>
          </p:cNvPr>
          <p:cNvSpPr/>
          <p:nvPr/>
        </p:nvSpPr>
        <p:spPr bwMode="auto">
          <a:xfrm>
            <a:off x="4703536" y="2206713"/>
            <a:ext cx="1519982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105C66-BBEE-473D-B7CD-B029E2EE2E9E}"/>
              </a:ext>
            </a:extLst>
          </p:cNvPr>
          <p:cNvSpPr/>
          <p:nvPr/>
        </p:nvSpPr>
        <p:spPr bwMode="auto">
          <a:xfrm>
            <a:off x="6401061" y="2228709"/>
            <a:ext cx="5423296" cy="2514578"/>
          </a:xfrm>
          <a:prstGeom prst="roundRect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Action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 Pipeline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(Filter Pipeline)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7F6F2E4D-3D3B-4035-B7B3-20F11D9127DD}"/>
              </a:ext>
            </a:extLst>
          </p:cNvPr>
          <p:cNvSpPr/>
          <p:nvPr/>
        </p:nvSpPr>
        <p:spPr bwMode="auto">
          <a:xfrm flipV="1">
            <a:off x="1612458" y="2513941"/>
            <a:ext cx="9360342" cy="702335"/>
          </a:xfrm>
          <a:prstGeom prst="bentUpArrow">
            <a:avLst>
              <a:gd name="adj1" fmla="val 25000"/>
              <a:gd name="adj2" fmla="val 12379"/>
              <a:gd name="adj3" fmla="val 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0AC0D1A3-FF6B-4F1D-BBB6-C773E15B2AFD}"/>
              </a:ext>
            </a:extLst>
          </p:cNvPr>
          <p:cNvSpPr/>
          <p:nvPr/>
        </p:nvSpPr>
        <p:spPr bwMode="auto">
          <a:xfrm rot="16200000" flipH="1">
            <a:off x="5765048" y="-749853"/>
            <a:ext cx="702335" cy="9713167"/>
          </a:xfrm>
          <a:prstGeom prst="bentUpArrow">
            <a:avLst>
              <a:gd name="adj1" fmla="val 23672"/>
              <a:gd name="adj2" fmla="val 25000"/>
              <a:gd name="adj3" fmla="val 5000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1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 animBg="1"/>
      <p:bldP spid="12" grpId="0" animBg="1"/>
      <p:bldP spid="18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F5C642-A498-4AC9-938C-B6316338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32C60-D2AA-4EE5-AAC6-440D5B74F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41AA9-522F-4EB9-A1A1-080A37178C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D96795-6AAC-4910-91D0-CED66D66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D62C5-445C-4C3F-B84F-E0491C1F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7B85E-DC5F-4096-A52F-3F77545F79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B2AAF-6087-45A6-93C0-52326387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3" y="1160355"/>
            <a:ext cx="7843054" cy="56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181DF0-4BCF-4E11-A9A0-5FADAFDB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types of Filters</a:t>
            </a:r>
          </a:p>
          <a:p>
            <a:pPr lvl="1"/>
            <a:r>
              <a:rPr lang="en-US" dirty="0"/>
              <a:t>Each is executed on a different stage of the Filter Pipeline</a:t>
            </a:r>
          </a:p>
          <a:p>
            <a:pPr lvl="1"/>
            <a:r>
              <a:rPr lang="en-US" dirty="0"/>
              <a:t>There are Authorization, Resource, Action, Exception and Result Filters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94F91-8A13-43D4-B37D-3C69C8A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71FF3-FB6F-44EC-8BD2-196D974F8D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FB9CF0-2385-497A-BC23-1EEA14E71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64473"/>
              </p:ext>
            </p:extLst>
          </p:nvPr>
        </p:nvGraphicFramePr>
        <p:xfrm>
          <a:off x="489389" y="3252072"/>
          <a:ext cx="11213221" cy="254933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252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290692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first. Determine if the Client is authorized to access the Requested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immediately after Authorization. Can run code before and after the rest of the</a:t>
                      </a:r>
                      <a:br>
                        <a:rPr lang="en-US" dirty="0"/>
                      </a:br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immediately before and after an individual Action Method is invoked.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apply global policies for unhandled errors that occur.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immediately before and after execution of individual Action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8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MVC Filters can be both synchronous and asynchronous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9C75-5820-4390-9C9B-094F9213BD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304297" y="2508016"/>
            <a:ext cx="5677808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public class SampleActionFilter : IActionFilter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public void OnActionExecuting(</a:t>
            </a:r>
            <a:b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        ActionExecutingContext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public void OnActionExecuted(</a:t>
            </a:r>
            <a:b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        ActionExecutedContext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FD36DF-B988-48D3-B007-5FB29CEF04E2}"/>
              </a:ext>
            </a:extLst>
          </p:cNvPr>
          <p:cNvSpPr txBox="1">
            <a:spLocks/>
          </p:cNvSpPr>
          <p:nvPr/>
        </p:nvSpPr>
        <p:spPr>
          <a:xfrm>
            <a:off x="6109264" y="2754237"/>
            <a:ext cx="5778439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public class SampleAsyncActionFilter : IAsyncActionFilter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public async Task OnActionExecutionAsync(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    ActionExecutingContext context,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    ActionExecutionDelegate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var resultContext = await next();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// resultContext.Result will be set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95C8F-1333-47A4-A887-E9AC0A08F13C}"/>
              </a:ext>
            </a:extLst>
          </p:cNvPr>
          <p:cNvSpPr txBox="1"/>
          <p:nvPr/>
        </p:nvSpPr>
        <p:spPr>
          <a:xfrm>
            <a:off x="2060850" y="1903962"/>
            <a:ext cx="2164702" cy="530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956E-D3BA-4812-8A1A-1A22ABCBA730}"/>
              </a:ext>
            </a:extLst>
          </p:cNvPr>
          <p:cNvSpPr txBox="1"/>
          <p:nvPr/>
        </p:nvSpPr>
        <p:spPr>
          <a:xfrm>
            <a:off x="7912950" y="2148259"/>
            <a:ext cx="2164702" cy="530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5499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are added globally in the </a:t>
            </a:r>
            <a:r>
              <a:rPr lang="en-US" noProof="1"/>
              <a:t>MvcOption.Services</a:t>
            </a:r>
          </a:p>
          <a:p>
            <a:pPr lvl="1"/>
            <a:r>
              <a:rPr lang="en-US" dirty="0"/>
              <a:t>Will be applied to all Controllers and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Filters to the Pipeline (Global)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9C75-5820-4390-9C9B-094F9213BD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60382" y="2455524"/>
            <a:ext cx="923607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2"/>
                </a:solidFill>
                <a:effectLst/>
              </a:rPr>
              <a:t>public void ConfigureServices(IServiceCollection services)</a:t>
            </a:r>
          </a:p>
          <a:p>
            <a:r>
              <a:rPr lang="en-US" dirty="0">
                <a:ln w="0">
                  <a:noFill/>
                </a:ln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2"/>
                </a:solidFill>
                <a:effectLst/>
              </a:rPr>
              <a:t>    services.AddMvc(options =&gt; {</a:t>
            </a:r>
            <a:endParaRPr lang="bg-BG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tx2"/>
                </a:solidFill>
                <a:effectLst/>
              </a:rPr>
              <a:t>options.Filters.Add</a:t>
            </a:r>
            <a:r>
              <a:rPr lang="en-US" dirty="0">
                <a:ln w="0">
                  <a:noFill/>
                </a:ln>
                <a:solidFill>
                  <a:schemeClr val="tx2"/>
                </a:solidFill>
                <a:effectLst/>
              </a:rPr>
              <a:t>(new SimpleActionFilter()); // instant</a:t>
            </a:r>
            <a:endParaRPr lang="bg-BG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tx2"/>
                </a:solidFill>
                <a:effectLst/>
              </a:rPr>
              <a:t>options.Filters.Add</a:t>
            </a:r>
            <a:r>
              <a:rPr lang="en-US" dirty="0">
                <a:ln w="0">
                  <a:noFill/>
                </a:ln>
                <a:solidFill>
                  <a:schemeClr val="tx2"/>
                </a:solidFill>
                <a:effectLst/>
              </a:rPr>
              <a:t>(typeof(SimpleActionFilter)); // by type</a:t>
            </a:r>
            <a:endParaRPr lang="bg-BG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</a:t>
            </a:r>
            <a:r>
              <a:rPr lang="en-US" dirty="0">
                <a:ln w="0">
                  <a:noFill/>
                </a:ln>
                <a:solidFill>
                  <a:schemeClr val="tx2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2"/>
                </a:solidFill>
                <a:effectLst/>
              </a:rPr>
              <a:t>    });</a:t>
            </a:r>
            <a:endParaRPr lang="bg-BG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chemeClr val="tx2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  <a:p>
            <a:endParaRPr lang="en-US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2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dirty="0">
                <a:ln w="0">
                  <a:noFill/>
                </a:ln>
                <a:solidFill>
                  <a:schemeClr val="tx2"/>
                </a:solidFill>
                <a:effectLst/>
              </a:rPr>
              <a:t>{ </a:t>
            </a:r>
          </a:p>
          <a:p>
            <a:r>
              <a:rPr lang="en-US" dirty="0">
                <a:ln w="0">
                  <a:noFill/>
                </a:ln>
                <a:solidFill>
                  <a:schemeClr val="tx2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  <p:pic>
        <p:nvPicPr>
          <p:cNvPr id="22" name="Graphic 21" descr="Filter">
            <a:extLst>
              <a:ext uri="{FF2B5EF4-FFF2-40B4-BE49-F238E27FC236}">
                <a16:creationId xmlns:a16="http://schemas.microsoft.com/office/drawing/2014/main" id="{FF3306D1-5101-4AF5-A69D-41BAA62E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9164" y="3126538"/>
            <a:ext cx="2149334" cy="3015316"/>
          </a:xfrm>
          <a:prstGeom prst="rect">
            <a:avLst/>
          </a:prstGeom>
        </p:spPr>
      </p:pic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7D4E3858-65F8-4B12-ACEB-C5DDFF359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4868" y="1895018"/>
            <a:ext cx="1717926" cy="17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3980"/>
            <a:ext cx="10972800" cy="4762189"/>
          </a:xfrm>
        </p:spPr>
        <p:txBody>
          <a:bodyPr/>
          <a:lstStyle/>
          <a:p>
            <a:r>
              <a:rPr lang="en-US" dirty="0"/>
              <a:t>ASP.NET Core also includes built-in attribute-based Filters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FC01-6980-4AB8-BE2D-095534723F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1913915"/>
            <a:ext cx="937106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public class AddHeaderAttribute : ResultFilterAttribute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private readonly string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private readonly string value;</a:t>
            </a:r>
          </a:p>
          <a:p>
            <a:endParaRPr lang="en-US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public AddHeaderAttribute(string name, string value)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this.name =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this.value = value;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public override void OnResultExecuting(ResultExecutingContext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context.HttpContext.Response.Headers.Add(this.name, </a:t>
            </a:r>
            <a:b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        new string[] { this.value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base.OnResultExecuting(context);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1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allow Filters to accept arguments</a:t>
            </a:r>
          </a:p>
          <a:p>
            <a:r>
              <a:rPr lang="en-US" dirty="0"/>
              <a:t>This particular Filter will attach the given Header and its value to </a:t>
            </a:r>
            <a:br>
              <a:rPr lang="en-US" dirty="0"/>
            </a:br>
            <a:r>
              <a:rPr lang="en-US" dirty="0"/>
              <a:t>every Result in the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FC01-6980-4AB8-BE2D-095534723F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3132632"/>
            <a:ext cx="9371060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[AddHeader("Author", "Steve Smith @ardalis")]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public class SampleController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return Content("Examine the headers using developer tools.");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}</a:t>
            </a:r>
            <a:b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public IActionResult Test()</a:t>
            </a:r>
            <a:b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{</a:t>
            </a:r>
            <a:endParaRPr lang="bg-BG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return Content("Header will be present here too.");</a:t>
            </a:r>
            <a:endParaRPr lang="bg-BG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5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127110-C12E-4B76-9DE7-E22A7B7D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of the Filter interfaces have corresponding Attributes</a:t>
            </a:r>
          </a:p>
          <a:p>
            <a:pPr lvl="1"/>
            <a:r>
              <a:rPr lang="en-US" dirty="0"/>
              <a:t>These can be used as base classes for custom implementation</a:t>
            </a:r>
          </a:p>
          <a:p>
            <a:r>
              <a:rPr lang="en-US" dirty="0"/>
              <a:t>Filter Attributes:</a:t>
            </a:r>
          </a:p>
          <a:p>
            <a:pPr lvl="1"/>
            <a:r>
              <a:rPr lang="en-US" noProof="1"/>
              <a:t>ActionFilterAttribute</a:t>
            </a:r>
          </a:p>
          <a:p>
            <a:pPr lvl="1"/>
            <a:r>
              <a:rPr lang="en-US" noProof="1"/>
              <a:t>ExceptionFilterAttribute</a:t>
            </a:r>
          </a:p>
          <a:p>
            <a:pPr lvl="1"/>
            <a:r>
              <a:rPr lang="en-US" noProof="1"/>
              <a:t>ResultFilterAttribute</a:t>
            </a:r>
          </a:p>
          <a:p>
            <a:pPr lvl="1"/>
            <a:r>
              <a:rPr lang="en-US" noProof="1"/>
              <a:t>FormatFilterAttribute</a:t>
            </a:r>
          </a:p>
          <a:p>
            <a:pPr lvl="1"/>
            <a:r>
              <a:rPr lang="en-US" noProof="1"/>
              <a:t>ServiceFilterAttribute</a:t>
            </a:r>
          </a:p>
          <a:p>
            <a:pPr lvl="1"/>
            <a:r>
              <a:rPr lang="en-US" noProof="1"/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3CE3B-5BE3-4AED-A0CC-B19FA43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3C54F-88EE-4EBB-84E7-303DF71B2E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F20D1-302D-4344-BADE-57109DC84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75" y="2492722"/>
            <a:ext cx="4691451" cy="40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3203B-8284-4A63-A89D-4AE0C07F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that are implemented as Attributes:</a:t>
            </a:r>
          </a:p>
          <a:p>
            <a:pPr lvl="1"/>
            <a:r>
              <a:rPr lang="en-US" dirty="0"/>
              <a:t>Are added directly to Controller classes or Action methods</a:t>
            </a:r>
          </a:p>
          <a:p>
            <a:pPr lvl="1"/>
            <a:r>
              <a:rPr lang="en-US" dirty="0"/>
              <a:t>Cannot have constructor dependencies provided by DI</a:t>
            </a:r>
          </a:p>
          <a:p>
            <a:pPr lvl="1"/>
            <a:r>
              <a:rPr lang="en-US" dirty="0"/>
              <a:t>Parameters must be supplied where the attributes are applied</a:t>
            </a:r>
          </a:p>
          <a:p>
            <a:pPr lvl="1"/>
            <a:r>
              <a:rPr lang="en-US" dirty="0"/>
              <a:t>This is a limitation of how filters attributes work</a:t>
            </a:r>
          </a:p>
          <a:p>
            <a:r>
              <a:rPr lang="en-US" dirty="0"/>
              <a:t>There are several approaches to include DI in Filter Attributes</a:t>
            </a:r>
          </a:p>
          <a:p>
            <a:pPr lvl="1"/>
            <a:r>
              <a:rPr lang="en-US" noProof="1"/>
              <a:t>ServiceFilterAttribute</a:t>
            </a:r>
          </a:p>
          <a:p>
            <a:pPr lvl="1"/>
            <a:r>
              <a:rPr lang="en-US" noProof="1"/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0E6AB-DFCA-4E61-B3BF-069C50BE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8F6BC-EC78-4381-B54F-A2D201175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880DF8-1035-45DF-B6AD-273D4443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Service filter implementation types are registered in DI</a:t>
            </a:r>
          </a:p>
          <a:p>
            <a:pPr lvl="1"/>
            <a:r>
              <a:rPr lang="en-US" noProof="1"/>
              <a:t>ServiceFilterAttribute retrieves an instance of the filter from DI</a:t>
            </a:r>
          </a:p>
          <a:p>
            <a:pPr lvl="1"/>
            <a:r>
              <a:rPr lang="en-US" noProof="1"/>
              <a:t>Used only for Filters that are registered as Services</a:t>
            </a:r>
          </a:p>
          <a:p>
            <a:r>
              <a:rPr lang="en-US" noProof="1"/>
              <a:t>TypeFilterAttribute is similar to ServiceFilterAttribute</a:t>
            </a:r>
          </a:p>
          <a:p>
            <a:pPr lvl="1"/>
            <a:r>
              <a:rPr lang="en-US" noProof="1"/>
              <a:t>The type is not resolved directly from the DI container</a:t>
            </a:r>
          </a:p>
          <a:p>
            <a:pPr lvl="1"/>
            <a:r>
              <a:rPr lang="en-US" noProof="1"/>
              <a:t>Type is instantiated using ObjectFactory.</a:t>
            </a:r>
          </a:p>
          <a:p>
            <a:r>
              <a:rPr lang="en-US" noProof="1"/>
              <a:t>There are ways to control the reusability of the instances</a:t>
            </a:r>
          </a:p>
          <a:p>
            <a:pPr lvl="1"/>
            <a:r>
              <a:rPr lang="en-US" noProof="1"/>
              <a:t>There is no guarantee that a single instance will be created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FB93C-841D-4420-9473-E618B9AC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1693-E042-4681-9CE3-AAEB21821B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2581F8-8CB3-4AD2-8A1B-4B78665F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AFF62-0997-4B11-A203-A56445D1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8B350-3AF3-49AF-AD02-B82BF40084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9B717-4F0C-4F8C-8B55-DD7EB4D6B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2"/>
          <a:stretch/>
        </p:blipFill>
        <p:spPr>
          <a:xfrm>
            <a:off x="521371" y="1320351"/>
            <a:ext cx="11149258" cy="483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16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CE2A8-3A98-407A-A300-8149AEEB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Applications handle Requests and produce Responses</a:t>
            </a:r>
          </a:p>
          <a:p>
            <a:pPr lvl="1"/>
            <a:r>
              <a:rPr lang="en-US" dirty="0"/>
              <a:t>The whole process is naturally ordered in some kind of pipeline</a:t>
            </a:r>
          </a:p>
          <a:p>
            <a:pPr lvl="1"/>
            <a:r>
              <a:rPr lang="en-US" dirty="0"/>
              <a:t>In most cases, the process is extensible and modifiable</a:t>
            </a:r>
          </a:p>
          <a:p>
            <a:r>
              <a:rPr lang="en-US" dirty="0"/>
              <a:t>Web Applications have different deployment environments</a:t>
            </a:r>
          </a:p>
          <a:p>
            <a:pPr lvl="1"/>
            <a:r>
              <a:rPr lang="en-US" dirty="0"/>
              <a:t>The environments determine the behavior of the </a:t>
            </a:r>
            <a:br>
              <a:rPr lang="en-US" dirty="0"/>
            </a:br>
            <a:r>
              <a:rPr lang="en-US" dirty="0"/>
              <a:t>application</a:t>
            </a:r>
          </a:p>
          <a:p>
            <a:pPr lvl="1"/>
            <a:r>
              <a:rPr lang="en-US" dirty="0"/>
              <a:t>The environments may also affect the pipeline</a:t>
            </a:r>
          </a:p>
          <a:p>
            <a:r>
              <a:rPr lang="en-US" dirty="0"/>
              <a:t>Web Applications have initial configuration</a:t>
            </a:r>
          </a:p>
          <a:p>
            <a:pPr lvl="1"/>
            <a:r>
              <a:rPr lang="en-US" dirty="0"/>
              <a:t>Host, Security, Directories, Conventions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73452-8ACC-4054-BA39-2AA3BD13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14419-9271-405B-84B1-D21CAE2C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78" y="3769915"/>
            <a:ext cx="3006913" cy="2696198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C68E0AA4-8BB3-4EA0-851F-7F98D3DDE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533" y="1389487"/>
            <a:ext cx="2013610" cy="20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EA41DC-B316-4992-BB7C-92EA3DE4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DAB1FD-0F94-46E0-9FCD-B8607163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B9C44-2CB5-4FDB-B7B2-1A85B6152C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3B455-4DDF-4F8B-B7A4-2BF5C790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1" y="1320351"/>
            <a:ext cx="11149258" cy="4834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437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761D0-270F-46CF-BF85-74B86C62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A2499F-608F-44F6-B0EE-6CD0CD71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Request Lifecycle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49236-B7CE-42F7-9389-D5E0B62911BC}"/>
              </a:ext>
            </a:extLst>
          </p:cNvPr>
          <p:cNvSpPr txBox="1"/>
          <p:nvPr/>
        </p:nvSpPr>
        <p:spPr>
          <a:xfrm>
            <a:off x="200944" y="1828418"/>
            <a:ext cx="1361335" cy="53043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Request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C9CAFE-C060-44AC-AF82-DAFE44DA70AE}"/>
              </a:ext>
            </a:extLst>
          </p:cNvPr>
          <p:cNvSpPr/>
          <p:nvPr/>
        </p:nvSpPr>
        <p:spPr bwMode="auto">
          <a:xfrm>
            <a:off x="318034" y="2369360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4B72A-5C6C-46D6-8E47-FC2DE7F1BF79}"/>
              </a:ext>
            </a:extLst>
          </p:cNvPr>
          <p:cNvGrpSpPr/>
          <p:nvPr/>
        </p:nvGrpSpPr>
        <p:grpSpPr>
          <a:xfrm>
            <a:off x="1809063" y="1628257"/>
            <a:ext cx="2193918" cy="1334395"/>
            <a:chOff x="2043405" y="1296838"/>
            <a:chExt cx="2193918" cy="133439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F81ADBF-F4D8-4D96-AA9E-DE4949DABA98}"/>
                </a:ext>
              </a:extLst>
            </p:cNvPr>
            <p:cNvSpPr/>
            <p:nvPr/>
          </p:nvSpPr>
          <p:spPr bwMode="auto">
            <a:xfrm>
              <a:off x="2043405" y="1357099"/>
              <a:ext cx="2193918" cy="1274134"/>
            </a:xfrm>
            <a:prstGeom prst="roundRect">
              <a:avLst/>
            </a:prstGeom>
            <a:solidFill>
              <a:schemeClr val="accent2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48B7C-ED58-49B3-9EAE-7C11ACA04B6B}"/>
                </a:ext>
              </a:extLst>
            </p:cNvPr>
            <p:cNvSpPr txBox="1"/>
            <p:nvPr/>
          </p:nvSpPr>
          <p:spPr>
            <a:xfrm>
              <a:off x="2154759" y="1296838"/>
              <a:ext cx="1971208" cy="5304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</a:rPr>
                <a:t>Middleware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114EA5-A7ED-4E0F-9B83-4F9FBB55ED88}"/>
                </a:ext>
              </a:extLst>
            </p:cNvPr>
            <p:cNvSpPr txBox="1"/>
            <p:nvPr/>
          </p:nvSpPr>
          <p:spPr>
            <a:xfrm>
              <a:off x="2064893" y="1813204"/>
              <a:ext cx="2150941" cy="8039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Components on the HTTP Pipeline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6BEE42-EA51-4DE4-8C65-24919309CD05}"/>
              </a:ext>
            </a:extLst>
          </p:cNvPr>
          <p:cNvSpPr/>
          <p:nvPr/>
        </p:nvSpPr>
        <p:spPr bwMode="auto">
          <a:xfrm>
            <a:off x="4253974" y="2365690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75E206-2AA6-4377-95DF-71433AFBA3ED}"/>
              </a:ext>
            </a:extLst>
          </p:cNvPr>
          <p:cNvGrpSpPr/>
          <p:nvPr/>
        </p:nvGrpSpPr>
        <p:grpSpPr>
          <a:xfrm>
            <a:off x="5064804" y="1628257"/>
            <a:ext cx="2551373" cy="1334395"/>
            <a:chOff x="5099728" y="1296838"/>
            <a:chExt cx="2551373" cy="13343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660F7F-E41A-443D-A4D7-399FE6F244D3}"/>
                </a:ext>
              </a:extLst>
            </p:cNvPr>
            <p:cNvSpPr/>
            <p:nvPr/>
          </p:nvSpPr>
          <p:spPr bwMode="auto">
            <a:xfrm>
              <a:off x="5099728" y="1357099"/>
              <a:ext cx="2551373" cy="1274134"/>
            </a:xfrm>
            <a:prstGeom prst="roundRect">
              <a:avLst/>
            </a:prstGeom>
            <a:solidFill>
              <a:schemeClr val="accent1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C376F3-69A5-43DD-8FA3-BF6EF9426E1F}"/>
                </a:ext>
              </a:extLst>
            </p:cNvPr>
            <p:cNvSpPr txBox="1"/>
            <p:nvPr/>
          </p:nvSpPr>
          <p:spPr>
            <a:xfrm>
              <a:off x="5229224" y="1296838"/>
              <a:ext cx="2292377" cy="5304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</a:rPr>
                <a:t>Routing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81B371-5D57-41CC-A7E8-9DBCD38D3733}"/>
                </a:ext>
              </a:extLst>
            </p:cNvPr>
            <p:cNvSpPr txBox="1"/>
            <p:nvPr/>
          </p:nvSpPr>
          <p:spPr>
            <a:xfrm>
              <a:off x="5124716" y="1719896"/>
              <a:ext cx="2501394" cy="8039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Routing Middleware</a:t>
              </a:r>
              <a:br>
                <a:rPr lang="en-US" dirty="0">
                  <a:solidFill>
                    <a:schemeClr val="bg2"/>
                  </a:solidFill>
                </a:rPr>
              </a:br>
              <a:r>
                <a:rPr lang="en-US" dirty="0">
                  <a:solidFill>
                    <a:schemeClr val="bg2"/>
                  </a:solidFill>
                </a:rPr>
                <a:t>MVC Route Handler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9FD235A-58BC-44F0-AF40-B6AB459A867C}"/>
              </a:ext>
            </a:extLst>
          </p:cNvPr>
          <p:cNvSpPr/>
          <p:nvPr/>
        </p:nvSpPr>
        <p:spPr bwMode="auto">
          <a:xfrm>
            <a:off x="7906927" y="2356783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8028D9-0B73-493E-8B01-B419505928D5}"/>
              </a:ext>
            </a:extLst>
          </p:cNvPr>
          <p:cNvGrpSpPr/>
          <p:nvPr/>
        </p:nvGrpSpPr>
        <p:grpSpPr>
          <a:xfrm>
            <a:off x="8717755" y="1628256"/>
            <a:ext cx="3255716" cy="1394658"/>
            <a:chOff x="8755219" y="1296837"/>
            <a:chExt cx="3255716" cy="139465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771850-F073-4693-9E8D-E2840146DEC7}"/>
                </a:ext>
              </a:extLst>
            </p:cNvPr>
            <p:cNvSpPr/>
            <p:nvPr/>
          </p:nvSpPr>
          <p:spPr bwMode="auto">
            <a:xfrm>
              <a:off x="8794978" y="1324053"/>
              <a:ext cx="3176198" cy="1367442"/>
            </a:xfrm>
            <a:prstGeom prst="roundRect">
              <a:avLst/>
            </a:prstGeom>
            <a:solidFill>
              <a:schemeClr val="bg2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D2BFA1-26B4-4E2D-A5EC-EC69B2BE4F10}"/>
                </a:ext>
              </a:extLst>
            </p:cNvPr>
            <p:cNvSpPr txBox="1"/>
            <p:nvPr/>
          </p:nvSpPr>
          <p:spPr>
            <a:xfrm>
              <a:off x="8755219" y="1296837"/>
              <a:ext cx="3255716" cy="5304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</a:rPr>
                <a:t>Controller</a:t>
              </a:r>
              <a:r>
                <a:rPr lang="bg-BG" sz="2000" b="1" dirty="0">
                  <a:solidFill>
                    <a:schemeClr val="bg2"/>
                  </a:solidFill>
                </a:rPr>
                <a:t> </a:t>
              </a:r>
              <a:r>
                <a:rPr lang="en-US" sz="2000" b="1" dirty="0">
                  <a:solidFill>
                    <a:schemeClr val="bg2"/>
                  </a:solidFill>
                </a:rPr>
                <a:t>Initialization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883038-B81D-44F8-8B89-C1F55A3E72C0}"/>
                </a:ext>
              </a:extLst>
            </p:cNvPr>
            <p:cNvSpPr txBox="1"/>
            <p:nvPr/>
          </p:nvSpPr>
          <p:spPr>
            <a:xfrm>
              <a:off x="8954063" y="1775174"/>
              <a:ext cx="2882439" cy="80391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Controller Action Invoker</a:t>
              </a:r>
              <a:br>
                <a:rPr lang="en-US" dirty="0">
                  <a:solidFill>
                    <a:schemeClr val="bg2"/>
                  </a:solidFill>
                </a:rPr>
              </a:br>
              <a:r>
                <a:rPr lang="en-US" dirty="0">
                  <a:solidFill>
                    <a:schemeClr val="bg2"/>
                  </a:solidFill>
                </a:rPr>
                <a:t>Controller Factory</a:t>
              </a:r>
            </a:p>
          </p:txBody>
        </p:sp>
      </p:grp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BA1454D-8388-4331-9A30-B4389BB3E6AF}"/>
              </a:ext>
            </a:extLst>
          </p:cNvPr>
          <p:cNvSpPr/>
          <p:nvPr/>
        </p:nvSpPr>
        <p:spPr bwMode="auto">
          <a:xfrm>
            <a:off x="10222524" y="3193408"/>
            <a:ext cx="270587" cy="4851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F62ED3-69E2-4587-8B4C-00C32AD9A843}"/>
              </a:ext>
            </a:extLst>
          </p:cNvPr>
          <p:cNvGrpSpPr/>
          <p:nvPr/>
        </p:nvGrpSpPr>
        <p:grpSpPr>
          <a:xfrm>
            <a:off x="8754430" y="3841916"/>
            <a:ext cx="3255716" cy="2736347"/>
            <a:chOff x="8755219" y="3517675"/>
            <a:chExt cx="3255716" cy="237229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DEFD050-741A-4A0D-BA52-5A8AC0FFCAD4}"/>
                </a:ext>
              </a:extLst>
            </p:cNvPr>
            <p:cNvSpPr/>
            <p:nvPr/>
          </p:nvSpPr>
          <p:spPr bwMode="auto">
            <a:xfrm>
              <a:off x="8794978" y="3544891"/>
              <a:ext cx="3176198" cy="23450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25CF6C-0F65-4051-B742-B4F5103F3758}"/>
                </a:ext>
              </a:extLst>
            </p:cNvPr>
            <p:cNvSpPr txBox="1"/>
            <p:nvPr/>
          </p:nvSpPr>
          <p:spPr>
            <a:xfrm>
              <a:off x="8755219" y="3517675"/>
              <a:ext cx="3255716" cy="4598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</a:rPr>
                <a:t>Action Execution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1E9977-5DBE-4457-B23A-44C7D1E37B8D}"/>
                </a:ext>
              </a:extLst>
            </p:cNvPr>
            <p:cNvSpPr txBox="1"/>
            <p:nvPr/>
          </p:nvSpPr>
          <p:spPr>
            <a:xfrm>
              <a:off x="8954063" y="3996012"/>
              <a:ext cx="2882439" cy="17535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Model Binding</a:t>
              </a:r>
              <a:endParaRPr lang="bg-BG" dirty="0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Model Validation</a:t>
              </a:r>
              <a:br>
                <a:rPr lang="en-US" dirty="0">
                  <a:solidFill>
                    <a:schemeClr val="bg2"/>
                  </a:solidFill>
                </a:rPr>
              </a:br>
              <a:r>
                <a:rPr lang="en-US" dirty="0">
                  <a:solidFill>
                    <a:schemeClr val="bg2"/>
                  </a:solidFill>
                </a:rPr>
                <a:t>Action Filters</a:t>
              </a:r>
              <a:br>
                <a:rPr lang="en-US" dirty="0">
                  <a:solidFill>
                    <a:schemeClr val="bg2"/>
                  </a:solidFill>
                </a:rPr>
              </a:br>
              <a:r>
                <a:rPr lang="en-US" dirty="0">
                  <a:solidFill>
                    <a:schemeClr val="bg2"/>
                  </a:solidFill>
                </a:rPr>
                <a:t>Action Execution</a:t>
              </a:r>
              <a:br>
                <a:rPr lang="en-US" dirty="0">
                  <a:solidFill>
                    <a:schemeClr val="bg2"/>
                  </a:solidFill>
                </a:rPr>
              </a:br>
              <a:r>
                <a:rPr lang="en-US" dirty="0">
                  <a:solidFill>
                    <a:schemeClr val="bg2"/>
                  </a:solidFill>
                </a:rPr>
                <a:t>Action Filters</a:t>
              </a:r>
              <a:br>
                <a:rPr lang="en-US" dirty="0">
                  <a:solidFill>
                    <a:schemeClr val="bg2"/>
                  </a:solidFill>
                </a:rPr>
              </a:br>
              <a:r>
                <a:rPr lang="en-US" dirty="0">
                  <a:solidFill>
                    <a:schemeClr val="bg2"/>
                  </a:solidFill>
                </a:rPr>
                <a:t>Action Result</a:t>
              </a:r>
            </a:p>
          </p:txBody>
        </p:sp>
      </p:grpSp>
      <p:sp>
        <p:nvSpPr>
          <p:cNvPr id="36" name="Arrow: Left 35">
            <a:extLst>
              <a:ext uri="{FF2B5EF4-FFF2-40B4-BE49-F238E27FC236}">
                <a16:creationId xmlns:a16="http://schemas.microsoft.com/office/drawing/2014/main" id="{B68D22E0-1226-46CD-89E8-18FD5E69FFA4}"/>
              </a:ext>
            </a:extLst>
          </p:cNvPr>
          <p:cNvSpPr/>
          <p:nvPr/>
        </p:nvSpPr>
        <p:spPr bwMode="auto">
          <a:xfrm>
            <a:off x="7906927" y="4797317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B4424-2865-4CF6-AD14-1048507AC76D}"/>
              </a:ext>
            </a:extLst>
          </p:cNvPr>
          <p:cNvGrpSpPr/>
          <p:nvPr/>
        </p:nvGrpSpPr>
        <p:grpSpPr>
          <a:xfrm>
            <a:off x="5064804" y="4135928"/>
            <a:ext cx="2551374" cy="1756653"/>
            <a:chOff x="5102268" y="4133312"/>
            <a:chExt cx="2551374" cy="175665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3BA270A-7771-4735-894D-0644F4E443DD}"/>
                </a:ext>
              </a:extLst>
            </p:cNvPr>
            <p:cNvSpPr/>
            <p:nvPr/>
          </p:nvSpPr>
          <p:spPr bwMode="auto">
            <a:xfrm>
              <a:off x="5102268" y="4133312"/>
              <a:ext cx="2551374" cy="1756653"/>
            </a:xfrm>
            <a:prstGeom prst="round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47777-0EDF-4C7B-80E5-1598E8AB332A}"/>
                </a:ext>
              </a:extLst>
            </p:cNvPr>
            <p:cNvSpPr txBox="1"/>
            <p:nvPr/>
          </p:nvSpPr>
          <p:spPr>
            <a:xfrm>
              <a:off x="5185879" y="4133312"/>
              <a:ext cx="2384146" cy="5304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</a:rPr>
                <a:t>Result Execution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73AE53-BC6F-45C4-BB9F-60F77AD3D7F9}"/>
                </a:ext>
              </a:extLst>
            </p:cNvPr>
            <p:cNvSpPr txBox="1"/>
            <p:nvPr/>
          </p:nvSpPr>
          <p:spPr>
            <a:xfrm>
              <a:off x="5185879" y="4623003"/>
              <a:ext cx="2384147" cy="110861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Result Filters</a:t>
              </a:r>
              <a:br>
                <a:rPr lang="en-US" dirty="0">
                  <a:solidFill>
                    <a:schemeClr val="bg2"/>
                  </a:solidFill>
                </a:rPr>
              </a:br>
              <a:r>
                <a:rPr lang="en-US" dirty="0">
                  <a:solidFill>
                    <a:schemeClr val="bg2"/>
                  </a:solidFill>
                </a:rPr>
                <a:t>Invoke Action Filters</a:t>
              </a:r>
              <a:br>
                <a:rPr lang="en-US" dirty="0">
                  <a:solidFill>
                    <a:schemeClr val="bg2"/>
                  </a:solidFill>
                </a:rPr>
              </a:br>
              <a:r>
                <a:rPr lang="en-US" dirty="0">
                  <a:solidFill>
                    <a:schemeClr val="bg2"/>
                  </a:solidFill>
                </a:rPr>
                <a:t>Result Filters</a:t>
              </a:r>
            </a:p>
          </p:txBody>
        </p:sp>
      </p:grpSp>
      <p:sp>
        <p:nvSpPr>
          <p:cNvPr id="42" name="Arrow: Left 41">
            <a:extLst>
              <a:ext uri="{FF2B5EF4-FFF2-40B4-BE49-F238E27FC236}">
                <a16:creationId xmlns:a16="http://schemas.microsoft.com/office/drawing/2014/main" id="{24E00905-F23C-4DD6-AD4B-9F933182D4A0}"/>
              </a:ext>
            </a:extLst>
          </p:cNvPr>
          <p:cNvSpPr/>
          <p:nvPr/>
        </p:nvSpPr>
        <p:spPr bwMode="auto">
          <a:xfrm>
            <a:off x="4251784" y="4499854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605F6E0-D2B8-4C98-8677-5E670C88FD9F}"/>
              </a:ext>
            </a:extLst>
          </p:cNvPr>
          <p:cNvSpPr/>
          <p:nvPr/>
        </p:nvSpPr>
        <p:spPr bwMode="auto">
          <a:xfrm>
            <a:off x="1804685" y="4094746"/>
            <a:ext cx="2193918" cy="1274134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27F01-47FF-4376-A308-F3322254448B}"/>
              </a:ext>
            </a:extLst>
          </p:cNvPr>
          <p:cNvSpPr txBox="1"/>
          <p:nvPr/>
        </p:nvSpPr>
        <p:spPr>
          <a:xfrm>
            <a:off x="1968963" y="4094746"/>
            <a:ext cx="1865361" cy="53043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</a:rPr>
              <a:t>View Engine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52724C-53AD-4955-954E-D0987F308DD5}"/>
              </a:ext>
            </a:extLst>
          </p:cNvPr>
          <p:cNvSpPr txBox="1"/>
          <p:nvPr/>
        </p:nvSpPr>
        <p:spPr>
          <a:xfrm>
            <a:off x="1830550" y="4513016"/>
            <a:ext cx="2150941" cy="8039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2"/>
                </a:solidFill>
              </a:rPr>
              <a:t>Find and Render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the View</a:t>
            </a:r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AE605D1F-FCE8-402F-8170-2C7E47305DA7}"/>
              </a:ext>
            </a:extLst>
          </p:cNvPr>
          <p:cNvSpPr/>
          <p:nvPr/>
        </p:nvSpPr>
        <p:spPr bwMode="auto">
          <a:xfrm>
            <a:off x="1680979" y="5513599"/>
            <a:ext cx="3131021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8B73B6-5205-4687-8C1A-D03BD3E832DD}"/>
              </a:ext>
            </a:extLst>
          </p:cNvPr>
          <p:cNvSpPr txBox="1"/>
          <p:nvPr/>
        </p:nvSpPr>
        <p:spPr>
          <a:xfrm>
            <a:off x="200945" y="4318048"/>
            <a:ext cx="1497618" cy="53043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Response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52BC613-06A9-4912-A126-3280776D1DC2}"/>
              </a:ext>
            </a:extLst>
          </p:cNvPr>
          <p:cNvSpPr/>
          <p:nvPr/>
        </p:nvSpPr>
        <p:spPr bwMode="auto">
          <a:xfrm rot="10800000">
            <a:off x="318034" y="4842969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212399-773E-4676-AD50-EF48E918AF33}"/>
              </a:ext>
            </a:extLst>
          </p:cNvPr>
          <p:cNvSpPr txBox="1"/>
          <p:nvPr/>
        </p:nvSpPr>
        <p:spPr>
          <a:xfrm>
            <a:off x="1804685" y="5639364"/>
            <a:ext cx="3006936" cy="53043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Other Action Result</a:t>
            </a:r>
          </a:p>
        </p:txBody>
      </p:sp>
    </p:spTree>
    <p:extLst>
      <p:ext uri="{BB962C8B-B14F-4D97-AF65-F5344CB8AC3E}">
        <p14:creationId xmlns:p14="http://schemas.microsoft.com/office/powerpoint/2010/main" val="1239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  <p:bldP spid="23" grpId="0" animBg="1"/>
      <p:bldP spid="30" grpId="0" animBg="1"/>
      <p:bldP spid="36" grpId="0" animBg="1"/>
      <p:bldP spid="42" grpId="0" animBg="1"/>
      <p:bldP spid="44" grpId="0" animBg="1"/>
      <p:bldP spid="47" grpId="0" animBg="1"/>
      <p:bldP spid="48" grpId="0"/>
      <p:bldP spid="49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01F4D-DA5A-48E7-9529-5407058B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Controller is one of the main components in the Request pipeline</a:t>
            </a:r>
          </a:p>
          <a:p>
            <a:pPr lvl="1"/>
            <a:r>
              <a:rPr lang="en-US" noProof="1"/>
              <a:t>Each Controller has its own ControllerContext</a:t>
            </a:r>
          </a:p>
          <a:p>
            <a:pPr lvl="1"/>
            <a:r>
              <a:rPr lang="en-US" noProof="1"/>
              <a:t>A set of useful properties containing data about the current Request</a:t>
            </a:r>
          </a:p>
          <a:p>
            <a:r>
              <a:rPr lang="en-US" noProof="1"/>
              <a:t>ControllerContext Properties:</a:t>
            </a:r>
          </a:p>
          <a:p>
            <a:pPr lvl="1"/>
            <a:r>
              <a:rPr lang="en-US" noProof="1"/>
              <a:t>ActionDescriptor</a:t>
            </a:r>
          </a:p>
          <a:p>
            <a:pPr lvl="1"/>
            <a:r>
              <a:rPr lang="en-US" noProof="1"/>
              <a:t>HttpContext (Request, Response)</a:t>
            </a:r>
          </a:p>
          <a:p>
            <a:pPr lvl="1"/>
            <a:r>
              <a:rPr lang="en-US" noProof="1"/>
              <a:t>ModelState</a:t>
            </a:r>
          </a:p>
          <a:p>
            <a:pPr lvl="1"/>
            <a:r>
              <a:rPr lang="en-US" noProof="1"/>
              <a:t>RouteData</a:t>
            </a:r>
          </a:p>
          <a:p>
            <a:pPr lvl="1"/>
            <a:r>
              <a:rPr lang="en-US" noProof="1"/>
              <a:t>ValidProviderFactories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24DCA-00C4-4AC9-BBF3-99D27DD0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4F40C-DC0B-46D2-94DC-421F97A0FB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5403D0-4D5E-4E9D-9CF8-2FA4A32A2F1E}"/>
              </a:ext>
            </a:extLst>
          </p:cNvPr>
          <p:cNvGrpSpPr/>
          <p:nvPr/>
        </p:nvGrpSpPr>
        <p:grpSpPr>
          <a:xfrm>
            <a:off x="6096000" y="3043227"/>
            <a:ext cx="5691298" cy="3353969"/>
            <a:chOff x="5473200" y="3086875"/>
            <a:chExt cx="5691298" cy="3353969"/>
          </a:xfrm>
        </p:grpSpPr>
        <p:pic>
          <p:nvPicPr>
            <p:cNvPr id="12" name="Graphic 11" descr="Cloud Computing">
              <a:extLst>
                <a:ext uri="{FF2B5EF4-FFF2-40B4-BE49-F238E27FC236}">
                  <a16:creationId xmlns:a16="http://schemas.microsoft.com/office/drawing/2014/main" id="{72C1B274-3FAE-4440-A6BD-9752A84E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7598" y="3086875"/>
              <a:ext cx="3122647" cy="3122647"/>
            </a:xfrm>
            <a:prstGeom prst="rect">
              <a:avLst/>
            </a:prstGeom>
          </p:spPr>
        </p:pic>
        <p:pic>
          <p:nvPicPr>
            <p:cNvPr id="14" name="Graphic 13" descr="Game controller">
              <a:extLst>
                <a:ext uri="{FF2B5EF4-FFF2-40B4-BE49-F238E27FC236}">
                  <a16:creationId xmlns:a16="http://schemas.microsoft.com/office/drawing/2014/main" id="{C0725151-1F1A-445F-84FD-DF26C2A2C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27437" y="4648199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Gears">
              <a:extLst>
                <a:ext uri="{FF2B5EF4-FFF2-40B4-BE49-F238E27FC236}">
                  <a16:creationId xmlns:a16="http://schemas.microsoft.com/office/drawing/2014/main" id="{5C540B29-CBBC-4DB4-9A73-89A9B7D6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6679" y="3778119"/>
              <a:ext cx="1321837" cy="1321837"/>
            </a:xfrm>
            <a:prstGeom prst="rect">
              <a:avLst/>
            </a:prstGeom>
          </p:spPr>
        </p:pic>
        <p:pic>
          <p:nvPicPr>
            <p:cNvPr id="20" name="Graphic 19" descr="Puzzle">
              <a:extLst>
                <a:ext uri="{FF2B5EF4-FFF2-40B4-BE49-F238E27FC236}">
                  <a16:creationId xmlns:a16="http://schemas.microsoft.com/office/drawing/2014/main" id="{6518618F-2AAA-44CC-8D0B-EB0A4882A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673548">
              <a:off x="8981703" y="5187727"/>
              <a:ext cx="1225418" cy="1225418"/>
            </a:xfrm>
            <a:prstGeom prst="rect">
              <a:avLst/>
            </a:prstGeom>
          </p:spPr>
        </p:pic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9D567EAC-E449-416C-8C63-58C354D00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50276" y="5027254"/>
              <a:ext cx="1413590" cy="1413590"/>
            </a:xfrm>
            <a:prstGeom prst="rect">
              <a:avLst/>
            </a:prstGeom>
          </p:spPr>
        </p:pic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677C486B-21F9-4D51-8C8B-AEA7CA98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0781" y="3526972"/>
              <a:ext cx="713601" cy="713601"/>
            </a:xfrm>
            <a:prstGeom prst="rect">
              <a:avLst/>
            </a:prstGeom>
          </p:spPr>
        </p:pic>
        <p:pic>
          <p:nvPicPr>
            <p:cNvPr id="26" name="Graphic 25" descr="World">
              <a:extLst>
                <a:ext uri="{FF2B5EF4-FFF2-40B4-BE49-F238E27FC236}">
                  <a16:creationId xmlns:a16="http://schemas.microsoft.com/office/drawing/2014/main" id="{6FED1E78-B471-4B2D-845E-3F3CAFFD9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40675" y="3146511"/>
              <a:ext cx="1474522" cy="1474522"/>
            </a:xfrm>
            <a:prstGeom prst="rect">
              <a:avLst/>
            </a:prstGeom>
          </p:spPr>
        </p:pic>
        <p:pic>
          <p:nvPicPr>
            <p:cNvPr id="28" name="Graphic 27" descr="Filter">
              <a:extLst>
                <a:ext uri="{FF2B5EF4-FFF2-40B4-BE49-F238E27FC236}">
                  <a16:creationId xmlns:a16="http://schemas.microsoft.com/office/drawing/2014/main" id="{E805EF73-4BD0-42AC-A680-35CA8779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857543" y="4319260"/>
              <a:ext cx="1306955" cy="1306955"/>
            </a:xfrm>
            <a:prstGeom prst="rect">
              <a:avLst/>
            </a:prstGeom>
          </p:spPr>
        </p:pic>
        <p:pic>
          <p:nvPicPr>
            <p:cNvPr id="32" name="Graphic 31" descr="Download">
              <a:extLst>
                <a:ext uri="{FF2B5EF4-FFF2-40B4-BE49-F238E27FC236}">
                  <a16:creationId xmlns:a16="http://schemas.microsoft.com/office/drawing/2014/main" id="{8F823412-314F-45B3-A937-E75BE8C58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73200" y="5075933"/>
              <a:ext cx="1360953" cy="1360953"/>
            </a:xfrm>
            <a:prstGeom prst="rect">
              <a:avLst/>
            </a:prstGeom>
          </p:spPr>
        </p:pic>
        <p:pic>
          <p:nvPicPr>
            <p:cNvPr id="34" name="Graphic 33" descr="Plug">
              <a:extLst>
                <a:ext uri="{FF2B5EF4-FFF2-40B4-BE49-F238E27FC236}">
                  <a16:creationId xmlns:a16="http://schemas.microsoft.com/office/drawing/2014/main" id="{6A7ED29F-8633-4279-929F-F144558B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6200000">
              <a:off x="5768034" y="4209299"/>
              <a:ext cx="1229690" cy="1229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4F092-2816-4AD0-9ECF-E5908554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uses the Configure() </a:t>
            </a:r>
            <a:r>
              <a:rPr lang="en-US" noProof="1"/>
              <a:t>method in the StartUp.cs to:</a:t>
            </a:r>
          </a:p>
          <a:p>
            <a:pPr lvl="1"/>
            <a:r>
              <a:rPr lang="en-US" dirty="0"/>
              <a:t>Configure the HTTP Request Pipeline</a:t>
            </a:r>
          </a:p>
          <a:p>
            <a:pPr lvl="1"/>
            <a:r>
              <a:rPr lang="en-US" dirty="0"/>
              <a:t>Define behavior for different environments</a:t>
            </a:r>
            <a:endParaRPr lang="bg-BG" dirty="0"/>
          </a:p>
          <a:p>
            <a:pPr lvl="1"/>
            <a:r>
              <a:rPr lang="en-US" dirty="0"/>
              <a:t>This is done using the </a:t>
            </a:r>
            <a:r>
              <a:rPr lang="en-US" noProof="1"/>
              <a:t>IApplicationBuilder</a:t>
            </a:r>
            <a:r>
              <a:rPr lang="en-US" dirty="0"/>
              <a:t> and </a:t>
            </a:r>
            <a:r>
              <a:rPr lang="en-US" noProof="1"/>
              <a:t>IHostingEnvironment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69ADC-104A-4642-AF88-C6DE9179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FFD1F-A580-40FF-9F41-B4682AE6CA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159124A-19A3-4D3F-B28F-0B77A4E22DC3}"/>
              </a:ext>
            </a:extLst>
          </p:cNvPr>
          <p:cNvSpPr txBox="1">
            <a:spLocks/>
          </p:cNvSpPr>
          <p:nvPr/>
        </p:nvSpPr>
        <p:spPr>
          <a:xfrm>
            <a:off x="819699" y="3625075"/>
            <a:ext cx="10552601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if (env.IsDevelopment()) { app.UseDeveloperExceptionPage(); }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else { app.UseExceptionHandler("/Error"); }</a:t>
            </a:r>
            <a:endParaRPr lang="bg-BG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endParaRPr lang="en-US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app.UseHttpsRedirection();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app.UseStaticFiles();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app.UseCookiePolicy();</a:t>
            </a:r>
          </a:p>
          <a:p>
            <a:endParaRPr lang="en-US" sz="1600" dirty="0">
              <a:ln w="0">
                <a:noFill/>
              </a:ln>
              <a:solidFill>
                <a:schemeClr val="tx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app.UseMvcWithDefaultRoute();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2BBDCE-4A25-487D-BE83-DA3BB2D2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Deployment is usually distributed into several environments</a:t>
            </a:r>
          </a:p>
          <a:p>
            <a:pPr lvl="1"/>
            <a:r>
              <a:rPr lang="en-US" dirty="0"/>
              <a:t>Multi-stage deployment is a MUST in Enterprise applications</a:t>
            </a:r>
          </a:p>
          <a:p>
            <a:pPr lvl="1"/>
            <a:r>
              <a:rPr lang="en-US" dirty="0"/>
              <a:t>A computer system (real or virtual) which runs your software</a:t>
            </a:r>
          </a:p>
          <a:p>
            <a:pPr lvl="1"/>
            <a:r>
              <a:rPr lang="en-US" dirty="0"/>
              <a:t>May include tasks which run on it (like Unit or End-to-End tests)</a:t>
            </a:r>
          </a:p>
          <a:p>
            <a:r>
              <a:rPr lang="en-US" dirty="0"/>
              <a:t>Most environment architectures use the following environments:</a:t>
            </a:r>
          </a:p>
          <a:p>
            <a:pPr lvl="1"/>
            <a:r>
              <a:rPr lang="en-US" dirty="0"/>
              <a:t>Dev – Where the program or component is developed</a:t>
            </a:r>
          </a:p>
          <a:p>
            <a:pPr lvl="1"/>
            <a:r>
              <a:rPr lang="en-US" dirty="0"/>
              <a:t>Test – Where the product (component) is tested &amp; verified by developers</a:t>
            </a:r>
          </a:p>
          <a:p>
            <a:pPr lvl="1"/>
            <a:r>
              <a:rPr lang="en-US" dirty="0"/>
              <a:t>Stage – Where the customer tests if the product meets their expectations</a:t>
            </a:r>
          </a:p>
          <a:p>
            <a:pPr lvl="1"/>
            <a:r>
              <a:rPr lang="en-US" dirty="0"/>
              <a:t>Production – Where the product is made available to all users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C3FA47-2131-42B3-8946-39AEE87F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25729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E7EBC-4393-4344-80BB-44153734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configures app behavior based on runtime environment</a:t>
            </a:r>
          </a:p>
          <a:p>
            <a:pPr lvl="1"/>
            <a:r>
              <a:rPr lang="en-US" dirty="0"/>
              <a:t>The Framework supports 3 environments – Development, Staging and Production</a:t>
            </a:r>
          </a:p>
          <a:p>
            <a:pPr lvl="1"/>
            <a:r>
              <a:rPr lang="en-US" dirty="0"/>
              <a:t>ASP.NET Core reads the Environment variable – "ASPNETCORE_ENVIRONMENT"</a:t>
            </a:r>
          </a:p>
          <a:p>
            <a:pPr lvl="1"/>
            <a:r>
              <a:rPr lang="en-US" dirty="0"/>
              <a:t>Environment value is stored in </a:t>
            </a:r>
            <a:r>
              <a:rPr lang="en-US" noProof="1"/>
              <a:t>IHostingEnvironment.EnvironmentName</a:t>
            </a:r>
            <a:endParaRPr lang="en-US" dirty="0"/>
          </a:p>
          <a:p>
            <a:pPr lvl="1"/>
            <a:r>
              <a:rPr lang="en-US" dirty="0"/>
              <a:t>The environment can be set to any value. The default environment is Production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C2FE1-F660-4FA8-9D8A-5B00747D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23957-2CEE-4609-A78C-9E0D6AE5D5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89C3E0F-7775-4754-9C53-21C05595D248}"/>
              </a:ext>
            </a:extLst>
          </p:cNvPr>
          <p:cNvSpPr txBox="1">
            <a:spLocks/>
          </p:cNvSpPr>
          <p:nvPr/>
        </p:nvSpPr>
        <p:spPr>
          <a:xfrm>
            <a:off x="1945995" y="4060119"/>
            <a:ext cx="83000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if(env.IsDevelopment()) //TODO: Do Development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if(env.IsStaging()) //TODO: Do Staging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if(env.IsProduction()) //TODO: Do Production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if(env.IsEnvironment("some_environment")) //TODO: Do Something</a:t>
            </a:r>
            <a:b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</a:t>
            </a:r>
            <a:b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02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Presentation 16.9_FGW">
  <a:themeElements>
    <a:clrScheme name="GreenwichVN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6814</TotalTime>
  <Words>2568</Words>
  <Application>Microsoft Office PowerPoint</Application>
  <PresentationFormat>Widescreen</PresentationFormat>
  <Paragraphs>519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Calibri</vt:lpstr>
      <vt:lpstr>Consolas</vt:lpstr>
      <vt:lpstr>Verdana</vt:lpstr>
      <vt:lpstr>Wingdings</vt:lpstr>
      <vt:lpstr>Presentation 16.9_FGW</vt:lpstr>
      <vt:lpstr>Application Flow, Filters &amp; Middleware</vt:lpstr>
      <vt:lpstr>Table of Contents</vt:lpstr>
      <vt:lpstr>Application Flow </vt:lpstr>
      <vt:lpstr>Application Fundamentals</vt:lpstr>
      <vt:lpstr>MVC Request Lifecycle</vt:lpstr>
      <vt:lpstr>Controller Context</vt:lpstr>
      <vt:lpstr>Application Fundamentals</vt:lpstr>
      <vt:lpstr>Application Environments</vt:lpstr>
      <vt:lpstr>ASP.NET Core Environments</vt:lpstr>
      <vt:lpstr>Application Configuration</vt:lpstr>
      <vt:lpstr>Application Configuration</vt:lpstr>
      <vt:lpstr>Application Services Configuration</vt:lpstr>
      <vt:lpstr>Application Services Configuration</vt:lpstr>
      <vt:lpstr>Error Handling</vt:lpstr>
      <vt:lpstr>Error Handling</vt:lpstr>
      <vt:lpstr>Error Handling (Developer Exception Page)</vt:lpstr>
      <vt:lpstr>Error Handling (Status Code Pages)</vt:lpstr>
      <vt:lpstr>Error Handling (Custom Error Handler)</vt:lpstr>
      <vt:lpstr>PowerPoint Presentation</vt:lpstr>
      <vt:lpstr>Middleware</vt:lpstr>
      <vt:lpstr>Request Delegates</vt:lpstr>
      <vt:lpstr>Request Delegates</vt:lpstr>
      <vt:lpstr>Creating your own Middleware (inline)</vt:lpstr>
      <vt:lpstr>Creating your own Middleware (class)</vt:lpstr>
      <vt:lpstr>Creating your own Middleware (class) (2)</vt:lpstr>
      <vt:lpstr>Built-in Middleware</vt:lpstr>
      <vt:lpstr>Built-in Middleware (2)</vt:lpstr>
      <vt:lpstr>Filters </vt:lpstr>
      <vt:lpstr>Filters</vt:lpstr>
      <vt:lpstr>Filters</vt:lpstr>
      <vt:lpstr>Filters</vt:lpstr>
      <vt:lpstr>Implementing Custom Filters</vt:lpstr>
      <vt:lpstr>Adding Filters to the Pipeline (Global)</vt:lpstr>
      <vt:lpstr>Filter Attributes</vt:lpstr>
      <vt:lpstr>Filter Attributes</vt:lpstr>
      <vt:lpstr>Filter Attributes</vt:lpstr>
      <vt:lpstr>Filter Dependency Injection</vt:lpstr>
      <vt:lpstr>Filter Dependency Injection</vt:lpstr>
      <vt:lpstr>Type Filter</vt:lpstr>
      <vt:lpstr>Service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Nhu Vinh Hoang</cp:lastModifiedBy>
  <cp:revision>1934</cp:revision>
  <dcterms:created xsi:type="dcterms:W3CDTF">2018-05-23T13:08:44Z</dcterms:created>
  <dcterms:modified xsi:type="dcterms:W3CDTF">2022-02-05T06:00:45Z</dcterms:modified>
</cp:coreProperties>
</file>