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91"/>
    <a:srgbClr val="F06E28"/>
    <a:srgbClr val="12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952" autoAdjust="0"/>
  </p:normalViewPr>
  <p:slideViewPr>
    <p:cSldViewPr snapToGrid="0" snapToObjects="1">
      <p:cViewPr varScale="1">
        <p:scale>
          <a:sx n="104" d="100"/>
          <a:sy n="104" d="100"/>
        </p:scale>
        <p:origin x="81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C51BE-9B66-B447-8629-F07BEC8B0A2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C81B-2B23-F740-97B9-1E515785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1E87E-04D6-474F-95F9-5BD1A0E6E4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D2E52-2B53-4D73-845E-2F203DC9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41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Ref: https://www.arduino.cc/reference/en/</a:t>
            </a:r>
          </a:p>
          <a:p>
            <a:r>
              <a:rPr lang="vi-VN" dirty="0"/>
              <a:t>HIGH: 5V or 3.3V</a:t>
            </a:r>
          </a:p>
          <a:p>
            <a:r>
              <a:rPr lang="vi-VN" dirty="0"/>
              <a:t>LOW: 0V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D2E52-2B53-4D73-845E-2F203DC96D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8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Ref: https://www.arduino.cc/reference/en/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D2E52-2B53-4D73-845E-2F203DC96D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1760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1760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3333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000" baseline="0">
                <a:solidFill>
                  <a:schemeClr val="tx2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88936" y="466972"/>
            <a:ext cx="69934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2E3791"/>
                </a:solidFill>
                <a:latin typeface="+mj-lt"/>
              </a:defRPr>
            </a:lvl1pPr>
          </a:lstStyle>
          <a:p>
            <a:r>
              <a:rPr lang="vi-VN" dirty="0"/>
              <a:t>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b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3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60801" y="2"/>
            <a:ext cx="7721599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39993" y="2"/>
            <a:ext cx="7942407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8133" y="2870200"/>
            <a:ext cx="5113867" cy="3987800"/>
          </a:xfrm>
        </p:spPr>
        <p:txBody>
          <a:bodyPr/>
          <a:lstStyle>
            <a:lvl1pPr marL="0" indent="0">
              <a:buNone/>
              <a:defRPr sz="3200">
                <a:solidFill>
                  <a:srgbClr val="2E379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5386916" cy="1930400"/>
          </a:xfrm>
          <a:prstGeom prst="rect">
            <a:avLst/>
          </a:prstGeom>
        </p:spPr>
        <p:txBody>
          <a:bodyPr anchor="t"/>
          <a:lstStyle>
            <a:lvl1pPr algn="r">
              <a:defRPr sz="2800" b="1" cap="all">
                <a:solidFill>
                  <a:srgbClr val="2E37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3085" y="2906714"/>
            <a:ext cx="5386916" cy="12588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71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ctr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B051-E427-A24A-B2DE-63B217F2562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6BAB-5F5A-164F-A24E-8AA161AE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E379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E379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E379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E379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me-assistant.io/" TargetMode="External"/><Relationship Id="rId2" Type="http://schemas.openxmlformats.org/officeDocument/2006/relationships/hyperlink" Target="http://www.devicehiv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aaproject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03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F1B65-177E-48BC-91C8-D6AF8EDD3589}"/>
              </a:ext>
            </a:extLst>
          </p:cNvPr>
          <p:cNvSpPr txBox="1"/>
          <p:nvPr/>
        </p:nvSpPr>
        <p:spPr>
          <a:xfrm>
            <a:off x="3676073" y="868220"/>
            <a:ext cx="4839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solidFill>
                  <a:srgbClr val="FFFF00"/>
                </a:solidFill>
              </a:rPr>
              <a:t>IoT Softwares</a:t>
            </a:r>
            <a:endParaRPr lang="en-US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0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521058-E80F-4CD6-A3EF-C6EE5221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Upload sketch: a unit of program (sketch) will be transfered to flash memory of IoT device.</a:t>
            </a:r>
          </a:p>
          <a:p>
            <a:r>
              <a:rPr lang="vi-VN" dirty="0">
                <a:solidFill>
                  <a:srgbClr val="FF0000"/>
                </a:solidFill>
              </a:rPr>
              <a:t>Flash memory</a:t>
            </a:r>
            <a:r>
              <a:rPr lang="vi-VN" dirty="0"/>
              <a:t> is a kind of non-volatile memory (NVM). </a:t>
            </a:r>
          </a:p>
          <a:p>
            <a:r>
              <a:rPr lang="vi-VN" dirty="0"/>
              <a:t>Arduino IDE uses the </a:t>
            </a:r>
            <a:r>
              <a:rPr lang="vi-VN" b="1" dirty="0">
                <a:solidFill>
                  <a:srgbClr val="FF0000"/>
                </a:solidFill>
              </a:rPr>
              <a:t>USB port</a:t>
            </a:r>
            <a:r>
              <a:rPr lang="vi-VN" dirty="0"/>
              <a:t> to communicate </a:t>
            </a:r>
            <a:r>
              <a:rPr lang="en-US" dirty="0"/>
              <a:t>with Arduino devices.</a:t>
            </a:r>
          </a:p>
          <a:p>
            <a:r>
              <a:rPr lang="en-US" dirty="0"/>
              <a:t>USB port in this case has 2 main functions: one for sketch uploading and one for Serial Monitor. It also supplies power for devices.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B22ED1-5F0F-4F43-BB55-F02C4FC3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Arduino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2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9E51A3-5BEA-432C-9C82-836984CC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Connect the device to USB port on computer</a:t>
            </a:r>
          </a:p>
          <a:p>
            <a:r>
              <a:rPr lang="en-US" sz="2800" dirty="0"/>
              <a:t>Set the right board (device)</a:t>
            </a:r>
          </a:p>
          <a:p>
            <a:r>
              <a:rPr lang="en-US" sz="2800" dirty="0"/>
              <a:t>Select the right COM port (USB to COM)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BBA7AB-CC9C-4180-B5E6-C1B0D36E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setting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BE4E4-E32F-4838-835E-FF8C224A0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522" y="3249213"/>
            <a:ext cx="6858957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2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B3C467-F839-45FB-97D0-BB5582451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023" y="1933166"/>
            <a:ext cx="6496957" cy="281979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9CC71E-CECE-4F7B-B8E7-46634700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setting</a:t>
            </a:r>
          </a:p>
        </p:txBody>
      </p:sp>
    </p:spTree>
    <p:extLst>
      <p:ext uri="{BB962C8B-B14F-4D97-AF65-F5344CB8AC3E}">
        <p14:creationId xmlns:p14="http://schemas.microsoft.com/office/powerpoint/2010/main" val="280445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9CC71E-CECE-4F7B-B8E7-46634700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setting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62E60-183C-496A-8265-A62618261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2906"/>
            <a:ext cx="5364760" cy="494812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Serial monitor:  is a separate pop-up window that acts as a separate terminal that communicates by receiving and sending Serial Data.</a:t>
            </a:r>
            <a:endParaRPr lang="en-US" sz="2800" dirty="0"/>
          </a:p>
          <a:p>
            <a:r>
              <a:rPr lang="en-US" sz="2800" dirty="0"/>
              <a:t> In the sketch: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void</a:t>
            </a:r>
            <a:r>
              <a:rPr lang="en-US" sz="2000" dirty="0"/>
              <a:t> setup() {</a:t>
            </a:r>
          </a:p>
          <a:p>
            <a:pPr marL="0" indent="0">
              <a:buNone/>
            </a:pPr>
            <a:r>
              <a:rPr lang="en-US" sz="2000" dirty="0"/>
              <a:t>  // put your setup code here, to run once: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en-US" sz="2000" dirty="0" err="1">
                <a:solidFill>
                  <a:srgbClr val="FF0000"/>
                </a:solidFill>
              </a:rPr>
              <a:t>Serial.begin</a:t>
            </a:r>
            <a:r>
              <a:rPr lang="en-US" sz="2000" dirty="0">
                <a:solidFill>
                  <a:srgbClr val="FF0000"/>
                </a:solidFill>
              </a:rPr>
              <a:t>(9600); // 9600 is the baud rate</a:t>
            </a:r>
          </a:p>
          <a:p>
            <a:pPr marL="0" indent="0">
              <a:buNone/>
            </a:pPr>
            <a:r>
              <a:rPr lang="en-US" sz="2000" dirty="0"/>
              <a:t>  // Others setup ...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r>
              <a:rPr lang="en-US" sz="2800" dirty="0"/>
              <a:t>In the Serial Monitor window: set the same baud rate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9F635-50C4-4E3E-96B9-39A76567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992" y="3018858"/>
            <a:ext cx="3460500" cy="318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99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E9DDF1-A814-45F6-BFB0-EF09245C8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sketch is the unit of code that is uploaded to and run on an Arduino board</a:t>
            </a:r>
            <a:endParaRPr lang="vi-VN" dirty="0"/>
          </a:p>
          <a:p>
            <a:r>
              <a:rPr lang="vi-VN" dirty="0"/>
              <a:t>Arduino sketch is based on C++ language</a:t>
            </a:r>
          </a:p>
          <a:p>
            <a:r>
              <a:rPr lang="vi-VN" dirty="0"/>
              <a:t>An Arduino sketch can be separated in 3 part:</a:t>
            </a:r>
          </a:p>
          <a:p>
            <a:pPr marL="914400" lvl="1" indent="-514350">
              <a:buFont typeface="+mj-lt"/>
              <a:buAutoNum type="arabicPeriod"/>
            </a:pPr>
            <a:r>
              <a:rPr lang="vi-VN" dirty="0"/>
              <a:t>User defined: variables, functions, include libraries ...</a:t>
            </a:r>
          </a:p>
          <a:p>
            <a:pPr marL="914400" lvl="1" indent="-514350">
              <a:buFont typeface="+mj-lt"/>
              <a:buAutoNum type="arabicPeriod"/>
            </a:pPr>
            <a:r>
              <a:rPr lang="vi-VN" dirty="0"/>
              <a:t>void setup() : used to setup pin mode, serial baud rate ..., run once till reset device power.</a:t>
            </a:r>
          </a:p>
          <a:p>
            <a:pPr marL="914400" lvl="1" indent="-514350">
              <a:buFont typeface="+mj-lt"/>
              <a:buAutoNum type="arabicPeriod"/>
            </a:pPr>
            <a:r>
              <a:rPr lang="vi-VN" dirty="0"/>
              <a:t>void loop() : as a main program, run repeatly untill poweroff.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A9DFDB-D3E0-4995-9F8B-E67AF385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Sketch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20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637E46-AA08-48DC-8AC9-C5C89904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Sketch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F47B910-35CD-4D18-BA23-0A500C077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169" y="1269755"/>
            <a:ext cx="5388301" cy="4856409"/>
          </a:xfrm>
        </p:spPr>
      </p:pic>
    </p:spTree>
    <p:extLst>
      <p:ext uri="{BB962C8B-B14F-4D97-AF65-F5344CB8AC3E}">
        <p14:creationId xmlns:p14="http://schemas.microsoft.com/office/powerpoint/2010/main" val="302005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E6642-3213-40B1-849E-7A990290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Setup pin mode: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i="1" dirty="0">
                <a:solidFill>
                  <a:srgbClr val="FF0000"/>
                </a:solidFill>
              </a:rPr>
              <a:t>pinMode(2, INPUT);</a:t>
            </a:r>
          </a:p>
          <a:p>
            <a:pPr marL="0" indent="0">
              <a:buNone/>
            </a:pPr>
            <a:r>
              <a:rPr lang="vi-VN" i="1" dirty="0">
                <a:solidFill>
                  <a:srgbClr val="FF0000"/>
                </a:solidFill>
              </a:rPr>
              <a:t>	pinMode(3, OUTPUT);</a:t>
            </a:r>
          </a:p>
          <a:p>
            <a:r>
              <a:rPr lang="vi-VN" dirty="0"/>
              <a:t>Read data from GPIO:</a:t>
            </a:r>
          </a:p>
          <a:p>
            <a:pPr marL="457200" lvl="1" indent="0">
              <a:buNone/>
            </a:pPr>
            <a:r>
              <a:rPr lang="vi-VN" dirty="0"/>
              <a:t>//Read from analog pin, </a:t>
            </a:r>
            <a:r>
              <a:rPr lang="en-US" dirty="0"/>
              <a:t>values from 0 to 1023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en-US" i="1" dirty="0">
                <a:solidFill>
                  <a:srgbClr val="FF0000"/>
                </a:solidFill>
              </a:rPr>
              <a:t>int </a:t>
            </a:r>
            <a:r>
              <a:rPr lang="en-US" i="1" dirty="0" err="1">
                <a:solidFill>
                  <a:srgbClr val="FF0000"/>
                </a:solidFill>
              </a:rPr>
              <a:t>sensorValue</a:t>
            </a:r>
            <a:r>
              <a:rPr lang="en-US" i="1" dirty="0">
                <a:solidFill>
                  <a:srgbClr val="FF0000"/>
                </a:solidFill>
              </a:rPr>
              <a:t> = </a:t>
            </a:r>
            <a:r>
              <a:rPr lang="en-US" i="1" dirty="0" err="1">
                <a:solidFill>
                  <a:srgbClr val="FF0000"/>
                </a:solidFill>
              </a:rPr>
              <a:t>analogRead</a:t>
            </a:r>
            <a:r>
              <a:rPr lang="en-US" i="1" dirty="0">
                <a:solidFill>
                  <a:srgbClr val="FF0000"/>
                </a:solidFill>
              </a:rPr>
              <a:t>(A0);</a:t>
            </a:r>
          </a:p>
          <a:p>
            <a:pPr marL="0" indent="0">
              <a:buNone/>
            </a:pPr>
            <a:r>
              <a:rPr lang="vi-VN" dirty="0"/>
              <a:t>	//Read from digital pin (set INPUT mode, 	value is HIGH or LOW)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i="1" dirty="0">
                <a:solidFill>
                  <a:srgbClr val="FF0000"/>
                </a:solidFill>
              </a:rPr>
              <a:t>int sensorValue = digitalRead(2);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A0AC0D-EBCC-41F5-8208-A9EE6E3D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Some builtin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8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E6642-3213-40B1-849E-7A990290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Write data to I/O</a:t>
            </a:r>
          </a:p>
          <a:p>
            <a:pPr marL="0" indent="0">
              <a:buNone/>
            </a:pPr>
            <a:r>
              <a:rPr lang="vi-VN" dirty="0"/>
              <a:t>	//Write to analog pin, </a:t>
            </a:r>
            <a:r>
              <a:rPr lang="en-US" dirty="0"/>
              <a:t>value from 0 to 255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i="1" dirty="0">
                <a:solidFill>
                  <a:srgbClr val="FF0000"/>
                </a:solidFill>
              </a:rPr>
              <a:t>analogWrite(pin, value)</a:t>
            </a:r>
          </a:p>
          <a:p>
            <a:pPr marL="0" indent="0">
              <a:buNone/>
            </a:pPr>
            <a:r>
              <a:rPr lang="vi-VN" dirty="0"/>
              <a:t>	//write to digital pin (set </a:t>
            </a:r>
            <a:r>
              <a:rPr lang="en-US"/>
              <a:t>OUT</a:t>
            </a:r>
            <a:r>
              <a:rPr lang="vi-VN"/>
              <a:t>PUT </a:t>
            </a:r>
            <a:r>
              <a:rPr lang="vi-VN" dirty="0"/>
              <a:t>mode), value 	is HIGH or LOW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i="1" dirty="0">
                <a:solidFill>
                  <a:srgbClr val="FF0000"/>
                </a:solidFill>
              </a:rPr>
              <a:t>digitalWrite(pin, value)</a:t>
            </a:r>
          </a:p>
          <a:p>
            <a:r>
              <a:rPr lang="vi-VN" dirty="0"/>
              <a:t>Delay, very useful function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i="1" dirty="0">
                <a:solidFill>
                  <a:srgbClr val="FF0000"/>
                </a:solidFill>
              </a:rPr>
              <a:t>delay(time_in_milisecond); 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A0AC0D-EBCC-41F5-8208-A9EE6E3D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Some builtin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0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CC041D-7741-4D41-9FBD-E2F3411D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Recognize where programming is needed in the IoT process;</a:t>
            </a:r>
          </a:p>
          <a:p>
            <a:r>
              <a:rPr lang="en-US" dirty="0"/>
              <a:t>Examine programming logic and identify key programming languages;</a:t>
            </a:r>
          </a:p>
          <a:p>
            <a:r>
              <a:rPr lang="en-US" dirty="0"/>
              <a:t>Develop a </a:t>
            </a:r>
            <a:r>
              <a:rPr lang="vi-VN" dirty="0"/>
              <a:t>IoT program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F9260F-A621-4A60-8829-18186B65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Overview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2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311564" y="1610635"/>
            <a:ext cx="4976131" cy="4119045"/>
          </a:xfrm>
        </p:spPr>
        <p:txBody>
          <a:bodyPr>
            <a:normAutofit/>
          </a:bodyPr>
          <a:lstStyle/>
          <a:p>
            <a:r>
              <a:rPr lang="vi-VN" dirty="0"/>
              <a:t>Almost IoT devices are embedded systems.</a:t>
            </a:r>
          </a:p>
          <a:p>
            <a:r>
              <a:rPr lang="vi-VN" dirty="0"/>
              <a:t>It’s a combination of embedded hardware and embedded software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19601" y="2"/>
            <a:ext cx="5791199" cy="802782"/>
          </a:xfrm>
        </p:spPr>
        <p:txBody>
          <a:bodyPr>
            <a:normAutofit/>
          </a:bodyPr>
          <a:lstStyle/>
          <a:p>
            <a:r>
              <a:rPr lang="vi-VN" sz="3200" b="1" dirty="0"/>
              <a:t>IoT Sofware</a:t>
            </a:r>
            <a:endParaRPr lang="en-US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38D58-C646-4089-83F5-C857307B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695" y="1326733"/>
            <a:ext cx="4946169" cy="392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>
                <a:solidFill>
                  <a:srgbClr val="FF0000"/>
                </a:solidFill>
              </a:rPr>
              <a:t>E</a:t>
            </a:r>
            <a:r>
              <a:rPr lang="en-US" b="1" dirty="0" err="1">
                <a:solidFill>
                  <a:srgbClr val="FF0000"/>
                </a:solidFill>
              </a:rPr>
              <a:t>mbedded</a:t>
            </a:r>
            <a:r>
              <a:rPr lang="en-US" b="1" dirty="0">
                <a:solidFill>
                  <a:srgbClr val="FF0000"/>
                </a:solidFill>
              </a:rPr>
              <a:t> software</a:t>
            </a:r>
            <a:r>
              <a:rPr lang="en-US" dirty="0"/>
              <a:t> is</a:t>
            </a:r>
            <a:r>
              <a:rPr lang="vi-VN" dirty="0"/>
              <a:t> the</a:t>
            </a:r>
            <a:r>
              <a:rPr lang="en-US" dirty="0"/>
              <a:t> software written to control</a:t>
            </a:r>
            <a:r>
              <a:rPr lang="en-US" b="1" dirty="0">
                <a:solidFill>
                  <a:srgbClr val="FF0000"/>
                </a:solidFill>
              </a:rPr>
              <a:t> embedded hardware</a:t>
            </a:r>
            <a:r>
              <a:rPr lang="en-US" dirty="0"/>
              <a:t>, normally </a:t>
            </a:r>
            <a:r>
              <a:rPr lang="en-US" dirty="0" err="1"/>
              <a:t>micr</a:t>
            </a:r>
            <a:r>
              <a:rPr lang="vi-VN" dirty="0"/>
              <a:t>oprocessor or microcontroller</a:t>
            </a:r>
            <a:r>
              <a:rPr lang="en-US" dirty="0"/>
              <a:t>, to process input and scarify output.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IoT software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2CD19-25DF-46BE-9B34-61EF0170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695" y="3177309"/>
            <a:ext cx="4136802" cy="284405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BF6E8E-4DE6-47BE-A84F-80A702A38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36" y="3150984"/>
            <a:ext cx="4342021" cy="28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5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9B19FB-4AF0-49DF-B36C-5CB600E55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IoT has been raised up by the OSH (OpenSource Hardware) </a:t>
            </a:r>
          </a:p>
          <a:p>
            <a:r>
              <a:rPr lang="vi-VN" dirty="0"/>
              <a:t>IoT also has been supported by OSS (OpenSource Software)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14037D-08E3-4AE2-AACD-FB15FDE1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IoT software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9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9B19FB-4AF0-49DF-B36C-5CB600E55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DeviceHive (</a:t>
            </a:r>
            <a:r>
              <a:rPr lang="vi-VN" dirty="0">
                <a:hlinkClick r:id="rId2"/>
              </a:rPr>
              <a:t>www.devicehive.com</a:t>
            </a:r>
            <a:r>
              <a:rPr lang="vi-VN" dirty="0"/>
              <a:t>): connects</a:t>
            </a:r>
            <a:r>
              <a:rPr lang="en-US" dirty="0"/>
              <a:t> any device via REST API, </a:t>
            </a:r>
            <a:r>
              <a:rPr lang="en-US" dirty="0" err="1"/>
              <a:t>WebSockets</a:t>
            </a:r>
            <a:r>
              <a:rPr lang="en-US" dirty="0"/>
              <a:t> or MQTT. supports various programming languages, including Java, Node.js and </a:t>
            </a:r>
            <a:r>
              <a:rPr lang="vi-VN" dirty="0"/>
              <a:t>Python.</a:t>
            </a:r>
          </a:p>
          <a:p>
            <a:r>
              <a:rPr lang="vi-VN" dirty="0"/>
              <a:t>Home assistant (</a:t>
            </a:r>
            <a:r>
              <a:rPr lang="vi-VN" dirty="0">
                <a:hlinkClick r:id="rId3"/>
              </a:rPr>
              <a:t>www.home-assistant.io</a:t>
            </a:r>
            <a:r>
              <a:rPr lang="vi-VN" dirty="0"/>
              <a:t>): based on Python scripts, supports almost microprocessor devices.</a:t>
            </a:r>
          </a:p>
          <a:p>
            <a:r>
              <a:rPr lang="vi-VN" dirty="0"/>
              <a:t>Kaa (</a:t>
            </a:r>
            <a:r>
              <a:rPr lang="vi-VN" dirty="0">
                <a:hlinkClick r:id="rId4"/>
              </a:rPr>
              <a:t>www.kaaproject.org</a:t>
            </a:r>
            <a:r>
              <a:rPr lang="vi-VN" dirty="0"/>
              <a:t>): supports HTTP and MQTT protocols and is an IoT platform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14037D-08E3-4AE2-AACD-FB15FDE1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IoT software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5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08D275-EAE5-4342-B392-A47AEDE3D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open-source electronics platform based on easy-to-use software and hardware, it’s one of the better-known platforms. </a:t>
            </a:r>
            <a:endParaRPr lang="vi-VN" dirty="0"/>
          </a:p>
          <a:p>
            <a:r>
              <a:rPr lang="en-US" dirty="0"/>
              <a:t>With the development kit</a:t>
            </a:r>
            <a:r>
              <a:rPr lang="vi-VN" dirty="0"/>
              <a:t> and </a:t>
            </a:r>
            <a:r>
              <a:rPr lang="en-US" dirty="0"/>
              <a:t>an integrated development environment or IDE. </a:t>
            </a:r>
            <a:endParaRPr lang="vi-VN" dirty="0"/>
          </a:p>
          <a:p>
            <a:r>
              <a:rPr lang="en-US" dirty="0"/>
              <a:t>The cloud system currently is composed of an MQTT broker, which allows developers to send messages from board to board.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A01635-8420-46B9-98A4-E9C41ECB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1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670818-1B3A-4CB9-BF3C-AAA99CE45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017" y="2715490"/>
            <a:ext cx="5855855" cy="3343565"/>
          </a:xfrm>
        </p:spPr>
        <p:txBody>
          <a:bodyPr>
            <a:normAutofit/>
          </a:bodyPr>
          <a:lstStyle/>
          <a:p>
            <a:r>
              <a:rPr lang="vi-VN" sz="2400" dirty="0"/>
              <a:t>Download at </a:t>
            </a:r>
            <a:r>
              <a:rPr lang="vi-VN" sz="2400" dirty="0">
                <a:hlinkClick r:id="rId2"/>
              </a:rPr>
              <a:t>https://www.arduino.cc/en/software</a:t>
            </a:r>
            <a:r>
              <a:rPr lang="vi-VN" sz="2400" dirty="0"/>
              <a:t> 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E6CBA-B3CC-4058-B0DC-136F11420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255" y="1690492"/>
            <a:ext cx="4038600" cy="4086760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03F93B8-0C46-49B6-808D-87AB60E6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1" y="478175"/>
            <a:ext cx="5791199" cy="802782"/>
          </a:xfrm>
        </p:spPr>
        <p:txBody>
          <a:bodyPr>
            <a:normAutofit/>
          </a:bodyPr>
          <a:lstStyle/>
          <a:p>
            <a:r>
              <a:rPr lang="vi-VN" sz="3200" b="1" dirty="0"/>
              <a:t>Arduino IDE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6313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AA76FB9-3CE9-4548-AD5F-91E7170DA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636" y="1269755"/>
            <a:ext cx="7551517" cy="501756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BBD5644-1E3C-4452-A3AC-E3D6EA9D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Arduino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5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wichVN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4.3_FGW.pptx" id="{524CC326-1544-4F17-B097-989EDD2AA375}" vid="{680F990E-BBDF-4C21-AAC8-33961D5B98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4.3_FGW</Template>
  <TotalTime>1096</TotalTime>
  <Words>676</Words>
  <Application>Microsoft Office PowerPoint</Application>
  <PresentationFormat>Widescreen</PresentationFormat>
  <Paragraphs>77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Verdana</vt:lpstr>
      <vt:lpstr>Office Theme</vt:lpstr>
      <vt:lpstr>PowerPoint Presentation</vt:lpstr>
      <vt:lpstr>Overview</vt:lpstr>
      <vt:lpstr>IoT Sofware</vt:lpstr>
      <vt:lpstr>IoT software</vt:lpstr>
      <vt:lpstr>IoT software tools</vt:lpstr>
      <vt:lpstr>IoT software tools</vt:lpstr>
      <vt:lpstr>Arduino</vt:lpstr>
      <vt:lpstr>Arduino IDE</vt:lpstr>
      <vt:lpstr>Arduino IDE</vt:lpstr>
      <vt:lpstr>Arduino IDE</vt:lpstr>
      <vt:lpstr>Communication setting</vt:lpstr>
      <vt:lpstr>Communication setting</vt:lpstr>
      <vt:lpstr>Communication setting</vt:lpstr>
      <vt:lpstr>Sketch</vt:lpstr>
      <vt:lpstr>Sketch</vt:lpstr>
      <vt:lpstr>Some builtin statements</vt:lpstr>
      <vt:lpstr>Some builtin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Tran Trong</dc:creator>
  <cp:lastModifiedBy>Minh Tran Trong</cp:lastModifiedBy>
  <cp:revision>37</cp:revision>
  <dcterms:created xsi:type="dcterms:W3CDTF">2021-03-29T06:29:47Z</dcterms:created>
  <dcterms:modified xsi:type="dcterms:W3CDTF">2021-04-12T03:51:30Z</dcterms:modified>
</cp:coreProperties>
</file>