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60" r:id="rId3"/>
    <p:sldId id="258" r:id="rId4"/>
    <p:sldId id="266" r:id="rId5"/>
    <p:sldId id="267" r:id="rId6"/>
    <p:sldId id="268" r:id="rId7"/>
    <p:sldId id="269" r:id="rId8"/>
    <p:sldId id="270" r:id="rId9"/>
    <p:sldId id="271" r:id="rId10"/>
    <p:sldId id="273" r:id="rId11"/>
    <p:sldId id="274" r:id="rId12"/>
    <p:sldId id="275" r:id="rId13"/>
    <p:sldId id="272" r:id="rId14"/>
    <p:sldId id="286" r:id="rId15"/>
    <p:sldId id="288" r:id="rId16"/>
    <p:sldId id="289" r:id="rId17"/>
    <p:sldId id="287" r:id="rId18"/>
    <p:sldId id="290" r:id="rId19"/>
    <p:sldId id="291" r:id="rId20"/>
    <p:sldId id="276" r:id="rId21"/>
    <p:sldId id="279" r:id="rId22"/>
    <p:sldId id="281" r:id="rId23"/>
    <p:sldId id="282" r:id="rId24"/>
    <p:sldId id="283" r:id="rId25"/>
    <p:sldId id="278" r:id="rId26"/>
    <p:sldId id="284" r:id="rId27"/>
    <p:sldId id="285" r:id="rId28"/>
    <p:sldId id="292" r:id="rId29"/>
    <p:sldId id="293" r:id="rId30"/>
    <p:sldId id="257"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50000"/>
  </p:normalViewPr>
  <p:slideViewPr>
    <p:cSldViewPr snapToGrid="0" snapToObjects="1">
      <p:cViewPr varScale="1">
        <p:scale>
          <a:sx n="114" d="100"/>
          <a:sy n="114" d="100"/>
        </p:scale>
        <p:origin x="41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E48F9-19C7-4B6F-B88E-A10FF7DF2CA7}"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B9273-B033-4923-9A0E-27888D7B509D}" type="slidenum">
              <a:rPr lang="en-US" smtClean="0"/>
              <a:t>‹#›</a:t>
            </a:fld>
            <a:endParaRPr lang="en-US"/>
          </a:p>
        </p:txBody>
      </p:sp>
    </p:spTree>
    <p:extLst>
      <p:ext uri="{BB962C8B-B14F-4D97-AF65-F5344CB8AC3E}">
        <p14:creationId xmlns:p14="http://schemas.microsoft.com/office/powerpoint/2010/main" val="2522659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chnet.microsoft.com/ens/library/2005.01.howitworksdns.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Infrared</a:t>
            </a:r>
            <a:r>
              <a:rPr lang="en-US" baseline="0" dirty="0"/>
              <a:t>: Tia </a:t>
            </a:r>
            <a:r>
              <a:rPr lang="en-US" baseline="0" dirty="0" err="1"/>
              <a:t>hong</a:t>
            </a:r>
            <a:r>
              <a:rPr lang="en-US" baseline="0" dirty="0"/>
              <a:t> </a:t>
            </a:r>
            <a:r>
              <a:rPr lang="en-US" baseline="0" dirty="0" err="1"/>
              <a:t>ngoai</a:t>
            </a:r>
            <a:endParaRPr lang="en-US" baseline="0" dirty="0"/>
          </a:p>
          <a:p>
            <a:r>
              <a:rPr lang="en-US" baseline="0" dirty="0" err="1"/>
              <a:t>ElectroMagnetic</a:t>
            </a:r>
            <a:r>
              <a:rPr lang="en-US" baseline="0" dirty="0"/>
              <a:t> waves: Song </a:t>
            </a:r>
            <a:r>
              <a:rPr lang="en-US" baseline="0" dirty="0" err="1"/>
              <a:t>điện</a:t>
            </a:r>
            <a:r>
              <a:rPr lang="en-US" baseline="0" dirty="0"/>
              <a:t> </a:t>
            </a:r>
            <a:r>
              <a:rPr lang="en-US" baseline="0" dirty="0" err="1"/>
              <a:t>tư</a:t>
            </a:r>
            <a:r>
              <a:rPr lang="en-US" baseline="0" dirty="0"/>
              <a:t>̀</a:t>
            </a:r>
            <a:endParaRPr lang="en-US" dirty="0"/>
          </a:p>
        </p:txBody>
      </p:sp>
      <p:sp>
        <p:nvSpPr>
          <p:cNvPr id="4" name="Slide Number Placeholder 3"/>
          <p:cNvSpPr>
            <a:spLocks noGrp="1"/>
          </p:cNvSpPr>
          <p:nvPr>
            <p:ph type="sldNum" sz="quarter" idx="10"/>
          </p:nvPr>
        </p:nvSpPr>
        <p:spPr/>
        <p:txBody>
          <a:bodyPr/>
          <a:lstStyle/>
          <a:p>
            <a:fld id="{3827B94B-E85D-4F68-AD53-DAF15EAECFC6}" type="slidenum">
              <a:rPr lang="en-US" smtClean="0"/>
              <a:t>8</a:t>
            </a:fld>
            <a:endParaRPr lang="en-US"/>
          </a:p>
        </p:txBody>
      </p:sp>
    </p:spTree>
    <p:extLst>
      <p:ext uri="{BB962C8B-B14F-4D97-AF65-F5344CB8AC3E}">
        <p14:creationId xmlns:p14="http://schemas.microsoft.com/office/powerpoint/2010/main" val="2719266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following table shows the characteristics of some </a:t>
            </a:r>
            <a:r>
              <a:rPr lang="en-US" b="1" dirty="0"/>
              <a:t>wired communication standards</a:t>
            </a:r>
            <a:r>
              <a:rPr lang="en-US" dirty="0"/>
              <a:t> commonly used in the </a:t>
            </a:r>
            <a:r>
              <a:rPr lang="en-US" dirty="0" err="1"/>
              <a:t>IoT</a:t>
            </a:r>
            <a:r>
              <a:rPr lang="en-US" dirty="0"/>
              <a:t>.</a:t>
            </a:r>
          </a:p>
          <a:p>
            <a:endParaRPr lang="en-US" dirty="0"/>
          </a:p>
        </p:txBody>
      </p:sp>
      <p:sp>
        <p:nvSpPr>
          <p:cNvPr id="4" name="Slide Number Placeholder 3"/>
          <p:cNvSpPr>
            <a:spLocks noGrp="1"/>
          </p:cNvSpPr>
          <p:nvPr>
            <p:ph type="sldNum" sz="quarter" idx="10"/>
          </p:nvPr>
        </p:nvSpPr>
        <p:spPr/>
        <p:txBody>
          <a:bodyPr/>
          <a:lstStyle/>
          <a:p>
            <a:fld id="{3827B94B-E85D-4F68-AD53-DAF15EAECFC6}" type="slidenum">
              <a:rPr lang="en-US" smtClean="0"/>
              <a:t>9</a:t>
            </a:fld>
            <a:endParaRPr lang="en-US"/>
          </a:p>
        </p:txBody>
      </p:sp>
    </p:spTree>
    <p:extLst>
      <p:ext uri="{BB962C8B-B14F-4D97-AF65-F5344CB8AC3E}">
        <p14:creationId xmlns:p14="http://schemas.microsoft.com/office/powerpoint/2010/main" val="248572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1" u="sng" kern="1200" dirty="0">
                <a:solidFill>
                  <a:schemeClr val="tx1"/>
                </a:solidFill>
                <a:effectLst/>
                <a:latin typeface="+mn-lt"/>
                <a:ea typeface="+mn-ea"/>
                <a:cs typeface="+mn-cs"/>
                <a:hlinkClick r:id="rId3"/>
              </a:rPr>
              <a:t>https://technet.microsoft.com/ens/library/2005.01.howitworksdns.aspx</a:t>
            </a:r>
            <a:endParaRPr lang="en-US" dirty="0"/>
          </a:p>
        </p:txBody>
      </p:sp>
      <p:sp>
        <p:nvSpPr>
          <p:cNvPr id="4" name="Slide Number Placeholder 3"/>
          <p:cNvSpPr>
            <a:spLocks noGrp="1"/>
          </p:cNvSpPr>
          <p:nvPr>
            <p:ph type="sldNum" sz="quarter" idx="10"/>
          </p:nvPr>
        </p:nvSpPr>
        <p:spPr/>
        <p:txBody>
          <a:bodyPr/>
          <a:lstStyle/>
          <a:p>
            <a:fld id="{3827B94B-E85D-4F68-AD53-DAF15EAECFC6}" type="slidenum">
              <a:rPr lang="en-US" smtClean="0"/>
              <a:t>19</a:t>
            </a:fld>
            <a:endParaRPr lang="en-US"/>
          </a:p>
        </p:txBody>
      </p:sp>
    </p:spTree>
    <p:extLst>
      <p:ext uri="{BB962C8B-B14F-4D97-AF65-F5344CB8AC3E}">
        <p14:creationId xmlns:p14="http://schemas.microsoft.com/office/powerpoint/2010/main" val="397349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err="1"/>
              <a:t>Zigbee</a:t>
            </a:r>
            <a:r>
              <a:rPr lang="en-US" dirty="0"/>
              <a:t> is an IEEE 802.15.4-based specification for a suite of high-level communication protocols used to create personal area networks with small, low-power </a:t>
            </a:r>
            <a:r>
              <a:rPr lang="en-US" b="1" dirty="0"/>
              <a:t>digital radios, such as for home automation</a:t>
            </a:r>
            <a:r>
              <a:rPr lang="en-US" dirty="0"/>
              <a:t>, medical device data collection, and other low-power low-bandwidth needs, designed for small scale projects which need wireless connection. Hence, </a:t>
            </a:r>
            <a:r>
              <a:rPr lang="en-US" dirty="0" err="1"/>
              <a:t>Zigbee</a:t>
            </a:r>
            <a:r>
              <a:rPr lang="en-US" dirty="0"/>
              <a:t> is a low-power, low data rate, and close proximity (i.e., personal area) wireless ad hoc network.</a:t>
            </a:r>
          </a:p>
          <a:p>
            <a:r>
              <a:rPr lang="en-US" b="1" dirty="0"/>
              <a:t>Z-Wave</a:t>
            </a:r>
            <a:r>
              <a:rPr lang="en-US" dirty="0"/>
              <a:t> is a wireless communications protocol used primarily for </a:t>
            </a:r>
            <a:r>
              <a:rPr lang="en-US" b="1" dirty="0"/>
              <a:t>home automation</a:t>
            </a:r>
            <a:r>
              <a:rPr lang="en-US" dirty="0"/>
              <a:t>. It is a mesh network using low-energy radio waves to communicate from appliance to appliance</a:t>
            </a:r>
          </a:p>
          <a:p>
            <a:r>
              <a:rPr lang="en-US" dirty="0"/>
              <a:t>802.11</a:t>
            </a:r>
            <a:r>
              <a:rPr lang="en-US" baseline="0" dirty="0"/>
              <a:t> : Wi-Fi</a:t>
            </a:r>
          </a:p>
          <a:p>
            <a:r>
              <a:rPr lang="en-US" baseline="0" dirty="0"/>
              <a:t>LTE: Long Term Evolution (standard technology for 4G)</a:t>
            </a:r>
            <a:endParaRPr lang="en-US" dirty="0"/>
          </a:p>
        </p:txBody>
      </p:sp>
      <p:sp>
        <p:nvSpPr>
          <p:cNvPr id="4" name="Slide Number Placeholder 3"/>
          <p:cNvSpPr>
            <a:spLocks noGrp="1"/>
          </p:cNvSpPr>
          <p:nvPr>
            <p:ph type="sldNum" sz="quarter" idx="10"/>
          </p:nvPr>
        </p:nvSpPr>
        <p:spPr/>
        <p:txBody>
          <a:bodyPr/>
          <a:lstStyle/>
          <a:p>
            <a:fld id="{3827B94B-E85D-4F68-AD53-DAF15EAECFC6}" type="slidenum">
              <a:rPr lang="en-US" smtClean="0"/>
              <a:t>20</a:t>
            </a:fld>
            <a:endParaRPr lang="en-US"/>
          </a:p>
        </p:txBody>
      </p:sp>
    </p:spTree>
    <p:extLst>
      <p:ext uri="{BB962C8B-B14F-4D97-AF65-F5344CB8AC3E}">
        <p14:creationId xmlns:p14="http://schemas.microsoft.com/office/powerpoint/2010/main" val="32105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7B94B-E85D-4F68-AD53-DAF15EAECFC6}" type="slidenum">
              <a:rPr lang="en-US" smtClean="0"/>
              <a:t>26</a:t>
            </a:fld>
            <a:endParaRPr lang="en-US"/>
          </a:p>
        </p:txBody>
      </p:sp>
    </p:spTree>
    <p:extLst>
      <p:ext uri="{BB962C8B-B14F-4D97-AF65-F5344CB8AC3E}">
        <p14:creationId xmlns:p14="http://schemas.microsoft.com/office/powerpoint/2010/main" val="1682069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1760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11760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31333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sz="3000" baseline="0">
                <a:solidFill>
                  <a:schemeClr val="tx2"/>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4588936" y="466972"/>
            <a:ext cx="6993465"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860801" y="2"/>
            <a:ext cx="7721599"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3639993" y="2"/>
            <a:ext cx="7942407"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solidFill>
                  <a:srgbClr val="2E379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4/12/2021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BEDA439-760C-4375-B8F8-494A3B09B14B}"/>
              </a:ext>
            </a:extLst>
          </p:cNvPr>
          <p:cNvSpPr txBox="1"/>
          <p:nvPr/>
        </p:nvSpPr>
        <p:spPr>
          <a:xfrm>
            <a:off x="3881308" y="822122"/>
            <a:ext cx="4144161" cy="830997"/>
          </a:xfrm>
          <a:prstGeom prst="rect">
            <a:avLst/>
          </a:prstGeom>
          <a:noFill/>
        </p:spPr>
        <p:txBody>
          <a:bodyPr wrap="square" rtlCol="0">
            <a:spAutoFit/>
          </a:bodyPr>
          <a:lstStyle/>
          <a:p>
            <a:r>
              <a:rPr lang="vi-VN" sz="4800" b="1" dirty="0">
                <a:solidFill>
                  <a:srgbClr val="FFFF00"/>
                </a:solidFill>
              </a:rPr>
              <a:t>IoT Network</a:t>
            </a:r>
            <a:endParaRPr lang="en-US" sz="4800" b="1" dirty="0">
              <a:solidFill>
                <a:srgbClr val="FFFF00"/>
              </a:solidFill>
            </a:endParaRP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384"/>
            <a:ext cx="8229600" cy="1143000"/>
          </a:xfrm>
        </p:spPr>
        <p:txBody>
          <a:bodyPr/>
          <a:lstStyle/>
          <a:p>
            <a:r>
              <a:rPr lang="en-US" dirty="0"/>
              <a:t>End Devices</a:t>
            </a:r>
          </a:p>
        </p:txBody>
      </p:sp>
      <p:sp>
        <p:nvSpPr>
          <p:cNvPr id="3" name="Content Placeholder 2"/>
          <p:cNvSpPr>
            <a:spLocks noGrp="1"/>
          </p:cNvSpPr>
          <p:nvPr>
            <p:ph idx="1"/>
          </p:nvPr>
        </p:nvSpPr>
        <p:spPr>
          <a:xfrm>
            <a:off x="1981200" y="1295400"/>
            <a:ext cx="8229600" cy="1143000"/>
          </a:xfrm>
        </p:spPr>
        <p:txBody>
          <a:bodyPr>
            <a:normAutofit fontScale="62500" lnSpcReduction="20000"/>
          </a:bodyPr>
          <a:lstStyle/>
          <a:p>
            <a:r>
              <a:rPr lang="en-US" b="1" dirty="0"/>
              <a:t>End devices</a:t>
            </a:r>
            <a:r>
              <a:rPr lang="en-US" dirty="0"/>
              <a:t> are those that provide a way for users to interact with the network. Examples include </a:t>
            </a:r>
            <a:r>
              <a:rPr lang="en-US" b="1" i="1" dirty="0"/>
              <a:t>computers, smartphones and sensors</a:t>
            </a:r>
            <a:r>
              <a:rPr lang="en-US" dirty="0"/>
              <a:t>.</a:t>
            </a:r>
          </a:p>
          <a:p>
            <a:r>
              <a:rPr lang="en-US" dirty="0"/>
              <a:t>End devices are either the </a:t>
            </a:r>
            <a:r>
              <a:rPr lang="en-US" b="1" i="1" dirty="0"/>
              <a:t>source or destination</a:t>
            </a:r>
            <a:r>
              <a:rPr lang="en-US" dirty="0"/>
              <a:t> of data going over the network.</a:t>
            </a:r>
          </a:p>
          <a:p>
            <a:endParaRPr lang="en-US" dirty="0"/>
          </a:p>
        </p:txBody>
      </p:sp>
      <p:pic>
        <p:nvPicPr>
          <p:cNvPr id="6146" name="Picture 2" descr="Examples of end devices connected to a network eg, computer, smartphone, refridgerator,  car, coffee machine et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38401"/>
            <a:ext cx="7010400" cy="390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86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Internet protocol (IP) addresses</a:t>
            </a:r>
          </a:p>
        </p:txBody>
      </p:sp>
      <p:sp>
        <p:nvSpPr>
          <p:cNvPr id="3" name="Content Placeholder 2"/>
          <p:cNvSpPr>
            <a:spLocks noGrp="1"/>
          </p:cNvSpPr>
          <p:nvPr>
            <p:ph idx="1"/>
          </p:nvPr>
        </p:nvSpPr>
        <p:spPr>
          <a:xfrm>
            <a:off x="1905000" y="1295400"/>
            <a:ext cx="8229600" cy="1295400"/>
          </a:xfrm>
        </p:spPr>
        <p:txBody>
          <a:bodyPr>
            <a:normAutofit fontScale="62500" lnSpcReduction="20000"/>
          </a:bodyPr>
          <a:lstStyle/>
          <a:p>
            <a:r>
              <a:rPr lang="en-US" dirty="0"/>
              <a:t>Every device has a unique </a:t>
            </a:r>
            <a:r>
              <a:rPr lang="en-US" b="1" dirty="0"/>
              <a:t>Internet Protocol (IP) address,</a:t>
            </a:r>
            <a:r>
              <a:rPr lang="en-US" dirty="0"/>
              <a:t> so it is distinguishable from all other devices. When sending a message, the IP address of the destination is used to specify where the message is being sent, similar to the address printed on the envelope of a letter.</a:t>
            </a:r>
            <a:br>
              <a:rPr lang="en-US" dirty="0"/>
            </a:br>
            <a:endParaRPr lang="en-US" dirty="0"/>
          </a:p>
        </p:txBody>
      </p:sp>
      <p:pic>
        <p:nvPicPr>
          <p:cNvPr id="3074" name="Picture 2" descr="Image showing an envelope with the Source IP address of the computer that sent the message and the destination IP address of the computer that it is going 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538" y="2461834"/>
            <a:ext cx="5238925" cy="392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7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xamples of intermediary devices - router, switch, wireless access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68" y="4924632"/>
            <a:ext cx="5285065" cy="13741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t>Intermediary devices</a:t>
            </a:r>
            <a:endParaRPr lang="en-US" dirty="0"/>
          </a:p>
        </p:txBody>
      </p:sp>
      <p:sp>
        <p:nvSpPr>
          <p:cNvPr id="3" name="Content Placeholder 2"/>
          <p:cNvSpPr>
            <a:spLocks noGrp="1"/>
          </p:cNvSpPr>
          <p:nvPr>
            <p:ph idx="1"/>
          </p:nvPr>
        </p:nvSpPr>
        <p:spPr>
          <a:xfrm>
            <a:off x="1981200" y="1342240"/>
            <a:ext cx="8229600" cy="3514987"/>
          </a:xfrm>
        </p:spPr>
        <p:txBody>
          <a:bodyPr>
            <a:noAutofit/>
          </a:bodyPr>
          <a:lstStyle/>
          <a:p>
            <a:r>
              <a:rPr lang="en-US" sz="2000" b="1" dirty="0"/>
              <a:t>Intermediary devices</a:t>
            </a:r>
            <a:r>
              <a:rPr lang="en-US" sz="2000" dirty="0"/>
              <a:t> interconnect end devices; host to the network, and networks to other networks. Intermediary devices also </a:t>
            </a:r>
            <a:r>
              <a:rPr lang="en-US" sz="2000" b="1" i="1" dirty="0"/>
              <a:t>manage the data through the network</a:t>
            </a:r>
            <a:endParaRPr lang="en-US" sz="2000" dirty="0"/>
          </a:p>
          <a:p>
            <a:r>
              <a:rPr lang="en-US" sz="2000" dirty="0"/>
              <a:t>These devices take the destination host address and combine that with information about network connectedness to </a:t>
            </a:r>
            <a:r>
              <a:rPr lang="en-US" sz="2000" b="1" i="1" dirty="0"/>
              <a:t>decide on the path</a:t>
            </a:r>
            <a:r>
              <a:rPr lang="en-US" sz="2000" dirty="0"/>
              <a:t> that messages take through the network. Intermediary devices therefore need to maintain network information (frequently update the network map) and may also notify other devices of errors. This allows them to </a:t>
            </a:r>
            <a:r>
              <a:rPr lang="en-US" sz="2000" b="1" dirty="0"/>
              <a:t>choose alternative pathways</a:t>
            </a:r>
            <a:r>
              <a:rPr lang="en-US" sz="2000" dirty="0"/>
              <a:t>, or </a:t>
            </a:r>
            <a:r>
              <a:rPr lang="en-US" sz="2000" b="1" i="1" dirty="0"/>
              <a:t>retransmit data</a:t>
            </a:r>
            <a:r>
              <a:rPr lang="en-US" sz="2000" dirty="0"/>
              <a:t>, or even </a:t>
            </a:r>
            <a:r>
              <a:rPr lang="en-US" sz="2000" b="1" i="1" dirty="0"/>
              <a:t>deny</a:t>
            </a:r>
            <a:r>
              <a:rPr lang="en-US" sz="2000" dirty="0"/>
              <a:t> the flow of data based on security settings.</a:t>
            </a:r>
            <a:br>
              <a:rPr lang="en-US" sz="2000" dirty="0"/>
            </a:br>
            <a:endParaRPr lang="en-US" sz="2000" dirty="0"/>
          </a:p>
        </p:txBody>
      </p:sp>
    </p:spTree>
    <p:extLst>
      <p:ext uri="{BB962C8B-B14F-4D97-AF65-F5344CB8AC3E}">
        <p14:creationId xmlns:p14="http://schemas.microsoft.com/office/powerpoint/2010/main" val="83736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3" name="Content Placeholder 2"/>
          <p:cNvSpPr>
            <a:spLocks noGrp="1"/>
          </p:cNvSpPr>
          <p:nvPr>
            <p:ph idx="1"/>
          </p:nvPr>
        </p:nvSpPr>
        <p:spPr>
          <a:xfrm>
            <a:off x="1981200" y="1371600"/>
            <a:ext cx="8229600" cy="5105400"/>
          </a:xfrm>
        </p:spPr>
        <p:txBody>
          <a:bodyPr>
            <a:normAutofit fontScale="77500" lnSpcReduction="20000"/>
          </a:bodyPr>
          <a:lstStyle/>
          <a:p>
            <a:r>
              <a:rPr lang="en-US" dirty="0"/>
              <a:t>The addresses used to send data in networks are called </a:t>
            </a:r>
            <a:r>
              <a:rPr lang="en-US" b="1" dirty="0"/>
              <a:t>Internet Protocol (IP) addresses</a:t>
            </a:r>
            <a:r>
              <a:rPr lang="en-US" dirty="0"/>
              <a:t>. Ipv4 (version 4) is what is typically in use currently.</a:t>
            </a:r>
          </a:p>
          <a:p>
            <a:r>
              <a:rPr lang="en-US" dirty="0"/>
              <a:t>Ipv4 addresses consist of four sets of numbers separated by periods, and each number is between 0 - 255.</a:t>
            </a:r>
          </a:p>
          <a:p>
            <a:r>
              <a:rPr lang="en-US" dirty="0"/>
              <a:t>For example:  1.2.3.4 or  233.67.151.3</a:t>
            </a:r>
          </a:p>
          <a:p>
            <a:r>
              <a:rPr lang="en-US" dirty="0"/>
              <a:t>Ipv6 is being developed using six sets of numbers, colons and hexadecimal numbering to allow many more destination addresses. These will help to facilitate </a:t>
            </a:r>
            <a:r>
              <a:rPr lang="en-US" dirty="0" err="1"/>
              <a:t>IoT</a:t>
            </a:r>
            <a:r>
              <a:rPr lang="en-US" dirty="0"/>
              <a:t>, as well as adding features for improved routing, security and data flow.</a:t>
            </a:r>
          </a:p>
          <a:p>
            <a:r>
              <a:rPr lang="en-US" dirty="0"/>
              <a:t>Ipv4 has around 4 billion IP addresses (which ran out a few years back.) </a:t>
            </a:r>
            <a:r>
              <a:rPr lang="en-US" b="1" dirty="0"/>
              <a:t>Ipv6 (128 bits) </a:t>
            </a:r>
            <a:r>
              <a:rPr lang="en-US" dirty="0"/>
              <a:t>has around 340 </a:t>
            </a:r>
            <a:r>
              <a:rPr lang="en-US" dirty="0" err="1"/>
              <a:t>undecillion</a:t>
            </a:r>
            <a:r>
              <a:rPr lang="en-US" dirty="0"/>
              <a:t> IP addresses - that's 340,000,000,000,000,000,000,000,000,000,000,000,000, give or take a few billion.</a:t>
            </a:r>
          </a:p>
          <a:p>
            <a:endParaRPr lang="en-US" dirty="0"/>
          </a:p>
        </p:txBody>
      </p:sp>
    </p:spTree>
    <p:extLst>
      <p:ext uri="{BB962C8B-B14F-4D97-AF65-F5344CB8AC3E}">
        <p14:creationId xmlns:p14="http://schemas.microsoft.com/office/powerpoint/2010/main" val="289617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Mobile device addresses Example</a:t>
            </a:r>
            <a:endParaRPr lang="en-US" dirty="0"/>
          </a:p>
        </p:txBody>
      </p:sp>
      <p:sp>
        <p:nvSpPr>
          <p:cNvPr id="3" name="Content Placeholder 2"/>
          <p:cNvSpPr>
            <a:spLocks noGrp="1"/>
          </p:cNvSpPr>
          <p:nvPr>
            <p:ph idx="1"/>
          </p:nvPr>
        </p:nvSpPr>
        <p:spPr/>
        <p:txBody>
          <a:bodyPr>
            <a:normAutofit fontScale="92500"/>
          </a:bodyPr>
          <a:lstStyle/>
          <a:p>
            <a:r>
              <a:rPr lang="en-US" dirty="0"/>
              <a:t>Android</a:t>
            </a:r>
          </a:p>
          <a:p>
            <a:pPr lvl="2"/>
            <a:r>
              <a:rPr lang="en-US" dirty="0"/>
              <a:t>For Android devices connected to either Wi-Fi or a 4G network, all address information is typically found from Settings &gt; About &gt; Phone Identity</a:t>
            </a:r>
          </a:p>
          <a:p>
            <a:pPr lvl="2"/>
            <a:r>
              <a:rPr lang="en-US" dirty="0"/>
              <a:t>If connected to a just a Wi-Fi network, then your Android phone’s IP address can be found by Settings &gt; Wi-Fi &gt; then touch the network that you are connected to.</a:t>
            </a:r>
          </a:p>
          <a:p>
            <a:r>
              <a:rPr lang="en-US" dirty="0"/>
              <a:t>iPhone</a:t>
            </a:r>
          </a:p>
          <a:p>
            <a:pPr lvl="2"/>
            <a:r>
              <a:rPr lang="en-US" dirty="0"/>
              <a:t>Similarly for an iPhone connected to Wi-Fi it is through Settings &gt; Wi-Fi, then tap on the connected network to see IP address, Subnet Mask and Router addresses.</a:t>
            </a:r>
          </a:p>
          <a:p>
            <a:pPr lvl="2"/>
            <a:r>
              <a:rPr lang="en-US" dirty="0"/>
              <a:t>Other information on iPhone is viewable through Settings &gt; General &gt; About.</a:t>
            </a:r>
          </a:p>
          <a:p>
            <a:endParaRPr lang="en-US" dirty="0"/>
          </a:p>
        </p:txBody>
      </p:sp>
    </p:spTree>
    <p:extLst>
      <p:ext uri="{BB962C8B-B14F-4D97-AF65-F5344CB8AC3E}">
        <p14:creationId xmlns:p14="http://schemas.microsoft.com/office/powerpoint/2010/main" val="8959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IPv4 Addresses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IPv4 address is a 32-bit value.</a:t>
            </a:r>
          </a:p>
          <a:p>
            <a:r>
              <a:rPr lang="en-US" dirty="0"/>
              <a:t>For humans to easily refer to an IPv4 address, it is divided into four groups of 8 bits (octets).</a:t>
            </a:r>
          </a:p>
          <a:p>
            <a:r>
              <a:rPr lang="en-US" dirty="0"/>
              <a:t>Each octet is converted to decimal.</a:t>
            </a:r>
          </a:p>
          <a:p>
            <a:r>
              <a:rPr lang="en-US" dirty="0"/>
              <a:t>The four decimal values are separated by a 'dot' (period/full stop) in a format called 'dotted-decimal'.</a:t>
            </a:r>
          </a:p>
          <a:p>
            <a:r>
              <a:rPr lang="en-US" dirty="0"/>
              <a:t>Some example dotted-decimal IPv4 addresses are:</a:t>
            </a:r>
          </a:p>
          <a:p>
            <a:pPr lvl="2"/>
            <a:r>
              <a:rPr lang="en-US" sz="2800" dirty="0"/>
              <a:t>10.0.122.57</a:t>
            </a:r>
          </a:p>
          <a:p>
            <a:pPr lvl="2"/>
            <a:r>
              <a:rPr lang="en-US" sz="2800" dirty="0"/>
              <a:t>172.16.11.202</a:t>
            </a:r>
          </a:p>
          <a:p>
            <a:pPr lvl="2"/>
            <a:r>
              <a:rPr lang="en-US" sz="2800" dirty="0"/>
              <a:t>192.168.100.4</a:t>
            </a:r>
          </a:p>
          <a:p>
            <a:endParaRPr lang="en-US" dirty="0"/>
          </a:p>
        </p:txBody>
      </p:sp>
    </p:spTree>
    <p:extLst>
      <p:ext uri="{BB962C8B-B14F-4D97-AF65-F5344CB8AC3E}">
        <p14:creationId xmlns:p14="http://schemas.microsoft.com/office/powerpoint/2010/main" val="380089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address</a:t>
            </a:r>
          </a:p>
        </p:txBody>
      </p:sp>
      <p:sp>
        <p:nvSpPr>
          <p:cNvPr id="3" name="Content Placeholder 2"/>
          <p:cNvSpPr>
            <a:spLocks noGrp="1"/>
          </p:cNvSpPr>
          <p:nvPr>
            <p:ph idx="1"/>
          </p:nvPr>
        </p:nvSpPr>
        <p:spPr/>
        <p:txBody>
          <a:bodyPr>
            <a:normAutofit fontScale="77500" lnSpcReduction="20000"/>
          </a:bodyPr>
          <a:lstStyle/>
          <a:p>
            <a:r>
              <a:rPr lang="en-US" dirty="0"/>
              <a:t>The MAC address of a device is a unique identifier assigned to network interface controllers</a:t>
            </a:r>
          </a:p>
          <a:p>
            <a:r>
              <a:rPr lang="en-US" dirty="0"/>
              <a:t>It can also be referred as the </a:t>
            </a:r>
            <a:r>
              <a:rPr lang="en-US" b="1" dirty="0"/>
              <a:t>hardware address</a:t>
            </a:r>
            <a:r>
              <a:rPr lang="en-US" dirty="0"/>
              <a:t>, or physical address.</a:t>
            </a:r>
          </a:p>
          <a:p>
            <a:r>
              <a:rPr lang="en-US" dirty="0"/>
              <a:t>This address is used by most IEEE 802 standard network technologies, such as Ethernet, Wi-Fi, and Bluetooth.</a:t>
            </a:r>
          </a:p>
          <a:p>
            <a:r>
              <a:rPr lang="en-US" dirty="0"/>
              <a:t>48 bits, 12 hexadecimal integers, presented in a number of formats.</a:t>
            </a:r>
          </a:p>
          <a:p>
            <a:r>
              <a:rPr lang="en-US" dirty="0"/>
              <a:t>Usually tied to a device</a:t>
            </a:r>
          </a:p>
          <a:p>
            <a:r>
              <a:rPr lang="en-US" dirty="0"/>
              <a:t>Have two parts: the manufacturer UOI, and the device ID portion</a:t>
            </a:r>
          </a:p>
          <a:p>
            <a:r>
              <a:rPr lang="en-US" dirty="0"/>
              <a:t>Addresses typically fixed and not configured by the user</a:t>
            </a:r>
          </a:p>
          <a:p>
            <a:r>
              <a:rPr lang="en-US" dirty="0"/>
              <a:t>The standard (IEEE 802) format for printing MAC-48 addresses in human-friendly form is six groups of two hexadecimal digits, separated by hyphens (-); </a:t>
            </a:r>
          </a:p>
          <a:p>
            <a:r>
              <a:rPr lang="en-US" dirty="0"/>
              <a:t>e.g. </a:t>
            </a:r>
            <a:r>
              <a:rPr lang="en-US" b="1" dirty="0"/>
              <a:t>01-23-45-67-89-ab</a:t>
            </a:r>
            <a:r>
              <a:rPr lang="en-US" dirty="0"/>
              <a:t>.</a:t>
            </a:r>
          </a:p>
        </p:txBody>
      </p:sp>
    </p:spTree>
    <p:extLst>
      <p:ext uri="{BB962C8B-B14F-4D97-AF65-F5344CB8AC3E}">
        <p14:creationId xmlns:p14="http://schemas.microsoft.com/office/powerpoint/2010/main" val="140329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IPv6 addresses</a:t>
            </a:r>
            <a:endParaRPr lang="en-US" dirty="0"/>
          </a:p>
        </p:txBody>
      </p:sp>
      <p:sp>
        <p:nvSpPr>
          <p:cNvPr id="3" name="Content Placeholder 2"/>
          <p:cNvSpPr>
            <a:spLocks noGrp="1"/>
          </p:cNvSpPr>
          <p:nvPr>
            <p:ph idx="1"/>
          </p:nvPr>
        </p:nvSpPr>
        <p:spPr>
          <a:xfrm>
            <a:off x="1981200" y="1600201"/>
            <a:ext cx="8229600" cy="2362199"/>
          </a:xfrm>
        </p:spPr>
        <p:txBody>
          <a:bodyPr>
            <a:normAutofit fontScale="70000" lnSpcReduction="20000"/>
          </a:bodyPr>
          <a:lstStyle/>
          <a:p>
            <a:r>
              <a:rPr lang="en-US" dirty="0"/>
              <a:t>An IPv6 address is a 128-bit value (remember IPv4 was 32 bit).</a:t>
            </a:r>
          </a:p>
          <a:p>
            <a:r>
              <a:rPr lang="en-US" dirty="0"/>
              <a:t>Accordingly, IPv6 provides significantly more addresses than IPv4.</a:t>
            </a:r>
          </a:p>
          <a:p>
            <a:r>
              <a:rPr lang="en-US" dirty="0"/>
              <a:t>For humans to easily refer to an IPv6 address, every 4 bits is represented by a single hexadecimal digit.</a:t>
            </a:r>
          </a:p>
          <a:p>
            <a:r>
              <a:rPr lang="en-US" dirty="0"/>
              <a:t>This gives a total of 32 hexadecimal values, presented as eight groups of 16 bits (eight </a:t>
            </a:r>
            <a:r>
              <a:rPr lang="en-US" dirty="0" err="1"/>
              <a:t>hextets</a:t>
            </a:r>
            <a:r>
              <a:rPr lang="en-US" dirty="0"/>
              <a:t>).</a:t>
            </a:r>
          </a:p>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1"/>
            <a:ext cx="6934200" cy="239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88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Domain Name Servers (DNS)</a:t>
            </a:r>
            <a:endParaRPr lang="en-US" dirty="0"/>
          </a:p>
        </p:txBody>
      </p:sp>
      <p:sp>
        <p:nvSpPr>
          <p:cNvPr id="3" name="Content Placeholder 2"/>
          <p:cNvSpPr>
            <a:spLocks noGrp="1"/>
          </p:cNvSpPr>
          <p:nvPr>
            <p:ph idx="1"/>
          </p:nvPr>
        </p:nvSpPr>
        <p:spPr>
          <a:xfrm>
            <a:off x="1981200" y="1600200"/>
            <a:ext cx="8229600" cy="3581400"/>
          </a:xfrm>
        </p:spPr>
        <p:txBody>
          <a:bodyPr>
            <a:normAutofit fontScale="70000" lnSpcReduction="20000"/>
          </a:bodyPr>
          <a:lstStyle/>
          <a:p>
            <a:r>
              <a:rPr lang="en-US" b="1" dirty="0"/>
              <a:t>Domain Name Service</a:t>
            </a:r>
            <a:r>
              <a:rPr lang="en-US" dirty="0"/>
              <a:t> or </a:t>
            </a:r>
            <a:r>
              <a:rPr lang="en-US" b="1" dirty="0"/>
              <a:t>DNS</a:t>
            </a:r>
            <a:r>
              <a:rPr lang="en-US" dirty="0"/>
              <a:t>, which is the Internet equivalent of a telephone book. It matches a name (like </a:t>
            </a:r>
            <a:r>
              <a:rPr lang="en-US" i="1" dirty="0"/>
              <a:t>facebook.com</a:t>
            </a:r>
            <a:r>
              <a:rPr lang="en-US" dirty="0"/>
              <a:t>) to a number (like 157.240.8.35) - because humans prefer to deal with names and computers prefer numbers.</a:t>
            </a:r>
          </a:p>
          <a:p>
            <a:r>
              <a:rPr lang="en-US" dirty="0"/>
              <a:t>The DNS is a large database of computer names and their internet addresses, but it is spread out so that no server has </a:t>
            </a:r>
            <a:r>
              <a:rPr lang="en-US" b="1" dirty="0"/>
              <a:t>all</a:t>
            </a:r>
            <a:r>
              <a:rPr lang="en-US" dirty="0"/>
              <a:t> the information.</a:t>
            </a:r>
          </a:p>
          <a:p>
            <a:r>
              <a:rPr lang="en-US" dirty="0"/>
              <a:t>If a computer requests a domain name and that server doesn’t have it, it forwards the request to another DNS server. The Domain Name Service has a hierarchical structure, so </a:t>
            </a:r>
            <a:r>
              <a:rPr lang="en-US" b="1" dirty="0"/>
              <a:t>requests get sent from the bottom up</a:t>
            </a:r>
            <a:r>
              <a:rPr lang="en-US" dirty="0"/>
              <a:t>.</a:t>
            </a:r>
          </a:p>
          <a:p>
            <a:endParaRPr lang="en-US" dirty="0"/>
          </a:p>
        </p:txBody>
      </p:sp>
    </p:spTree>
    <p:extLst>
      <p:ext uri="{BB962C8B-B14F-4D97-AF65-F5344CB8AC3E}">
        <p14:creationId xmlns:p14="http://schemas.microsoft.com/office/powerpoint/2010/main" val="108457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hierarchy </a:t>
            </a:r>
          </a:p>
        </p:txBody>
      </p:sp>
      <p:pic>
        <p:nvPicPr>
          <p:cNvPr id="8194" name="Picture 2" descr="Hierarchy of domains, root domain at the top, then second-level domains, subdomains and host on the lower 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40142"/>
            <a:ext cx="76200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07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DF3EE6-09B1-443C-8133-6DCFA501E55B}"/>
              </a:ext>
            </a:extLst>
          </p:cNvPr>
          <p:cNvSpPr>
            <a:spLocks noGrp="1"/>
          </p:cNvSpPr>
          <p:nvPr>
            <p:ph idx="1"/>
          </p:nvPr>
        </p:nvSpPr>
        <p:spPr/>
        <p:txBody>
          <a:bodyPr/>
          <a:lstStyle/>
          <a:p>
            <a:r>
              <a:rPr lang="en-US" dirty="0"/>
              <a:t>Describe how information/data travels through an IoT network;</a:t>
            </a:r>
          </a:p>
          <a:p>
            <a:r>
              <a:rPr lang="en-US" dirty="0"/>
              <a:t>List the components of a basic network, and their properties;</a:t>
            </a:r>
          </a:p>
          <a:p>
            <a:r>
              <a:rPr lang="en-US" dirty="0"/>
              <a:t>Describe the types of connections in IoT networks;</a:t>
            </a:r>
          </a:p>
          <a:p>
            <a:r>
              <a:rPr lang="en-US" dirty="0"/>
              <a:t>Understand the role of Internet Protocol and describe how their various properties make them suited to different types of IoT projects.</a:t>
            </a:r>
          </a:p>
          <a:p>
            <a:endParaRPr lang="en-US" dirty="0"/>
          </a:p>
          <a:p>
            <a:endParaRPr lang="en-US" dirty="0"/>
          </a:p>
        </p:txBody>
      </p:sp>
      <p:sp>
        <p:nvSpPr>
          <p:cNvPr id="3" name="Title 2">
            <a:extLst>
              <a:ext uri="{FF2B5EF4-FFF2-40B4-BE49-F238E27FC236}">
                <a16:creationId xmlns:a16="http://schemas.microsoft.com/office/drawing/2014/main" id="{80A6C7B1-0C0D-4C70-8E6E-9F36F4F71776}"/>
              </a:ext>
            </a:extLst>
          </p:cNvPr>
          <p:cNvSpPr>
            <a:spLocks noGrp="1"/>
          </p:cNvSpPr>
          <p:nvPr>
            <p:ph type="title"/>
          </p:nvPr>
        </p:nvSpPr>
        <p:spPr/>
        <p:txBody>
          <a:bodyPr/>
          <a:lstStyle/>
          <a:p>
            <a:r>
              <a:rPr lang="vi-VN" dirty="0"/>
              <a:t>Overview</a:t>
            </a:r>
            <a:endParaRPr lang="en-US" dirty="0"/>
          </a:p>
        </p:txBody>
      </p:sp>
    </p:spTree>
    <p:extLst>
      <p:ext uri="{BB962C8B-B14F-4D97-AF65-F5344CB8AC3E}">
        <p14:creationId xmlns:p14="http://schemas.microsoft.com/office/powerpoint/2010/main" val="48728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4038532"/>
            <a:ext cx="60102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106981" y="466972"/>
            <a:ext cx="6103820" cy="802782"/>
          </a:xfrm>
        </p:spPr>
        <p:txBody>
          <a:bodyPr>
            <a:normAutofit/>
          </a:bodyPr>
          <a:lstStyle/>
          <a:p>
            <a:r>
              <a:rPr lang="vi-VN" sz="4000" dirty="0"/>
              <a:t>Wireless network</a:t>
            </a:r>
            <a:endParaRPr lang="en-US" sz="4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024" y="1505903"/>
            <a:ext cx="3357951" cy="2627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027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091" y="466972"/>
            <a:ext cx="5859710" cy="802782"/>
          </a:xfrm>
        </p:spPr>
        <p:txBody>
          <a:bodyPr>
            <a:noAutofit/>
          </a:bodyPr>
          <a:lstStyle/>
          <a:p>
            <a:r>
              <a:rPr lang="en-US" sz="2800" dirty="0"/>
              <a:t>Mobile Wireless Technology</a:t>
            </a:r>
          </a:p>
        </p:txBody>
      </p:sp>
      <p:sp>
        <p:nvSpPr>
          <p:cNvPr id="3" name="Content Placeholder 2"/>
          <p:cNvSpPr>
            <a:spLocks noGrp="1"/>
          </p:cNvSpPr>
          <p:nvPr>
            <p:ph idx="1"/>
          </p:nvPr>
        </p:nvSpPr>
        <p:spPr>
          <a:xfrm>
            <a:off x="1676400" y="1600201"/>
            <a:ext cx="4191000" cy="4525963"/>
          </a:xfrm>
        </p:spPr>
        <p:txBody>
          <a:bodyPr>
            <a:normAutofit fontScale="85000" lnSpcReduction="20000"/>
          </a:bodyPr>
          <a:lstStyle/>
          <a:p>
            <a:r>
              <a:rPr lang="en-US" dirty="0"/>
              <a:t>Wireless technologies use electromagnetic waves to carry information between devices.</a:t>
            </a:r>
          </a:p>
          <a:p>
            <a:r>
              <a:rPr lang="en-US" b="1" dirty="0"/>
              <a:t>waves</a:t>
            </a:r>
            <a:r>
              <a:rPr lang="en-US" dirty="0"/>
              <a:t> have a </a:t>
            </a:r>
            <a:r>
              <a:rPr lang="en-US" b="1" dirty="0"/>
              <a:t>frequency and wavelength</a:t>
            </a:r>
          </a:p>
          <a:p>
            <a:r>
              <a:rPr lang="en-US" b="1" dirty="0"/>
              <a:t>Radio waves </a:t>
            </a:r>
            <a:r>
              <a:rPr lang="en-US" dirty="0"/>
              <a:t>are the waves of the spectrum that have the longest wavelength and the shortest frequency.</a:t>
            </a:r>
          </a:p>
        </p:txBody>
      </p:sp>
      <p:pic>
        <p:nvPicPr>
          <p:cNvPr id="5" name="Picture 2" descr="Electromagnetic rad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007" y="1269755"/>
            <a:ext cx="4800600" cy="492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5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Technology</a:t>
            </a:r>
          </a:p>
        </p:txBody>
      </p:sp>
      <p:sp>
        <p:nvSpPr>
          <p:cNvPr id="3" name="Content Placeholder 2"/>
          <p:cNvSpPr>
            <a:spLocks noGrp="1"/>
          </p:cNvSpPr>
          <p:nvPr>
            <p:ph idx="1"/>
          </p:nvPr>
        </p:nvSpPr>
        <p:spPr/>
        <p:txBody>
          <a:bodyPr/>
          <a:lstStyle/>
          <a:p>
            <a:r>
              <a:rPr lang="en-US" dirty="0"/>
              <a:t>The </a:t>
            </a:r>
            <a:r>
              <a:rPr lang="en-US" b="1" dirty="0"/>
              <a:t>wireless</a:t>
            </a:r>
            <a:r>
              <a:rPr lang="en-US" dirty="0"/>
              <a:t> technologies most frequently used in local and personal area networks are in the unlicensed 2.4 GHz and 5 GHz frequency ranges. </a:t>
            </a:r>
          </a:p>
        </p:txBody>
      </p:sp>
      <p:pic>
        <p:nvPicPr>
          <p:cNvPr id="3074" name="Picture 2" descr="Mobile wireless networking devices use specific frquesncies within the radio spectrum ( ultra high to super high frequenc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603488"/>
            <a:ext cx="5257800" cy="279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23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928" y="466972"/>
            <a:ext cx="5582873" cy="802782"/>
          </a:xfrm>
        </p:spPr>
        <p:txBody>
          <a:bodyPr>
            <a:noAutofit/>
          </a:bodyPr>
          <a:lstStyle/>
          <a:p>
            <a:r>
              <a:rPr lang="en-US" sz="2400" dirty="0"/>
              <a:t>Cellular data wireless systems</a:t>
            </a:r>
          </a:p>
        </p:txBody>
      </p:sp>
      <p:sp>
        <p:nvSpPr>
          <p:cNvPr id="3" name="Content Placeholder 2"/>
          <p:cNvSpPr>
            <a:spLocks noGrp="1"/>
          </p:cNvSpPr>
          <p:nvPr>
            <p:ph idx="1"/>
          </p:nvPr>
        </p:nvSpPr>
        <p:spPr>
          <a:xfrm>
            <a:off x="1981200" y="1415643"/>
            <a:ext cx="8229600" cy="4525963"/>
          </a:xfrm>
        </p:spPr>
        <p:txBody>
          <a:bodyPr/>
          <a:lstStyle/>
          <a:p>
            <a:r>
              <a:rPr lang="en-US" dirty="0"/>
              <a:t>Cell phone and data technologies have been </a:t>
            </a:r>
            <a:r>
              <a:rPr lang="en-US" dirty="0" err="1"/>
              <a:t>labelled</a:t>
            </a:r>
            <a:r>
              <a:rPr lang="en-US" dirty="0"/>
              <a:t> in ‘generations’ - G1, G2, G3, G4, and G5 - but these are just marketing names for groups of technologies, not specified standards.</a:t>
            </a:r>
          </a:p>
        </p:txBody>
      </p:sp>
      <p:pic>
        <p:nvPicPr>
          <p:cNvPr id="4098" name="Picture 2" descr="https://telsoc.org/sites/default/files/styles/large/public/images/tja/ajtde-v2-n2-a34-fig-1.png?itok=-BMjcs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927" y="3419228"/>
            <a:ext cx="4953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01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Wifi</a:t>
            </a:r>
            <a:endParaRPr lang="en-US" dirty="0"/>
          </a:p>
        </p:txBody>
      </p:sp>
      <p:sp>
        <p:nvSpPr>
          <p:cNvPr id="3" name="Content Placeholder 2"/>
          <p:cNvSpPr>
            <a:spLocks noGrp="1"/>
          </p:cNvSpPr>
          <p:nvPr>
            <p:ph idx="1"/>
          </p:nvPr>
        </p:nvSpPr>
        <p:spPr/>
        <p:txBody>
          <a:bodyPr/>
          <a:lstStyle/>
          <a:p>
            <a:r>
              <a:rPr lang="en-US" dirty="0"/>
              <a:t>Wi-Fi refers to the group of radio frequency (RF) standards used to provide data communications on a Wireless Local Area Network (WLAN).</a:t>
            </a:r>
          </a:p>
          <a:p>
            <a:r>
              <a:rPr lang="en-US" dirty="0"/>
              <a:t>Wi-Fi operates in the unlicensed 2.4 and 5 Gigahertz (</a:t>
            </a:r>
            <a:r>
              <a:rPr lang="en-US" dirty="0" err="1"/>
              <a:t>Ghz</a:t>
            </a:r>
            <a:r>
              <a:rPr lang="en-US" dirty="0"/>
              <a:t>) ranges of the RF spectrum.</a:t>
            </a:r>
          </a:p>
        </p:txBody>
      </p:sp>
    </p:spTree>
    <p:extLst>
      <p:ext uri="{BB962C8B-B14F-4D97-AF65-F5344CB8AC3E}">
        <p14:creationId xmlns:p14="http://schemas.microsoft.com/office/powerpoint/2010/main" val="2588350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standards</a:t>
            </a:r>
          </a:p>
        </p:txBody>
      </p:sp>
      <p:pic>
        <p:nvPicPr>
          <p:cNvPr id="1026" name="Picture 2"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758" y="1070811"/>
            <a:ext cx="7086600" cy="553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9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Bluetooth</a:t>
            </a:r>
            <a:endParaRPr lang="en-US" dirty="0"/>
          </a:p>
        </p:txBody>
      </p:sp>
      <p:sp>
        <p:nvSpPr>
          <p:cNvPr id="3" name="Content Placeholder 2"/>
          <p:cNvSpPr>
            <a:spLocks noGrp="1"/>
          </p:cNvSpPr>
          <p:nvPr>
            <p:ph idx="1"/>
          </p:nvPr>
        </p:nvSpPr>
        <p:spPr/>
        <p:txBody>
          <a:bodyPr>
            <a:normAutofit fontScale="85000" lnSpcReduction="20000"/>
          </a:bodyPr>
          <a:lstStyle/>
          <a:p>
            <a:r>
              <a:rPr lang="en-US" dirty="0"/>
              <a:t>Bluetooth is a low power, short range (typically less than 10 m up to 100 m. It enables mobile devices to connect to each other, and to wireless accessories, with minimal configuration.</a:t>
            </a:r>
          </a:p>
          <a:p>
            <a:r>
              <a:rPr lang="en-US" dirty="0"/>
              <a:t>Bluetooth Low Energy (BLE) is used in healthcare, fitness, beacons, security, and home entertainment applications.</a:t>
            </a:r>
          </a:p>
          <a:p>
            <a:r>
              <a:rPr lang="en-US" b="1" dirty="0"/>
              <a:t>Some examples of how devices use Bluetooth include:</a:t>
            </a:r>
          </a:p>
          <a:p>
            <a:pPr lvl="1"/>
            <a:r>
              <a:rPr lang="en-US" dirty="0"/>
              <a:t>Hands-free headset</a:t>
            </a:r>
          </a:p>
          <a:p>
            <a:pPr lvl="1"/>
            <a:r>
              <a:rPr lang="en-US" dirty="0"/>
              <a:t>Keyboard or mouse</a:t>
            </a:r>
          </a:p>
          <a:p>
            <a:pPr lvl="1"/>
            <a:r>
              <a:rPr lang="en-US" dirty="0"/>
              <a:t>Stereo control</a:t>
            </a:r>
          </a:p>
          <a:p>
            <a:pPr lvl="1"/>
            <a:r>
              <a:rPr lang="en-US" dirty="0"/>
              <a:t>Car hands-free speakerphone</a:t>
            </a:r>
          </a:p>
          <a:p>
            <a:pPr lvl="1"/>
            <a:r>
              <a:rPr lang="en-US" dirty="0"/>
              <a:t>Tethering (network connection sharing)</a:t>
            </a:r>
          </a:p>
          <a:p>
            <a:pPr lvl="1"/>
            <a:r>
              <a:rPr lang="en-US" dirty="0"/>
              <a:t>Mobile speaker.</a:t>
            </a:r>
          </a:p>
          <a:p>
            <a:endParaRPr lang="en-US" dirty="0"/>
          </a:p>
          <a:p>
            <a:endParaRPr lang="en-US" dirty="0"/>
          </a:p>
        </p:txBody>
      </p:sp>
    </p:spTree>
    <p:extLst>
      <p:ext uri="{BB962C8B-B14F-4D97-AF65-F5344CB8AC3E}">
        <p14:creationId xmlns:p14="http://schemas.microsoft.com/office/powerpoint/2010/main" val="399825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NFC</a:t>
            </a:r>
          </a:p>
        </p:txBody>
      </p:sp>
      <p:sp>
        <p:nvSpPr>
          <p:cNvPr id="3" name="Content Placeholder 2"/>
          <p:cNvSpPr>
            <a:spLocks noGrp="1"/>
          </p:cNvSpPr>
          <p:nvPr>
            <p:ph idx="1"/>
          </p:nvPr>
        </p:nvSpPr>
        <p:spPr/>
        <p:txBody>
          <a:bodyPr>
            <a:normAutofit/>
          </a:bodyPr>
          <a:lstStyle/>
          <a:p>
            <a:r>
              <a:rPr lang="en-US" b="1" dirty="0"/>
              <a:t>Near-field communication</a:t>
            </a:r>
            <a:r>
              <a:rPr lang="en-US" dirty="0"/>
              <a:t> (NFC) is a set of communication protocols that enable two electronic devices - typically portable devices such as smartphones - to establish low-speed communication by bringing them within 4 cm of each other.</a:t>
            </a:r>
          </a:p>
          <a:p>
            <a:r>
              <a:rPr lang="en-US" dirty="0"/>
              <a:t>NFC devices are used in contactless payment systems, like those used in credit cards and electronic ticket smartcards. NFC-enabled devices can act as electronic identity documents and keycards.</a:t>
            </a:r>
          </a:p>
          <a:p>
            <a:endParaRPr lang="en-US" dirty="0"/>
          </a:p>
        </p:txBody>
      </p:sp>
    </p:spTree>
    <p:extLst>
      <p:ext uri="{BB962C8B-B14F-4D97-AF65-F5344CB8AC3E}">
        <p14:creationId xmlns:p14="http://schemas.microsoft.com/office/powerpoint/2010/main" val="2698737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313" y="242551"/>
            <a:ext cx="5876488" cy="802782"/>
          </a:xfrm>
        </p:spPr>
        <p:txBody>
          <a:bodyPr>
            <a:noAutofit/>
          </a:bodyPr>
          <a:lstStyle/>
          <a:p>
            <a:r>
              <a:rPr lang="en-US" sz="2800" dirty="0"/>
              <a:t>Internet standards organizations</a:t>
            </a:r>
            <a:br>
              <a:rPr lang="en-US" sz="2800" dirty="0"/>
            </a:b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176" y="1484851"/>
            <a:ext cx="5145649" cy="45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01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normAutofit/>
          </a:bodyPr>
          <a:lstStyle/>
          <a:p>
            <a:r>
              <a:rPr lang="en-US" b="1" dirty="0"/>
              <a:t>Layered network models</a:t>
            </a:r>
            <a:endParaRPr lang="en-US" dirty="0"/>
          </a:p>
        </p:txBody>
      </p:sp>
      <p:sp>
        <p:nvSpPr>
          <p:cNvPr id="3" name="Content Placeholder 2"/>
          <p:cNvSpPr>
            <a:spLocks noGrp="1"/>
          </p:cNvSpPr>
          <p:nvPr>
            <p:ph idx="1"/>
          </p:nvPr>
        </p:nvSpPr>
        <p:spPr/>
        <p:txBody>
          <a:bodyPr>
            <a:normAutofit/>
          </a:bodyPr>
          <a:lstStyle/>
          <a:p>
            <a:r>
              <a:rPr lang="en-US" dirty="0"/>
              <a:t>This layered framework or structure assists with:</a:t>
            </a:r>
          </a:p>
          <a:p>
            <a:pPr lvl="2"/>
            <a:r>
              <a:rPr lang="en-US" dirty="0"/>
              <a:t>Understanding how both the parts, and the whole, of networks operate;</a:t>
            </a:r>
          </a:p>
          <a:p>
            <a:pPr lvl="2"/>
            <a:r>
              <a:rPr lang="en-US" dirty="0"/>
              <a:t>The development of new networking features and processes; and</a:t>
            </a:r>
          </a:p>
          <a:p>
            <a:pPr lvl="2"/>
            <a:r>
              <a:rPr lang="en-US" dirty="0"/>
              <a:t>Troubleshooting network problems by separating the processes to simplify fault-finding.</a:t>
            </a:r>
          </a:p>
          <a:p>
            <a:r>
              <a:rPr lang="en-US" dirty="0"/>
              <a:t>One common model is TCP/IP</a:t>
            </a:r>
          </a:p>
          <a:p>
            <a:endParaRPr lang="en-US" dirty="0"/>
          </a:p>
        </p:txBody>
      </p:sp>
    </p:spTree>
    <p:extLst>
      <p:ext uri="{BB962C8B-B14F-4D97-AF65-F5344CB8AC3E}">
        <p14:creationId xmlns:p14="http://schemas.microsoft.com/office/powerpoint/2010/main" val="86161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IoT application protocols have been </a:t>
            </a:r>
            <a:r>
              <a:rPr lang="vi-VN" dirty="0"/>
              <a:t>built</a:t>
            </a:r>
            <a:r>
              <a:rPr lang="en-US" dirty="0"/>
              <a:t> upon the variety of network protocols such as OSI, TCP/IP, HTTP...</a:t>
            </a:r>
          </a:p>
          <a:p>
            <a:r>
              <a:rPr lang="en-US" dirty="0"/>
              <a:t>All networking and IoT protocols are open and standardized by independent committees and working groups like the IETF or ISO.</a:t>
            </a:r>
          </a:p>
        </p:txBody>
      </p:sp>
      <p:sp>
        <p:nvSpPr>
          <p:cNvPr id="3" name="Title 2"/>
          <p:cNvSpPr>
            <a:spLocks noGrp="1"/>
          </p:cNvSpPr>
          <p:nvPr>
            <p:ph type="title"/>
          </p:nvPr>
        </p:nvSpPr>
        <p:spPr/>
        <p:txBody>
          <a:bodyPr>
            <a:normAutofit/>
          </a:bodyPr>
          <a:lstStyle/>
          <a:p>
            <a:r>
              <a:rPr lang="en-US" dirty="0"/>
              <a:t>Network and Protocols</a:t>
            </a:r>
          </a:p>
        </p:txBody>
      </p:sp>
    </p:spTree>
    <p:extLst>
      <p:ext uri="{BB962C8B-B14F-4D97-AF65-F5344CB8AC3E}">
        <p14:creationId xmlns:p14="http://schemas.microsoft.com/office/powerpoint/2010/main" val="1585990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FFEC0A-ADC3-4C26-8D6E-567087608F4F}"/>
              </a:ext>
            </a:extLst>
          </p:cNvPr>
          <p:cNvPicPr>
            <a:picLocks noGrp="1" noChangeAspect="1"/>
          </p:cNvPicPr>
          <p:nvPr>
            <p:ph idx="1"/>
          </p:nvPr>
        </p:nvPicPr>
        <p:blipFill>
          <a:blip r:embed="rId2"/>
          <a:stretch>
            <a:fillRect/>
          </a:stretch>
        </p:blipFill>
        <p:spPr>
          <a:xfrm>
            <a:off x="3830973" y="1886468"/>
            <a:ext cx="4454554" cy="4391068"/>
          </a:xfrm>
        </p:spPr>
      </p:pic>
      <p:sp>
        <p:nvSpPr>
          <p:cNvPr id="3" name="Title 2"/>
          <p:cNvSpPr>
            <a:spLocks noGrp="1"/>
          </p:cNvSpPr>
          <p:nvPr>
            <p:ph type="title"/>
          </p:nvPr>
        </p:nvSpPr>
        <p:spPr/>
        <p:txBody>
          <a:bodyPr>
            <a:normAutofit/>
          </a:bodyPr>
          <a:lstStyle/>
          <a:p>
            <a:r>
              <a:rPr lang="en-US" dirty="0"/>
              <a:t>Review data encapsulation</a:t>
            </a:r>
          </a:p>
        </p:txBody>
      </p:sp>
    </p:spTree>
    <p:extLst>
      <p:ext uri="{BB962C8B-B14F-4D97-AF65-F5344CB8AC3E}">
        <p14:creationId xmlns:p14="http://schemas.microsoft.com/office/powerpoint/2010/main" val="255296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TCP/IP model (Protocol)</a:t>
            </a:r>
          </a:p>
        </p:txBody>
      </p:sp>
      <p:sp>
        <p:nvSpPr>
          <p:cNvPr id="3" name="Content Placeholder 2"/>
          <p:cNvSpPr>
            <a:spLocks noGrp="1"/>
          </p:cNvSpPr>
          <p:nvPr>
            <p:ph idx="1"/>
          </p:nvPr>
        </p:nvSpPr>
        <p:spPr>
          <a:xfrm>
            <a:off x="1981200" y="1600201"/>
            <a:ext cx="5181600" cy="4525963"/>
          </a:xfrm>
        </p:spPr>
        <p:txBody>
          <a:bodyPr/>
          <a:lstStyle/>
          <a:p>
            <a:r>
              <a:rPr lang="en-US" dirty="0"/>
              <a:t>The </a:t>
            </a:r>
            <a:r>
              <a:rPr lang="en-US" b="1" dirty="0"/>
              <a:t>TCP/IP</a:t>
            </a:r>
            <a:r>
              <a:rPr lang="en-US" dirty="0"/>
              <a:t> (Transport Control Protocol/Internet Protocol) layered model </a:t>
            </a:r>
            <a:r>
              <a:rPr lang="en-US" i="1" dirty="0"/>
              <a:t>implements</a:t>
            </a:r>
            <a:r>
              <a:rPr lang="en-US" dirty="0"/>
              <a:t> the partitioning and abstraction principles of the OSI model, as applied to a specific suite of protocols.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912" y="1272381"/>
            <a:ext cx="29258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33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nected devices such as computers, tablets, printers, smart phones, servers and switches - connected to routers that are connected to the clou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340" y="2404612"/>
            <a:ext cx="4823320" cy="38243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1911723" y="1371601"/>
            <a:ext cx="8229600" cy="4525963"/>
          </a:xfrm>
        </p:spPr>
        <p:txBody>
          <a:bodyPr/>
          <a:lstStyle/>
          <a:p>
            <a:r>
              <a:rPr lang="en-US" dirty="0"/>
              <a:t>Networks allow us to communicate information and collect data from sensors.</a:t>
            </a:r>
          </a:p>
          <a:p>
            <a:endParaRPr lang="en-US" dirty="0"/>
          </a:p>
        </p:txBody>
      </p:sp>
    </p:spTree>
    <p:extLst>
      <p:ext uri="{BB962C8B-B14F-4D97-AF65-F5344CB8AC3E}">
        <p14:creationId xmlns:p14="http://schemas.microsoft.com/office/powerpoint/2010/main" val="331347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key components</a:t>
            </a:r>
          </a:p>
        </p:txBody>
      </p:sp>
      <p:sp>
        <p:nvSpPr>
          <p:cNvPr id="3" name="Content Placeholder 2"/>
          <p:cNvSpPr>
            <a:spLocks noGrp="1"/>
          </p:cNvSpPr>
          <p:nvPr>
            <p:ph idx="1"/>
          </p:nvPr>
        </p:nvSpPr>
        <p:spPr/>
        <p:txBody>
          <a:bodyPr>
            <a:normAutofit/>
          </a:bodyPr>
          <a:lstStyle/>
          <a:p>
            <a:r>
              <a:rPr lang="en-US" dirty="0"/>
              <a:t>The simple network has several key components:</a:t>
            </a:r>
          </a:p>
          <a:p>
            <a:pPr lvl="2"/>
            <a:r>
              <a:rPr lang="en-US" b="1" dirty="0"/>
              <a:t>Devices</a:t>
            </a:r>
            <a:r>
              <a:rPr lang="en-US" dirty="0"/>
              <a:t> - includes the computers, printers, routers and servers.</a:t>
            </a:r>
          </a:p>
          <a:p>
            <a:pPr lvl="2"/>
            <a:r>
              <a:rPr lang="en-US" b="1" dirty="0"/>
              <a:t>Media</a:t>
            </a:r>
            <a:r>
              <a:rPr lang="en-US" dirty="0"/>
              <a:t> - includes the cabling or wireless connections.</a:t>
            </a:r>
          </a:p>
          <a:p>
            <a:pPr lvl="2"/>
            <a:r>
              <a:rPr lang="en-US" b="1" dirty="0"/>
              <a:t>Services</a:t>
            </a:r>
            <a:r>
              <a:rPr lang="en-US" dirty="0"/>
              <a:t> - includes the software that support operations, such as email hosting.</a:t>
            </a:r>
          </a:p>
        </p:txBody>
      </p:sp>
    </p:spTree>
    <p:extLst>
      <p:ext uri="{BB962C8B-B14F-4D97-AF65-F5344CB8AC3E}">
        <p14:creationId xmlns:p14="http://schemas.microsoft.com/office/powerpoint/2010/main" val="366299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showing how things such as sensors and actuators, processing and communications connect to &quot;the fog&quot; of wireless and wired networks and then through the internet to the cloud which is where communications between remote servers, user accesses and controls and data analysis can occ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750" y="2819401"/>
            <a:ext cx="6254501" cy="3439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2400" dirty="0"/>
              <a:t>Wired, local communication networks</a:t>
            </a:r>
          </a:p>
        </p:txBody>
      </p:sp>
      <p:sp>
        <p:nvSpPr>
          <p:cNvPr id="3" name="Content Placeholder 2"/>
          <p:cNvSpPr>
            <a:spLocks noGrp="1"/>
          </p:cNvSpPr>
          <p:nvPr>
            <p:ph idx="1"/>
          </p:nvPr>
        </p:nvSpPr>
        <p:spPr>
          <a:xfrm>
            <a:off x="1905000" y="1600201"/>
            <a:ext cx="8305800" cy="1524000"/>
          </a:xfrm>
        </p:spPr>
        <p:txBody>
          <a:bodyPr>
            <a:normAutofit fontScale="77500" lnSpcReduction="20000"/>
          </a:bodyPr>
          <a:lstStyle/>
          <a:p>
            <a:r>
              <a:rPr lang="en-US" dirty="0"/>
              <a:t>The interconnection between </a:t>
            </a:r>
            <a:r>
              <a:rPr lang="en-US" dirty="0" err="1"/>
              <a:t>IoT</a:t>
            </a:r>
            <a:r>
              <a:rPr lang="en-US" dirty="0"/>
              <a:t> devices occurs at two main levels: </a:t>
            </a:r>
            <a:r>
              <a:rPr lang="en-US" b="1" dirty="0"/>
              <a:t>local</a:t>
            </a:r>
            <a:r>
              <a:rPr lang="en-US" dirty="0"/>
              <a:t> and </a:t>
            </a:r>
            <a:r>
              <a:rPr lang="en-US" b="1" dirty="0"/>
              <a:t>long distance</a:t>
            </a:r>
            <a:r>
              <a:rPr lang="en-US" dirty="0"/>
              <a:t> (the Internet).</a:t>
            </a:r>
          </a:p>
          <a:p>
            <a:r>
              <a:rPr lang="en-US" dirty="0"/>
              <a:t>The following diagram shows the </a:t>
            </a:r>
            <a:r>
              <a:rPr lang="en-US" dirty="0" err="1"/>
              <a:t>IoT</a:t>
            </a:r>
            <a:r>
              <a:rPr lang="en-US" dirty="0"/>
              <a:t> from a communications point of view.</a:t>
            </a:r>
          </a:p>
        </p:txBody>
      </p:sp>
    </p:spTree>
    <p:extLst>
      <p:ext uri="{BB962C8B-B14F-4D97-AF65-F5344CB8AC3E}">
        <p14:creationId xmlns:p14="http://schemas.microsoft.com/office/powerpoint/2010/main" val="198908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27171"/>
            <a:ext cx="8229600" cy="663430"/>
          </a:xfrm>
        </p:spPr>
        <p:txBody>
          <a:bodyPr>
            <a:normAutofit/>
          </a:bodyPr>
          <a:lstStyle/>
          <a:p>
            <a:r>
              <a:rPr lang="en-US" sz="2800" dirty="0"/>
              <a:t>Gateways and routing</a:t>
            </a:r>
          </a:p>
        </p:txBody>
      </p:sp>
      <p:sp>
        <p:nvSpPr>
          <p:cNvPr id="3" name="Content Placeholder 2"/>
          <p:cNvSpPr>
            <a:spLocks noGrp="1"/>
          </p:cNvSpPr>
          <p:nvPr>
            <p:ph idx="1"/>
          </p:nvPr>
        </p:nvSpPr>
        <p:spPr>
          <a:xfrm>
            <a:off x="847288" y="1249960"/>
            <a:ext cx="10821798" cy="4924336"/>
          </a:xfrm>
        </p:spPr>
        <p:txBody>
          <a:bodyPr>
            <a:normAutofit/>
          </a:bodyPr>
          <a:lstStyle/>
          <a:p>
            <a:r>
              <a:rPr lang="en-US" sz="2400" dirty="0"/>
              <a:t>Communication in the network is carried through a </a:t>
            </a:r>
            <a:r>
              <a:rPr lang="en-US" sz="2400" b="1" dirty="0"/>
              <a:t>medium</a:t>
            </a:r>
            <a:r>
              <a:rPr lang="en-US" sz="2400" dirty="0"/>
              <a:t> – currently this means via either a </a:t>
            </a:r>
            <a:r>
              <a:rPr lang="en-US" sz="2400" b="1" dirty="0"/>
              <a:t>cable</a:t>
            </a:r>
            <a:r>
              <a:rPr lang="en-US" sz="2400" dirty="0"/>
              <a:t> (for example, metallic wires in copper cables, or glass or plastic </a:t>
            </a:r>
            <a:r>
              <a:rPr lang="en-US" sz="2400" dirty="0" err="1"/>
              <a:t>fibres</a:t>
            </a:r>
            <a:r>
              <a:rPr lang="en-US" sz="2400" dirty="0"/>
              <a:t> in </a:t>
            </a:r>
            <a:r>
              <a:rPr lang="en-US" sz="2400" dirty="0" err="1"/>
              <a:t>fibre</a:t>
            </a:r>
            <a:r>
              <a:rPr lang="en-US" sz="2400" dirty="0"/>
              <a:t> optic cables) or the </a:t>
            </a:r>
            <a:r>
              <a:rPr lang="en-US" sz="2400" b="1" dirty="0"/>
              <a:t>air</a:t>
            </a:r>
            <a:r>
              <a:rPr lang="en-US" sz="2400" dirty="0"/>
              <a:t> (wireless transmission).</a:t>
            </a:r>
          </a:p>
          <a:p>
            <a:r>
              <a:rPr lang="en-US" sz="2400" dirty="0"/>
              <a:t>The different media have different characteristics, which makes each better suited to different circumstances, taking into consideration factors such as:</a:t>
            </a:r>
          </a:p>
          <a:p>
            <a:pPr lvl="2"/>
            <a:r>
              <a:rPr lang="en-US" sz="2000" dirty="0"/>
              <a:t>the </a:t>
            </a:r>
            <a:r>
              <a:rPr lang="en-US" sz="2000" b="1" dirty="0"/>
              <a:t>distance</a:t>
            </a:r>
            <a:r>
              <a:rPr lang="en-US" sz="2000" dirty="0"/>
              <a:t> a signal needs to travel</a:t>
            </a:r>
          </a:p>
          <a:p>
            <a:pPr lvl="2"/>
            <a:r>
              <a:rPr lang="en-US" sz="2000" dirty="0"/>
              <a:t>the </a:t>
            </a:r>
            <a:r>
              <a:rPr lang="en-US" sz="2000" b="1" dirty="0"/>
              <a:t>environment</a:t>
            </a:r>
            <a:r>
              <a:rPr lang="en-US" sz="2000" dirty="0"/>
              <a:t> it is travelling in</a:t>
            </a:r>
          </a:p>
          <a:p>
            <a:pPr lvl="2"/>
            <a:r>
              <a:rPr lang="en-US" sz="2000" dirty="0"/>
              <a:t>the </a:t>
            </a:r>
            <a:r>
              <a:rPr lang="en-US" sz="2000" b="1" dirty="0"/>
              <a:t>amount</a:t>
            </a:r>
            <a:r>
              <a:rPr lang="en-US" sz="2000" dirty="0"/>
              <a:t> and </a:t>
            </a:r>
            <a:r>
              <a:rPr lang="en-US" sz="2000" b="1" dirty="0"/>
              <a:t>speed</a:t>
            </a:r>
            <a:r>
              <a:rPr lang="en-US" sz="2000" dirty="0"/>
              <a:t> of the data</a:t>
            </a:r>
          </a:p>
          <a:p>
            <a:pPr lvl="2"/>
            <a:r>
              <a:rPr lang="en-US" sz="2000" dirty="0"/>
              <a:t>the </a:t>
            </a:r>
            <a:r>
              <a:rPr lang="en-US" sz="2000" b="1" dirty="0"/>
              <a:t>cost</a:t>
            </a:r>
            <a:r>
              <a:rPr lang="en-US" sz="2000" dirty="0"/>
              <a:t> of the media and its installation.</a:t>
            </a:r>
          </a:p>
          <a:p>
            <a:r>
              <a:rPr lang="en-US" sz="2400" dirty="0"/>
              <a:t>The IoT adds even more circumstances and considerations for connectivity...making the ‘world wide web’ look more like a web than ever before.</a:t>
            </a:r>
          </a:p>
        </p:txBody>
      </p:sp>
    </p:spTree>
    <p:extLst>
      <p:ext uri="{BB962C8B-B14F-4D97-AF65-F5344CB8AC3E}">
        <p14:creationId xmlns:p14="http://schemas.microsoft.com/office/powerpoint/2010/main" val="24380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Different types of media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619" y="1266258"/>
            <a:ext cx="8087719" cy="517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89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Communication protocols</a:t>
            </a:r>
            <a:endParaRPr lang="en-US" dirty="0"/>
          </a:p>
        </p:txBody>
      </p:sp>
      <p:sp>
        <p:nvSpPr>
          <p:cNvPr id="3" name="Content Placeholder 2"/>
          <p:cNvSpPr>
            <a:spLocks noGrp="1"/>
          </p:cNvSpPr>
          <p:nvPr>
            <p:ph idx="1"/>
          </p:nvPr>
        </p:nvSpPr>
        <p:spPr>
          <a:xfrm>
            <a:off x="1981200" y="1600201"/>
            <a:ext cx="8229600" cy="2667000"/>
          </a:xfrm>
        </p:spPr>
        <p:txBody>
          <a:bodyPr>
            <a:normAutofit fontScale="92500" lnSpcReduction="10000"/>
          </a:bodyPr>
          <a:lstStyle/>
          <a:p>
            <a:r>
              <a:rPr lang="en-US" dirty="0"/>
              <a:t>In all </a:t>
            </a:r>
            <a:r>
              <a:rPr lang="en-US" dirty="0" err="1"/>
              <a:t>IoT</a:t>
            </a:r>
            <a:r>
              <a:rPr lang="en-US" dirty="0"/>
              <a:t> ecosystems, devices communicate using binary protocols, meaning that all information is transmitted as endless trails of 0s and 1s (zeroes and ones).</a:t>
            </a:r>
          </a:p>
          <a:p>
            <a:r>
              <a:rPr lang="en-US" dirty="0"/>
              <a:t>At a </a:t>
            </a:r>
            <a:r>
              <a:rPr lang="en-US" b="1" dirty="0"/>
              <a:t>local</a:t>
            </a:r>
            <a:r>
              <a:rPr lang="en-US" dirty="0"/>
              <a:t> level (in the same room or building) communication usually takes place using </a:t>
            </a:r>
            <a:r>
              <a:rPr lang="en-US" b="1" dirty="0"/>
              <a:t>wires</a:t>
            </a:r>
            <a:r>
              <a:rPr lang="en-US" dirty="0"/>
              <a:t>. </a:t>
            </a:r>
          </a:p>
        </p:txBody>
      </p:sp>
      <p:pic>
        <p:nvPicPr>
          <p:cNvPr id="2050" name="Picture 2" descr="Examples of computer connec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4472610"/>
            <a:ext cx="8345557"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447073"/>
      </p:ext>
    </p:extLst>
  </p:cSld>
  <p:clrMapOvr>
    <a:masterClrMapping/>
  </p:clrMapOvr>
</p:sld>
</file>

<file path=ppt/theme/theme1.xml><?xml version="1.0" encoding="utf-8"?>
<a:theme xmlns:a="http://schemas.openxmlformats.org/drawingml/2006/main" name="Office Theme">
  <a:themeElements>
    <a:clrScheme name="GreenwichVN">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4.3_FGW.pptx" id="{524CC326-1544-4F17-B097-989EDD2AA375}" vid="{680F990E-BBDF-4C21-AAC8-33961D5B98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4.3_FGW</Template>
  <TotalTime>709</TotalTime>
  <Words>1808</Words>
  <Application>Microsoft Office PowerPoint</Application>
  <PresentationFormat>Widescreen</PresentationFormat>
  <Paragraphs>130</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Verdana</vt:lpstr>
      <vt:lpstr>Office Theme</vt:lpstr>
      <vt:lpstr>PowerPoint Presentation</vt:lpstr>
      <vt:lpstr>Overview</vt:lpstr>
      <vt:lpstr>Network and Protocols</vt:lpstr>
      <vt:lpstr>Networks</vt:lpstr>
      <vt:lpstr>Network key components</vt:lpstr>
      <vt:lpstr>Wired, local communication networks</vt:lpstr>
      <vt:lpstr>Gateways and routing</vt:lpstr>
      <vt:lpstr>Different types of media</vt:lpstr>
      <vt:lpstr>Communication protocols</vt:lpstr>
      <vt:lpstr>End Devices</vt:lpstr>
      <vt:lpstr>Internet protocol (IP) addresses</vt:lpstr>
      <vt:lpstr>Intermediary devices</vt:lpstr>
      <vt:lpstr>IP addresses</vt:lpstr>
      <vt:lpstr> Mobile device addresses Example</vt:lpstr>
      <vt:lpstr>IPv4 Addresses</vt:lpstr>
      <vt:lpstr>MAC address</vt:lpstr>
      <vt:lpstr>IPv6 addresses</vt:lpstr>
      <vt:lpstr>Domain Name Servers (DNS)</vt:lpstr>
      <vt:lpstr>DNS hierarchy </vt:lpstr>
      <vt:lpstr>Wireless network</vt:lpstr>
      <vt:lpstr>Mobile Wireless Technology</vt:lpstr>
      <vt:lpstr>Wireless Technology</vt:lpstr>
      <vt:lpstr>Cellular data wireless systems</vt:lpstr>
      <vt:lpstr>Wifi</vt:lpstr>
      <vt:lpstr>Wi-Fi standards</vt:lpstr>
      <vt:lpstr>Bluetooth</vt:lpstr>
      <vt:lpstr>NFC</vt:lpstr>
      <vt:lpstr>Internet standards organizations </vt:lpstr>
      <vt:lpstr>Layered network models</vt:lpstr>
      <vt:lpstr>Review data encapsulation</vt:lpstr>
      <vt:lpstr>TCP/IP model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Tran Trong</dc:creator>
  <cp:lastModifiedBy>Minh Tran Trong</cp:lastModifiedBy>
  <cp:revision>12</cp:revision>
  <dcterms:created xsi:type="dcterms:W3CDTF">2021-03-30T04:56:25Z</dcterms:created>
  <dcterms:modified xsi:type="dcterms:W3CDTF">2021-04-12T03:53:40Z</dcterms:modified>
</cp:coreProperties>
</file>