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59" r:id="rId2"/>
    <p:sldId id="293" r:id="rId3"/>
    <p:sldId id="286" r:id="rId4"/>
    <p:sldId id="287" r:id="rId5"/>
    <p:sldId id="291" r:id="rId6"/>
    <p:sldId id="290" r:id="rId7"/>
    <p:sldId id="288" r:id="rId8"/>
    <p:sldId id="289" r:id="rId9"/>
    <p:sldId id="260" r:id="rId10"/>
    <p:sldId id="261" r:id="rId11"/>
    <p:sldId id="262" r:id="rId12"/>
    <p:sldId id="263" r:id="rId13"/>
    <p:sldId id="292"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791"/>
    <a:srgbClr val="F06E28"/>
    <a:srgbClr val="12007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50000"/>
  </p:normalViewPr>
  <p:slideViewPr>
    <p:cSldViewPr snapToGrid="0" snapToObjects="1">
      <p:cViewPr varScale="1">
        <p:scale>
          <a:sx n="114" d="100"/>
          <a:sy n="114" d="100"/>
        </p:scale>
        <p:origin x="414" y="10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C51BE-9B66-B447-8629-F07BEC8B0A22}" type="datetimeFigureOut">
              <a:rPr lang="en-US" smtClean="0"/>
              <a:t>4/12/2021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49C81B-2B23-F740-97B9-1E5157854B66}" type="slidenum">
              <a:rPr lang="en-US" smtClean="0"/>
              <a:t>‹#›</a:t>
            </a:fld>
            <a:endParaRPr lang="en-US"/>
          </a:p>
        </p:txBody>
      </p:sp>
    </p:spTree>
    <p:extLst>
      <p:ext uri="{BB962C8B-B14F-4D97-AF65-F5344CB8AC3E}">
        <p14:creationId xmlns:p14="http://schemas.microsoft.com/office/powerpoint/2010/main" val="4030517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4BDF81-27F0-4867-9378-3A6671AFC257}" type="datetimeFigureOut">
              <a:rPr lang="en-US" smtClean="0"/>
              <a:t>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B44B5-6527-4E7C-85F6-DC7ABD9F2DD6}" type="slidenum">
              <a:rPr lang="en-US" smtClean="0"/>
              <a:t>‹#›</a:t>
            </a:fld>
            <a:endParaRPr lang="en-US"/>
          </a:p>
        </p:txBody>
      </p:sp>
    </p:spTree>
    <p:extLst>
      <p:ext uri="{BB962C8B-B14F-4D97-AF65-F5344CB8AC3E}">
        <p14:creationId xmlns:p14="http://schemas.microsoft.com/office/powerpoint/2010/main" val="252513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this example: </a:t>
            </a:r>
          </a:p>
          <a:p>
            <a:endParaRPr lang="en-US" dirty="0"/>
          </a:p>
          <a:p>
            <a:r>
              <a:rPr lang="en-US" dirty="0"/>
              <a:t>The MQTT publisher is a temperature and humidity sensor collecting environmental values and sending them to the MQTT server or message broker. </a:t>
            </a:r>
          </a:p>
          <a:p>
            <a:r>
              <a:rPr lang="en-US" dirty="0"/>
              <a:t>The message broker receives and accepts the connection and data. </a:t>
            </a:r>
          </a:p>
          <a:p>
            <a:r>
              <a:rPr lang="en-US" dirty="0"/>
              <a:t>Additionally, the message broker manages the subscription processes to transmit the publisher data to a subscriber interested in this data. </a:t>
            </a:r>
          </a:p>
        </p:txBody>
      </p:sp>
      <p:sp>
        <p:nvSpPr>
          <p:cNvPr id="4" name="Slide Number Placeholder 3"/>
          <p:cNvSpPr>
            <a:spLocks noGrp="1"/>
          </p:cNvSpPr>
          <p:nvPr>
            <p:ph type="sldNum" sz="quarter" idx="10"/>
          </p:nvPr>
        </p:nvSpPr>
        <p:spPr/>
        <p:txBody>
          <a:bodyPr/>
          <a:lstStyle/>
          <a:p>
            <a:fld id="{94D2BA15-2DD8-451A-BDD8-B27B49F897D4}" type="slidenum">
              <a:rPr lang="en-US" smtClean="0"/>
              <a:t>11</a:t>
            </a:fld>
            <a:endParaRPr lang="en-US"/>
          </a:p>
        </p:txBody>
      </p:sp>
    </p:spTree>
    <p:extLst>
      <p:ext uri="{BB962C8B-B14F-4D97-AF65-F5344CB8AC3E}">
        <p14:creationId xmlns:p14="http://schemas.microsoft.com/office/powerpoint/2010/main" val="272892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D2BA15-2DD8-451A-BDD8-B27B49F897D4}" type="slidenum">
              <a:rPr lang="en-US" smtClean="0"/>
              <a:t>12</a:t>
            </a:fld>
            <a:endParaRPr lang="en-US"/>
          </a:p>
        </p:txBody>
      </p:sp>
    </p:spTree>
    <p:extLst>
      <p:ext uri="{BB962C8B-B14F-4D97-AF65-F5344CB8AC3E}">
        <p14:creationId xmlns:p14="http://schemas.microsoft.com/office/powerpoint/2010/main" val="102947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D2BA15-2DD8-451A-BDD8-B27B49F897D4}" type="slidenum">
              <a:rPr lang="en-US" smtClean="0"/>
              <a:t>18</a:t>
            </a:fld>
            <a:endParaRPr lang="en-US"/>
          </a:p>
        </p:txBody>
      </p:sp>
    </p:spTree>
    <p:extLst>
      <p:ext uri="{BB962C8B-B14F-4D97-AF65-F5344CB8AC3E}">
        <p14:creationId xmlns:p14="http://schemas.microsoft.com/office/powerpoint/2010/main" val="1427817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 Global Service for Mobile communication (GSM) is a 2G (second generation) cellular network protocol that was developed by the European Telecommunication Standards Institute (ETSI) in 1991. GSM added fast data communication and introduced the Short Messaging System (SMS). In the later version the General Packet Radio Service (GPRS) was added to GSM, with the Multimedia Messaging System (MMS) as the main feature for sending video, pictures, and sound [Joan 2011].  </a:t>
            </a:r>
          </a:p>
          <a:p>
            <a:r>
              <a:rPr lang="en-US" dirty="0"/>
              <a:t>To improve the speed and capacity of cellular networks, LTE (Long-Term Evolution) based on 4G was introduced by ETSI. LTE is replacing the GSM in </a:t>
            </a:r>
            <a:r>
              <a:rPr lang="en-US" dirty="0" err="1"/>
              <a:t>IoT</a:t>
            </a:r>
            <a:r>
              <a:rPr lang="en-US" dirty="0"/>
              <a:t> applications for M2M connection, with better connection and lower costs - however all cellular network protocols come with a high price that in most situations makes them too expensive to adopt. </a:t>
            </a:r>
          </a:p>
          <a:p>
            <a:r>
              <a:rPr lang="en-US" dirty="0"/>
              <a:t>The new LTE 4G includes the </a:t>
            </a:r>
            <a:r>
              <a:rPr lang="en-US" dirty="0" err="1"/>
              <a:t>standardisation</a:t>
            </a:r>
            <a:r>
              <a:rPr lang="en-US" dirty="0"/>
              <a:t> of </a:t>
            </a:r>
            <a:r>
              <a:rPr lang="en-US" dirty="0" err="1"/>
              <a:t>NarrowBand</a:t>
            </a:r>
            <a:r>
              <a:rPr lang="en-US" dirty="0"/>
              <a:t> </a:t>
            </a:r>
            <a:r>
              <a:rPr lang="en-US" dirty="0" err="1"/>
              <a:t>IoT</a:t>
            </a:r>
            <a:r>
              <a:rPr lang="en-US" dirty="0"/>
              <a:t> (or NB-</a:t>
            </a:r>
            <a:r>
              <a:rPr lang="en-US" dirty="0" err="1"/>
              <a:t>IoT</a:t>
            </a:r>
            <a:r>
              <a:rPr lang="en-US" dirty="0"/>
              <a:t>) that is a LPWAN technology.</a:t>
            </a:r>
          </a:p>
          <a:p>
            <a:r>
              <a:rPr lang="en-US" dirty="0"/>
              <a:t>Cellular networks are expensive technology, due to their </a:t>
            </a:r>
            <a:r>
              <a:rPr lang="en-US" dirty="0" err="1"/>
              <a:t>utilisation</a:t>
            </a:r>
            <a:r>
              <a:rPr lang="en-US" dirty="0"/>
              <a:t> of licensed Radio Frequency and intellectual property protection. </a:t>
            </a:r>
          </a:p>
          <a:p>
            <a:r>
              <a:rPr lang="en-US" dirty="0"/>
              <a:t>The 5th Generation cellular network is in progress, and will improve </a:t>
            </a:r>
            <a:r>
              <a:rPr lang="en-US" dirty="0" err="1"/>
              <a:t>IoT</a:t>
            </a:r>
            <a:r>
              <a:rPr lang="en-US" dirty="0"/>
              <a:t> communications. It also promises to lower costs, battery consumption, and latency. In a 5G network, data rates of hundreds of megabits are available per second for tens of thousands of users. It also enables several hundreds of thousands of simultaneous connections for massive wireless sensor networks.</a:t>
            </a:r>
          </a:p>
          <a:p>
            <a:endParaRPr lang="en-US" dirty="0"/>
          </a:p>
        </p:txBody>
      </p:sp>
      <p:sp>
        <p:nvSpPr>
          <p:cNvPr id="4" name="Slide Number Placeholder 3"/>
          <p:cNvSpPr>
            <a:spLocks noGrp="1"/>
          </p:cNvSpPr>
          <p:nvPr>
            <p:ph type="sldNum" sz="quarter" idx="10"/>
          </p:nvPr>
        </p:nvSpPr>
        <p:spPr/>
        <p:txBody>
          <a:bodyPr/>
          <a:lstStyle/>
          <a:p>
            <a:fld id="{94D2BA15-2DD8-451A-BDD8-B27B49F897D4}" type="slidenum">
              <a:rPr lang="en-US" smtClean="0"/>
              <a:t>24</a:t>
            </a:fld>
            <a:endParaRPr lang="en-US"/>
          </a:p>
        </p:txBody>
      </p:sp>
    </p:spTree>
    <p:extLst>
      <p:ext uri="{BB962C8B-B14F-4D97-AF65-F5344CB8AC3E}">
        <p14:creationId xmlns:p14="http://schemas.microsoft.com/office/powerpoint/2010/main" val="3093584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www.zigbee.org</a:t>
            </a:r>
          </a:p>
        </p:txBody>
      </p:sp>
      <p:sp>
        <p:nvSpPr>
          <p:cNvPr id="4" name="Slide Number Placeholder 3"/>
          <p:cNvSpPr>
            <a:spLocks noGrp="1"/>
          </p:cNvSpPr>
          <p:nvPr>
            <p:ph type="sldNum" sz="quarter" idx="10"/>
          </p:nvPr>
        </p:nvSpPr>
        <p:spPr/>
        <p:txBody>
          <a:bodyPr/>
          <a:lstStyle/>
          <a:p>
            <a:fld id="{94D2BA15-2DD8-451A-BDD8-B27B49F897D4}" type="slidenum">
              <a:rPr lang="en-US" smtClean="0"/>
              <a:t>28</a:t>
            </a:fld>
            <a:endParaRPr lang="en-US"/>
          </a:p>
        </p:txBody>
      </p:sp>
    </p:spTree>
    <p:extLst>
      <p:ext uri="{BB962C8B-B14F-4D97-AF65-F5344CB8AC3E}">
        <p14:creationId xmlns:p14="http://schemas.microsoft.com/office/powerpoint/2010/main" val="2688504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www.threadgroup.org</a:t>
            </a:r>
          </a:p>
        </p:txBody>
      </p:sp>
      <p:sp>
        <p:nvSpPr>
          <p:cNvPr id="4" name="Slide Number Placeholder 3"/>
          <p:cNvSpPr>
            <a:spLocks noGrp="1"/>
          </p:cNvSpPr>
          <p:nvPr>
            <p:ph type="sldNum" sz="quarter" idx="10"/>
          </p:nvPr>
        </p:nvSpPr>
        <p:spPr/>
        <p:txBody>
          <a:bodyPr/>
          <a:lstStyle/>
          <a:p>
            <a:fld id="{94D2BA15-2DD8-451A-BDD8-B27B49F897D4}" type="slidenum">
              <a:rPr lang="en-US" smtClean="0"/>
              <a:t>30</a:t>
            </a:fld>
            <a:endParaRPr lang="en-US"/>
          </a:p>
        </p:txBody>
      </p:sp>
    </p:spTree>
    <p:extLst>
      <p:ext uri="{BB962C8B-B14F-4D97-AF65-F5344CB8AC3E}">
        <p14:creationId xmlns:p14="http://schemas.microsoft.com/office/powerpoint/2010/main" val="39830625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57"/>
            <a:ext cx="12192000" cy="6856286"/>
          </a:xfrm>
          <a:prstGeom prst="rect">
            <a:avLst/>
          </a:prstGeom>
        </p:spPr>
      </p:pic>
      <p:sp>
        <p:nvSpPr>
          <p:cNvPr id="2" name="Title 1"/>
          <p:cNvSpPr>
            <a:spLocks noGrp="1"/>
          </p:cNvSpPr>
          <p:nvPr>
            <p:ph type="ctrTitle" hasCustomPrompt="1"/>
          </p:nvPr>
        </p:nvSpPr>
        <p:spPr>
          <a:xfrm>
            <a:off x="1117600" y="596900"/>
            <a:ext cx="7941733" cy="1358900"/>
          </a:xfrm>
          <a:prstGeom prst="rect">
            <a:avLst/>
          </a:prstGeom>
        </p:spPr>
        <p:txBody>
          <a:bodyPr/>
          <a:lstStyle>
            <a:lvl1pPr algn="r">
              <a:defRPr sz="3600" b="1">
                <a:solidFill>
                  <a:srgbClr val="FFFFFF"/>
                </a:solidFill>
              </a:defRPr>
            </a:lvl1pPr>
          </a:lstStyle>
          <a:p>
            <a:r>
              <a:rPr lang="vi-VN" dirty="0"/>
              <a:t>HEADLINE</a:t>
            </a:r>
            <a:br>
              <a:rPr lang="vi-VN" dirty="0"/>
            </a:br>
            <a:r>
              <a:rPr lang="vi-VN" dirty="0"/>
              <a:t>HERE</a:t>
            </a:r>
            <a:endParaRPr lang="en-US" dirty="0"/>
          </a:p>
        </p:txBody>
      </p:sp>
      <p:sp>
        <p:nvSpPr>
          <p:cNvPr id="3" name="Subtitle 2"/>
          <p:cNvSpPr>
            <a:spLocks noGrp="1"/>
          </p:cNvSpPr>
          <p:nvPr>
            <p:ph type="subTitle" idx="1" hasCustomPrompt="1"/>
          </p:nvPr>
        </p:nvSpPr>
        <p:spPr>
          <a:xfrm>
            <a:off x="1117600" y="2070100"/>
            <a:ext cx="7941733" cy="812800"/>
          </a:xfrm>
        </p:spPr>
        <p:txBody>
          <a:bodyPr>
            <a:normAutofit/>
          </a:bodyPr>
          <a:lstStyle>
            <a:lvl1pPr marL="0" indent="0" algn="r">
              <a:buNone/>
              <a:defRPr sz="2000" b="1">
                <a:solidFill>
                  <a:srgbClr val="F06E2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dirty="0"/>
              <a:t>Full name</a:t>
            </a:r>
          </a:p>
          <a:p>
            <a:r>
              <a:rPr lang="vi-VN" dirty="0"/>
              <a:t>Title</a:t>
            </a:r>
            <a:endParaRPr lang="en-US" dirty="0"/>
          </a:p>
        </p:txBody>
      </p:sp>
      <p:pic>
        <p:nvPicPr>
          <p:cNvPr id="9" name="Picture 8"/>
          <p:cNvPicPr>
            <a:picLocks noChangeAspect="1"/>
          </p:cNvPicPr>
          <p:nvPr userDrawn="1"/>
        </p:nvPicPr>
        <p:blipFill>
          <a:blip r:embed="rId3"/>
          <a:stretch>
            <a:fillRect/>
          </a:stretch>
        </p:blipFill>
        <p:spPr>
          <a:xfrm>
            <a:off x="9313333" y="596900"/>
            <a:ext cx="271780" cy="1358900"/>
          </a:xfrm>
          <a:prstGeom prst="rect">
            <a:avLst/>
          </a:prstGeom>
        </p:spPr>
      </p:pic>
    </p:spTree>
    <p:extLst>
      <p:ext uri="{BB962C8B-B14F-4D97-AF65-F5344CB8AC3E}">
        <p14:creationId xmlns:p14="http://schemas.microsoft.com/office/powerpoint/2010/main" val="127895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hasCustomPrompt="1"/>
          </p:nvPr>
        </p:nvSpPr>
        <p:spPr/>
        <p:txBody>
          <a:bodyPr/>
          <a:lstStyle>
            <a:lvl1pPr>
              <a:defRPr sz="3000" baseline="0">
                <a:solidFill>
                  <a:schemeClr val="tx2"/>
                </a:solidFill>
              </a:defRPr>
            </a:lvl1pPr>
            <a:lvl2pPr>
              <a:defRPr>
                <a:solidFill>
                  <a:srgbClr val="2E3791"/>
                </a:solidFill>
              </a:defRPr>
            </a:lvl2pPr>
            <a:lvl3pPr>
              <a:defRPr>
                <a:solidFill>
                  <a:srgbClr val="2E3791"/>
                </a:solidFill>
              </a:defRPr>
            </a:lvl3pPr>
            <a:lvl4pPr>
              <a:defRPr>
                <a:solidFill>
                  <a:srgbClr val="2E3791"/>
                </a:solidFill>
              </a:defRPr>
            </a:lvl4pPr>
            <a:lvl5pPr>
              <a:defRPr>
                <a:solidFill>
                  <a:srgbClr val="2E3791"/>
                </a:solidFill>
              </a:defRPr>
            </a:lvl5pPr>
          </a:lstStyle>
          <a:p>
            <a:pPr lvl="0"/>
            <a:r>
              <a:rPr lang="vi-VN" dirty="0"/>
              <a:t>Heading 1</a:t>
            </a:r>
            <a:endParaRPr lang="en-US" dirty="0"/>
          </a:p>
          <a:p>
            <a:pPr lvl="1"/>
            <a:r>
              <a:rPr lang="en-US" dirty="0"/>
              <a:t>S</a:t>
            </a:r>
            <a:r>
              <a:rPr lang="vi-VN" dirty="0"/>
              <a:t>ub heading</a:t>
            </a:r>
            <a:endParaRPr lang="en-US" dirty="0"/>
          </a:p>
          <a:p>
            <a:pPr lvl="2"/>
            <a:r>
              <a:rPr lang="vi-VN" dirty="0"/>
              <a:t>Content</a:t>
            </a:r>
            <a:endParaRPr lang="en-US" dirty="0"/>
          </a:p>
          <a:p>
            <a:pPr lvl="3"/>
            <a:r>
              <a:rPr lang="vi-VN" dirty="0"/>
              <a:t>Sub</a:t>
            </a:r>
            <a:endParaRPr lang="en-US" dirty="0"/>
          </a:p>
          <a:p>
            <a:pPr lvl="4"/>
            <a:r>
              <a:rPr lang="vi-VN" dirty="0"/>
              <a:t>Sub</a:t>
            </a:r>
            <a:endParaRPr lang="en-US" dirty="0"/>
          </a:p>
        </p:txBody>
      </p:sp>
      <p:sp>
        <p:nvSpPr>
          <p:cNvPr id="9" name="Title 1"/>
          <p:cNvSpPr>
            <a:spLocks noGrp="1"/>
          </p:cNvSpPr>
          <p:nvPr>
            <p:ph type="title" hasCustomPrompt="1"/>
          </p:nvPr>
        </p:nvSpPr>
        <p:spPr>
          <a:xfrm>
            <a:off x="4588936" y="466972"/>
            <a:ext cx="6993465" cy="802782"/>
          </a:xfrm>
          <a:prstGeom prst="rect">
            <a:avLst/>
          </a:prstGeom>
        </p:spPr>
        <p:txBody>
          <a:bodyPr>
            <a:normAutofit/>
          </a:bodyPr>
          <a:lstStyle>
            <a:lvl1pPr>
              <a:defRPr sz="3600" b="1">
                <a:solidFill>
                  <a:srgbClr val="2E3791"/>
                </a:solidFill>
                <a:latin typeface="+mj-lt"/>
              </a:defRPr>
            </a:lvl1pPr>
          </a:lstStyle>
          <a:p>
            <a:r>
              <a:rPr lang="vi-VN" dirty="0"/>
              <a:t>HEADLINE HERE</a:t>
            </a:r>
            <a:endParaRPr lang="en-US" dirty="0"/>
          </a:p>
        </p:txBody>
      </p:sp>
    </p:spTree>
    <p:extLst>
      <p:ext uri="{BB962C8B-B14F-4D97-AF65-F5344CB8AC3E}">
        <p14:creationId xmlns:p14="http://schemas.microsoft.com/office/powerpoint/2010/main" val="113347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963085" y="2908300"/>
            <a:ext cx="10619316" cy="1362075"/>
          </a:xfrm>
          <a:prstGeom prst="rect">
            <a:avLst/>
          </a:prstGeom>
        </p:spPr>
        <p:txBody>
          <a:bodyPr anchor="t"/>
          <a:lstStyle>
            <a:lvl1pPr algn="r">
              <a:defRPr sz="4000" b="1" cap="all">
                <a:solidFill>
                  <a:srgbClr val="2E3791"/>
                </a:solidFill>
              </a:defRPr>
            </a:lvl1pPr>
          </a:lstStyle>
          <a:p>
            <a:r>
              <a:rPr lang="vi-VN" dirty="0"/>
              <a:t>HEADLINE</a:t>
            </a:r>
            <a:br>
              <a:rPr lang="vi-VN" dirty="0"/>
            </a:br>
            <a:r>
              <a:rPr lang="vi-VN" dirty="0"/>
              <a:t>here</a:t>
            </a:r>
            <a:endParaRPr lang="en-US" dirty="0"/>
          </a:p>
        </p:txBody>
      </p:sp>
      <p:sp>
        <p:nvSpPr>
          <p:cNvPr id="3" name="Text Placeholder 2"/>
          <p:cNvSpPr>
            <a:spLocks noGrp="1"/>
          </p:cNvSpPr>
          <p:nvPr>
            <p:ph type="body" idx="1" hasCustomPrompt="1"/>
          </p:nvPr>
        </p:nvSpPr>
        <p:spPr>
          <a:xfrm>
            <a:off x="963085" y="4270376"/>
            <a:ext cx="10619316" cy="1500187"/>
          </a:xfrm>
        </p:spPr>
        <p:txBody>
          <a:bodyPr anchor="b"/>
          <a:lstStyle>
            <a:lvl1pPr marL="0" indent="0" algn="r">
              <a:buNone/>
              <a:defRPr sz="2000" b="1">
                <a:solidFill>
                  <a:srgbClr val="F06E2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a:t>Project name</a:t>
            </a:r>
          </a:p>
          <a:p>
            <a:pPr lvl="0"/>
            <a:r>
              <a:rPr lang="vi-VN" dirty="0"/>
              <a:t>Full name</a:t>
            </a:r>
          </a:p>
          <a:p>
            <a:pPr lvl="0"/>
            <a:r>
              <a:rPr lang="vi-VN" dirty="0"/>
              <a:t>Title</a:t>
            </a:r>
            <a:endParaRPr lang="en-US" dirty="0"/>
          </a:p>
        </p:txBody>
      </p:sp>
    </p:spTree>
    <p:extLst>
      <p:ext uri="{BB962C8B-B14F-4D97-AF65-F5344CB8AC3E}">
        <p14:creationId xmlns:p14="http://schemas.microsoft.com/office/powerpoint/2010/main" val="351453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sz="half" idx="1"/>
          </p:nvPr>
        </p:nvSpPr>
        <p:spPr>
          <a:xfrm>
            <a:off x="609600" y="1600201"/>
            <a:ext cx="5384800" cy="4525963"/>
          </a:xfrm>
        </p:spPr>
        <p:txBody>
          <a:bodyPr/>
          <a:lstStyle>
            <a:lvl1pPr>
              <a:defRPr sz="2800">
                <a:solidFill>
                  <a:srgbClr val="2E3791"/>
                </a:solidFill>
              </a:defRPr>
            </a:lvl1pPr>
            <a:lvl2pPr>
              <a:defRPr sz="2400">
                <a:solidFill>
                  <a:srgbClr val="2E3791"/>
                </a:solidFill>
              </a:defRPr>
            </a:lvl2pPr>
            <a:lvl3pPr>
              <a:defRPr sz="2000">
                <a:solidFill>
                  <a:srgbClr val="2E3791"/>
                </a:solidFill>
              </a:defRPr>
            </a:lvl3pPr>
            <a:lvl4pPr>
              <a:defRPr sz="1800">
                <a:solidFill>
                  <a:srgbClr val="2E3791"/>
                </a:solidFill>
              </a:defRPr>
            </a:lvl4pPr>
            <a:lvl5pPr>
              <a:defRPr sz="1800">
                <a:solidFill>
                  <a:srgbClr val="2E379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800">
                <a:solidFill>
                  <a:srgbClr val="2E3791"/>
                </a:solidFill>
              </a:defRPr>
            </a:lvl1pPr>
            <a:lvl2pPr>
              <a:defRPr sz="2400">
                <a:solidFill>
                  <a:srgbClr val="2E3791"/>
                </a:solidFill>
              </a:defRPr>
            </a:lvl2pPr>
            <a:lvl3pPr>
              <a:defRPr sz="2000">
                <a:solidFill>
                  <a:srgbClr val="2E3791"/>
                </a:solidFill>
              </a:defRPr>
            </a:lvl3pPr>
            <a:lvl4pPr>
              <a:defRPr sz="1800">
                <a:solidFill>
                  <a:srgbClr val="2E3791"/>
                </a:solidFill>
              </a:defRPr>
            </a:lvl4pPr>
            <a:lvl5pPr>
              <a:defRPr sz="1800">
                <a:solidFill>
                  <a:srgbClr val="2E379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3860801" y="2"/>
            <a:ext cx="7721599" cy="802782"/>
          </a:xfrm>
          <a:prstGeom prst="rect">
            <a:avLst/>
          </a:prstGeom>
        </p:spPr>
        <p:txBody>
          <a:bodyPr>
            <a:normAutofit/>
          </a:bodyPr>
          <a:lstStyle>
            <a:lvl1pPr>
              <a:defRPr sz="2000">
                <a:solidFill>
                  <a:srgbClr val="2E3791"/>
                </a:solidFill>
              </a:defRPr>
            </a:lvl1pPr>
          </a:lstStyle>
          <a:p>
            <a:r>
              <a:rPr lang="en-US"/>
              <a:t>Click to edit Master title style</a:t>
            </a:r>
            <a:endParaRPr lang="en-US" dirty="0"/>
          </a:p>
        </p:txBody>
      </p:sp>
      <p:sp>
        <p:nvSpPr>
          <p:cNvPr id="12" name="Date Placeholder 3"/>
          <p:cNvSpPr>
            <a:spLocks noGrp="1"/>
          </p:cNvSpPr>
          <p:nvPr>
            <p:ph type="dt" sz="half" idx="10"/>
          </p:nvPr>
        </p:nvSpPr>
        <p:spPr>
          <a:xfrm>
            <a:off x="6079067" y="6496051"/>
            <a:ext cx="2540000" cy="365125"/>
          </a:xfrm>
        </p:spPr>
        <p:txBody>
          <a:bodyPr/>
          <a:lstStyle>
            <a:lvl1pPr>
              <a:defRPr>
                <a:solidFill>
                  <a:schemeClr val="bg1"/>
                </a:solidFill>
              </a:defRPr>
            </a:lvl1pPr>
          </a:lstStyle>
          <a:p>
            <a:fld id="{4079B051-E427-A24A-B2DE-63B217F2562D}" type="datetimeFigureOut">
              <a:rPr lang="en-US" smtClean="0"/>
              <a:pPr/>
              <a:t>4/12/2021</a:t>
            </a:fld>
            <a:endParaRPr lang="en-US" dirty="0"/>
          </a:p>
        </p:txBody>
      </p:sp>
      <p:sp>
        <p:nvSpPr>
          <p:cNvPr id="13" name="Slide Number Placeholder 5"/>
          <p:cNvSpPr>
            <a:spLocks noGrp="1"/>
          </p:cNvSpPr>
          <p:nvPr>
            <p:ph type="sldNum" sz="quarter" idx="12"/>
          </p:nvPr>
        </p:nvSpPr>
        <p:spPr>
          <a:xfrm>
            <a:off x="8737600" y="6496051"/>
            <a:ext cx="2844800" cy="365125"/>
          </a:xfrm>
        </p:spPr>
        <p:txBody>
          <a:bodyPr/>
          <a:lstStyle>
            <a:lvl1pPr>
              <a:defRPr>
                <a:solidFill>
                  <a:srgbClr val="FFFFFF"/>
                </a:solidFill>
              </a:defRPr>
            </a:lvl1pPr>
          </a:lstStyle>
          <a:p>
            <a:fld id="{3C776BAB-5F5A-164F-A24E-8AA161AED09D}" type="slidenum">
              <a:rPr lang="en-US" smtClean="0"/>
              <a:pPr/>
              <a:t>‹#›</a:t>
            </a:fld>
            <a:endParaRPr lang="en-US" dirty="0"/>
          </a:p>
        </p:txBody>
      </p:sp>
    </p:spTree>
    <p:extLst>
      <p:ext uri="{BB962C8B-B14F-4D97-AF65-F5344CB8AC3E}">
        <p14:creationId xmlns:p14="http://schemas.microsoft.com/office/powerpoint/2010/main" val="105471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title"/>
          </p:nvPr>
        </p:nvSpPr>
        <p:spPr>
          <a:xfrm>
            <a:off x="3639993" y="2"/>
            <a:ext cx="7942407" cy="802782"/>
          </a:xfrm>
          <a:prstGeom prst="rect">
            <a:avLst/>
          </a:prstGeom>
        </p:spPr>
        <p:txBody>
          <a:bodyPr>
            <a:normAutofit/>
          </a:bodyPr>
          <a:lstStyle>
            <a:lvl1pPr>
              <a:defRPr sz="2000">
                <a:solidFill>
                  <a:srgbClr val="2E3791"/>
                </a:solidFill>
              </a:defRPr>
            </a:lvl1pPr>
          </a:lstStyle>
          <a:p>
            <a:r>
              <a:rPr lang="en-US"/>
              <a:t>Click to edit Master title style</a:t>
            </a:r>
            <a:endParaRPr lang="en-US" dirty="0"/>
          </a:p>
        </p:txBody>
      </p:sp>
      <p:sp>
        <p:nvSpPr>
          <p:cNvPr id="10" name="Date Placeholder 3"/>
          <p:cNvSpPr>
            <a:spLocks noGrp="1"/>
          </p:cNvSpPr>
          <p:nvPr>
            <p:ph type="dt" sz="half" idx="10"/>
          </p:nvPr>
        </p:nvSpPr>
        <p:spPr>
          <a:xfrm>
            <a:off x="6079067" y="6496051"/>
            <a:ext cx="2540000" cy="365125"/>
          </a:xfrm>
        </p:spPr>
        <p:txBody>
          <a:bodyPr/>
          <a:lstStyle>
            <a:lvl1pPr>
              <a:defRPr>
                <a:solidFill>
                  <a:schemeClr val="bg1"/>
                </a:solidFill>
              </a:defRPr>
            </a:lvl1pPr>
          </a:lstStyle>
          <a:p>
            <a:fld id="{4079B051-E427-A24A-B2DE-63B217F2562D}" type="datetimeFigureOut">
              <a:rPr lang="en-US" smtClean="0"/>
              <a:pPr/>
              <a:t>4/12/2021</a:t>
            </a:fld>
            <a:endParaRPr lang="en-US" dirty="0"/>
          </a:p>
        </p:txBody>
      </p:sp>
      <p:sp>
        <p:nvSpPr>
          <p:cNvPr id="11" name="Slide Number Placeholder 5"/>
          <p:cNvSpPr>
            <a:spLocks noGrp="1"/>
          </p:cNvSpPr>
          <p:nvPr>
            <p:ph type="sldNum" sz="quarter" idx="12"/>
          </p:nvPr>
        </p:nvSpPr>
        <p:spPr>
          <a:xfrm>
            <a:off x="8737600" y="6496051"/>
            <a:ext cx="2844800" cy="365125"/>
          </a:xfrm>
        </p:spPr>
        <p:txBody>
          <a:bodyPr/>
          <a:lstStyle>
            <a:lvl1pPr>
              <a:defRPr>
                <a:solidFill>
                  <a:srgbClr val="FFFFFF"/>
                </a:solidFill>
              </a:defRPr>
            </a:lvl1pPr>
          </a:lstStyle>
          <a:p>
            <a:fld id="{3C776BAB-5F5A-164F-A24E-8AA161AED09D}" type="slidenum">
              <a:rPr lang="en-US" smtClean="0"/>
              <a:pPr/>
              <a:t>‹#›</a:t>
            </a:fld>
            <a:endParaRPr lang="en-US" dirty="0"/>
          </a:p>
        </p:txBody>
      </p:sp>
    </p:spTree>
    <p:extLst>
      <p:ext uri="{BB962C8B-B14F-4D97-AF65-F5344CB8AC3E}">
        <p14:creationId xmlns:p14="http://schemas.microsoft.com/office/powerpoint/2010/main" val="278873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Picture Placeholder 2"/>
          <p:cNvSpPr>
            <a:spLocks noGrp="1"/>
          </p:cNvSpPr>
          <p:nvPr>
            <p:ph type="pic" idx="1"/>
          </p:nvPr>
        </p:nvSpPr>
        <p:spPr>
          <a:xfrm>
            <a:off x="7078133" y="2870200"/>
            <a:ext cx="5113867" cy="3987800"/>
          </a:xfrm>
        </p:spPr>
        <p:txBody>
          <a:bodyPr/>
          <a:lstStyle>
            <a:lvl1pPr marL="0" indent="0">
              <a:buNone/>
              <a:defRPr sz="3200">
                <a:solidFill>
                  <a:srgbClr val="2E379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Title 1"/>
          <p:cNvSpPr>
            <a:spLocks noGrp="1"/>
          </p:cNvSpPr>
          <p:nvPr>
            <p:ph type="title"/>
          </p:nvPr>
        </p:nvSpPr>
        <p:spPr>
          <a:xfrm>
            <a:off x="963085" y="4406900"/>
            <a:ext cx="5386916" cy="1930400"/>
          </a:xfrm>
          <a:prstGeom prst="rect">
            <a:avLst/>
          </a:prstGeom>
        </p:spPr>
        <p:txBody>
          <a:bodyPr anchor="t"/>
          <a:lstStyle>
            <a:lvl1pPr algn="r">
              <a:defRPr sz="2800" b="1" cap="all">
                <a:solidFill>
                  <a:srgbClr val="2E3791"/>
                </a:solidFill>
              </a:defRPr>
            </a:lvl1pPr>
          </a:lstStyle>
          <a:p>
            <a:r>
              <a:rPr lang="en-US"/>
              <a:t>Click to edit Master title style</a:t>
            </a:r>
            <a:endParaRPr lang="en-US" dirty="0"/>
          </a:p>
        </p:txBody>
      </p:sp>
      <p:sp>
        <p:nvSpPr>
          <p:cNvPr id="8" name="Text Placeholder 2"/>
          <p:cNvSpPr>
            <a:spLocks noGrp="1"/>
          </p:cNvSpPr>
          <p:nvPr>
            <p:ph type="body" idx="10"/>
          </p:nvPr>
        </p:nvSpPr>
        <p:spPr>
          <a:xfrm>
            <a:off x="963085" y="2906714"/>
            <a:ext cx="5386916" cy="1258887"/>
          </a:xfrm>
        </p:spPr>
        <p:txBody>
          <a:bodyPr anchor="b"/>
          <a:lstStyle>
            <a:lvl1pPr marL="0" indent="0" algn="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94714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963085" y="2908300"/>
            <a:ext cx="10619316" cy="1362075"/>
          </a:xfrm>
          <a:prstGeom prst="rect">
            <a:avLst/>
          </a:prstGeom>
        </p:spPr>
        <p:txBody>
          <a:bodyPr anchor="ctr"/>
          <a:lstStyle>
            <a:lvl1pPr algn="r">
              <a:defRPr sz="4000" b="1" cap="all">
                <a:solidFill>
                  <a:srgbClr val="2E3791"/>
                </a:solidFill>
              </a:defRPr>
            </a:lvl1pPr>
          </a:lstStyle>
          <a:p>
            <a:r>
              <a:rPr lang="vi-VN" dirty="0"/>
              <a:t>THANK YOU!</a:t>
            </a:r>
            <a:endParaRPr lang="en-US" dirty="0"/>
          </a:p>
        </p:txBody>
      </p:sp>
      <p:sp>
        <p:nvSpPr>
          <p:cNvPr id="3" name="Text Placeholder 2"/>
          <p:cNvSpPr>
            <a:spLocks noGrp="1"/>
          </p:cNvSpPr>
          <p:nvPr>
            <p:ph type="body" idx="1" hasCustomPrompt="1"/>
          </p:nvPr>
        </p:nvSpPr>
        <p:spPr>
          <a:xfrm>
            <a:off x="963085" y="4270376"/>
            <a:ext cx="10619316" cy="1500187"/>
          </a:xfrm>
        </p:spPr>
        <p:txBody>
          <a:bodyPr anchor="ctr"/>
          <a:lstStyle>
            <a:lvl1pPr marL="0" indent="0" algn="r">
              <a:buNone/>
              <a:defRPr sz="2000" b="1">
                <a:solidFill>
                  <a:srgbClr val="F06E2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a:t>Project name</a:t>
            </a:r>
          </a:p>
          <a:p>
            <a:pPr lvl="0"/>
            <a:r>
              <a:rPr lang="vi-VN" dirty="0"/>
              <a:t>Full name</a:t>
            </a:r>
          </a:p>
          <a:p>
            <a:pPr lvl="0"/>
            <a:r>
              <a:rPr lang="vi-VN" dirty="0"/>
              <a:t>Title</a:t>
            </a:r>
            <a:endParaRPr lang="en-US" dirty="0"/>
          </a:p>
        </p:txBody>
      </p:sp>
    </p:spTree>
    <p:extLst>
      <p:ext uri="{BB962C8B-B14F-4D97-AF65-F5344CB8AC3E}">
        <p14:creationId xmlns:p14="http://schemas.microsoft.com/office/powerpoint/2010/main" val="1998898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9B051-E427-A24A-B2DE-63B217F2562D}" type="datetimeFigureOut">
              <a:rPr lang="en-US" smtClean="0"/>
              <a:t>4/12/2021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76BAB-5F5A-164F-A24E-8AA161AED09D}" type="slidenum">
              <a:rPr lang="en-US" smtClean="0"/>
              <a:t>‹#›</a:t>
            </a:fld>
            <a:endParaRPr lang="en-US"/>
          </a:p>
        </p:txBody>
      </p:sp>
    </p:spTree>
    <p:extLst>
      <p:ext uri="{BB962C8B-B14F-4D97-AF65-F5344CB8AC3E}">
        <p14:creationId xmlns:p14="http://schemas.microsoft.com/office/powerpoint/2010/main" val="387795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Lst>
  <p:txStyles>
    <p:titleStyle>
      <a:lvl1pPr algn="r" defTabSz="457200" rtl="0" eaLnBrk="1" latinLnBrk="0" hangingPunct="1">
        <a:spcBef>
          <a:spcPct val="0"/>
        </a:spcBef>
        <a:buNone/>
        <a:defRPr sz="28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2E379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2E379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2E379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2E379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2E379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differencebetween.net/technology/difference-between-gsm-and-gprs/" TargetMode="External"/><Relationship Id="rId2" Type="http://schemas.openxmlformats.org/officeDocument/2006/relationships/hyperlink" Target="https://www.youtube.com/watch?v=AHNJEzOfKwQ" TargetMode="External"/><Relationship Id="rId1" Type="http://schemas.openxmlformats.org/officeDocument/2006/relationships/slideLayout" Target="../slideLayouts/slideLayout2.xml"/><Relationship Id="rId6" Type="http://schemas.openxmlformats.org/officeDocument/2006/relationships/hyperlink" Target="http://www.rfwireless-world.com/Terminology/RPL-vs-CORPL-vs-CARP.html" TargetMode="External"/><Relationship Id="rId5" Type="http://schemas.openxmlformats.org/officeDocument/2006/relationships/hyperlink" Target="https://www.networkworld.com/article/3196191/lan-wan/wifi-s-evolving-role-in-iot.html" TargetMode="External"/><Relationship Id="rId4" Type="http://schemas.openxmlformats.org/officeDocument/2006/relationships/hyperlink" Target="https://www.iotforall.com/iot-connectivity-comparison-lora-sigfox-rpma-lpwan-technologie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848570"/>
            <a:ext cx="5956300" cy="1358900"/>
          </a:xfrm>
        </p:spPr>
        <p:txBody>
          <a:bodyPr>
            <a:normAutofit/>
          </a:bodyPr>
          <a:lstStyle/>
          <a:p>
            <a:r>
              <a:rPr lang="en-US" dirty="0" err="1"/>
              <a:t>IoT</a:t>
            </a:r>
            <a:r>
              <a:rPr lang="en-US" dirty="0"/>
              <a:t> Protocols</a:t>
            </a:r>
          </a:p>
        </p:txBody>
      </p:sp>
    </p:spTree>
    <p:extLst>
      <p:ext uri="{BB962C8B-B14F-4D97-AF65-F5344CB8AC3E}">
        <p14:creationId xmlns:p14="http://schemas.microsoft.com/office/powerpoint/2010/main" val="455339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normAutofit fontScale="90000"/>
          </a:bodyPr>
          <a:lstStyle/>
          <a:p>
            <a:r>
              <a:rPr lang="en-US" b="1" dirty="0"/>
              <a:t>Message Queuing Telemetry Transport (MQTT)</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1999, </a:t>
            </a:r>
            <a:r>
              <a:rPr lang="en-US" b="1" dirty="0"/>
              <a:t>MQTT</a:t>
            </a:r>
            <a:r>
              <a:rPr lang="en-US" dirty="0"/>
              <a:t> was introduced by IBM, and by 2013 it was </a:t>
            </a:r>
            <a:r>
              <a:rPr lang="en-US" dirty="0" err="1"/>
              <a:t>standardised</a:t>
            </a:r>
            <a:r>
              <a:rPr lang="en-US" dirty="0"/>
              <a:t> by OASIS [Salman 2015]. </a:t>
            </a:r>
          </a:p>
          <a:p>
            <a:r>
              <a:rPr lang="en-US" dirty="0"/>
              <a:t>MQTT is a lightweight protocol specifically suitable for constrained environments - for example, a harsh environment with low bandwidth connection, such as in oil and gas industries. </a:t>
            </a:r>
          </a:p>
          <a:p>
            <a:r>
              <a:rPr lang="en-US" dirty="0"/>
              <a:t>MQTT protocol is the publish-subscribe communication framework between the nodes.</a:t>
            </a:r>
          </a:p>
          <a:p>
            <a:r>
              <a:rPr lang="en-US" dirty="0"/>
              <a:t>The </a:t>
            </a:r>
            <a:r>
              <a:rPr lang="en-US" b="1" dirty="0"/>
              <a:t>three components</a:t>
            </a:r>
            <a:r>
              <a:rPr lang="en-US" dirty="0"/>
              <a:t> of the MQTT network are:</a:t>
            </a:r>
          </a:p>
          <a:p>
            <a:pPr lvl="1"/>
            <a:r>
              <a:rPr lang="en-US" dirty="0"/>
              <a:t>publisher (client);</a:t>
            </a:r>
          </a:p>
          <a:p>
            <a:pPr lvl="1"/>
            <a:r>
              <a:rPr lang="en-US" dirty="0"/>
              <a:t>subscriber (client); and</a:t>
            </a:r>
          </a:p>
          <a:p>
            <a:pPr lvl="1"/>
            <a:r>
              <a:rPr lang="en-US" dirty="0"/>
              <a:t>message broker (server).</a:t>
            </a:r>
          </a:p>
          <a:p>
            <a:endParaRPr lang="en-US" dirty="0"/>
          </a:p>
        </p:txBody>
      </p:sp>
    </p:spTree>
    <p:extLst>
      <p:ext uri="{BB962C8B-B14F-4D97-AF65-F5344CB8AC3E}">
        <p14:creationId xmlns:p14="http://schemas.microsoft.com/office/powerpoint/2010/main" val="3742044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 architecture</a:t>
            </a:r>
          </a:p>
        </p:txBody>
      </p:sp>
      <p:pic>
        <p:nvPicPr>
          <p:cNvPr id="5122" name="Picture 2" descr="Message Queuing Telemetry Transport (MQ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29530"/>
            <a:ext cx="7620000" cy="439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29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normAutofit/>
          </a:bodyPr>
          <a:lstStyle/>
          <a:p>
            <a:r>
              <a:rPr lang="en-US" b="1" dirty="0" err="1"/>
              <a:t>CoAP</a:t>
            </a:r>
            <a:r>
              <a:rPr lang="en-US" b="1" dirty="0"/>
              <a:t> versus MQTT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0983324"/>
              </p:ext>
            </p:extLst>
          </p:nvPr>
        </p:nvGraphicFramePr>
        <p:xfrm>
          <a:off x="1876339" y="998292"/>
          <a:ext cx="8422545" cy="5449475"/>
        </p:xfrm>
        <a:graphic>
          <a:graphicData uri="http://schemas.openxmlformats.org/drawingml/2006/table">
            <a:tbl>
              <a:tblPr/>
              <a:tblGrid>
                <a:gridCol w="1443864">
                  <a:extLst>
                    <a:ext uri="{9D8B030D-6E8A-4147-A177-3AD203B41FA5}">
                      <a16:colId xmlns:a16="http://schemas.microsoft.com/office/drawing/2014/main" val="20000"/>
                    </a:ext>
                  </a:extLst>
                </a:gridCol>
                <a:gridCol w="4010736">
                  <a:extLst>
                    <a:ext uri="{9D8B030D-6E8A-4147-A177-3AD203B41FA5}">
                      <a16:colId xmlns:a16="http://schemas.microsoft.com/office/drawing/2014/main" val="20001"/>
                    </a:ext>
                  </a:extLst>
                </a:gridCol>
                <a:gridCol w="2967945">
                  <a:extLst>
                    <a:ext uri="{9D8B030D-6E8A-4147-A177-3AD203B41FA5}">
                      <a16:colId xmlns:a16="http://schemas.microsoft.com/office/drawing/2014/main" val="20002"/>
                    </a:ext>
                  </a:extLst>
                </a:gridCol>
              </a:tblGrid>
              <a:tr h="258518">
                <a:tc>
                  <a:txBody>
                    <a:bodyPr/>
                    <a:lstStyle/>
                    <a:p>
                      <a:r>
                        <a:rPr lang="en-US" sz="1400" b="1" dirty="0">
                          <a:solidFill>
                            <a:srgbClr val="414042"/>
                          </a:solidFill>
                          <a:effectLst/>
                        </a:rPr>
                        <a:t>FACTOR</a:t>
                      </a:r>
                    </a:p>
                  </a:txBody>
                  <a:tcPr marL="28544" marR="28544" marT="28544" marB="28544" anchor="ctr">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tc>
                  <a:txBody>
                    <a:bodyPr/>
                    <a:lstStyle/>
                    <a:p>
                      <a:r>
                        <a:rPr lang="en-US" sz="1400" b="1">
                          <a:solidFill>
                            <a:srgbClr val="414042"/>
                          </a:solidFill>
                          <a:effectLst/>
                        </a:rPr>
                        <a:t>CoAP</a:t>
                      </a:r>
                    </a:p>
                  </a:txBody>
                  <a:tcPr marL="28544" marR="28544" marT="28544" marB="28544" anchor="ctr">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tc>
                  <a:txBody>
                    <a:bodyPr/>
                    <a:lstStyle/>
                    <a:p>
                      <a:r>
                        <a:rPr lang="en-US" sz="1400" b="1">
                          <a:solidFill>
                            <a:srgbClr val="414042"/>
                          </a:solidFill>
                          <a:effectLst/>
                        </a:rPr>
                        <a:t>MQTT</a:t>
                      </a:r>
                    </a:p>
                  </a:txBody>
                  <a:tcPr marL="28544" marR="28544" marT="28544" marB="28544" anchor="ctr">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56557">
                <a:tc>
                  <a:txBody>
                    <a:bodyPr/>
                    <a:lstStyle/>
                    <a:p>
                      <a:pPr fontAlgn="t"/>
                      <a:r>
                        <a:rPr lang="en-US" sz="1400">
                          <a:effectLst/>
                        </a:rPr>
                        <a:t>Main transport protocol</a:t>
                      </a:r>
                    </a:p>
                  </a:txBody>
                  <a:tcPr marL="28544" marR="28544" marT="28544" marB="28544">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tc>
                  <a:txBody>
                    <a:bodyPr/>
                    <a:lstStyle/>
                    <a:p>
                      <a:pPr fontAlgn="t"/>
                      <a:r>
                        <a:rPr lang="en-US" sz="1400" dirty="0">
                          <a:effectLst/>
                        </a:rPr>
                        <a:t>UDP</a:t>
                      </a:r>
                    </a:p>
                  </a:txBody>
                  <a:tcPr marL="28544" marR="28544" marT="28544" marB="28544">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tc>
                  <a:txBody>
                    <a:bodyPr/>
                    <a:lstStyle/>
                    <a:p>
                      <a:pPr fontAlgn="t"/>
                      <a:r>
                        <a:rPr lang="en-US" sz="1400" dirty="0">
                          <a:effectLst/>
                        </a:rPr>
                        <a:t>TCP</a:t>
                      </a:r>
                    </a:p>
                  </a:txBody>
                  <a:tcPr marL="28544" marR="28544" marT="28544" marB="28544">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2466">
                <a:tc>
                  <a:txBody>
                    <a:bodyPr/>
                    <a:lstStyle/>
                    <a:p>
                      <a:pPr fontAlgn="t"/>
                      <a:r>
                        <a:rPr lang="en-US" sz="1400">
                          <a:effectLst/>
                        </a:rPr>
                        <a:t>Typical messaging</a:t>
                      </a:r>
                    </a:p>
                  </a:txBody>
                  <a:tcPr marL="28544" marR="28544" marT="28544" marB="28544">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tc>
                  <a:txBody>
                    <a:bodyPr/>
                    <a:lstStyle/>
                    <a:p>
                      <a:pPr fontAlgn="t"/>
                      <a:r>
                        <a:rPr lang="en-US" sz="1400">
                          <a:effectLst/>
                        </a:rPr>
                        <a:t>Request/response</a:t>
                      </a:r>
                    </a:p>
                  </a:txBody>
                  <a:tcPr marL="28544" marR="28544" marT="28544" marB="28544">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tc>
                  <a:txBody>
                    <a:bodyPr/>
                    <a:lstStyle/>
                    <a:p>
                      <a:pPr fontAlgn="t"/>
                      <a:r>
                        <a:rPr lang="en-US" sz="1400">
                          <a:effectLst/>
                        </a:rPr>
                        <a:t>Publish/subscribe</a:t>
                      </a:r>
                    </a:p>
                  </a:txBody>
                  <a:tcPr marL="28544" marR="28544" marT="28544" marB="28544">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66414">
                <a:tc>
                  <a:txBody>
                    <a:bodyPr/>
                    <a:lstStyle/>
                    <a:p>
                      <a:pPr fontAlgn="t"/>
                      <a:r>
                        <a:rPr lang="en-US" sz="1400">
                          <a:effectLst/>
                        </a:rPr>
                        <a:t>Effectiveness in LLNs</a:t>
                      </a:r>
                    </a:p>
                  </a:txBody>
                  <a:tcPr marL="28544" marR="28544" marT="28544" marB="28544">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tc>
                  <a:txBody>
                    <a:bodyPr/>
                    <a:lstStyle/>
                    <a:p>
                      <a:pPr fontAlgn="t"/>
                      <a:r>
                        <a:rPr lang="en-US" sz="1400" dirty="0">
                          <a:effectLst/>
                        </a:rPr>
                        <a:t>Excellent</a:t>
                      </a:r>
                    </a:p>
                  </a:txBody>
                  <a:tcPr marL="28544" marR="28544" marT="28544" marB="28544">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tc>
                  <a:txBody>
                    <a:bodyPr/>
                    <a:lstStyle/>
                    <a:p>
                      <a:pPr fontAlgn="t"/>
                      <a:r>
                        <a:rPr lang="en-US" sz="1400">
                          <a:effectLst/>
                        </a:rPr>
                        <a:t>Low/fair (Implementations pairing UDP with MQTT are better for LLNs.)</a:t>
                      </a:r>
                    </a:p>
                  </a:txBody>
                  <a:tcPr marL="28544" marR="28544" marT="28544" marB="28544">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58518">
                <a:tc>
                  <a:txBody>
                    <a:bodyPr/>
                    <a:lstStyle/>
                    <a:p>
                      <a:pPr fontAlgn="t"/>
                      <a:r>
                        <a:rPr lang="en-US" sz="1400">
                          <a:effectLst/>
                        </a:rPr>
                        <a:t>Security</a:t>
                      </a:r>
                    </a:p>
                  </a:txBody>
                  <a:tcPr marL="28544" marR="28544" marT="28544" marB="28544">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tc>
                  <a:txBody>
                    <a:bodyPr/>
                    <a:lstStyle/>
                    <a:p>
                      <a:pPr fontAlgn="t"/>
                      <a:r>
                        <a:rPr lang="en-US" sz="1400">
                          <a:effectLst/>
                        </a:rPr>
                        <a:t>DTLS</a:t>
                      </a:r>
                    </a:p>
                  </a:txBody>
                  <a:tcPr marL="28544" marR="28544" marT="28544" marB="28544">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tc>
                  <a:txBody>
                    <a:bodyPr/>
                    <a:lstStyle/>
                    <a:p>
                      <a:pPr fontAlgn="t"/>
                      <a:r>
                        <a:rPr lang="en-US" sz="1400">
                          <a:effectLst/>
                        </a:rPr>
                        <a:t>SSL/TLS</a:t>
                      </a:r>
                    </a:p>
                  </a:txBody>
                  <a:tcPr marL="28544" marR="28544" marT="28544" marB="28544">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62466">
                <a:tc>
                  <a:txBody>
                    <a:bodyPr/>
                    <a:lstStyle/>
                    <a:p>
                      <a:pPr fontAlgn="t"/>
                      <a:r>
                        <a:rPr lang="en-US" sz="1400">
                          <a:effectLst/>
                        </a:rPr>
                        <a:t>Communication model</a:t>
                      </a:r>
                    </a:p>
                  </a:txBody>
                  <a:tcPr marL="28544" marR="28544" marT="28544" marB="28544">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tc>
                  <a:txBody>
                    <a:bodyPr/>
                    <a:lstStyle/>
                    <a:p>
                      <a:pPr fontAlgn="t"/>
                      <a:r>
                        <a:rPr lang="en-US" sz="1400" dirty="0">
                          <a:effectLst/>
                        </a:rPr>
                        <a:t>One-to-one</a:t>
                      </a:r>
                    </a:p>
                  </a:txBody>
                  <a:tcPr marL="28544" marR="28544" marT="28544" marB="28544">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tc>
                  <a:txBody>
                    <a:bodyPr/>
                    <a:lstStyle/>
                    <a:p>
                      <a:pPr fontAlgn="t"/>
                      <a:r>
                        <a:rPr lang="en-US" sz="1400">
                          <a:effectLst/>
                        </a:rPr>
                        <a:t>Many-to-many</a:t>
                      </a:r>
                    </a:p>
                  </a:txBody>
                  <a:tcPr marL="28544" marR="28544" marT="28544" marB="28544">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468596">
                <a:tc>
                  <a:txBody>
                    <a:bodyPr/>
                    <a:lstStyle/>
                    <a:p>
                      <a:pPr fontAlgn="t"/>
                      <a:r>
                        <a:rPr lang="en-US" sz="1400">
                          <a:effectLst/>
                        </a:rPr>
                        <a:t>Strengths</a:t>
                      </a:r>
                    </a:p>
                  </a:txBody>
                  <a:tcPr marL="28544" marR="28544" marT="28544" marB="28544">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tc>
                  <a:txBody>
                    <a:bodyPr/>
                    <a:lstStyle/>
                    <a:p>
                      <a:pPr fontAlgn="t"/>
                      <a:r>
                        <a:rPr lang="en-US" sz="1400" dirty="0">
                          <a:effectLst/>
                        </a:rPr>
                        <a:t>Lightweight and fast, with low overhead, and suitable for constrained networks; uses a </a:t>
                      </a:r>
                      <a:r>
                        <a:rPr lang="en-US" sz="1400" dirty="0" err="1">
                          <a:effectLst/>
                        </a:rPr>
                        <a:t>RESTful</a:t>
                      </a:r>
                      <a:r>
                        <a:rPr lang="en-US" sz="1400" dirty="0">
                          <a:effectLst/>
                        </a:rPr>
                        <a:t> model that is easy to code to; easy to parse and process for constrained devices; support for multicasting; asynchronous and synchronous messages.</a:t>
                      </a:r>
                    </a:p>
                  </a:txBody>
                  <a:tcPr marL="28544" marR="28544" marT="28544" marB="28544">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tc>
                  <a:txBody>
                    <a:bodyPr/>
                    <a:lstStyle/>
                    <a:p>
                      <a:pPr fontAlgn="t"/>
                      <a:r>
                        <a:rPr lang="en-US" sz="1400" dirty="0">
                          <a:effectLst/>
                        </a:rPr>
                        <a:t>TCP and multiple </a:t>
                      </a:r>
                      <a:r>
                        <a:rPr lang="en-US" sz="1400" dirty="0" err="1">
                          <a:effectLst/>
                        </a:rPr>
                        <a:t>QoS</a:t>
                      </a:r>
                      <a:r>
                        <a:rPr lang="en-US" sz="1400" dirty="0">
                          <a:effectLst/>
                        </a:rPr>
                        <a:t> options provide robust communications; simple management and scalability using a broker architecture.</a:t>
                      </a:r>
                    </a:p>
                  </a:txBody>
                  <a:tcPr marL="28544" marR="28544" marT="28544" marB="28544">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118642">
                <a:tc>
                  <a:txBody>
                    <a:bodyPr/>
                    <a:lstStyle/>
                    <a:p>
                      <a:pPr fontAlgn="t"/>
                      <a:r>
                        <a:rPr lang="en-US" sz="1400">
                          <a:effectLst/>
                        </a:rPr>
                        <a:t>Weaknesses</a:t>
                      </a:r>
                    </a:p>
                  </a:txBody>
                  <a:tcPr marL="28544" marR="28544" marT="28544" marB="28544">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tc>
                  <a:txBody>
                    <a:bodyPr/>
                    <a:lstStyle/>
                    <a:p>
                      <a:pPr fontAlgn="t"/>
                      <a:r>
                        <a:rPr lang="en-US" sz="1400" dirty="0">
                          <a:effectLst/>
                        </a:rPr>
                        <a:t>Not as reliable as TCP-based MQTT, so the application must ensure reliability.</a:t>
                      </a:r>
                    </a:p>
                  </a:txBody>
                  <a:tcPr marL="28544" marR="28544" marT="28544" marB="28544">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tc>
                  <a:txBody>
                    <a:bodyPr/>
                    <a:lstStyle/>
                    <a:p>
                      <a:pPr fontAlgn="t"/>
                      <a:r>
                        <a:rPr lang="en-US" sz="1400" dirty="0">
                          <a:effectLst/>
                        </a:rPr>
                        <a:t>Higher overhead for constrained devices and networks; TCP connections can drain low-power devices; no multicasting support.</a:t>
                      </a:r>
                    </a:p>
                  </a:txBody>
                  <a:tcPr marL="28544" marR="28544" marT="28544" marB="28544">
                    <a:lnL w="12700" cap="flat" cmpd="sng" algn="ctr">
                      <a:solidFill>
                        <a:srgbClr val="A94552"/>
                      </a:solidFill>
                      <a:prstDash val="solid"/>
                      <a:round/>
                      <a:headEnd type="none" w="med" len="med"/>
                      <a:tailEnd type="none" w="med" len="med"/>
                    </a:lnL>
                    <a:lnR w="12700" cap="flat" cmpd="sng" algn="ctr">
                      <a:solidFill>
                        <a:srgbClr val="A94552"/>
                      </a:solidFill>
                      <a:prstDash val="solid"/>
                      <a:round/>
                      <a:headEnd type="none" w="med" len="med"/>
                      <a:tailEnd type="none" w="med" len="med"/>
                    </a:lnR>
                    <a:lnT w="12700" cap="flat" cmpd="sng" algn="ctr">
                      <a:solidFill>
                        <a:srgbClr val="A94552"/>
                      </a:solidFill>
                      <a:prstDash val="solid"/>
                      <a:round/>
                      <a:headEnd type="none" w="med" len="med"/>
                      <a:tailEnd type="none" w="med" len="med"/>
                    </a:lnT>
                    <a:lnB w="12700" cap="flat" cmpd="sng" algn="ctr">
                      <a:solidFill>
                        <a:srgbClr val="A94552"/>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0301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14504F-5739-4429-9862-3E50D5638D97}"/>
              </a:ext>
            </a:extLst>
          </p:cNvPr>
          <p:cNvPicPr>
            <a:picLocks noGrp="1" noChangeAspect="1"/>
          </p:cNvPicPr>
          <p:nvPr>
            <p:ph idx="1"/>
          </p:nvPr>
        </p:nvPicPr>
        <p:blipFill>
          <a:blip r:embed="rId2"/>
          <a:stretch>
            <a:fillRect/>
          </a:stretch>
        </p:blipFill>
        <p:spPr>
          <a:xfrm>
            <a:off x="2867328" y="1392572"/>
            <a:ext cx="6532144" cy="4998456"/>
          </a:xfrm>
        </p:spPr>
      </p:pic>
      <p:sp>
        <p:nvSpPr>
          <p:cNvPr id="3" name="Title 2">
            <a:extLst>
              <a:ext uri="{FF2B5EF4-FFF2-40B4-BE49-F238E27FC236}">
                <a16:creationId xmlns:a16="http://schemas.microsoft.com/office/drawing/2014/main" id="{760C44B8-6308-4F2D-B910-B6E670BFAA6F}"/>
              </a:ext>
            </a:extLst>
          </p:cNvPr>
          <p:cNvSpPr>
            <a:spLocks noGrp="1"/>
          </p:cNvSpPr>
          <p:nvPr>
            <p:ph type="title"/>
          </p:nvPr>
        </p:nvSpPr>
        <p:spPr/>
        <p:txBody>
          <a:bodyPr>
            <a:noAutofit/>
          </a:bodyPr>
          <a:lstStyle/>
          <a:p>
            <a:r>
              <a:rPr lang="en-US" sz="2400" dirty="0"/>
              <a:t>Other protocols and comparison</a:t>
            </a:r>
          </a:p>
        </p:txBody>
      </p:sp>
    </p:spTree>
    <p:extLst>
      <p:ext uri="{BB962C8B-B14F-4D97-AF65-F5344CB8AC3E}">
        <p14:creationId xmlns:p14="http://schemas.microsoft.com/office/powerpoint/2010/main" val="3114308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Transport protocols</a:t>
            </a:r>
            <a:endParaRPr lang="en-US" dirty="0"/>
          </a:p>
        </p:txBody>
      </p:sp>
      <p:sp>
        <p:nvSpPr>
          <p:cNvPr id="3" name="Content Placeholder 2"/>
          <p:cNvSpPr>
            <a:spLocks noGrp="1"/>
          </p:cNvSpPr>
          <p:nvPr>
            <p:ph idx="1"/>
          </p:nvPr>
        </p:nvSpPr>
        <p:spPr/>
        <p:txBody>
          <a:bodyPr>
            <a:normAutofit/>
          </a:bodyPr>
          <a:lstStyle/>
          <a:p>
            <a:r>
              <a:rPr lang="en-US" dirty="0"/>
              <a:t>Both Transmission Control Protocol (TCP) and User Datagram Protocol (UDP) are the core protocols for the TCP/IP protocol suite.</a:t>
            </a:r>
          </a:p>
          <a:p>
            <a:r>
              <a:rPr lang="en-US" dirty="0"/>
              <a:t>However, </a:t>
            </a:r>
            <a:r>
              <a:rPr lang="en-US" b="1" dirty="0"/>
              <a:t>IoT applications mostly use UDP, TCP,</a:t>
            </a:r>
            <a:r>
              <a:rPr lang="en-US" dirty="0"/>
              <a:t> and </a:t>
            </a:r>
            <a:r>
              <a:rPr lang="en-US" b="1" dirty="0"/>
              <a:t>DTLS</a:t>
            </a:r>
            <a:r>
              <a:rPr lang="en-US" dirty="0"/>
              <a:t> as transport layer protocols. </a:t>
            </a:r>
          </a:p>
        </p:txBody>
      </p:sp>
    </p:spTree>
    <p:extLst>
      <p:ext uri="{BB962C8B-B14F-4D97-AF65-F5344CB8AC3E}">
        <p14:creationId xmlns:p14="http://schemas.microsoft.com/office/powerpoint/2010/main" val="2577913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TCP &amp; DTLS</a:t>
            </a:r>
          </a:p>
        </p:txBody>
      </p:sp>
      <p:sp>
        <p:nvSpPr>
          <p:cNvPr id="3" name="Content Placeholder 2"/>
          <p:cNvSpPr>
            <a:spLocks noGrp="1"/>
          </p:cNvSpPr>
          <p:nvPr>
            <p:ph idx="1"/>
          </p:nvPr>
        </p:nvSpPr>
        <p:spPr>
          <a:xfrm>
            <a:off x="872455" y="1269754"/>
            <a:ext cx="10620462" cy="5283446"/>
          </a:xfrm>
        </p:spPr>
        <p:txBody>
          <a:bodyPr>
            <a:normAutofit fontScale="92500" lnSpcReduction="10000"/>
          </a:bodyPr>
          <a:lstStyle/>
          <a:p>
            <a:r>
              <a:rPr lang="en-US" dirty="0"/>
              <a:t>UDP is a connectionless protocol with a very low overhead and fast transmission capabilities, but no guarantee for message delivery. It is usually compared to traditional mail delivery, as there is no acknowledgement for receiving a letter. </a:t>
            </a:r>
          </a:p>
          <a:p>
            <a:r>
              <a:rPr lang="en-US" dirty="0"/>
              <a:t>TCP is a connection-oriented protocol that guarantees the establishment of a connection between sender and receiver before data transmission. It is similar to a telephone system that requires a full connection between both ends before they can start talking to each other.</a:t>
            </a:r>
          </a:p>
          <a:p>
            <a:r>
              <a:rPr lang="en-US" dirty="0"/>
              <a:t>DTLS is a transport layer protocol based on Transport Layer Security (TLS). It provides security services for UDP communications.</a:t>
            </a:r>
          </a:p>
        </p:txBody>
      </p:sp>
    </p:spTree>
    <p:extLst>
      <p:ext uri="{BB962C8B-B14F-4D97-AF65-F5344CB8AC3E}">
        <p14:creationId xmlns:p14="http://schemas.microsoft.com/office/powerpoint/2010/main" val="4209160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Internet protocols</a:t>
            </a:r>
            <a:endParaRPr lang="en-US" dirty="0"/>
          </a:p>
        </p:txBody>
      </p:sp>
      <p:sp>
        <p:nvSpPr>
          <p:cNvPr id="3" name="Content Placeholder 2"/>
          <p:cNvSpPr>
            <a:spLocks noGrp="1"/>
          </p:cNvSpPr>
          <p:nvPr>
            <p:ph idx="1"/>
          </p:nvPr>
        </p:nvSpPr>
        <p:spPr/>
        <p:txBody>
          <a:bodyPr/>
          <a:lstStyle/>
          <a:p>
            <a:r>
              <a:rPr lang="en-US" b="1" dirty="0"/>
              <a:t>Internet Protocol version 6 (IPv6)</a:t>
            </a:r>
          </a:p>
          <a:p>
            <a:r>
              <a:rPr lang="en-US" dirty="0"/>
              <a:t>IPv6 is an upgrade to IP version 4 (IPv4), defined by IETF. It uses 128 bits addresses compared to the 32 bits addresses in IPv4, providing a larger number of addresses with integrated security features to accommodate the rapid growth of Internet users.</a:t>
            </a:r>
          </a:p>
          <a:p>
            <a:endParaRPr lang="en-US" dirty="0"/>
          </a:p>
        </p:txBody>
      </p:sp>
    </p:spTree>
    <p:extLst>
      <p:ext uri="{BB962C8B-B14F-4D97-AF65-F5344CB8AC3E}">
        <p14:creationId xmlns:p14="http://schemas.microsoft.com/office/powerpoint/2010/main" val="2654026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6LoWPAN</a:t>
            </a:r>
            <a:endParaRPr lang="en-US" dirty="0"/>
          </a:p>
        </p:txBody>
      </p:sp>
      <p:sp>
        <p:nvSpPr>
          <p:cNvPr id="3" name="Content Placeholder 2"/>
          <p:cNvSpPr>
            <a:spLocks noGrp="1"/>
          </p:cNvSpPr>
          <p:nvPr>
            <p:ph idx="1"/>
          </p:nvPr>
        </p:nvSpPr>
        <p:spPr/>
        <p:txBody>
          <a:bodyPr/>
          <a:lstStyle/>
          <a:p>
            <a:r>
              <a:rPr lang="en-US" dirty="0"/>
              <a:t>IPv6 addresses are too long for </a:t>
            </a:r>
            <a:r>
              <a:rPr lang="en-US" dirty="0" err="1"/>
              <a:t>IoT</a:t>
            </a:r>
            <a:r>
              <a:rPr lang="en-US" dirty="0"/>
              <a:t> data frames and methods; standards and protocols are required to encapsulate the IPv6 datagram in small packets. IPv6 over Low power Wireless Personal Network (6LoWPAN) is the first protocol to have successfully encapsulated the IPv6 for IEEE802.15.4 networks</a:t>
            </a:r>
          </a:p>
        </p:txBody>
      </p:sp>
    </p:spTree>
    <p:extLst>
      <p:ext uri="{BB962C8B-B14F-4D97-AF65-F5344CB8AC3E}">
        <p14:creationId xmlns:p14="http://schemas.microsoft.com/office/powerpoint/2010/main" val="1248953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RPL</a:t>
            </a:r>
            <a:endParaRPr lang="en-US" dirty="0"/>
          </a:p>
        </p:txBody>
      </p:sp>
      <p:sp>
        <p:nvSpPr>
          <p:cNvPr id="3" name="Content Placeholder 2"/>
          <p:cNvSpPr>
            <a:spLocks noGrp="1"/>
          </p:cNvSpPr>
          <p:nvPr>
            <p:ph idx="1"/>
          </p:nvPr>
        </p:nvSpPr>
        <p:spPr>
          <a:xfrm>
            <a:off x="855677" y="1219201"/>
            <a:ext cx="10726724" cy="5364163"/>
          </a:xfrm>
        </p:spPr>
        <p:txBody>
          <a:bodyPr>
            <a:normAutofit fontScale="77500" lnSpcReduction="20000"/>
          </a:bodyPr>
          <a:lstStyle/>
          <a:p>
            <a:r>
              <a:rPr lang="en-US" dirty="0"/>
              <a:t>One of the most popular routing protocols is </a:t>
            </a:r>
            <a:r>
              <a:rPr lang="en-US" b="1" dirty="0"/>
              <a:t>IPv6 Routing Protocol for Low Power and </a:t>
            </a:r>
            <a:r>
              <a:rPr lang="en-US" b="1" dirty="0" err="1"/>
              <a:t>Lossy</a:t>
            </a:r>
            <a:r>
              <a:rPr lang="en-US" b="1" dirty="0"/>
              <a:t> Networks (RPL)</a:t>
            </a:r>
            <a:r>
              <a:rPr lang="en-US" dirty="0"/>
              <a:t>.</a:t>
            </a:r>
          </a:p>
          <a:p>
            <a:r>
              <a:rPr lang="en-US" dirty="0"/>
              <a:t>RPL is a distance vector routing protocol that determines the best route based on the distance between the nodes. </a:t>
            </a:r>
          </a:p>
          <a:p>
            <a:r>
              <a:rPr lang="en-US" dirty="0"/>
              <a:t>Routing is done by each and every node in a RPL network at the IP layer. That means all nodes in the network act as routers transmitting the IPv6 packets to the next hop, based on the destination information retrieved from the IPv6 packet header. </a:t>
            </a:r>
          </a:p>
          <a:p>
            <a:r>
              <a:rPr lang="en-US" dirty="0"/>
              <a:t>The RPL has two different modes: storing and non-storing. </a:t>
            </a:r>
          </a:p>
          <a:p>
            <a:r>
              <a:rPr lang="en-US" dirty="0"/>
              <a:t>RPL uses the Directed Acyclic Graph (DAG) concept to build the network. </a:t>
            </a:r>
          </a:p>
          <a:p>
            <a:r>
              <a:rPr lang="en-US" dirty="0"/>
              <a:t>In a Directed Acyclic (no cycles) Graph (pathway), the graph (pathway) cannot cycle round or return to the same node. </a:t>
            </a:r>
          </a:p>
          <a:p>
            <a:r>
              <a:rPr lang="en-US" dirty="0"/>
              <a:t>Routing loops and count-to-infinity problems (where messages go round and round loops and do not reach their destination) are addressed in RPL by using the RANK. </a:t>
            </a:r>
          </a:p>
          <a:p>
            <a:endParaRPr lang="en-US" dirty="0"/>
          </a:p>
        </p:txBody>
      </p:sp>
    </p:spTree>
    <p:extLst>
      <p:ext uri="{BB962C8B-B14F-4D97-AF65-F5344CB8AC3E}">
        <p14:creationId xmlns:p14="http://schemas.microsoft.com/office/powerpoint/2010/main" val="326444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Network access and physical protocols</a:t>
            </a:r>
            <a:endParaRPr lang="en-US" dirty="0"/>
          </a:p>
        </p:txBody>
      </p:sp>
      <p:sp>
        <p:nvSpPr>
          <p:cNvPr id="3" name="Content Placeholder 2"/>
          <p:cNvSpPr>
            <a:spLocks noGrp="1"/>
          </p:cNvSpPr>
          <p:nvPr>
            <p:ph idx="1"/>
          </p:nvPr>
        </p:nvSpPr>
        <p:spPr/>
        <p:txBody>
          <a:bodyPr/>
          <a:lstStyle/>
          <a:p>
            <a:r>
              <a:rPr lang="en-US" dirty="0"/>
              <a:t>IEEE 802.3 Ethernet</a:t>
            </a:r>
          </a:p>
          <a:p>
            <a:r>
              <a:rPr lang="en-US" dirty="0"/>
              <a:t>IEEE 802.11 a/b/g/n/ac/ad/ah/ax </a:t>
            </a:r>
            <a:r>
              <a:rPr lang="en-US" dirty="0" err="1"/>
              <a:t>WiFi</a:t>
            </a:r>
            <a:endParaRPr lang="en-US" dirty="0"/>
          </a:p>
          <a:p>
            <a:r>
              <a:rPr lang="en-US" dirty="0"/>
              <a:t>IEEE 802.15.4</a:t>
            </a:r>
          </a:p>
          <a:p>
            <a:r>
              <a:rPr lang="en-US" dirty="0"/>
              <a:t>LPWAN</a:t>
            </a:r>
          </a:p>
          <a:p>
            <a:r>
              <a:rPr lang="en-US" dirty="0"/>
              <a:t>Cellular</a:t>
            </a:r>
          </a:p>
          <a:p>
            <a:endParaRPr lang="en-US" dirty="0"/>
          </a:p>
        </p:txBody>
      </p:sp>
    </p:spTree>
    <p:extLst>
      <p:ext uri="{BB962C8B-B14F-4D97-AF65-F5344CB8AC3E}">
        <p14:creationId xmlns:p14="http://schemas.microsoft.com/office/powerpoint/2010/main" val="331697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3F497D-E1B6-4241-BFB3-A175C546A623}"/>
              </a:ext>
            </a:extLst>
          </p:cNvPr>
          <p:cNvSpPr>
            <a:spLocks noGrp="1"/>
          </p:cNvSpPr>
          <p:nvPr>
            <p:ph idx="1"/>
          </p:nvPr>
        </p:nvSpPr>
        <p:spPr/>
        <p:txBody>
          <a:bodyPr/>
          <a:lstStyle/>
          <a:p>
            <a:r>
              <a:rPr lang="vi-VN" dirty="0"/>
              <a:t>Examine some current apply IoT protocols</a:t>
            </a:r>
          </a:p>
          <a:p>
            <a:r>
              <a:rPr lang="vi-VN" dirty="0"/>
              <a:t>How to apply an IoT protocol in the application</a:t>
            </a:r>
          </a:p>
          <a:p>
            <a:r>
              <a:rPr lang="vi-VN" dirty="0"/>
              <a:t>Examine some IoT standards</a:t>
            </a:r>
          </a:p>
          <a:p>
            <a:endParaRPr lang="en-US" dirty="0"/>
          </a:p>
        </p:txBody>
      </p:sp>
      <p:sp>
        <p:nvSpPr>
          <p:cNvPr id="3" name="Title 2">
            <a:extLst>
              <a:ext uri="{FF2B5EF4-FFF2-40B4-BE49-F238E27FC236}">
                <a16:creationId xmlns:a16="http://schemas.microsoft.com/office/drawing/2014/main" id="{C5E35320-F499-4FCE-92BA-B75F1125CB18}"/>
              </a:ext>
            </a:extLst>
          </p:cNvPr>
          <p:cNvSpPr>
            <a:spLocks noGrp="1"/>
          </p:cNvSpPr>
          <p:nvPr>
            <p:ph type="title"/>
          </p:nvPr>
        </p:nvSpPr>
        <p:spPr/>
        <p:txBody>
          <a:bodyPr/>
          <a:lstStyle/>
          <a:p>
            <a:r>
              <a:rPr lang="vi-VN" dirty="0"/>
              <a:t>Overview</a:t>
            </a:r>
            <a:endParaRPr lang="en-US" dirty="0"/>
          </a:p>
        </p:txBody>
      </p:sp>
    </p:spTree>
    <p:extLst>
      <p:ext uri="{BB962C8B-B14F-4D97-AF65-F5344CB8AC3E}">
        <p14:creationId xmlns:p14="http://schemas.microsoft.com/office/powerpoint/2010/main" val="4022651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802.3 Ethernet</a:t>
            </a:r>
          </a:p>
        </p:txBody>
      </p:sp>
      <p:sp>
        <p:nvSpPr>
          <p:cNvPr id="3" name="Content Placeholder 2"/>
          <p:cNvSpPr>
            <a:spLocks noGrp="1"/>
          </p:cNvSpPr>
          <p:nvPr>
            <p:ph idx="1"/>
          </p:nvPr>
        </p:nvSpPr>
        <p:spPr>
          <a:xfrm>
            <a:off x="785769" y="1376509"/>
            <a:ext cx="10620462" cy="5029200"/>
          </a:xfrm>
        </p:spPr>
        <p:txBody>
          <a:bodyPr>
            <a:normAutofit fontScale="77500" lnSpcReduction="20000"/>
          </a:bodyPr>
          <a:lstStyle/>
          <a:p>
            <a:r>
              <a:rPr lang="en-US" dirty="0" err="1"/>
              <a:t>IoT</a:t>
            </a:r>
            <a:r>
              <a:rPr lang="en-US" dirty="0"/>
              <a:t> devices may be connected via a wired connection. For permanent connections, Ethernet is commonly used.  The data rate using Ethernet can range from 10 Mbps to more than 1 </a:t>
            </a:r>
            <a:r>
              <a:rPr lang="en-US" dirty="0" err="1"/>
              <a:t>Gbps</a:t>
            </a:r>
            <a:r>
              <a:rPr lang="en-US" dirty="0"/>
              <a:t> (1000 Mbps). 10-base-T can be found on small microcontrollers; 100-base-T (100 Mbps) can be found on many higher-powered microcontrollers or single board computers. </a:t>
            </a:r>
          </a:p>
          <a:p>
            <a:r>
              <a:rPr lang="en-US" dirty="0"/>
              <a:t>Some examples of Ethernet-connected </a:t>
            </a:r>
            <a:r>
              <a:rPr lang="en-US" dirty="0" err="1"/>
              <a:t>IoT</a:t>
            </a:r>
            <a:r>
              <a:rPr lang="en-US" dirty="0"/>
              <a:t> devices are:</a:t>
            </a:r>
          </a:p>
          <a:p>
            <a:pPr lvl="1"/>
            <a:r>
              <a:rPr lang="en-US" dirty="0"/>
              <a:t>Cameras – video. Transmitting 4K quality video over </a:t>
            </a:r>
            <a:r>
              <a:rPr lang="en-US" dirty="0" err="1"/>
              <a:t>WiFi</a:t>
            </a:r>
            <a:r>
              <a:rPr lang="en-US" dirty="0"/>
              <a:t> may create problems due to the data speed constraints in </a:t>
            </a:r>
            <a:r>
              <a:rPr lang="en-US" dirty="0" err="1"/>
              <a:t>WiFi</a:t>
            </a:r>
            <a:endParaRPr lang="en-US" dirty="0"/>
          </a:p>
          <a:p>
            <a:pPr lvl="1"/>
            <a:r>
              <a:rPr lang="en-US" dirty="0"/>
              <a:t>Voice (VoIP)</a:t>
            </a:r>
          </a:p>
          <a:p>
            <a:pPr lvl="1"/>
            <a:r>
              <a:rPr lang="en-US" dirty="0"/>
              <a:t>Set-top boxes - video/audio streaming and storage</a:t>
            </a:r>
          </a:p>
          <a:p>
            <a:pPr lvl="1"/>
            <a:r>
              <a:rPr lang="en-US" dirty="0"/>
              <a:t>Game applications and systems</a:t>
            </a:r>
          </a:p>
          <a:p>
            <a:pPr lvl="1"/>
            <a:r>
              <a:rPr lang="en-US" dirty="0"/>
              <a:t>Static industrial equipment </a:t>
            </a:r>
          </a:p>
          <a:p>
            <a:pPr lvl="1"/>
            <a:r>
              <a:rPr lang="en-US" dirty="0"/>
              <a:t>Sensors transmitting high security data, where transmitting via a wireless connection is viewed as high risk transmission</a:t>
            </a:r>
          </a:p>
          <a:p>
            <a:pPr lvl="1"/>
            <a:r>
              <a:rPr lang="en-US" dirty="0"/>
              <a:t>High-reliability control, such as robotics or medical applications</a:t>
            </a:r>
          </a:p>
          <a:p>
            <a:endParaRPr lang="en-US" dirty="0"/>
          </a:p>
        </p:txBody>
      </p:sp>
    </p:spTree>
    <p:extLst>
      <p:ext uri="{BB962C8B-B14F-4D97-AF65-F5344CB8AC3E}">
        <p14:creationId xmlns:p14="http://schemas.microsoft.com/office/powerpoint/2010/main" val="377941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2368" y="466972"/>
            <a:ext cx="5918433" cy="802782"/>
          </a:xfrm>
        </p:spPr>
        <p:txBody>
          <a:bodyPr>
            <a:noAutofit/>
          </a:bodyPr>
          <a:lstStyle/>
          <a:p>
            <a:r>
              <a:rPr lang="en-US" sz="2800" dirty="0"/>
              <a:t>IEEE 802.11 a/b/g/n/ac/ad/ah/ax </a:t>
            </a:r>
            <a:r>
              <a:rPr lang="en-US" sz="2800" dirty="0" err="1"/>
              <a:t>WiFi</a:t>
            </a:r>
            <a:endParaRPr lang="en-US" sz="2800" dirty="0"/>
          </a:p>
        </p:txBody>
      </p:sp>
      <p:sp>
        <p:nvSpPr>
          <p:cNvPr id="3" name="Content Placeholder 2"/>
          <p:cNvSpPr>
            <a:spLocks noGrp="1"/>
          </p:cNvSpPr>
          <p:nvPr>
            <p:ph idx="1"/>
          </p:nvPr>
        </p:nvSpPr>
        <p:spPr/>
        <p:txBody>
          <a:bodyPr>
            <a:normAutofit fontScale="92500" lnSpcReduction="20000"/>
          </a:bodyPr>
          <a:lstStyle/>
          <a:p>
            <a:r>
              <a:rPr lang="en-US" dirty="0"/>
              <a:t>IEEE 802.11, also known as </a:t>
            </a:r>
            <a:r>
              <a:rPr lang="en-US" dirty="0" err="1"/>
              <a:t>WiFi</a:t>
            </a:r>
            <a:r>
              <a:rPr lang="en-US" dirty="0"/>
              <a:t>, is a protocol replacing wired Ethernet for wireless communications. It uses the unlicensed radio band for data transmission (Parekh 2017). In a </a:t>
            </a:r>
            <a:r>
              <a:rPr lang="en-US" dirty="0" err="1"/>
              <a:t>WiFi</a:t>
            </a:r>
            <a:r>
              <a:rPr lang="en-US" dirty="0"/>
              <a:t> network, the transmitter or wireless access point (WAP) is responsible for translating the digital signals from wired network to radio signals, and vice versa, for communications between mobile devices in the WAP range and the Internet. </a:t>
            </a:r>
          </a:p>
          <a:p>
            <a:r>
              <a:rPr lang="en-US" dirty="0"/>
              <a:t>There have been a number of IEEE 802.11 protocol versions introduced since 1997, including: IEEE 802.11a , IEEE 802.11 b, IEEE 802.11 g, IEEE 802.11 n, IEEE 802.11 ac, IEEE 802.11 ad, </a:t>
            </a:r>
            <a:r>
              <a:rPr lang="en-US" b="1" dirty="0"/>
              <a:t>IEEE 802.11 ah</a:t>
            </a:r>
            <a:r>
              <a:rPr lang="en-US" dirty="0"/>
              <a:t>, and </a:t>
            </a:r>
            <a:r>
              <a:rPr lang="en-US" b="1" dirty="0"/>
              <a:t>IEEE 802.11 ax</a:t>
            </a:r>
            <a:r>
              <a:rPr lang="en-US" dirty="0"/>
              <a:t>. The last two protocols address the shortcomings in </a:t>
            </a:r>
            <a:r>
              <a:rPr lang="en-US" dirty="0" err="1"/>
              <a:t>IoT</a:t>
            </a:r>
            <a:r>
              <a:rPr lang="en-US" dirty="0"/>
              <a:t>-constrained environments.</a:t>
            </a:r>
          </a:p>
          <a:p>
            <a:endParaRPr lang="en-US" dirty="0"/>
          </a:p>
        </p:txBody>
      </p:sp>
    </p:spTree>
    <p:extLst>
      <p:ext uri="{BB962C8B-B14F-4D97-AF65-F5344CB8AC3E}">
        <p14:creationId xmlns:p14="http://schemas.microsoft.com/office/powerpoint/2010/main" val="2456679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802.15.4</a:t>
            </a:r>
          </a:p>
        </p:txBody>
      </p:sp>
      <p:sp>
        <p:nvSpPr>
          <p:cNvPr id="3" name="Content Placeholder 2"/>
          <p:cNvSpPr>
            <a:spLocks noGrp="1"/>
          </p:cNvSpPr>
          <p:nvPr>
            <p:ph idx="1"/>
          </p:nvPr>
        </p:nvSpPr>
        <p:spPr>
          <a:xfrm>
            <a:off x="906011" y="1384184"/>
            <a:ext cx="10570128" cy="4941116"/>
          </a:xfrm>
        </p:spPr>
        <p:txBody>
          <a:bodyPr>
            <a:normAutofit fontScale="92500" lnSpcReduction="20000"/>
          </a:bodyPr>
          <a:lstStyle/>
          <a:p>
            <a:r>
              <a:rPr lang="en-US" dirty="0"/>
              <a:t>Since the traditional frame format of MAC layer protocols was not suitable for </a:t>
            </a:r>
            <a:r>
              <a:rPr lang="en-US" dirty="0" err="1"/>
              <a:t>IoT</a:t>
            </a:r>
            <a:r>
              <a:rPr lang="en-US" dirty="0"/>
              <a:t> low power and multi-hub communications, IEEE 802.15.4 was created with a more efficient frame format that has become the most used </a:t>
            </a:r>
            <a:r>
              <a:rPr lang="en-US" dirty="0" err="1"/>
              <a:t>IoT</a:t>
            </a:r>
            <a:r>
              <a:rPr lang="en-US" dirty="0"/>
              <a:t> MAC layer standard. </a:t>
            </a:r>
          </a:p>
          <a:p>
            <a:r>
              <a:rPr lang="en-US" dirty="0"/>
              <a:t>The common IEEE 802.15.4 </a:t>
            </a:r>
            <a:r>
              <a:rPr lang="en-US" dirty="0" err="1"/>
              <a:t>IoT</a:t>
            </a:r>
            <a:r>
              <a:rPr lang="en-US" dirty="0"/>
              <a:t> applications are:</a:t>
            </a:r>
          </a:p>
          <a:p>
            <a:pPr lvl="1"/>
            <a:r>
              <a:rPr lang="en-US" dirty="0"/>
              <a:t>Home and building automation</a:t>
            </a:r>
          </a:p>
          <a:p>
            <a:pPr lvl="1"/>
            <a:r>
              <a:rPr lang="en-US" dirty="0"/>
              <a:t>Automotive networks</a:t>
            </a:r>
          </a:p>
          <a:p>
            <a:pPr lvl="1"/>
            <a:r>
              <a:rPr lang="en-US" dirty="0"/>
              <a:t>Industrial wireless sensor networks</a:t>
            </a:r>
          </a:p>
          <a:p>
            <a:pPr lvl="1"/>
            <a:r>
              <a:rPr lang="en-US" dirty="0"/>
              <a:t>Interactive toys and remote controls</a:t>
            </a:r>
          </a:p>
          <a:p>
            <a:pPr lvl="1"/>
            <a:r>
              <a:rPr lang="en-US" dirty="0"/>
              <a:t>The commonly used </a:t>
            </a:r>
            <a:r>
              <a:rPr lang="en-US" dirty="0" err="1"/>
              <a:t>IoT</a:t>
            </a:r>
            <a:r>
              <a:rPr lang="en-US" dirty="0"/>
              <a:t> applications [list from Hanes et al 2017].</a:t>
            </a:r>
          </a:p>
          <a:p>
            <a:r>
              <a:rPr lang="en-US" dirty="0"/>
              <a:t>There are number of protocols based on IEEE 802.15.4, including </a:t>
            </a:r>
            <a:r>
              <a:rPr lang="en-US" dirty="0" err="1"/>
              <a:t>ZigBee</a:t>
            </a:r>
            <a:r>
              <a:rPr lang="en-US" dirty="0"/>
              <a:t>, 6LoWPAN, and Thread.</a:t>
            </a:r>
          </a:p>
          <a:p>
            <a:endParaRPr lang="en-US" dirty="0"/>
          </a:p>
        </p:txBody>
      </p:sp>
    </p:spTree>
    <p:extLst>
      <p:ext uri="{BB962C8B-B14F-4D97-AF65-F5344CB8AC3E}">
        <p14:creationId xmlns:p14="http://schemas.microsoft.com/office/powerpoint/2010/main" val="2949525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LPWAN</a:t>
            </a:r>
          </a:p>
        </p:txBody>
      </p:sp>
      <p:sp>
        <p:nvSpPr>
          <p:cNvPr id="3" name="Content Placeholder 2"/>
          <p:cNvSpPr>
            <a:spLocks noGrp="1"/>
          </p:cNvSpPr>
          <p:nvPr>
            <p:ph idx="1"/>
          </p:nvPr>
        </p:nvSpPr>
        <p:spPr/>
        <p:txBody>
          <a:bodyPr/>
          <a:lstStyle/>
          <a:p>
            <a:r>
              <a:rPr lang="en-US" dirty="0"/>
              <a:t>Low Power Wide Area Network (LPWAN) is a protocol for resource constrained devices and networks over long ranges. Some of the most well-known protocols based on LPWAN are </a:t>
            </a:r>
            <a:r>
              <a:rPr lang="en-US" dirty="0" err="1"/>
              <a:t>LoRa</a:t>
            </a:r>
            <a:r>
              <a:rPr lang="en-US" dirty="0"/>
              <a:t>, </a:t>
            </a:r>
            <a:r>
              <a:rPr lang="en-US" dirty="0" err="1"/>
              <a:t>SigFox</a:t>
            </a:r>
            <a:r>
              <a:rPr lang="en-US" dirty="0"/>
              <a:t>, and Weightless [McClellan 2017].</a:t>
            </a:r>
          </a:p>
        </p:txBody>
      </p:sp>
    </p:spTree>
    <p:extLst>
      <p:ext uri="{BB962C8B-B14F-4D97-AF65-F5344CB8AC3E}">
        <p14:creationId xmlns:p14="http://schemas.microsoft.com/office/powerpoint/2010/main" val="949948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Cellular</a:t>
            </a:r>
          </a:p>
        </p:txBody>
      </p:sp>
      <p:sp>
        <p:nvSpPr>
          <p:cNvPr id="3" name="Content Placeholder 2"/>
          <p:cNvSpPr>
            <a:spLocks noGrp="1"/>
          </p:cNvSpPr>
          <p:nvPr>
            <p:ph idx="1"/>
          </p:nvPr>
        </p:nvSpPr>
        <p:spPr/>
        <p:txBody>
          <a:bodyPr>
            <a:normAutofit/>
          </a:bodyPr>
          <a:lstStyle/>
          <a:p>
            <a:r>
              <a:rPr lang="en-US" dirty="0"/>
              <a:t>Cellular networks are suitable for long distance communications in </a:t>
            </a:r>
            <a:r>
              <a:rPr lang="en-US" dirty="0" err="1"/>
              <a:t>IoT</a:t>
            </a:r>
            <a:r>
              <a:rPr lang="en-US" dirty="0"/>
              <a:t> applications. </a:t>
            </a:r>
          </a:p>
          <a:p>
            <a:r>
              <a:rPr lang="en-US" dirty="0"/>
              <a:t>Four generations of mobile communication have been developed over the past 30 years, and the fifth one is coming up by 2020:</a:t>
            </a:r>
          </a:p>
          <a:p>
            <a:pPr lvl="1"/>
            <a:r>
              <a:rPr lang="en-US" dirty="0"/>
              <a:t>2G: GSM &amp; GPRS</a:t>
            </a:r>
          </a:p>
          <a:p>
            <a:pPr lvl="1"/>
            <a:r>
              <a:rPr lang="en-US" dirty="0"/>
              <a:t>3G</a:t>
            </a:r>
          </a:p>
          <a:p>
            <a:pPr lvl="1"/>
            <a:r>
              <a:rPr lang="en-US" dirty="0"/>
              <a:t>LTE (Long-Term Evolution) based on 4G</a:t>
            </a:r>
          </a:p>
          <a:p>
            <a:pPr lvl="1"/>
            <a:endParaRPr lang="en-US" dirty="0"/>
          </a:p>
        </p:txBody>
      </p:sp>
    </p:spTree>
    <p:extLst>
      <p:ext uri="{BB962C8B-B14F-4D97-AF65-F5344CB8AC3E}">
        <p14:creationId xmlns:p14="http://schemas.microsoft.com/office/powerpoint/2010/main" val="2377630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Bandwidth and coverage</a:t>
            </a:r>
            <a:endParaRPr lang="en-US" dirty="0"/>
          </a:p>
        </p:txBody>
      </p:sp>
      <p:sp>
        <p:nvSpPr>
          <p:cNvPr id="3" name="Content Placeholder 2"/>
          <p:cNvSpPr>
            <a:spLocks noGrp="1"/>
          </p:cNvSpPr>
          <p:nvPr>
            <p:ph idx="1"/>
          </p:nvPr>
        </p:nvSpPr>
        <p:spPr>
          <a:xfrm>
            <a:off x="1981200" y="1295401"/>
            <a:ext cx="8229600" cy="4525963"/>
          </a:xfrm>
        </p:spPr>
        <p:txBody>
          <a:bodyPr>
            <a:normAutofit/>
          </a:bodyPr>
          <a:lstStyle/>
          <a:p>
            <a:r>
              <a:rPr lang="en-US" sz="2400" dirty="0"/>
              <a:t>Today’s </a:t>
            </a:r>
            <a:r>
              <a:rPr lang="en-US" sz="2400" dirty="0" err="1"/>
              <a:t>IoT</a:t>
            </a:r>
            <a:r>
              <a:rPr lang="en-US" sz="2400" dirty="0"/>
              <a:t> networks are best explained by looking at the bandwidth and coverage of each network technology,</a:t>
            </a:r>
          </a:p>
        </p:txBody>
      </p:sp>
      <p:pic>
        <p:nvPicPr>
          <p:cNvPr id="7170" name="Picture 2" descr="Bandwidth and cover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86001"/>
            <a:ext cx="7086600" cy="406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02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Network Technologies and Protocols</a:t>
            </a:r>
          </a:p>
        </p:txBody>
      </p:sp>
      <p:pic>
        <p:nvPicPr>
          <p:cNvPr id="8194" name="Picture 2" descr="PAN, LAN and WAN network classif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372" y="1563150"/>
            <a:ext cx="5919831" cy="4594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382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 - BLE</a:t>
            </a:r>
          </a:p>
        </p:txBody>
      </p:sp>
      <p:sp>
        <p:nvSpPr>
          <p:cNvPr id="3" name="Content Placeholder 2"/>
          <p:cNvSpPr>
            <a:spLocks noGrp="1"/>
          </p:cNvSpPr>
          <p:nvPr>
            <p:ph idx="1"/>
          </p:nvPr>
        </p:nvSpPr>
        <p:spPr/>
        <p:txBody>
          <a:bodyPr>
            <a:normAutofit fontScale="92500" lnSpcReduction="20000"/>
          </a:bodyPr>
          <a:lstStyle/>
          <a:p>
            <a:r>
              <a:rPr lang="en-US" dirty="0"/>
              <a:t>Bluetooth Low Energy (BLE), a version of Bluetooth designed for low-powered devices, can help </a:t>
            </a:r>
            <a:r>
              <a:rPr lang="en-US" dirty="0" err="1"/>
              <a:t>IoT</a:t>
            </a:r>
            <a:r>
              <a:rPr lang="en-US" dirty="0"/>
              <a:t> devices conserve energy by maintaining the devices in sleep mode until they are connected. What makes BLE ideal for </a:t>
            </a:r>
            <a:r>
              <a:rPr lang="en-US" dirty="0" err="1"/>
              <a:t>IoT</a:t>
            </a:r>
            <a:r>
              <a:rPr lang="en-US" dirty="0"/>
              <a:t> applications is the fact that it can rapidly pair and reconnect with devices in six </a:t>
            </a:r>
            <a:r>
              <a:rPr lang="en-US" i="1" dirty="0"/>
              <a:t>milliseconds</a:t>
            </a:r>
            <a:r>
              <a:rPr lang="en-US" dirty="0"/>
              <a:t> (down from six </a:t>
            </a:r>
            <a:r>
              <a:rPr lang="en-US" i="1" dirty="0"/>
              <a:t>seconds</a:t>
            </a:r>
            <a:r>
              <a:rPr lang="en-US" dirty="0"/>
              <a:t> for classic Bluetooth). </a:t>
            </a:r>
          </a:p>
          <a:p>
            <a:r>
              <a:rPr lang="en-US" dirty="0"/>
              <a:t>The most common Bluetooth settings are: </a:t>
            </a:r>
          </a:p>
          <a:p>
            <a:pPr lvl="1"/>
            <a:r>
              <a:rPr lang="en-US" dirty="0"/>
              <a:t>Standard: Bluetooth 4.2 core specification</a:t>
            </a:r>
          </a:p>
          <a:p>
            <a:pPr lvl="1"/>
            <a:r>
              <a:rPr lang="en-US" dirty="0"/>
              <a:t>Frequency: 2.4GHz (ISM)</a:t>
            </a:r>
          </a:p>
          <a:p>
            <a:pPr lvl="1"/>
            <a:r>
              <a:rPr lang="en-US" dirty="0"/>
              <a:t>Range: 50-150m (Smart/BLE)</a:t>
            </a:r>
          </a:p>
          <a:p>
            <a:pPr lvl="1"/>
            <a:r>
              <a:rPr lang="en-US" dirty="0"/>
              <a:t>Data Rates: 1Mbps (Smart/BLE)</a:t>
            </a:r>
          </a:p>
          <a:p>
            <a:endParaRPr lang="en-US" dirty="0"/>
          </a:p>
        </p:txBody>
      </p:sp>
    </p:spTree>
    <p:extLst>
      <p:ext uri="{BB962C8B-B14F-4D97-AF65-F5344CB8AC3E}">
        <p14:creationId xmlns:p14="http://schemas.microsoft.com/office/powerpoint/2010/main" val="101588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Zigbee</a:t>
            </a:r>
            <a:endParaRPr lang="en-US" dirty="0"/>
          </a:p>
        </p:txBody>
      </p:sp>
      <p:sp>
        <p:nvSpPr>
          <p:cNvPr id="3" name="Content Placeholder 2"/>
          <p:cNvSpPr>
            <a:spLocks noGrp="1"/>
          </p:cNvSpPr>
          <p:nvPr>
            <p:ph idx="1"/>
          </p:nvPr>
        </p:nvSpPr>
        <p:spPr/>
        <p:txBody>
          <a:bodyPr>
            <a:normAutofit lnSpcReduction="10000"/>
          </a:bodyPr>
          <a:lstStyle/>
          <a:p>
            <a:r>
              <a:rPr lang="en-US" u="sng" dirty="0" err="1"/>
              <a:t>Zigbee</a:t>
            </a:r>
            <a:r>
              <a:rPr lang="en-US" dirty="0"/>
              <a:t> is a WPAN protocol for low processing and low power devices. It has a low data rate that is less expensive than Bluetooth and </a:t>
            </a:r>
            <a:r>
              <a:rPr lang="en-US" dirty="0" err="1"/>
              <a:t>WiFi</a:t>
            </a:r>
            <a:r>
              <a:rPr lang="en-US" dirty="0"/>
              <a:t>, and based on IEEE 802.11.4. </a:t>
            </a:r>
          </a:p>
          <a:p>
            <a:r>
              <a:rPr lang="en-US" dirty="0" err="1"/>
              <a:t>Zigbee</a:t>
            </a:r>
            <a:r>
              <a:rPr lang="en-US" dirty="0"/>
              <a:t> is suitable for infrequent data transmission at low-data rates within a small area, such as buildings. </a:t>
            </a:r>
          </a:p>
          <a:p>
            <a:r>
              <a:rPr lang="en-US" dirty="0" err="1"/>
              <a:t>Zigbee</a:t>
            </a:r>
            <a:r>
              <a:rPr lang="en-US" dirty="0"/>
              <a:t> uses the ISM (Industrial, Scientific and Medical) frequency band, and has a data rate of approximately 250 kbps. </a:t>
            </a:r>
          </a:p>
          <a:p>
            <a:r>
              <a:rPr lang="en-US" dirty="0"/>
              <a:t>A microcontroller, </a:t>
            </a:r>
            <a:r>
              <a:rPr lang="en-US" dirty="0" err="1"/>
              <a:t>Zigbee</a:t>
            </a:r>
            <a:r>
              <a:rPr lang="en-US" dirty="0"/>
              <a:t> chips, and radio can add </a:t>
            </a:r>
            <a:r>
              <a:rPr lang="en-US" dirty="0" err="1"/>
              <a:t>Zigbee</a:t>
            </a:r>
            <a:r>
              <a:rPr lang="en-US" dirty="0"/>
              <a:t> compatibility to </a:t>
            </a:r>
            <a:r>
              <a:rPr lang="en-US" dirty="0" err="1"/>
              <a:t>IoT</a:t>
            </a:r>
            <a:r>
              <a:rPr lang="en-US" dirty="0"/>
              <a:t> devices.</a:t>
            </a:r>
          </a:p>
          <a:p>
            <a:endParaRPr lang="en-US" dirty="0"/>
          </a:p>
        </p:txBody>
      </p:sp>
    </p:spTree>
    <p:extLst>
      <p:ext uri="{BB962C8B-B14F-4D97-AF65-F5344CB8AC3E}">
        <p14:creationId xmlns:p14="http://schemas.microsoft.com/office/powerpoint/2010/main" val="453604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LoWPAN</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6LoWPAN can be seen as a combination of two protocols: Internet Protocol version 6 (IPv6) and Low-Power Wireless Personal Network (</a:t>
            </a:r>
            <a:r>
              <a:rPr lang="en-US" dirty="0" err="1"/>
              <a:t>LoWPAN</a:t>
            </a:r>
            <a:r>
              <a:rPr lang="en-US" dirty="0"/>
              <a:t>). </a:t>
            </a:r>
          </a:p>
          <a:p>
            <a:endParaRPr lang="en-US" dirty="0"/>
          </a:p>
          <a:p>
            <a:r>
              <a:rPr lang="en-US" dirty="0"/>
              <a:t>The required amount of resource consumption in Internet Protocol (IP) must be </a:t>
            </a:r>
            <a:r>
              <a:rPr lang="en-US" dirty="0" err="1"/>
              <a:t>optimised</a:t>
            </a:r>
            <a:r>
              <a:rPr lang="en-US" dirty="0"/>
              <a:t> to make it suitable for the </a:t>
            </a:r>
            <a:r>
              <a:rPr lang="en-US" dirty="0" err="1"/>
              <a:t>IoT</a:t>
            </a:r>
            <a:r>
              <a:rPr lang="en-US" dirty="0"/>
              <a:t>-constrained environment. </a:t>
            </a:r>
          </a:p>
          <a:p>
            <a:endParaRPr lang="en-US" dirty="0"/>
          </a:p>
          <a:p>
            <a:r>
              <a:rPr lang="en-US" dirty="0"/>
              <a:t>In 6LoWPAN, the Adaptation Layer is responsible for packaging and transporting the IP packets from the Internet layer to the Physical layer, so the end-to end connection is addressable, and a router can be used for routing tasks.</a:t>
            </a:r>
          </a:p>
        </p:txBody>
      </p:sp>
    </p:spTree>
    <p:extLst>
      <p:ext uri="{BB962C8B-B14F-4D97-AF65-F5344CB8AC3E}">
        <p14:creationId xmlns:p14="http://schemas.microsoft.com/office/powerpoint/2010/main" val="3441587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IoT</a:t>
            </a:r>
            <a:r>
              <a:rPr lang="en-US" dirty="0"/>
              <a:t> Model &amp; Protocols</a:t>
            </a:r>
          </a:p>
        </p:txBody>
      </p:sp>
      <p:pic>
        <p:nvPicPr>
          <p:cNvPr id="4" name="Picture 2" descr="IoT referenc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506" y="1295400"/>
            <a:ext cx="7076988" cy="4976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142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Thread</a:t>
            </a:r>
            <a:endParaRPr lang="en-US" dirty="0"/>
          </a:p>
        </p:txBody>
      </p:sp>
      <p:sp>
        <p:nvSpPr>
          <p:cNvPr id="3" name="Content Placeholder 2"/>
          <p:cNvSpPr>
            <a:spLocks noGrp="1"/>
          </p:cNvSpPr>
          <p:nvPr>
            <p:ph idx="1"/>
          </p:nvPr>
        </p:nvSpPr>
        <p:spPr/>
        <p:txBody>
          <a:bodyPr>
            <a:normAutofit/>
          </a:bodyPr>
          <a:lstStyle/>
          <a:p>
            <a:r>
              <a:rPr lang="en-US" dirty="0"/>
              <a:t>Thread is a new protocol based on multiple standards, including: IEEE802.15.4, IPv6, and 6LoWPAN. Like 6LoWPAN, it provides IP-based communications for resource-constrained devices, and can support 250 nodes in a mesh topology, with robust authentication and an encryption system. </a:t>
            </a:r>
          </a:p>
          <a:p>
            <a:endParaRPr lang="en-US" dirty="0"/>
          </a:p>
          <a:p>
            <a:r>
              <a:rPr lang="en-US" dirty="0"/>
              <a:t>Thread can be enabled on IEEE802.15.4 devices with a software upgrade.</a:t>
            </a:r>
          </a:p>
        </p:txBody>
      </p:sp>
    </p:spTree>
    <p:extLst>
      <p:ext uri="{BB962C8B-B14F-4D97-AF65-F5344CB8AC3E}">
        <p14:creationId xmlns:p14="http://schemas.microsoft.com/office/powerpoint/2010/main" val="431056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a:t>
            </a:r>
          </a:p>
        </p:txBody>
      </p:sp>
      <p:sp>
        <p:nvSpPr>
          <p:cNvPr id="3" name="Content Placeholder 2"/>
          <p:cNvSpPr>
            <a:spLocks noGrp="1"/>
          </p:cNvSpPr>
          <p:nvPr>
            <p:ph idx="1"/>
          </p:nvPr>
        </p:nvSpPr>
        <p:spPr/>
        <p:txBody>
          <a:bodyPr>
            <a:normAutofit fontScale="92500"/>
          </a:bodyPr>
          <a:lstStyle/>
          <a:p>
            <a:r>
              <a:rPr lang="en-US" b="1" dirty="0"/>
              <a:t>IEEE 802.11 ah</a:t>
            </a:r>
            <a:r>
              <a:rPr lang="en-US" dirty="0"/>
              <a:t>, also known as </a:t>
            </a:r>
            <a:r>
              <a:rPr lang="en-US" dirty="0" err="1"/>
              <a:t>WiFi</a:t>
            </a:r>
            <a:r>
              <a:rPr lang="en-US" dirty="0"/>
              <a:t> </a:t>
            </a:r>
            <a:r>
              <a:rPr lang="en-US" dirty="0" err="1"/>
              <a:t>HaLow</a:t>
            </a:r>
            <a:r>
              <a:rPr lang="en-US" dirty="0"/>
              <a:t>, was published in 2017, and is specifically designed for </a:t>
            </a:r>
            <a:r>
              <a:rPr lang="en-US" dirty="0" err="1"/>
              <a:t>IoT</a:t>
            </a:r>
            <a:r>
              <a:rPr lang="en-US" dirty="0"/>
              <a:t> constraints by using the 900MHz license-exempt band. This allows for longer range and lower energy consumption, however due to hardware compatibility requirements for both the access point and connecting devices, chip vendors have shown little interest so far.</a:t>
            </a:r>
          </a:p>
          <a:p>
            <a:r>
              <a:rPr lang="en-US" b="1" dirty="0"/>
              <a:t>IEEE 802.11</a:t>
            </a:r>
            <a:r>
              <a:rPr lang="en-US" dirty="0"/>
              <a:t> ax uses both 2.4 GHz and 5 GHz ranges and OFDM modulation methods to create smaller but a greater number of channels for data transmission over the longer range. The IEEE802.11 ax will be released in early 2019. </a:t>
            </a:r>
          </a:p>
        </p:txBody>
      </p:sp>
    </p:spTree>
    <p:extLst>
      <p:ext uri="{BB962C8B-B14F-4D97-AF65-F5344CB8AC3E}">
        <p14:creationId xmlns:p14="http://schemas.microsoft.com/office/powerpoint/2010/main" val="2778326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a:t>
            </a:r>
          </a:p>
        </p:txBody>
      </p:sp>
      <p:sp>
        <p:nvSpPr>
          <p:cNvPr id="3" name="Content Placeholder 2"/>
          <p:cNvSpPr>
            <a:spLocks noGrp="1"/>
          </p:cNvSpPr>
          <p:nvPr>
            <p:ph idx="1"/>
          </p:nvPr>
        </p:nvSpPr>
        <p:spPr/>
        <p:txBody>
          <a:bodyPr>
            <a:normAutofit/>
          </a:bodyPr>
          <a:lstStyle/>
          <a:p>
            <a:r>
              <a:rPr lang="en-US" b="1" dirty="0" err="1"/>
              <a:t>Sigfox</a:t>
            </a:r>
            <a:r>
              <a:rPr lang="en-US" dirty="0"/>
              <a:t> </a:t>
            </a:r>
          </a:p>
          <a:p>
            <a:r>
              <a:rPr lang="en-US" b="1" dirty="0" err="1"/>
              <a:t>LoRa</a:t>
            </a:r>
            <a:endParaRPr lang="en-US" b="1" dirty="0"/>
          </a:p>
          <a:p>
            <a:endParaRPr lang="en-US" dirty="0"/>
          </a:p>
        </p:txBody>
      </p:sp>
    </p:spTree>
    <p:extLst>
      <p:ext uri="{BB962C8B-B14F-4D97-AF65-F5344CB8AC3E}">
        <p14:creationId xmlns:p14="http://schemas.microsoft.com/office/powerpoint/2010/main" val="1412713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SigFox</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a:t>SigFox</a:t>
            </a:r>
            <a:r>
              <a:rPr lang="en-US" dirty="0"/>
              <a:t> is the pioneer of global </a:t>
            </a:r>
            <a:r>
              <a:rPr lang="en-US" dirty="0" err="1"/>
              <a:t>IoT</a:t>
            </a:r>
            <a:r>
              <a:rPr lang="en-US" dirty="0"/>
              <a:t> networks, with billions of sensors communicating with each other without the need to establish and maintain network connections. </a:t>
            </a:r>
          </a:p>
          <a:p>
            <a:r>
              <a:rPr lang="en-US" dirty="0" err="1"/>
              <a:t>Sigfox</a:t>
            </a:r>
            <a:r>
              <a:rPr lang="en-US" dirty="0"/>
              <a:t> provides a software-based communications solution, where all the network and computing complexity is managed in the Cloud, rather than on the devices. This drastically reduces energy consumption and the costs of connected devices.</a:t>
            </a:r>
          </a:p>
          <a:p>
            <a:r>
              <a:rPr lang="en-US" dirty="0"/>
              <a:t>Standard: </a:t>
            </a:r>
            <a:r>
              <a:rPr lang="en-US" dirty="0" err="1"/>
              <a:t>Sigfox</a:t>
            </a:r>
            <a:endParaRPr lang="en-US" dirty="0"/>
          </a:p>
          <a:p>
            <a:r>
              <a:rPr lang="en-US" dirty="0"/>
              <a:t>Frequency: 900MHz</a:t>
            </a:r>
          </a:p>
          <a:p>
            <a:r>
              <a:rPr lang="en-US" dirty="0"/>
              <a:t>Range: 30-50km (rural environments); 3-10km (urban environments)</a:t>
            </a:r>
          </a:p>
          <a:p>
            <a:r>
              <a:rPr lang="en-US" dirty="0"/>
              <a:t>Data Rates: 10-1000bps </a:t>
            </a:r>
          </a:p>
          <a:p>
            <a:endParaRPr lang="en-US" dirty="0"/>
          </a:p>
        </p:txBody>
      </p:sp>
    </p:spTree>
    <p:extLst>
      <p:ext uri="{BB962C8B-B14F-4D97-AF65-F5344CB8AC3E}">
        <p14:creationId xmlns:p14="http://schemas.microsoft.com/office/powerpoint/2010/main" val="368850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LoRa</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err="1"/>
              <a:t>LoRa</a:t>
            </a:r>
            <a:r>
              <a:rPr lang="en-US" dirty="0"/>
              <a:t> targets wide-area network (WAN) applications and is designed to provide low-power WANs with features specifically needed to support low-cost, mobile, secure, bi-directional communication in </a:t>
            </a:r>
            <a:r>
              <a:rPr lang="en-US" dirty="0" err="1"/>
              <a:t>IoT</a:t>
            </a:r>
            <a:r>
              <a:rPr lang="en-US" dirty="0"/>
              <a:t>, M2M and smart city and industrial applications. </a:t>
            </a:r>
            <a:r>
              <a:rPr lang="en-US" dirty="0" err="1"/>
              <a:t>Optimised</a:t>
            </a:r>
            <a:r>
              <a:rPr lang="en-US" dirty="0"/>
              <a:t> for low-power consumption and supporting large networks of devices, data rates range from 0.3 kbps to 50 kbps. </a:t>
            </a:r>
          </a:p>
          <a:p>
            <a:r>
              <a:rPr lang="en-US" dirty="0"/>
              <a:t>Europe 863 - 870 MHz</a:t>
            </a:r>
          </a:p>
          <a:p>
            <a:r>
              <a:rPr lang="en-US" dirty="0"/>
              <a:t>USA 902 - 928 MHz</a:t>
            </a:r>
          </a:p>
          <a:p>
            <a:r>
              <a:rPr lang="en-US" dirty="0"/>
              <a:t>Australia 915 - 928 MHz</a:t>
            </a:r>
          </a:p>
          <a:p>
            <a:r>
              <a:rPr lang="en-US" dirty="0"/>
              <a:t>China 779 - 787 MHz and 470 - 510 MHz  (The Things Network 2018)</a:t>
            </a:r>
          </a:p>
          <a:p>
            <a:endParaRPr lang="en-US" dirty="0"/>
          </a:p>
        </p:txBody>
      </p:sp>
    </p:spTree>
    <p:extLst>
      <p:ext uri="{BB962C8B-B14F-4D97-AF65-F5344CB8AC3E}">
        <p14:creationId xmlns:p14="http://schemas.microsoft.com/office/powerpoint/2010/main" val="850318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55000" lnSpcReduction="20000"/>
          </a:bodyPr>
          <a:lstStyle/>
          <a:p>
            <a:r>
              <a:rPr lang="en-US" dirty="0"/>
              <a:t>Cisco Australia and New Zealand. 2017. “Innovation Central Australia – Farm Decision Platform #</a:t>
            </a:r>
            <a:r>
              <a:rPr lang="en-US" dirty="0" err="1"/>
              <a:t>InsideInnovation</a:t>
            </a:r>
            <a:r>
              <a:rPr lang="en-US" dirty="0"/>
              <a:t>.” YouTube video 3:45;  </a:t>
            </a:r>
            <a:r>
              <a:rPr lang="en-US" u="sng" dirty="0">
                <a:hlinkClick r:id="rId2"/>
              </a:rPr>
              <a:t>https://www.youtube.com/watch?v=AHNJEzOfKwQ</a:t>
            </a:r>
            <a:endParaRPr lang="en-US" dirty="0"/>
          </a:p>
          <a:p>
            <a:r>
              <a:rPr lang="en-US" dirty="0"/>
              <a:t>Hanes, D., </a:t>
            </a:r>
            <a:r>
              <a:rPr lang="en-US" dirty="0" err="1"/>
              <a:t>Salgueiro</a:t>
            </a:r>
            <a:r>
              <a:rPr lang="en-US" dirty="0"/>
              <a:t>, G. </a:t>
            </a:r>
            <a:r>
              <a:rPr lang="en-US" dirty="0" err="1"/>
              <a:t>Grossetete</a:t>
            </a:r>
            <a:r>
              <a:rPr lang="en-US" dirty="0"/>
              <a:t>, P. Barton, R. and Henry J. 2017. "</a:t>
            </a:r>
            <a:r>
              <a:rPr lang="en-US" dirty="0" err="1"/>
              <a:t>IoT</a:t>
            </a:r>
            <a:r>
              <a:rPr lang="en-US" dirty="0"/>
              <a:t> Fundamentals: Networking Technologies, Protocols, and Use Cases for the Internet of Things," </a:t>
            </a:r>
            <a:r>
              <a:rPr lang="en-US" dirty="0" err="1"/>
              <a:t>ed</a:t>
            </a:r>
            <a:r>
              <a:rPr lang="en-US" dirty="0"/>
              <a:t>: Cisco Press, Indiana.</a:t>
            </a:r>
          </a:p>
          <a:p>
            <a:r>
              <a:rPr lang="en-US" dirty="0"/>
              <a:t>Joan, Ben. 2011 "Difference Between GSM and GPRS." DifferenceBetween.net. July 27, 2011 </a:t>
            </a:r>
            <a:r>
              <a:rPr lang="en-US" u="sng" dirty="0">
                <a:hlinkClick r:id="rId3"/>
              </a:rPr>
              <a:t>http://www.differencebetween.net/technology/difference-between-gsm-and-gprs/</a:t>
            </a:r>
            <a:endParaRPr lang="en-US" dirty="0"/>
          </a:p>
          <a:p>
            <a:r>
              <a:rPr lang="en-US" dirty="0"/>
              <a:t>McClellan, </a:t>
            </a:r>
            <a:r>
              <a:rPr lang="en-US" dirty="0" err="1"/>
              <a:t>Calum</a:t>
            </a:r>
            <a:r>
              <a:rPr lang="en-US" dirty="0"/>
              <a:t>. 2017. “</a:t>
            </a:r>
            <a:r>
              <a:rPr lang="en-US" dirty="0" err="1"/>
              <a:t>IoT</a:t>
            </a:r>
            <a:r>
              <a:rPr lang="en-US" dirty="0"/>
              <a:t> Connectivity – Comparison of </a:t>
            </a:r>
            <a:r>
              <a:rPr lang="en-US" dirty="0" err="1"/>
              <a:t>LoRa</a:t>
            </a:r>
            <a:r>
              <a:rPr lang="en-US" dirty="0"/>
              <a:t>, </a:t>
            </a:r>
            <a:r>
              <a:rPr lang="en-US" dirty="0" err="1"/>
              <a:t>SigFox</a:t>
            </a:r>
            <a:r>
              <a:rPr lang="en-US" dirty="0"/>
              <a:t>, RPMA, and other LPWAN Technologies.” Article in </a:t>
            </a:r>
            <a:r>
              <a:rPr lang="en-US" dirty="0" err="1"/>
              <a:t>iot</a:t>
            </a:r>
            <a:r>
              <a:rPr lang="en-US" dirty="0"/>
              <a:t> for all; </a:t>
            </a:r>
            <a:r>
              <a:rPr lang="en-US" u="sng" dirty="0">
                <a:hlinkClick r:id="rId4"/>
              </a:rPr>
              <a:t>https://www.iotforall.com/iot-connectivity-comparison-lora-sigfox-rpma-lpwan-technologies/</a:t>
            </a:r>
            <a:endParaRPr lang="en-US" dirty="0"/>
          </a:p>
          <a:p>
            <a:r>
              <a:rPr lang="en-US" dirty="0"/>
              <a:t>Parekh, </a:t>
            </a:r>
            <a:r>
              <a:rPr lang="en-US" dirty="0" err="1"/>
              <a:t>Jatin</a:t>
            </a:r>
            <a:r>
              <a:rPr lang="en-US" dirty="0"/>
              <a:t>. 2017. “</a:t>
            </a:r>
            <a:r>
              <a:rPr lang="en-US" dirty="0" err="1"/>
              <a:t>WiFi’s</a:t>
            </a:r>
            <a:r>
              <a:rPr lang="en-US" dirty="0"/>
              <a:t> evolving role in </a:t>
            </a:r>
            <a:r>
              <a:rPr lang="en-US" dirty="0" err="1"/>
              <a:t>IoT</a:t>
            </a:r>
            <a:r>
              <a:rPr lang="en-US" dirty="0"/>
              <a:t>.” article in Networkworld.com; </a:t>
            </a:r>
            <a:r>
              <a:rPr lang="en-US" u="sng" dirty="0">
                <a:hlinkClick r:id="rId5"/>
              </a:rPr>
              <a:t>https://www.networkworld.com/article/3196191/lan-wan/wifi-s-evolving-role-in-iot.html</a:t>
            </a:r>
            <a:endParaRPr lang="en-US" dirty="0"/>
          </a:p>
          <a:p>
            <a:r>
              <a:rPr lang="en-US" dirty="0"/>
              <a:t>RF Wireless World. 2012. “RPL </a:t>
            </a:r>
            <a:r>
              <a:rPr lang="en-US" dirty="0" err="1"/>
              <a:t>vs</a:t>
            </a:r>
            <a:r>
              <a:rPr lang="en-US" dirty="0"/>
              <a:t> CORPL </a:t>
            </a:r>
            <a:r>
              <a:rPr lang="en-US" dirty="0" err="1"/>
              <a:t>vs</a:t>
            </a:r>
            <a:r>
              <a:rPr lang="en-US" dirty="0"/>
              <a:t> CARP – difference between RPL, CORPL, CARP </a:t>
            </a:r>
            <a:r>
              <a:rPr lang="en-US" dirty="0" err="1"/>
              <a:t>IoT</a:t>
            </a:r>
            <a:r>
              <a:rPr lang="en-US" dirty="0"/>
              <a:t>” article available from; </a:t>
            </a:r>
            <a:r>
              <a:rPr lang="en-US" u="sng" dirty="0">
                <a:hlinkClick r:id="rId6"/>
              </a:rPr>
              <a:t>http://www.rfwireless-world.com/Terminology/RPL-vs-CORPL-vs-CARP.html</a:t>
            </a:r>
            <a:endParaRPr lang="en-US" dirty="0"/>
          </a:p>
          <a:p>
            <a:br>
              <a:rPr lang="en-US" dirty="0"/>
            </a:br>
            <a:endParaRPr lang="en-US" dirty="0"/>
          </a:p>
        </p:txBody>
      </p:sp>
    </p:spTree>
    <p:extLst>
      <p:ext uri="{BB962C8B-B14F-4D97-AF65-F5344CB8AC3E}">
        <p14:creationId xmlns:p14="http://schemas.microsoft.com/office/powerpoint/2010/main" val="2006182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protocols</a:t>
            </a:r>
            <a:endParaRPr lang="en-US" dirty="0"/>
          </a:p>
        </p:txBody>
      </p:sp>
      <p:pic>
        <p:nvPicPr>
          <p:cNvPr id="5" name="Content Placeholder 4">
            <a:extLst>
              <a:ext uri="{FF2B5EF4-FFF2-40B4-BE49-F238E27FC236}">
                <a16:creationId xmlns:a16="http://schemas.microsoft.com/office/drawing/2014/main" id="{9129C021-AD81-48CD-AB1E-A8055C265CA8}"/>
              </a:ext>
            </a:extLst>
          </p:cNvPr>
          <p:cNvPicPr>
            <a:picLocks noGrp="1" noChangeAspect="1"/>
          </p:cNvPicPr>
          <p:nvPr>
            <p:ph idx="1"/>
          </p:nvPr>
        </p:nvPicPr>
        <p:blipFill>
          <a:blip r:embed="rId2"/>
          <a:stretch>
            <a:fillRect/>
          </a:stretch>
        </p:blipFill>
        <p:spPr>
          <a:xfrm>
            <a:off x="1190581" y="1887523"/>
            <a:ext cx="10123016" cy="4077049"/>
          </a:xfrm>
        </p:spPr>
      </p:pic>
    </p:spTree>
    <p:extLst>
      <p:ext uri="{BB962C8B-B14F-4D97-AF65-F5344CB8AC3E}">
        <p14:creationId xmlns:p14="http://schemas.microsoft.com/office/powerpoint/2010/main" val="169840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B18410-D6BB-46CC-9B3B-7C2D63E4D9E7}"/>
              </a:ext>
            </a:extLst>
          </p:cNvPr>
          <p:cNvPicPr>
            <a:picLocks noGrp="1" noChangeAspect="1"/>
          </p:cNvPicPr>
          <p:nvPr>
            <p:ph idx="1"/>
          </p:nvPr>
        </p:nvPicPr>
        <p:blipFill>
          <a:blip r:embed="rId2"/>
          <a:stretch>
            <a:fillRect/>
          </a:stretch>
        </p:blipFill>
        <p:spPr>
          <a:xfrm>
            <a:off x="1021864" y="1912690"/>
            <a:ext cx="10148271" cy="3691156"/>
          </a:xfrm>
        </p:spPr>
      </p:pic>
      <p:sp>
        <p:nvSpPr>
          <p:cNvPr id="3" name="Title 2">
            <a:extLst>
              <a:ext uri="{FF2B5EF4-FFF2-40B4-BE49-F238E27FC236}">
                <a16:creationId xmlns:a16="http://schemas.microsoft.com/office/drawing/2014/main" id="{EFFC1057-FD42-4FBF-81FE-ED7389493AAE}"/>
              </a:ext>
            </a:extLst>
          </p:cNvPr>
          <p:cNvSpPr>
            <a:spLocks noGrp="1"/>
          </p:cNvSpPr>
          <p:nvPr>
            <p:ph type="title"/>
          </p:nvPr>
        </p:nvSpPr>
        <p:spPr/>
        <p:txBody>
          <a:bodyPr>
            <a:normAutofit/>
          </a:bodyPr>
          <a:lstStyle/>
          <a:p>
            <a:r>
              <a:rPr lang="en-US" dirty="0"/>
              <a:t>Request and response</a:t>
            </a:r>
          </a:p>
        </p:txBody>
      </p:sp>
    </p:spTree>
    <p:extLst>
      <p:ext uri="{BB962C8B-B14F-4D97-AF65-F5344CB8AC3E}">
        <p14:creationId xmlns:p14="http://schemas.microsoft.com/office/powerpoint/2010/main" val="3794669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protocols</a:t>
            </a:r>
            <a:endParaRPr lang="en-US" dirty="0"/>
          </a:p>
        </p:txBody>
      </p:sp>
      <p:sp>
        <p:nvSpPr>
          <p:cNvPr id="3" name="Content Placeholder 2"/>
          <p:cNvSpPr>
            <a:spLocks noGrp="1"/>
          </p:cNvSpPr>
          <p:nvPr>
            <p:ph idx="1"/>
          </p:nvPr>
        </p:nvSpPr>
        <p:spPr/>
        <p:txBody>
          <a:bodyPr>
            <a:normAutofit/>
          </a:bodyPr>
          <a:lstStyle/>
          <a:p>
            <a:r>
              <a:rPr lang="en-US" dirty="0"/>
              <a:t>The application protocols such as HTTP and XMPP, traditionally found in the Application layer.  However, these are not suitable option for communication in an </a:t>
            </a:r>
            <a:r>
              <a:rPr lang="en-US" dirty="0" err="1"/>
              <a:t>IoT</a:t>
            </a:r>
            <a:r>
              <a:rPr lang="en-US" dirty="0"/>
              <a:t> constrained environment with a large number of connected devices. Therefore, </a:t>
            </a:r>
            <a:r>
              <a:rPr lang="en-US" b="1" dirty="0"/>
              <a:t>more lightweight protocols</a:t>
            </a:r>
            <a:r>
              <a:rPr lang="en-US" dirty="0"/>
              <a:t> are required by the </a:t>
            </a:r>
            <a:r>
              <a:rPr lang="en-US" dirty="0" err="1"/>
              <a:t>IoT</a:t>
            </a:r>
            <a:r>
              <a:rPr lang="en-US" dirty="0"/>
              <a:t> industry to address this problem. </a:t>
            </a:r>
          </a:p>
          <a:p>
            <a:r>
              <a:rPr lang="en-US" dirty="0"/>
              <a:t>Constrained Application Protocol (</a:t>
            </a:r>
            <a:r>
              <a:rPr lang="en-US" b="1" dirty="0" err="1"/>
              <a:t>CoAP</a:t>
            </a:r>
            <a:r>
              <a:rPr lang="en-US" dirty="0"/>
              <a:t>) and Message Queuing Telemetry Transport (</a:t>
            </a:r>
            <a:r>
              <a:rPr lang="en-US" b="1" dirty="0"/>
              <a:t>MQTT</a:t>
            </a:r>
            <a:r>
              <a:rPr lang="en-US" dirty="0"/>
              <a:t>) are the </a:t>
            </a:r>
            <a:r>
              <a:rPr lang="en-US" b="1" dirty="0"/>
              <a:t>two most popular </a:t>
            </a:r>
            <a:r>
              <a:rPr lang="en-US" b="1" dirty="0" err="1"/>
              <a:t>IoT</a:t>
            </a:r>
            <a:r>
              <a:rPr lang="en-US" b="1" dirty="0"/>
              <a:t> application protocols</a:t>
            </a:r>
            <a:r>
              <a:rPr lang="en-US" dirty="0"/>
              <a:t> [Hanes et al 2017].</a:t>
            </a:r>
          </a:p>
          <a:p>
            <a:endParaRPr lang="en-US" dirty="0"/>
          </a:p>
        </p:txBody>
      </p:sp>
    </p:spTree>
    <p:extLst>
      <p:ext uri="{BB962C8B-B14F-4D97-AF65-F5344CB8AC3E}">
        <p14:creationId xmlns:p14="http://schemas.microsoft.com/office/powerpoint/2010/main" val="210249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5865" y="466972"/>
            <a:ext cx="6144936" cy="802782"/>
          </a:xfrm>
        </p:spPr>
        <p:txBody>
          <a:bodyPr>
            <a:normAutofit fontScale="90000"/>
          </a:bodyPr>
          <a:lstStyle/>
          <a:p>
            <a:r>
              <a:rPr lang="en-US" b="1" dirty="0"/>
              <a:t>Constrained Application Protocol (</a:t>
            </a:r>
            <a:r>
              <a:rPr lang="en-US" b="1" dirty="0" err="1"/>
              <a:t>CoAP</a:t>
            </a:r>
            <a:r>
              <a:rPr lang="en-US" b="1" dirty="0"/>
              <a:t>)</a:t>
            </a:r>
            <a:endParaRPr lang="en-US" dirty="0"/>
          </a:p>
        </p:txBody>
      </p:sp>
      <p:sp>
        <p:nvSpPr>
          <p:cNvPr id="3" name="Content Placeholder 2"/>
          <p:cNvSpPr>
            <a:spLocks noGrp="1"/>
          </p:cNvSpPr>
          <p:nvPr>
            <p:ph idx="1"/>
          </p:nvPr>
        </p:nvSpPr>
        <p:spPr>
          <a:xfrm>
            <a:off x="536895" y="1434517"/>
            <a:ext cx="11090245" cy="4806893"/>
          </a:xfrm>
        </p:spPr>
        <p:txBody>
          <a:bodyPr>
            <a:noAutofit/>
          </a:bodyPr>
          <a:lstStyle/>
          <a:p>
            <a:r>
              <a:rPr lang="en-US" sz="2400" b="1" dirty="0" err="1"/>
              <a:t>CoAP</a:t>
            </a:r>
            <a:r>
              <a:rPr lang="en-US" sz="2400" dirty="0"/>
              <a:t> is based on HTTP protocol and was designed by the IETF Constrained </a:t>
            </a:r>
            <a:r>
              <a:rPr lang="en-US" sz="2400" dirty="0" err="1"/>
              <a:t>RESTful</a:t>
            </a:r>
            <a:r>
              <a:rPr lang="en-US" sz="2400" dirty="0"/>
              <a:t> Environment (</a:t>
            </a:r>
            <a:r>
              <a:rPr lang="en-US" sz="2400" dirty="0" err="1"/>
              <a:t>CoRE</a:t>
            </a:r>
            <a:r>
              <a:rPr lang="en-US" sz="2400" dirty="0"/>
              <a:t>) working group.  </a:t>
            </a:r>
          </a:p>
          <a:p>
            <a:r>
              <a:rPr lang="en-US" sz="2400" dirty="0"/>
              <a:t>The communication between HTTP client and server is performed by using the Representational State Transfer (REST) standard. REST is a resource demanding standard, the lightweight </a:t>
            </a:r>
            <a:r>
              <a:rPr lang="en-US" sz="2400" dirty="0" err="1"/>
              <a:t>RESTful</a:t>
            </a:r>
            <a:r>
              <a:rPr lang="en-US" sz="2400" dirty="0"/>
              <a:t> interface was designed in </a:t>
            </a:r>
            <a:r>
              <a:rPr lang="en-US" sz="2400" dirty="0" err="1"/>
              <a:t>CoAP</a:t>
            </a:r>
            <a:r>
              <a:rPr lang="en-US" sz="2400" dirty="0"/>
              <a:t> so that resource-constrained devices in </a:t>
            </a:r>
            <a:r>
              <a:rPr lang="en-US" sz="2400" dirty="0" err="1"/>
              <a:t>IoT</a:t>
            </a:r>
            <a:r>
              <a:rPr lang="en-US" sz="2400" dirty="0"/>
              <a:t> networks can use </a:t>
            </a:r>
            <a:r>
              <a:rPr lang="en-US" sz="2400" dirty="0" err="1"/>
              <a:t>RESTful</a:t>
            </a:r>
            <a:r>
              <a:rPr lang="en-US" sz="2400" dirty="0"/>
              <a:t> services [Salman 2015]. Resources are retrieved from the server using URIs/URLs. </a:t>
            </a:r>
          </a:p>
          <a:p>
            <a:r>
              <a:rPr lang="en-US" sz="2400" dirty="0" err="1"/>
              <a:t>CoAP</a:t>
            </a:r>
            <a:r>
              <a:rPr lang="en-US" sz="2400" dirty="0"/>
              <a:t> message exchange is done using UDP (User Datagram Protocol) with strong security measures, through the </a:t>
            </a:r>
            <a:r>
              <a:rPr lang="en-US" sz="2400" dirty="0" err="1"/>
              <a:t>utilisation</a:t>
            </a:r>
            <a:r>
              <a:rPr lang="en-US" sz="2400" dirty="0"/>
              <a:t> of the Datagram Transport Layer Security (DTLS) [Hanes et al 2017]. </a:t>
            </a:r>
          </a:p>
          <a:p>
            <a:r>
              <a:rPr lang="en-US" sz="2400" dirty="0"/>
              <a:t>Both IPv4 and IPv6 are supported by </a:t>
            </a:r>
            <a:r>
              <a:rPr lang="en-US" sz="2400" dirty="0" err="1"/>
              <a:t>CoAP</a:t>
            </a:r>
            <a:r>
              <a:rPr lang="en-US" sz="2400" dirty="0"/>
              <a:t>, however IPv6 is used in IEEE 802.15.4 networks for constrained devices. </a:t>
            </a:r>
          </a:p>
        </p:txBody>
      </p:sp>
    </p:spTree>
    <p:extLst>
      <p:ext uri="{BB962C8B-B14F-4D97-AF65-F5344CB8AC3E}">
        <p14:creationId xmlns:p14="http://schemas.microsoft.com/office/powerpoint/2010/main" val="3543783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CoAP</a:t>
            </a:r>
            <a:endParaRPr lang="en-US" dirty="0"/>
          </a:p>
        </p:txBody>
      </p:sp>
      <p:sp>
        <p:nvSpPr>
          <p:cNvPr id="3" name="Content Placeholder 2"/>
          <p:cNvSpPr>
            <a:spLocks noGrp="1"/>
          </p:cNvSpPr>
          <p:nvPr>
            <p:ph idx="1"/>
          </p:nvPr>
        </p:nvSpPr>
        <p:spPr>
          <a:xfrm>
            <a:off x="1182848" y="1284435"/>
            <a:ext cx="10184235" cy="5181600"/>
          </a:xfrm>
        </p:spPr>
        <p:txBody>
          <a:bodyPr>
            <a:normAutofit fontScale="85000" lnSpcReduction="20000"/>
          </a:bodyPr>
          <a:lstStyle/>
          <a:p>
            <a:r>
              <a:rPr lang="en-US" b="1" dirty="0" err="1"/>
              <a:t>CoAP</a:t>
            </a:r>
            <a:r>
              <a:rPr lang="en-US" b="1" dirty="0"/>
              <a:t> performs the two main activities of messaging and request/response</a:t>
            </a:r>
          </a:p>
          <a:p>
            <a:r>
              <a:rPr lang="en-US" dirty="0"/>
              <a:t>There are four types of messages defined in </a:t>
            </a:r>
            <a:r>
              <a:rPr lang="en-US" dirty="0" err="1"/>
              <a:t>CoAP</a:t>
            </a:r>
            <a:r>
              <a:rPr lang="en-US" dirty="0"/>
              <a:t>: </a:t>
            </a:r>
          </a:p>
          <a:p>
            <a:pPr lvl="1"/>
            <a:r>
              <a:rPr lang="en-US" dirty="0"/>
              <a:t>confirmable (for reliable transmission)</a:t>
            </a:r>
          </a:p>
          <a:p>
            <a:pPr lvl="1"/>
            <a:r>
              <a:rPr lang="en-US" dirty="0"/>
              <a:t>non-confirmable (for unreliable transmission)</a:t>
            </a:r>
          </a:p>
          <a:p>
            <a:pPr lvl="1"/>
            <a:r>
              <a:rPr lang="en-US" dirty="0"/>
              <a:t>piggyback (acknowledgement)</a:t>
            </a:r>
          </a:p>
          <a:p>
            <a:pPr lvl="1"/>
            <a:r>
              <a:rPr lang="en-US" dirty="0"/>
              <a:t>separate (reset) </a:t>
            </a:r>
          </a:p>
          <a:p>
            <a:r>
              <a:rPr lang="en-US" dirty="0"/>
              <a:t>And four request/response methods: </a:t>
            </a:r>
          </a:p>
          <a:p>
            <a:pPr lvl="1"/>
            <a:r>
              <a:rPr lang="en-US" dirty="0"/>
              <a:t>GET (receive)</a:t>
            </a:r>
          </a:p>
          <a:p>
            <a:pPr lvl="1"/>
            <a:r>
              <a:rPr lang="en-US" dirty="0"/>
              <a:t>PUT (create)</a:t>
            </a:r>
          </a:p>
          <a:p>
            <a:pPr lvl="1"/>
            <a:r>
              <a:rPr lang="en-US" dirty="0"/>
              <a:t>PUSH (update)</a:t>
            </a:r>
          </a:p>
          <a:p>
            <a:pPr lvl="1"/>
            <a:r>
              <a:rPr lang="en-US" dirty="0"/>
              <a:t>DELETE </a:t>
            </a:r>
          </a:p>
          <a:p>
            <a:r>
              <a:rPr lang="en-US" dirty="0"/>
              <a:t>(similar to HTTP.)</a:t>
            </a:r>
          </a:p>
          <a:p>
            <a:endParaRPr lang="en-US" dirty="0"/>
          </a:p>
        </p:txBody>
      </p:sp>
    </p:spTree>
    <p:extLst>
      <p:ext uri="{BB962C8B-B14F-4D97-AF65-F5344CB8AC3E}">
        <p14:creationId xmlns:p14="http://schemas.microsoft.com/office/powerpoint/2010/main" val="3133686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CoAP</a:t>
            </a:r>
            <a:r>
              <a:rPr lang="en-US" b="1" dirty="0"/>
              <a:t> (cont.)</a:t>
            </a:r>
            <a:endParaRPr lang="en-US" dirty="0"/>
          </a:p>
        </p:txBody>
      </p:sp>
      <p:pic>
        <p:nvPicPr>
          <p:cNvPr id="4098" name="Picture 2" descr="Constrained Application Protocol (CoAP) four message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524001"/>
            <a:ext cx="628650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310938"/>
      </p:ext>
    </p:extLst>
  </p:cSld>
  <p:clrMapOvr>
    <a:masterClrMapping/>
  </p:clrMapOvr>
</p:sld>
</file>

<file path=ppt/theme/theme1.xml><?xml version="1.0" encoding="utf-8"?>
<a:theme xmlns:a="http://schemas.openxmlformats.org/drawingml/2006/main" name="Office Theme">
  <a:themeElements>
    <a:clrScheme name="GreenwichVN">
      <a:dk1>
        <a:srgbClr val="000000"/>
      </a:dk1>
      <a:lt1>
        <a:srgbClr val="FFFFFF"/>
      </a:lt1>
      <a:dk2>
        <a:srgbClr val="3C4CA2"/>
      </a:dk2>
      <a:lt2>
        <a:srgbClr val="A8AD36"/>
      </a:lt2>
      <a:accent1>
        <a:srgbClr val="0082B5"/>
      </a:accent1>
      <a:accent2>
        <a:srgbClr val="F6D688"/>
      </a:accent2>
      <a:accent3>
        <a:srgbClr val="A5A5A5"/>
      </a:accent3>
      <a:accent4>
        <a:srgbClr val="F16221"/>
      </a:accent4>
      <a:accent5>
        <a:srgbClr val="775BA6"/>
      </a:accent5>
      <a:accent6>
        <a:srgbClr val="4DAE46"/>
      </a:accent6>
      <a:hlink>
        <a:srgbClr val="FBC73C"/>
      </a:hlink>
      <a:folHlink>
        <a:srgbClr val="742C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 4.3_FGW.pptx" id="{524CC326-1544-4F17-B097-989EDD2AA375}" vid="{680F990E-BBDF-4C21-AAC8-33961D5B98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 4.3_FGW</Template>
  <TotalTime>100</TotalTime>
  <Words>2752</Words>
  <Application>Microsoft Office PowerPoint</Application>
  <PresentationFormat>Widescreen</PresentationFormat>
  <Paragraphs>191</Paragraphs>
  <Slides>35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Arial Black</vt:lpstr>
      <vt:lpstr>Calibri</vt:lpstr>
      <vt:lpstr>Verdana</vt:lpstr>
      <vt:lpstr>Office Theme</vt:lpstr>
      <vt:lpstr>IoT Protocols</vt:lpstr>
      <vt:lpstr>Overview</vt:lpstr>
      <vt:lpstr>IoT Model &amp; Protocols</vt:lpstr>
      <vt:lpstr>Application protocols</vt:lpstr>
      <vt:lpstr>Request and response</vt:lpstr>
      <vt:lpstr>Application protocols</vt:lpstr>
      <vt:lpstr>Constrained Application Protocol (CoAP)</vt:lpstr>
      <vt:lpstr>CoAP</vt:lpstr>
      <vt:lpstr>CoAP (cont.)</vt:lpstr>
      <vt:lpstr>Message Queuing Telemetry Transport (MQTT)</vt:lpstr>
      <vt:lpstr>MQTT architecture</vt:lpstr>
      <vt:lpstr>CoAP versus MQTT</vt:lpstr>
      <vt:lpstr>Other protocols and comparison</vt:lpstr>
      <vt:lpstr>Transport protocols</vt:lpstr>
      <vt:lpstr>UDP, TCP &amp; DTLS</vt:lpstr>
      <vt:lpstr>Internet protocols</vt:lpstr>
      <vt:lpstr>6LoWPAN</vt:lpstr>
      <vt:lpstr>RPL</vt:lpstr>
      <vt:lpstr>Network access and physical protocols</vt:lpstr>
      <vt:lpstr>IEEE 802.3 Ethernet</vt:lpstr>
      <vt:lpstr>IEEE 802.11 a/b/g/n/ac/ad/ah/ax WiFi</vt:lpstr>
      <vt:lpstr>IEEE 802.15.4</vt:lpstr>
      <vt:lpstr>LPWAN</vt:lpstr>
      <vt:lpstr>Cellular</vt:lpstr>
      <vt:lpstr>Bandwidth and coverage</vt:lpstr>
      <vt:lpstr>Network Technologies and Protocols</vt:lpstr>
      <vt:lpstr>Bluetooth - BLE</vt:lpstr>
      <vt:lpstr>Zigbee</vt:lpstr>
      <vt:lpstr>LoWPAN</vt:lpstr>
      <vt:lpstr>Thread</vt:lpstr>
      <vt:lpstr>LAN</vt:lpstr>
      <vt:lpstr>WAN</vt:lpstr>
      <vt:lpstr>SigFox</vt:lpstr>
      <vt:lpstr>LoRa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Tran Trong</dc:creator>
  <cp:lastModifiedBy>Minh Tran Trong</cp:lastModifiedBy>
  <cp:revision>8</cp:revision>
  <dcterms:created xsi:type="dcterms:W3CDTF">2021-03-30T23:17:54Z</dcterms:created>
  <dcterms:modified xsi:type="dcterms:W3CDTF">2021-04-12T03:57:21Z</dcterms:modified>
</cp:coreProperties>
</file>