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8"/>
  </p:handoutMasterIdLst>
  <p:sldIdLst>
    <p:sldId id="256" r:id="rId2"/>
    <p:sldId id="271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8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5000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1760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1760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333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000" baseline="0">
                <a:solidFill>
                  <a:schemeClr val="tx2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8936" y="466972"/>
            <a:ext cx="69934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60801" y="2"/>
            <a:ext cx="7721599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39993" y="2"/>
            <a:ext cx="794240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>
                <a:solidFill>
                  <a:srgbClr val="2E379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01190-8319-4E74-A2E4-A5FE0FEA773F}"/>
              </a:ext>
            </a:extLst>
          </p:cNvPr>
          <p:cNvSpPr txBox="1"/>
          <p:nvPr/>
        </p:nvSpPr>
        <p:spPr>
          <a:xfrm>
            <a:off x="2698459" y="704675"/>
            <a:ext cx="5536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00"/>
                </a:solidFill>
              </a:rPr>
              <a:t>IoT platform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1B28B-7370-41FA-B8ED-A4969FD4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423" y="1269755"/>
            <a:ext cx="8229600" cy="4525963"/>
          </a:xfrm>
        </p:spPr>
        <p:txBody>
          <a:bodyPr/>
          <a:lstStyle/>
          <a:p>
            <a:r>
              <a:rPr lang="en-US" dirty="0"/>
              <a:t>Time-series databases often lend themselves to storing sensor measurements in an</a:t>
            </a:r>
            <a:r>
              <a:rPr lang="vi-VN" dirty="0"/>
              <a:t> </a:t>
            </a:r>
            <a:r>
              <a:rPr lang="en-US" dirty="0"/>
              <a:t>IoT backend, as every incoming value is associated with a time stamp</a:t>
            </a:r>
            <a:endParaRPr lang="vi-VN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D07028-EF0F-4575-AF7A-A03CF883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 dirty="0"/>
              <a:t>Time-series databases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58DCF-F36F-47F3-8463-358C490A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76" y="3429001"/>
            <a:ext cx="7548848" cy="26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9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92482F-E6D6-4B59-8777-256673A2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issues often</a:t>
            </a:r>
            <a:r>
              <a:rPr lang="vi-VN" dirty="0"/>
              <a:t> </a:t>
            </a:r>
            <a:r>
              <a:rPr lang="en-US" dirty="0"/>
              <a:t>invoked in the discussion of IoT data analytics are </a:t>
            </a:r>
            <a:r>
              <a:rPr lang="vi-VN" dirty="0"/>
              <a:t>the:</a:t>
            </a:r>
          </a:p>
          <a:p>
            <a:pPr marL="914400" lvl="1" indent="-514350">
              <a:buFont typeface="+mj-lt"/>
              <a:buAutoNum type="arabicPeriod"/>
            </a:pPr>
            <a:r>
              <a:rPr lang="vi-VN" dirty="0"/>
              <a:t>Volume</a:t>
            </a:r>
          </a:p>
          <a:p>
            <a:pPr marL="914400" lvl="1" indent="-514350">
              <a:buFont typeface="+mj-lt"/>
              <a:buAutoNum type="arabicPeriod"/>
            </a:pPr>
            <a:r>
              <a:rPr lang="vi-VN" dirty="0"/>
              <a:t>Velocity</a:t>
            </a:r>
          </a:p>
          <a:p>
            <a:pPr marL="914400" lvl="1" indent="-514350">
              <a:buFont typeface="+mj-lt"/>
              <a:buAutoNum type="arabicPeriod"/>
            </a:pPr>
            <a:r>
              <a:rPr lang="vi-VN" dirty="0"/>
              <a:t>Variety</a:t>
            </a:r>
          </a:p>
          <a:p>
            <a:pPr marL="914400" lvl="1" indent="-514350">
              <a:buFont typeface="+mj-lt"/>
              <a:buAutoNum type="arabicPeriod"/>
            </a:pPr>
            <a:r>
              <a:rPr lang="vi-VN" dirty="0"/>
              <a:t>Veracity</a:t>
            </a:r>
          </a:p>
          <a:p>
            <a:pPr marL="914400" lvl="1" indent="-514350">
              <a:buFont typeface="+mj-lt"/>
              <a:buAutoNum type="arabicPeriod"/>
            </a:pPr>
            <a:r>
              <a:rPr lang="vi-VN" dirty="0"/>
              <a:t>Value	</a:t>
            </a:r>
          </a:p>
          <a:p>
            <a:pPr marL="400050" lvl="1" indent="0">
              <a:buNone/>
            </a:pPr>
            <a:r>
              <a:rPr lang="vi-VN" dirty="0">
                <a:sym typeface="Wingdings" panose="05000000000000000000" pitchFamily="2" charset="2"/>
              </a:rPr>
              <a:t></a:t>
            </a:r>
            <a:r>
              <a:rPr lang="vi-VN" dirty="0"/>
              <a:t>Big data (5V)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A1E69E-2C88-417A-B1E7-79C0E454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6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92482F-E6D6-4B59-8777-256673A2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Big data</a:t>
            </a:r>
            <a:r>
              <a:rPr lang="en-US" dirty="0"/>
              <a:t> is data sets that have become so large and so complex that advanced programming and processing is required to capture the data, and then appropriately store, </a:t>
            </a:r>
            <a:r>
              <a:rPr lang="en-US" dirty="0" err="1"/>
              <a:t>analyse</a:t>
            </a:r>
            <a:r>
              <a:rPr lang="en-US" dirty="0"/>
              <a:t>, search, share, transfer, and </a:t>
            </a:r>
            <a:r>
              <a:rPr lang="en-US" dirty="0" err="1"/>
              <a:t>visualise</a:t>
            </a:r>
            <a:r>
              <a:rPr lang="en-US" dirty="0"/>
              <a:t> it.</a:t>
            </a:r>
          </a:p>
          <a:p>
            <a:r>
              <a:rPr lang="en-US" b="1" dirty="0"/>
              <a:t>Big data is significantly impacted by the growth of information-sensing Internet of Things devices</a:t>
            </a:r>
            <a:endParaRPr lang="en-US" dirty="0"/>
          </a:p>
          <a:p>
            <a:pPr marL="400050" lvl="1" indent="0">
              <a:buNone/>
            </a:pPr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A1E69E-2C88-417A-B1E7-79C0E454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3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9C9BD-434D-4FA3-B848-9CA34A42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954" y="1158572"/>
            <a:ext cx="7980093" cy="52324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FE7AAD-1361-4DD5-93F9-635DC1E4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Computing demands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5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26C802-26EA-4CA7-B505-BBF9D500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Computing demands</a:t>
            </a:r>
            <a:endParaRPr lang="en-US" dirty="0"/>
          </a:p>
        </p:txBody>
      </p:sp>
      <p:pic>
        <p:nvPicPr>
          <p:cNvPr id="1026" name="Picture 2" descr="Fog computing optimizes IT clouds for big data and IoT - IONOS">
            <a:extLst>
              <a:ext uri="{FF2B5EF4-FFF2-40B4-BE49-F238E27FC236}">
                <a16:creationId xmlns:a16="http://schemas.microsoft.com/office/drawing/2014/main" id="{77DAFB57-E094-49BC-9DA9-6290A4B98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05" y="1600201"/>
            <a:ext cx="803199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10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D409E-A53A-4107-A6F1-549E96FB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Edge computing</a:t>
            </a:r>
            <a:endParaRPr lang="en-US" dirty="0"/>
          </a:p>
        </p:txBody>
      </p:sp>
      <p:pic>
        <p:nvPicPr>
          <p:cNvPr id="4" name="Content Placeholder 3" descr="Edge Computing Model">
            <a:extLst>
              <a:ext uri="{FF2B5EF4-FFF2-40B4-BE49-F238E27FC236}">
                <a16:creationId xmlns:a16="http://schemas.microsoft.com/office/drawing/2014/main" id="{C3EF89C3-7660-459F-8566-CEDA392829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47" y="1209104"/>
            <a:ext cx="5812636" cy="49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6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CE4EC-67A5-4E05-B6C0-03BFEB1C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Cleansing and filter</a:t>
            </a:r>
          </a:p>
          <a:p>
            <a:r>
              <a:rPr lang="vi-VN" dirty="0"/>
              <a:t>Statistic</a:t>
            </a:r>
          </a:p>
          <a:p>
            <a:r>
              <a:rPr lang="vi-VN" dirty="0"/>
              <a:t>Machine Learning and AI (Artificial Intelligence)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702EB-7EC1-4051-8132-6FEF4CFB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3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B622E6-B10F-486C-9A8A-87C19FA1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IoT backend software, multilayer IoT platform</a:t>
            </a:r>
          </a:p>
          <a:p>
            <a:r>
              <a:rPr lang="en-US" dirty="0"/>
              <a:t>Big data in IoT</a:t>
            </a:r>
          </a:p>
          <a:p>
            <a:r>
              <a:rPr lang="en-US" dirty="0"/>
              <a:t>Data analysis in IoT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8A401-DD26-4EEB-AF7B-928DCE65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7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7681" y="1398865"/>
            <a:ext cx="10175846" cy="4525963"/>
          </a:xfrm>
        </p:spPr>
        <p:txBody>
          <a:bodyPr>
            <a:normAutofit/>
          </a:bodyPr>
          <a:lstStyle/>
          <a:p>
            <a:r>
              <a:rPr lang="en-US" dirty="0"/>
              <a:t>Provides the integration layer for connected end devices</a:t>
            </a:r>
          </a:p>
          <a:p>
            <a:r>
              <a:rPr lang="en-US" dirty="0"/>
              <a:t>Collects data from sensor devices</a:t>
            </a:r>
          </a:p>
          <a:p>
            <a:r>
              <a:rPr lang="en-US" dirty="0"/>
              <a:t>Routes control commands back to actuators</a:t>
            </a:r>
          </a:p>
          <a:p>
            <a:r>
              <a:rPr lang="en-US" dirty="0"/>
              <a:t>Saves data for long-term storage, and forward relevant information to frontend applications </a:t>
            </a:r>
            <a:endParaRPr lang="vi-VN" dirty="0"/>
          </a:p>
          <a:p>
            <a:r>
              <a:rPr lang="vi-VN" dirty="0"/>
              <a:t>IoT platform plays a role as a backend software.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89696" y="466972"/>
            <a:ext cx="6321105" cy="802782"/>
          </a:xfrm>
        </p:spPr>
        <p:txBody>
          <a:bodyPr>
            <a:noAutofit/>
          </a:bodyPr>
          <a:lstStyle/>
          <a:p>
            <a:r>
              <a:rPr lang="en-US" sz="2800" dirty="0"/>
              <a:t>The backend of an IoT solution</a:t>
            </a:r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IoT platform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11E5B-2996-4B44-8D6E-9C9F055C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IoT platform is a multi-layer </a:t>
            </a:r>
            <a:r>
              <a:rPr lang="vi-VN" dirty="0"/>
              <a:t>system</a:t>
            </a:r>
            <a:r>
              <a:rPr lang="en-US" dirty="0"/>
              <a:t> that enables provisioning, management, and automation of connected devices within the Internet of Things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5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DED86-37F7-4A03-BCAC-F796F8349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472" y="1161122"/>
            <a:ext cx="6896158" cy="51411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IoT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4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D95374-3901-423F-BFE8-B12D5C97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 broker is an event-oriented middleware for the asynchronous routing of</a:t>
            </a:r>
            <a:r>
              <a:rPr lang="vi-VN" dirty="0"/>
              <a:t> </a:t>
            </a:r>
            <a:r>
              <a:rPr lang="en-US" dirty="0"/>
              <a:t>messages that is fed by</a:t>
            </a:r>
            <a:r>
              <a:rPr lang="vi-VN" dirty="0"/>
              <a:t> IoT devices</a:t>
            </a:r>
          </a:p>
          <a:p>
            <a:r>
              <a:rPr lang="vi-VN" dirty="0"/>
              <a:t>T</a:t>
            </a:r>
            <a:r>
              <a:rPr lang="en-US" dirty="0"/>
              <a:t>he broker is at the core of many distributed backend systems</a:t>
            </a:r>
            <a:r>
              <a:rPr lang="vi-VN" dirty="0"/>
              <a:t> </a:t>
            </a:r>
            <a:r>
              <a:rPr lang="en-US" dirty="0"/>
              <a:t>such as IoT platforms</a:t>
            </a:r>
            <a:endParaRPr lang="vi-VN" dirty="0"/>
          </a:p>
          <a:p>
            <a:r>
              <a:rPr lang="en-US" dirty="0"/>
              <a:t>In the context of the IoT, a message broker is not only a module for internal</a:t>
            </a:r>
            <a:r>
              <a:rPr lang="vi-VN" dirty="0"/>
              <a:t> </a:t>
            </a:r>
            <a:r>
              <a:rPr lang="en-US" dirty="0"/>
              <a:t>communication, but </a:t>
            </a:r>
            <a:r>
              <a:rPr lang="vi-VN" dirty="0"/>
              <a:t>also </a:t>
            </a:r>
            <a:r>
              <a:rPr lang="en-US" dirty="0"/>
              <a:t>primarily responsible for data ingestion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F3BC5B-773E-423B-99D7-BBD2C889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144" y="466972"/>
            <a:ext cx="6052657" cy="802782"/>
          </a:xfrm>
        </p:spPr>
        <p:txBody>
          <a:bodyPr>
            <a:normAutofit fontScale="90000"/>
          </a:bodyPr>
          <a:lstStyle/>
          <a:p>
            <a:r>
              <a:rPr lang="en-US" dirty="0"/>
              <a:t>Message Handling</a:t>
            </a:r>
            <a:r>
              <a:rPr lang="vi-VN" dirty="0"/>
              <a:t> layer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1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ADB46F-A611-406D-94C2-6361C06B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the data ingested from IoT devices may only be of immediate value</a:t>
            </a:r>
            <a:endParaRPr lang="vi-VN" dirty="0"/>
          </a:p>
          <a:p>
            <a:r>
              <a:rPr lang="vi-VN" dirty="0"/>
              <a:t>Some IoT </a:t>
            </a:r>
            <a:r>
              <a:rPr lang="en-US" dirty="0"/>
              <a:t>data may be useful when</a:t>
            </a:r>
            <a:r>
              <a:rPr lang="vi-VN" dirty="0"/>
              <a:t> </a:t>
            </a:r>
            <a:r>
              <a:rPr lang="en-US" dirty="0"/>
              <a:t>agglomerated and analyzed over a longer </a:t>
            </a:r>
            <a:r>
              <a:rPr lang="vi-VN" dirty="0"/>
              <a:t>period</a:t>
            </a:r>
          </a:p>
          <a:p>
            <a:r>
              <a:rPr lang="vi-VN" dirty="0"/>
              <a:t>Relational databases</a:t>
            </a:r>
          </a:p>
          <a:p>
            <a:r>
              <a:rPr lang="vi-VN" dirty="0"/>
              <a:t>NoSQL databases</a:t>
            </a:r>
          </a:p>
          <a:p>
            <a:r>
              <a:rPr lang="vi-VN" dirty="0"/>
              <a:t>Time-series databases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7E290-4AF8-42EA-904A-7B4FA87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  <a:r>
              <a:rPr lang="vi-VN" dirty="0"/>
              <a:t>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3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8AA9F-642E-4369-96E9-6B2317AE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Relational databases</a:t>
            </a:r>
            <a:br>
              <a:rPr lang="vi-VN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86669F-0215-45DA-B57C-379BE378B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59232"/>
            <a:ext cx="8229600" cy="4407898"/>
          </a:xfrm>
        </p:spPr>
      </p:pic>
    </p:spTree>
    <p:extLst>
      <p:ext uri="{BB962C8B-B14F-4D97-AF65-F5344CB8AC3E}">
        <p14:creationId xmlns:p14="http://schemas.microsoft.com/office/powerpoint/2010/main" val="81767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274CB6-D454-4BAD-92AA-C56D222CC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72050" y="1079703"/>
            <a:ext cx="7713677" cy="1579228"/>
          </a:xfrm>
        </p:spPr>
        <p:txBody>
          <a:bodyPr>
            <a:normAutofit/>
          </a:bodyPr>
          <a:lstStyle/>
          <a:p>
            <a:r>
              <a:rPr lang="en-US" dirty="0"/>
              <a:t>Key : value store (a hash, or dictionary)</a:t>
            </a:r>
          </a:p>
          <a:p>
            <a:r>
              <a:rPr lang="en-US" dirty="0"/>
              <a:t>Graph (key ! relationship ! value)</a:t>
            </a:r>
          </a:p>
          <a:p>
            <a:r>
              <a:rPr lang="en-US" dirty="0"/>
              <a:t>Tuple (more complex structures)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CA32E-2BB6-47AD-B557-ADBB3813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459" y="2642533"/>
            <a:ext cx="6711192" cy="3657601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81946E-F0B2-470C-AA2F-CD6F4C78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1" y="156476"/>
            <a:ext cx="5791199" cy="802782"/>
          </a:xfrm>
        </p:spPr>
        <p:txBody>
          <a:bodyPr>
            <a:normAutofit/>
          </a:bodyPr>
          <a:lstStyle/>
          <a:p>
            <a:r>
              <a:rPr lang="vi-VN" sz="3200" b="1" dirty="0"/>
              <a:t>NoSQL databases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687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wichVN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4.3_FGW.pptx" id="{524CC326-1544-4F17-B097-989EDD2AA375}" vid="{680F990E-BBDF-4C21-AAC8-33961D5B98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4.3_FGW</Template>
  <TotalTime>266</TotalTime>
  <Words>358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Verdana</vt:lpstr>
      <vt:lpstr>Office Theme</vt:lpstr>
      <vt:lpstr>PowerPoint Presentation</vt:lpstr>
      <vt:lpstr>Overview </vt:lpstr>
      <vt:lpstr>The backend of an IoT solution</vt:lpstr>
      <vt:lpstr>IoT platform</vt:lpstr>
      <vt:lpstr>IoT platform</vt:lpstr>
      <vt:lpstr>Message Handling layer </vt:lpstr>
      <vt:lpstr>Storage layer</vt:lpstr>
      <vt:lpstr>Relational databases </vt:lpstr>
      <vt:lpstr>NoSQL databases</vt:lpstr>
      <vt:lpstr>Time-series databases</vt:lpstr>
      <vt:lpstr>Big data</vt:lpstr>
      <vt:lpstr>Big data</vt:lpstr>
      <vt:lpstr>Computing demands</vt:lpstr>
      <vt:lpstr>Computing demands</vt:lpstr>
      <vt:lpstr>Edge computing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 Trong</dc:creator>
  <cp:lastModifiedBy>Minh Tran Trong</cp:lastModifiedBy>
  <cp:revision>16</cp:revision>
  <dcterms:created xsi:type="dcterms:W3CDTF">2021-03-31T00:54:50Z</dcterms:created>
  <dcterms:modified xsi:type="dcterms:W3CDTF">2021-04-12T03:59:33Z</dcterms:modified>
</cp:coreProperties>
</file>