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91"/>
    <a:srgbClr val="F06E28"/>
    <a:srgbClr val="1200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50000"/>
  </p:normalViewPr>
  <p:slideViewPr>
    <p:cSldViewPr snapToGrid="0" snapToObjects="1">
      <p:cViewPr varScale="1">
        <p:scale>
          <a:sx n="114" d="100"/>
          <a:sy n="114" d="100"/>
        </p:scale>
        <p:origin x="414"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C51BE-9B66-B447-8629-F07BEC8B0A22}" type="datetimeFigureOut">
              <a:rPr lang="en-US" smtClean="0"/>
              <a:t>4/12/2021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9C81B-2B23-F740-97B9-1E5157854B66}" type="slidenum">
              <a:rPr lang="en-US" smtClean="0"/>
              <a:t>‹#›</a:t>
            </a:fld>
            <a:endParaRPr lang="en-US"/>
          </a:p>
        </p:txBody>
      </p:sp>
    </p:spTree>
    <p:extLst>
      <p:ext uri="{BB962C8B-B14F-4D97-AF65-F5344CB8AC3E}">
        <p14:creationId xmlns:p14="http://schemas.microsoft.com/office/powerpoint/2010/main" val="403051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F5FDA-18EE-44B9-B72D-FC55DDD8159A}"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E5128-1C8F-4D24-BB18-329D5C566917}" type="slidenum">
              <a:rPr lang="en-US" smtClean="0"/>
              <a:t>‹#›</a:t>
            </a:fld>
            <a:endParaRPr lang="en-US"/>
          </a:p>
        </p:txBody>
      </p:sp>
    </p:spTree>
    <p:extLst>
      <p:ext uri="{BB962C8B-B14F-4D97-AF65-F5344CB8AC3E}">
        <p14:creationId xmlns:p14="http://schemas.microsoft.com/office/powerpoint/2010/main" val="551894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digikey.com/en/articles/techzone/2016/apr/options-for-powering-your-wireless-iot-devic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BF6AE-C5CA-43B9-8C5D-4A21E5E5EB31}" type="slidenum">
              <a:rPr lang="en-US" smtClean="0"/>
              <a:t>3</a:t>
            </a:fld>
            <a:endParaRPr lang="en-US"/>
          </a:p>
        </p:txBody>
      </p:sp>
    </p:spTree>
    <p:extLst>
      <p:ext uri="{BB962C8B-B14F-4D97-AF65-F5344CB8AC3E}">
        <p14:creationId xmlns:p14="http://schemas.microsoft.com/office/powerpoint/2010/main" val="13014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Our </a:t>
            </a:r>
            <a:r>
              <a:rPr lang="en-US" sz="1200" b="1" i="0" kern="1200" dirty="0">
                <a:solidFill>
                  <a:schemeClr val="tx1"/>
                </a:solidFill>
                <a:effectLst/>
                <a:latin typeface="+mn-lt"/>
                <a:ea typeface="+mn-ea"/>
                <a:cs typeface="+mn-cs"/>
              </a:rPr>
              <a:t>inputs</a:t>
            </a:r>
            <a:r>
              <a:rPr lang="en-US" sz="1200" b="0" i="0" kern="1200" dirty="0">
                <a:solidFill>
                  <a:schemeClr val="tx1"/>
                </a:solidFill>
                <a:effectLst/>
                <a:latin typeface="+mn-lt"/>
                <a:ea typeface="+mn-ea"/>
                <a:cs typeface="+mn-cs"/>
              </a:rPr>
              <a:t> are: coffee, water, a filter, electricity</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output</a:t>
            </a:r>
            <a:r>
              <a:rPr lang="en-US" sz="1200" b="0" i="0" kern="1200" dirty="0">
                <a:solidFill>
                  <a:schemeClr val="tx1"/>
                </a:solidFill>
                <a:effectLst/>
                <a:latin typeface="+mn-lt"/>
                <a:ea typeface="+mn-ea"/>
                <a:cs typeface="+mn-cs"/>
              </a:rPr>
              <a:t> is coffee.</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however, that there are other inputs to our simple coffee pot system. The </a:t>
            </a:r>
            <a:r>
              <a:rPr lang="en-US" sz="1200" b="1" i="0" kern="1200" dirty="0">
                <a:solidFill>
                  <a:schemeClr val="tx1"/>
                </a:solidFill>
                <a:effectLst/>
                <a:latin typeface="+mn-lt"/>
                <a:ea typeface="+mn-ea"/>
                <a:cs typeface="+mn-cs"/>
              </a:rPr>
              <a:t>constraints </a:t>
            </a:r>
            <a:r>
              <a:rPr lang="en-US" sz="1200" b="0" i="0" kern="1200" dirty="0">
                <a:solidFill>
                  <a:schemeClr val="tx1"/>
                </a:solidFill>
                <a:effectLst/>
                <a:latin typeface="+mn-lt"/>
                <a:ea typeface="+mn-ea"/>
                <a:cs typeface="+mn-cs"/>
              </a:rPr>
              <a:t>can be the size of the coffee maker and the quantity of coffee and water available; the </a:t>
            </a:r>
            <a:r>
              <a:rPr lang="en-US" sz="1200" b="1" i="0" kern="1200" dirty="0">
                <a:solidFill>
                  <a:schemeClr val="tx1"/>
                </a:solidFill>
                <a:effectLst/>
                <a:latin typeface="+mn-lt"/>
                <a:ea typeface="+mn-ea"/>
                <a:cs typeface="+mn-cs"/>
              </a:rPr>
              <a:t>mechanism</a:t>
            </a:r>
            <a:r>
              <a:rPr lang="en-US" sz="1200" b="0" i="0" kern="1200" dirty="0">
                <a:solidFill>
                  <a:schemeClr val="tx1"/>
                </a:solidFill>
                <a:effectLst/>
                <a:latin typeface="+mn-lt"/>
                <a:ea typeface="+mn-ea"/>
                <a:cs typeface="+mn-cs"/>
              </a:rPr>
              <a:t> may be the need for someone to fill the filter with ground coffee and it insert into the coffee maker, pour water into the coffee maker, and so on.</a:t>
            </a:r>
          </a:p>
          <a:p>
            <a:endParaRPr lang="en-US" dirty="0"/>
          </a:p>
        </p:txBody>
      </p:sp>
      <p:sp>
        <p:nvSpPr>
          <p:cNvPr id="4" name="Slide Number Placeholder 3"/>
          <p:cNvSpPr>
            <a:spLocks noGrp="1"/>
          </p:cNvSpPr>
          <p:nvPr>
            <p:ph type="sldNum" sz="quarter" idx="10"/>
          </p:nvPr>
        </p:nvSpPr>
        <p:spPr/>
        <p:txBody>
          <a:bodyPr/>
          <a:lstStyle/>
          <a:p>
            <a:fld id="{D2EBF6AE-C5CA-43B9-8C5D-4A21E5E5EB31}" type="slidenum">
              <a:rPr lang="en-US" smtClean="0"/>
              <a:t>4</a:t>
            </a:fld>
            <a:endParaRPr lang="en-US"/>
          </a:p>
        </p:txBody>
      </p:sp>
    </p:spTree>
    <p:extLst>
      <p:ext uri="{BB962C8B-B14F-4D97-AF65-F5344CB8AC3E}">
        <p14:creationId xmlns:p14="http://schemas.microsoft.com/office/powerpoint/2010/main" val="1854516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BF6AE-C5CA-43B9-8C5D-4A21E5E5EB31}" type="slidenum">
              <a:rPr lang="en-US" smtClean="0"/>
              <a:t>5</a:t>
            </a:fld>
            <a:endParaRPr lang="en-US"/>
          </a:p>
        </p:txBody>
      </p:sp>
    </p:spTree>
    <p:extLst>
      <p:ext uri="{BB962C8B-B14F-4D97-AF65-F5344CB8AC3E}">
        <p14:creationId xmlns:p14="http://schemas.microsoft.com/office/powerpoint/2010/main" val="39879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Video: Demo - Open and closed loop motor control</a:t>
            </a:r>
            <a:endParaRPr lang="en-US" dirty="0"/>
          </a:p>
          <a:p>
            <a:r>
              <a:rPr lang="en-US" dirty="0"/>
              <a:t>https://youtu.be/YRR_b-vEV8I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Video: Robotic car, closed loop control example</a:t>
            </a:r>
          </a:p>
          <a:p>
            <a:r>
              <a:rPr lang="en-US" dirty="0"/>
              <a:t>https://youtu.be/LfydfvHyikM</a:t>
            </a:r>
          </a:p>
        </p:txBody>
      </p:sp>
      <p:sp>
        <p:nvSpPr>
          <p:cNvPr id="4" name="Slide Number Placeholder 3"/>
          <p:cNvSpPr>
            <a:spLocks noGrp="1"/>
          </p:cNvSpPr>
          <p:nvPr>
            <p:ph type="sldNum" sz="quarter" idx="10"/>
          </p:nvPr>
        </p:nvSpPr>
        <p:spPr/>
        <p:txBody>
          <a:bodyPr/>
          <a:lstStyle/>
          <a:p>
            <a:fld id="{D2EBF6AE-C5CA-43B9-8C5D-4A21E5E5EB31}" type="slidenum">
              <a:rPr lang="en-US" smtClean="0"/>
              <a:t>6</a:t>
            </a:fld>
            <a:endParaRPr lang="en-US"/>
          </a:p>
        </p:txBody>
      </p:sp>
    </p:spTree>
    <p:extLst>
      <p:ext uri="{BB962C8B-B14F-4D97-AF65-F5344CB8AC3E}">
        <p14:creationId xmlns:p14="http://schemas.microsoft.com/office/powerpoint/2010/main" val="74059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BF6AE-C5CA-43B9-8C5D-4A21E5E5EB31}" type="slidenum">
              <a:rPr lang="en-US" smtClean="0"/>
              <a:t>12</a:t>
            </a:fld>
            <a:endParaRPr lang="en-US"/>
          </a:p>
        </p:txBody>
      </p:sp>
    </p:spTree>
    <p:extLst>
      <p:ext uri="{BB962C8B-B14F-4D97-AF65-F5344CB8AC3E}">
        <p14:creationId xmlns:p14="http://schemas.microsoft.com/office/powerpoint/2010/main" val="401513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BF6AE-C5CA-43B9-8C5D-4A21E5E5EB31}" type="slidenum">
              <a:rPr lang="en-US" smtClean="0"/>
              <a:t>13</a:t>
            </a:fld>
            <a:endParaRPr lang="en-US"/>
          </a:p>
        </p:txBody>
      </p:sp>
    </p:spTree>
    <p:extLst>
      <p:ext uri="{BB962C8B-B14F-4D97-AF65-F5344CB8AC3E}">
        <p14:creationId xmlns:p14="http://schemas.microsoft.com/office/powerpoint/2010/main" val="105931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Schweber</a:t>
            </a:r>
            <a:r>
              <a:rPr lang="en-US" sz="1200" b="0" i="0" kern="1200" dirty="0">
                <a:solidFill>
                  <a:schemeClr val="tx1"/>
                </a:solidFill>
                <a:effectLst/>
                <a:latin typeface="+mn-lt"/>
                <a:ea typeface="+mn-ea"/>
                <a:cs typeface="+mn-cs"/>
              </a:rPr>
              <a:t>, Bill. 2016. “Options for Powering your Wireless </a:t>
            </a:r>
            <a:r>
              <a:rPr lang="en-US" sz="1200" b="0" i="0" kern="1200" dirty="0" err="1">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Device” </a:t>
            </a:r>
            <a:r>
              <a:rPr lang="en-US" sz="1200" b="0" i="0" kern="1200" dirty="0" err="1">
                <a:solidFill>
                  <a:schemeClr val="tx1"/>
                </a:solidFill>
                <a:effectLst/>
                <a:latin typeface="+mn-lt"/>
                <a:ea typeface="+mn-ea"/>
                <a:cs typeface="+mn-cs"/>
              </a:rPr>
              <a:t>Digi</a:t>
            </a:r>
            <a:r>
              <a:rPr lang="en-US" sz="1200" b="0" i="0" kern="1200" dirty="0">
                <a:solidFill>
                  <a:schemeClr val="tx1"/>
                </a:solidFill>
                <a:effectLst/>
                <a:latin typeface="+mn-lt"/>
                <a:ea typeface="+mn-ea"/>
                <a:cs typeface="+mn-cs"/>
              </a:rPr>
              <a:t>-Key Electronics; </a:t>
            </a:r>
            <a:r>
              <a:rPr lang="en-US" sz="1200" b="0" i="0" u="sng" kern="1200" dirty="0">
                <a:solidFill>
                  <a:schemeClr val="tx1"/>
                </a:solidFill>
                <a:effectLst/>
                <a:latin typeface="+mn-lt"/>
                <a:ea typeface="+mn-ea"/>
                <a:cs typeface="+mn-cs"/>
                <a:hlinkClick r:id="rId3"/>
              </a:rPr>
              <a:t>https://www.digikey.com/en/articles/techzone/2016/apr/options-for-powering-your-wireless-iot-device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2EBF6AE-C5CA-43B9-8C5D-4A21E5E5EB31}" type="slidenum">
              <a:rPr lang="en-US" smtClean="0"/>
              <a:t>22</a:t>
            </a:fld>
            <a:endParaRPr lang="en-US"/>
          </a:p>
        </p:txBody>
      </p:sp>
    </p:spTree>
    <p:extLst>
      <p:ext uri="{BB962C8B-B14F-4D97-AF65-F5344CB8AC3E}">
        <p14:creationId xmlns:p14="http://schemas.microsoft.com/office/powerpoint/2010/main" val="919022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57"/>
            <a:ext cx="12192000" cy="6856286"/>
          </a:xfrm>
          <a:prstGeom prst="rect">
            <a:avLst/>
          </a:prstGeom>
        </p:spPr>
      </p:pic>
      <p:sp>
        <p:nvSpPr>
          <p:cNvPr id="2" name="Title 1"/>
          <p:cNvSpPr>
            <a:spLocks noGrp="1"/>
          </p:cNvSpPr>
          <p:nvPr>
            <p:ph type="ctrTitle" hasCustomPrompt="1"/>
          </p:nvPr>
        </p:nvSpPr>
        <p:spPr>
          <a:xfrm>
            <a:off x="1117600" y="596900"/>
            <a:ext cx="7941733" cy="1358900"/>
          </a:xfrm>
          <a:prstGeom prst="rect">
            <a:avLst/>
          </a:prstGeom>
        </p:spPr>
        <p:txBody>
          <a:bodyPr/>
          <a:lstStyle>
            <a:lvl1pPr algn="r">
              <a:defRPr sz="3600" b="1">
                <a:solidFill>
                  <a:srgbClr val="FFFFFF"/>
                </a:solidFill>
              </a:defRPr>
            </a:lvl1pPr>
          </a:lstStyle>
          <a:p>
            <a:r>
              <a:rPr lang="vi-VN" dirty="0"/>
              <a:t>HEADLINE</a:t>
            </a:r>
            <a:br>
              <a:rPr lang="vi-VN" dirty="0"/>
            </a:br>
            <a:r>
              <a:rPr lang="vi-VN" dirty="0"/>
              <a:t>HERE</a:t>
            </a:r>
            <a:endParaRPr lang="en-US" dirty="0"/>
          </a:p>
        </p:txBody>
      </p:sp>
      <p:sp>
        <p:nvSpPr>
          <p:cNvPr id="3" name="Subtitle 2"/>
          <p:cNvSpPr>
            <a:spLocks noGrp="1"/>
          </p:cNvSpPr>
          <p:nvPr>
            <p:ph type="subTitle" idx="1" hasCustomPrompt="1"/>
          </p:nvPr>
        </p:nvSpPr>
        <p:spPr>
          <a:xfrm>
            <a:off x="1117600"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a:t>Full name</a:t>
            </a:r>
          </a:p>
          <a:p>
            <a:r>
              <a:rPr lang="vi-VN" dirty="0"/>
              <a:t>Title</a:t>
            </a:r>
            <a:endParaRPr lang="en-US" dirty="0"/>
          </a:p>
        </p:txBody>
      </p:sp>
      <p:pic>
        <p:nvPicPr>
          <p:cNvPr id="9" name="Picture 8"/>
          <p:cNvPicPr>
            <a:picLocks noChangeAspect="1"/>
          </p:cNvPicPr>
          <p:nvPr userDrawn="1"/>
        </p:nvPicPr>
        <p:blipFill>
          <a:blip r:embed="rId3"/>
          <a:stretch>
            <a:fillRect/>
          </a:stretch>
        </p:blipFill>
        <p:spPr>
          <a:xfrm>
            <a:off x="9313333" y="596900"/>
            <a:ext cx="271780" cy="1358900"/>
          </a:xfrm>
          <a:prstGeom prst="rect">
            <a:avLst/>
          </a:prstGeom>
        </p:spPr>
      </p:pic>
    </p:spTree>
    <p:extLst>
      <p:ext uri="{BB962C8B-B14F-4D97-AF65-F5344CB8AC3E}">
        <p14:creationId xmlns:p14="http://schemas.microsoft.com/office/powerpoint/2010/main" val="12789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sz="3000" baseline="0">
                <a:solidFill>
                  <a:schemeClr val="tx2"/>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a:t>Heading 1</a:t>
            </a:r>
            <a:endParaRPr lang="en-US" dirty="0"/>
          </a:p>
          <a:p>
            <a:pPr lvl="1"/>
            <a:r>
              <a:rPr lang="en-US" dirty="0"/>
              <a:t>S</a:t>
            </a:r>
            <a:r>
              <a:rPr lang="vi-VN" dirty="0"/>
              <a:t>ub heading</a:t>
            </a:r>
            <a:endParaRPr lang="en-US" dirty="0"/>
          </a:p>
          <a:p>
            <a:pPr lvl="2"/>
            <a:r>
              <a:rPr lang="vi-VN" dirty="0"/>
              <a:t>Content</a:t>
            </a:r>
            <a:endParaRPr lang="en-US" dirty="0"/>
          </a:p>
          <a:p>
            <a:pPr lvl="3"/>
            <a:r>
              <a:rPr lang="vi-VN" dirty="0"/>
              <a:t>Sub</a:t>
            </a:r>
            <a:endParaRPr lang="en-US" dirty="0"/>
          </a:p>
          <a:p>
            <a:pPr lvl="4"/>
            <a:r>
              <a:rPr lang="vi-VN" dirty="0"/>
              <a:t>Sub</a:t>
            </a:r>
            <a:endParaRPr lang="en-US" dirty="0"/>
          </a:p>
        </p:txBody>
      </p:sp>
      <p:sp>
        <p:nvSpPr>
          <p:cNvPr id="9" name="Title 1"/>
          <p:cNvSpPr>
            <a:spLocks noGrp="1"/>
          </p:cNvSpPr>
          <p:nvPr>
            <p:ph type="title" hasCustomPrompt="1"/>
          </p:nvPr>
        </p:nvSpPr>
        <p:spPr>
          <a:xfrm>
            <a:off x="4588936" y="466972"/>
            <a:ext cx="6993465" cy="802782"/>
          </a:xfrm>
          <a:prstGeom prst="rect">
            <a:avLst/>
          </a:prstGeom>
        </p:spPr>
        <p:txBody>
          <a:bodyPr>
            <a:normAutofit/>
          </a:bodyPr>
          <a:lstStyle>
            <a:lvl1pPr>
              <a:defRPr sz="3600" b="1">
                <a:solidFill>
                  <a:srgbClr val="2E3791"/>
                </a:solidFill>
                <a:latin typeface="+mj-lt"/>
              </a:defRPr>
            </a:lvl1pPr>
          </a:lstStyle>
          <a:p>
            <a:r>
              <a:rPr lang="vi-VN" dirty="0"/>
              <a:t>HEADLINE HERE</a:t>
            </a:r>
            <a:endParaRPr lang="en-US" dirty="0"/>
          </a:p>
        </p:txBody>
      </p:sp>
    </p:spTree>
    <p:extLst>
      <p:ext uri="{BB962C8B-B14F-4D97-AF65-F5344CB8AC3E}">
        <p14:creationId xmlns:p14="http://schemas.microsoft.com/office/powerpoint/2010/main" val="113347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t"/>
          <a:lstStyle>
            <a:lvl1pPr algn="r">
              <a:defRPr sz="4000" b="1" cap="all">
                <a:solidFill>
                  <a:srgbClr val="2E3791"/>
                </a:solidFill>
              </a:defRPr>
            </a:lvl1pPr>
          </a:lstStyle>
          <a:p>
            <a:r>
              <a:rPr lang="vi-VN" dirty="0"/>
              <a:t>HEADLINE</a:t>
            </a:r>
            <a:br>
              <a:rPr lang="vi-VN" dirty="0"/>
            </a:br>
            <a:r>
              <a:rPr lang="vi-VN" dirty="0"/>
              <a:t>here</a:t>
            </a:r>
            <a:endParaRPr lang="en-US" dirty="0"/>
          </a:p>
        </p:txBody>
      </p:sp>
      <p:sp>
        <p:nvSpPr>
          <p:cNvPr id="3" name="Text Placeholder 2"/>
          <p:cNvSpPr>
            <a:spLocks noGrp="1"/>
          </p:cNvSpPr>
          <p:nvPr>
            <p:ph type="body" idx="1" hasCustomPrompt="1"/>
          </p:nvPr>
        </p:nvSpPr>
        <p:spPr>
          <a:xfrm>
            <a:off x="963085" y="4270376"/>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351453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3860801" y="2"/>
            <a:ext cx="7721599" cy="802782"/>
          </a:xfrm>
          <a:prstGeom prst="rect">
            <a:avLst/>
          </a:prstGeom>
        </p:spPr>
        <p:txBody>
          <a:bodyPr>
            <a:normAutofit/>
          </a:bodyPr>
          <a:lstStyle>
            <a:lvl1pPr>
              <a:defRPr sz="2000">
                <a:solidFill>
                  <a:srgbClr val="2E3791"/>
                </a:solidFill>
              </a:defRPr>
            </a:lvl1pPr>
          </a:lstStyle>
          <a:p>
            <a:r>
              <a:rPr lang="en-US"/>
              <a:t>Click to edit Master title style</a:t>
            </a:r>
            <a:endParaRPr lang="en-US" dirty="0"/>
          </a:p>
        </p:txBody>
      </p:sp>
      <p:sp>
        <p:nvSpPr>
          <p:cNvPr id="12"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4/12/2021</a:t>
            </a:fld>
            <a:endParaRPr lang="en-US" dirty="0"/>
          </a:p>
        </p:txBody>
      </p:sp>
      <p:sp>
        <p:nvSpPr>
          <p:cNvPr id="13"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105471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3639993" y="2"/>
            <a:ext cx="7942407" cy="802782"/>
          </a:xfrm>
          <a:prstGeom prst="rect">
            <a:avLst/>
          </a:prstGeom>
        </p:spPr>
        <p:txBody>
          <a:bodyPr>
            <a:normAutofit/>
          </a:bodyPr>
          <a:lstStyle>
            <a:lvl1pPr>
              <a:defRPr sz="2000">
                <a:solidFill>
                  <a:srgbClr val="2E3791"/>
                </a:solidFill>
              </a:defRPr>
            </a:lvl1pPr>
          </a:lstStyle>
          <a:p>
            <a:r>
              <a:rPr lang="en-US"/>
              <a:t>Click to edit Master title style</a:t>
            </a:r>
            <a:endParaRPr lang="en-US" dirty="0"/>
          </a:p>
        </p:txBody>
      </p:sp>
      <p:sp>
        <p:nvSpPr>
          <p:cNvPr id="10"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4/12/2021</a:t>
            </a:fld>
            <a:endParaRPr lang="en-US" dirty="0"/>
          </a:p>
        </p:txBody>
      </p:sp>
      <p:sp>
        <p:nvSpPr>
          <p:cNvPr id="11"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27887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solidFill>
                  <a:srgbClr val="2E379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Title 1"/>
          <p:cNvSpPr>
            <a:spLocks noGrp="1"/>
          </p:cNvSpPr>
          <p:nvPr>
            <p:ph type="title"/>
          </p:nvPr>
        </p:nvSpPr>
        <p:spPr>
          <a:xfrm>
            <a:off x="963085" y="4406900"/>
            <a:ext cx="5386916" cy="1930400"/>
          </a:xfrm>
          <a:prstGeom prst="rect">
            <a:avLst/>
          </a:prstGeom>
        </p:spPr>
        <p:txBody>
          <a:bodyPr anchor="t"/>
          <a:lstStyle>
            <a:lvl1pPr algn="r">
              <a:defRPr sz="2800" b="1" cap="all">
                <a:solidFill>
                  <a:srgbClr val="2E3791"/>
                </a:solidFill>
              </a:defRPr>
            </a:lvl1pPr>
          </a:lstStyle>
          <a:p>
            <a:r>
              <a:rPr lang="en-US"/>
              <a:t>Click to edit Master title style</a:t>
            </a:r>
            <a:endParaRPr lang="en-US" dirty="0"/>
          </a:p>
        </p:txBody>
      </p:sp>
      <p:sp>
        <p:nvSpPr>
          <p:cNvPr id="8" name="Text Placeholder 2"/>
          <p:cNvSpPr>
            <a:spLocks noGrp="1"/>
          </p:cNvSpPr>
          <p:nvPr>
            <p:ph type="body" idx="10"/>
          </p:nvPr>
        </p:nvSpPr>
        <p:spPr>
          <a:xfrm>
            <a:off x="963085" y="2906714"/>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9471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ctr"/>
          <a:lstStyle>
            <a:lvl1pPr algn="r">
              <a:defRPr sz="4000" b="1" cap="all">
                <a:solidFill>
                  <a:srgbClr val="2E3791"/>
                </a:solidFill>
              </a:defRPr>
            </a:lvl1pPr>
          </a:lstStyle>
          <a:p>
            <a:r>
              <a:rPr lang="vi-VN" dirty="0"/>
              <a:t>THANK YOU!</a:t>
            </a:r>
            <a:endParaRPr lang="en-US" dirty="0"/>
          </a:p>
        </p:txBody>
      </p:sp>
      <p:sp>
        <p:nvSpPr>
          <p:cNvPr id="3" name="Text Placeholder 2"/>
          <p:cNvSpPr>
            <a:spLocks noGrp="1"/>
          </p:cNvSpPr>
          <p:nvPr>
            <p:ph type="body" idx="1" hasCustomPrompt="1"/>
          </p:nvPr>
        </p:nvSpPr>
        <p:spPr>
          <a:xfrm>
            <a:off x="963085" y="4270376"/>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199889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B051-E427-A24A-B2DE-63B217F2562D}" type="datetimeFigureOut">
              <a:rPr lang="en-US" smtClean="0"/>
              <a:t>4/12/2021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6BAB-5F5A-164F-A24E-8AA161AED09D}" type="slidenum">
              <a:rPr lang="en-US" smtClean="0"/>
              <a:t>‹#›</a:t>
            </a:fld>
            <a:endParaRPr lang="en-US"/>
          </a:p>
        </p:txBody>
      </p:sp>
    </p:spTree>
    <p:extLst>
      <p:ext uri="{BB962C8B-B14F-4D97-AF65-F5344CB8AC3E}">
        <p14:creationId xmlns:p14="http://schemas.microsoft.com/office/powerpoint/2010/main" val="38779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machinedesign.com/iot/nervous-system-iot" TargetMode="External"/><Relationship Id="rId2" Type="http://schemas.openxmlformats.org/officeDocument/2006/relationships/hyperlink" Target="https://www.youtube.com/watch?v=aqAUmgE3Wy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0300" y="3365500"/>
            <a:ext cx="184666"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51120B6F-5947-414D-B5BA-33306D8FF76E}"/>
              </a:ext>
            </a:extLst>
          </p:cNvPr>
          <p:cNvSpPr txBox="1"/>
          <p:nvPr/>
        </p:nvSpPr>
        <p:spPr>
          <a:xfrm>
            <a:off x="3604471" y="914401"/>
            <a:ext cx="4479721" cy="646331"/>
          </a:xfrm>
          <a:prstGeom prst="rect">
            <a:avLst/>
          </a:prstGeom>
          <a:noFill/>
        </p:spPr>
        <p:txBody>
          <a:bodyPr wrap="square" rtlCol="0">
            <a:spAutoFit/>
          </a:bodyPr>
          <a:lstStyle/>
          <a:p>
            <a:r>
              <a:rPr lang="en-US" sz="3600" b="1" dirty="0">
                <a:solidFill>
                  <a:srgbClr val="FFFF00"/>
                </a:solidFill>
              </a:rPr>
              <a:t>Design IoT system</a:t>
            </a:r>
          </a:p>
        </p:txBody>
      </p:sp>
    </p:spTree>
    <p:extLst>
      <p:ext uri="{BB962C8B-B14F-4D97-AF65-F5344CB8AC3E}">
        <p14:creationId xmlns:p14="http://schemas.microsoft.com/office/powerpoint/2010/main" val="56570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a:bodyPr>
          <a:lstStyle/>
          <a:p>
            <a:r>
              <a:rPr lang="en-US" sz="2800" dirty="0"/>
              <a:t> Questions for Defining a Problem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2727819"/>
              </p:ext>
            </p:extLst>
          </p:nvPr>
        </p:nvGraphicFramePr>
        <p:xfrm>
          <a:off x="2480346" y="1059835"/>
          <a:ext cx="7418664" cy="5255792"/>
        </p:xfrm>
        <a:graphic>
          <a:graphicData uri="http://schemas.openxmlformats.org/drawingml/2006/table">
            <a:tbl>
              <a:tblPr/>
              <a:tblGrid>
                <a:gridCol w="1905713">
                  <a:extLst>
                    <a:ext uri="{9D8B030D-6E8A-4147-A177-3AD203B41FA5}">
                      <a16:colId xmlns:a16="http://schemas.microsoft.com/office/drawing/2014/main" val="20000"/>
                    </a:ext>
                  </a:extLst>
                </a:gridCol>
                <a:gridCol w="5512951">
                  <a:extLst>
                    <a:ext uri="{9D8B030D-6E8A-4147-A177-3AD203B41FA5}">
                      <a16:colId xmlns:a16="http://schemas.microsoft.com/office/drawing/2014/main" val="20001"/>
                    </a:ext>
                  </a:extLst>
                </a:gridCol>
              </a:tblGrid>
              <a:tr h="693216">
                <a:tc>
                  <a:txBody>
                    <a:bodyPr/>
                    <a:lstStyle/>
                    <a:p>
                      <a:pPr fontAlgn="t"/>
                      <a:r>
                        <a:rPr lang="en-US" sz="1600" b="1" i="0" kern="1200" dirty="0">
                          <a:solidFill>
                            <a:schemeClr val="tx1"/>
                          </a:solidFill>
                          <a:effectLst/>
                          <a:latin typeface="+mn-lt"/>
                          <a:ea typeface="+mn-ea"/>
                          <a:cs typeface="+mn-cs"/>
                        </a:rPr>
                        <a:t>What is the Problem?</a:t>
                      </a:r>
                      <a:endParaRPr lang="en-US" sz="1400" dirty="0">
                        <a:effectLst/>
                      </a:endParaRPr>
                    </a:p>
                  </a:txBody>
                  <a:tcPr marL="19678" marR="19678" marT="19678" marB="19678">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rPr>
                        <a:t>Snoring keeps partner awake and causes arguments between the couple.</a:t>
                      </a:r>
                    </a:p>
                    <a:p>
                      <a:endParaRPr lang="en-US" sz="1400" dirty="0"/>
                    </a:p>
                  </a:txBody>
                  <a:tcPr marL="28336" marR="28336" marT="14168" marB="14168">
                    <a:lnL w="12700" cap="flat" cmpd="sng" algn="ctr">
                      <a:solidFill>
                        <a:srgbClr val="4EADC4"/>
                      </a:solidFill>
                      <a:prstDash val="solid"/>
                      <a:round/>
                      <a:headEnd type="none" w="med" len="med"/>
                      <a:tailEnd type="none" w="med" len="med"/>
                    </a:lnL>
                    <a:lnB w="12700" cap="flat" cmpd="sng" algn="ctr">
                      <a:solidFill>
                        <a:srgbClr val="4EADC4"/>
                      </a:solidFill>
                      <a:prstDash val="solid"/>
                      <a:round/>
                      <a:headEnd type="none" w="med" len="med"/>
                      <a:tailEnd type="none" w="med" len="med"/>
                    </a:lnB>
                  </a:tcPr>
                </a:tc>
                <a:extLst>
                  <a:ext uri="{0D108BD9-81ED-4DB2-BD59-A6C34878D82A}">
                    <a16:rowId xmlns:a16="http://schemas.microsoft.com/office/drawing/2014/main" val="10000"/>
                  </a:ext>
                </a:extLst>
              </a:tr>
              <a:tr h="925725">
                <a:tc>
                  <a:txBody>
                    <a:bodyPr/>
                    <a:lstStyle/>
                    <a:p>
                      <a:r>
                        <a:rPr lang="en-US" sz="1400" b="1" dirty="0">
                          <a:solidFill>
                            <a:srgbClr val="414042"/>
                          </a:solidFill>
                          <a:effectLst/>
                        </a:rPr>
                        <a:t>Who has this problem, and what do we know about them?</a:t>
                      </a:r>
                    </a:p>
                  </a:txBody>
                  <a:tcPr marL="19678" marR="19678" marT="19678" marB="19678"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fontAlgn="t"/>
                      <a:r>
                        <a:rPr lang="en-US" sz="1400" dirty="0">
                          <a:effectLst/>
                        </a:rPr>
                        <a:t>A 40 year old woman (non-snorer)</a:t>
                      </a:r>
                    </a:p>
                  </a:txBody>
                  <a:tcPr marL="19678" marR="19678" marT="19678" marB="19678">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1319">
                <a:tc>
                  <a:txBody>
                    <a:bodyPr/>
                    <a:lstStyle/>
                    <a:p>
                      <a:r>
                        <a:rPr lang="en-US" sz="1400" b="1">
                          <a:solidFill>
                            <a:srgbClr val="414042"/>
                          </a:solidFill>
                          <a:effectLst/>
                        </a:rPr>
                        <a:t>What are their concerns and needs?</a:t>
                      </a:r>
                    </a:p>
                  </a:txBody>
                  <a:tcPr marL="19678" marR="19678" marT="19678" marB="19678"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fontAlgn="t"/>
                      <a:r>
                        <a:rPr lang="en-US" sz="1400" dirty="0">
                          <a:effectLst/>
                        </a:rPr>
                        <a:t>She is busy working mother who would like to get a good night’s sleep, while still being able to share a bed with her partner.</a:t>
                      </a:r>
                    </a:p>
                  </a:txBody>
                  <a:tcPr marL="19678" marR="19678" marT="19678" marB="19678">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03269">
                <a:tc>
                  <a:txBody>
                    <a:bodyPr/>
                    <a:lstStyle/>
                    <a:p>
                      <a:r>
                        <a:rPr lang="en-US" sz="1400" b="1">
                          <a:solidFill>
                            <a:srgbClr val="414042"/>
                          </a:solidFill>
                          <a:effectLst/>
                        </a:rPr>
                        <a:t>How do they interact with their environment?</a:t>
                      </a:r>
                    </a:p>
                  </a:txBody>
                  <a:tcPr marL="19678" marR="19678" marT="19678" marB="19678"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fontAlgn="t"/>
                      <a:r>
                        <a:rPr lang="en-US" sz="1400">
                          <a:effectLst/>
                        </a:rPr>
                        <a:t>She and her partner often have an alcoholic drink with their dinner. She also has back problems that sometimes wake her in the night.</a:t>
                      </a:r>
                    </a:p>
                  </a:txBody>
                  <a:tcPr marL="19678" marR="19678" marT="19678" marB="19678">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25725">
                <a:tc>
                  <a:txBody>
                    <a:bodyPr/>
                    <a:lstStyle/>
                    <a:p>
                      <a:r>
                        <a:rPr lang="en-US" sz="1400" b="1">
                          <a:solidFill>
                            <a:srgbClr val="414042"/>
                          </a:solidFill>
                          <a:effectLst/>
                        </a:rPr>
                        <a:t>What causes the problem?</a:t>
                      </a:r>
                    </a:p>
                  </a:txBody>
                  <a:tcPr marL="19678" marR="19678" marT="19678" marB="19678"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fontAlgn="t"/>
                      <a:r>
                        <a:rPr lang="en-US" sz="1400" dirty="0">
                          <a:effectLst/>
                        </a:rPr>
                        <a:t>Snorer partner having an open mouth or blocked nose which causes mouth breathing while asleep.</a:t>
                      </a:r>
                      <a:br>
                        <a:rPr lang="en-US" sz="1400" dirty="0">
                          <a:effectLst/>
                        </a:rPr>
                      </a:br>
                      <a:r>
                        <a:rPr lang="en-US" sz="1400" dirty="0">
                          <a:effectLst/>
                        </a:rPr>
                        <a:t>Other partner not getting to sleep quickly, or sleeping lightly and getting disturbed.</a:t>
                      </a:r>
                    </a:p>
                  </a:txBody>
                  <a:tcPr marL="19678" marR="19678" marT="19678" marB="19678">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03269">
                <a:tc>
                  <a:txBody>
                    <a:bodyPr/>
                    <a:lstStyle/>
                    <a:p>
                      <a:r>
                        <a:rPr lang="en-US" sz="1400" b="1">
                          <a:solidFill>
                            <a:srgbClr val="414042"/>
                          </a:solidFill>
                          <a:effectLst/>
                        </a:rPr>
                        <a:t>When does this problem occur?</a:t>
                      </a:r>
                    </a:p>
                  </a:txBody>
                  <a:tcPr marL="19678" marR="19678" marT="19678" marB="19678"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fontAlgn="t"/>
                      <a:r>
                        <a:rPr lang="en-US" sz="1400">
                          <a:effectLst/>
                        </a:rPr>
                        <a:t>At night time, when the snorer goes to sleep and ends up on his back. If this happens before the other person is asleep, they are kept awake by the snoring.</a:t>
                      </a:r>
                    </a:p>
                  </a:txBody>
                  <a:tcPr marL="19678" marR="19678" marT="19678" marB="19678">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03269">
                <a:tc>
                  <a:txBody>
                    <a:bodyPr/>
                    <a:lstStyle/>
                    <a:p>
                      <a:r>
                        <a:rPr lang="en-US" sz="1400" b="1" dirty="0">
                          <a:solidFill>
                            <a:srgbClr val="414042"/>
                          </a:solidFill>
                          <a:effectLst/>
                        </a:rPr>
                        <a:t>Can you turn this problem into a question?</a:t>
                      </a:r>
                    </a:p>
                  </a:txBody>
                  <a:tcPr marL="19678" marR="19678" marT="19678" marB="19678"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fontAlgn="t"/>
                      <a:r>
                        <a:rPr lang="en-US" sz="1400" dirty="0">
                          <a:effectLst/>
                        </a:rPr>
                        <a:t>How can the snoring be stopped when it is a problem? (i.e. to allow the partner to get to sleep, or</a:t>
                      </a:r>
                    </a:p>
                  </a:txBody>
                  <a:tcPr marL="19678" marR="19678" marT="19678" marB="19678">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5510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Researching solutions</a:t>
            </a:r>
            <a:endParaRPr lang="en-US" dirty="0"/>
          </a:p>
        </p:txBody>
      </p:sp>
      <p:sp>
        <p:nvSpPr>
          <p:cNvPr id="3" name="Content Placeholder 2"/>
          <p:cNvSpPr>
            <a:spLocks noGrp="1"/>
          </p:cNvSpPr>
          <p:nvPr>
            <p:ph idx="1"/>
          </p:nvPr>
        </p:nvSpPr>
        <p:spPr>
          <a:xfrm>
            <a:off x="1981200" y="1600200"/>
            <a:ext cx="8229600" cy="4876800"/>
          </a:xfrm>
        </p:spPr>
        <p:txBody>
          <a:bodyPr>
            <a:normAutofit fontScale="85000" lnSpcReduction="20000"/>
          </a:bodyPr>
          <a:lstStyle/>
          <a:p>
            <a:r>
              <a:rPr lang="en-US" dirty="0"/>
              <a:t>After defining the problem, begin to think outside the box. Try to explore other sectors to find examples of </a:t>
            </a:r>
            <a:r>
              <a:rPr lang="en-US" b="1" dirty="0"/>
              <a:t>different angles</a:t>
            </a:r>
            <a:r>
              <a:rPr lang="en-US" dirty="0"/>
              <a:t> from which to approach the problem.</a:t>
            </a:r>
          </a:p>
          <a:p>
            <a:r>
              <a:rPr lang="en-US" dirty="0"/>
              <a:t>Collect all your information together. Use the list below to interrogate your sources</a:t>
            </a:r>
          </a:p>
          <a:p>
            <a:pPr lvl="1"/>
            <a:r>
              <a:rPr lang="en-US" b="1" dirty="0"/>
              <a:t>Available solutions to this problem or similar, including those discovered through research</a:t>
            </a:r>
          </a:p>
          <a:p>
            <a:pPr lvl="1"/>
            <a:r>
              <a:rPr lang="en-US" b="1" dirty="0"/>
              <a:t>Pros and Cons of this solution? Cost and practicality?</a:t>
            </a:r>
          </a:p>
          <a:p>
            <a:pPr lvl="1"/>
            <a:r>
              <a:rPr lang="en-US" b="1" dirty="0"/>
              <a:t>How is it relevant, innovative and/or disruptive?</a:t>
            </a:r>
          </a:p>
          <a:p>
            <a:pPr lvl="1"/>
            <a:r>
              <a:rPr lang="en-US" b="1" dirty="0"/>
              <a:t>What are the limits of this solution?</a:t>
            </a:r>
          </a:p>
          <a:p>
            <a:pPr lvl="1"/>
            <a:r>
              <a:rPr lang="en-US" b="1" dirty="0"/>
              <a:t>What are the limits of this solution?</a:t>
            </a:r>
            <a:endParaRPr lang="en-US" dirty="0"/>
          </a:p>
        </p:txBody>
      </p:sp>
    </p:spTree>
    <p:extLst>
      <p:ext uri="{BB962C8B-B14F-4D97-AF65-F5344CB8AC3E}">
        <p14:creationId xmlns:p14="http://schemas.microsoft.com/office/powerpoint/2010/main" val="428959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a:bodyPr>
          <a:lstStyle/>
          <a:p>
            <a:r>
              <a:rPr lang="en-US" sz="2800" dirty="0"/>
              <a:t>Example of Everyman’s Snore Stop solution.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3024549"/>
              </p:ext>
            </p:extLst>
          </p:nvPr>
        </p:nvGraphicFramePr>
        <p:xfrm>
          <a:off x="1905000" y="1143699"/>
          <a:ext cx="8458200" cy="5312794"/>
        </p:xfrm>
        <a:graphic>
          <a:graphicData uri="http://schemas.openxmlformats.org/drawingml/2006/table">
            <a:tbl>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0">
                <a:tc gridSpan="4">
                  <a:txBody>
                    <a:bodyPr/>
                    <a:lstStyle/>
                    <a:p>
                      <a:r>
                        <a:rPr lang="en-US" sz="1600" b="1" dirty="0">
                          <a:solidFill>
                            <a:srgbClr val="414042"/>
                          </a:solidFill>
                          <a:effectLst/>
                        </a:rPr>
                        <a:t>What is the Problem?</a:t>
                      </a:r>
                    </a:p>
                  </a:txBody>
                  <a:tcPr marL="24803" marR="24803" marT="24803" marB="24803"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7537">
                <a:tc gridSpan="4">
                  <a:txBody>
                    <a:bodyPr/>
                    <a:lstStyle/>
                    <a:p>
                      <a:pPr fontAlgn="t"/>
                      <a:r>
                        <a:rPr lang="en-US" sz="1600">
                          <a:effectLst/>
                        </a:rPr>
                        <a:t>A snorer keeps their partner awake</a:t>
                      </a:r>
                    </a:p>
                  </a:txBody>
                  <a:tcPr marL="24803" marR="24803" marT="24803" marB="24803">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719742">
                <a:tc>
                  <a:txBody>
                    <a:bodyPr/>
                    <a:lstStyle/>
                    <a:p>
                      <a:r>
                        <a:rPr lang="en-US" sz="1600" b="1" dirty="0">
                          <a:effectLst/>
                        </a:rPr>
                        <a:t>Available solutions to this problem or similar, including those discovered through research</a:t>
                      </a:r>
                    </a:p>
                  </a:txBody>
                  <a:tcPr marL="24803" marR="24803" marT="24803" marB="24803"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r>
                        <a:rPr lang="en-US" sz="1600" b="1" dirty="0">
                          <a:effectLst/>
                        </a:rPr>
                        <a:t>Pros and Cons of this solution? Cost and practicality?</a:t>
                      </a:r>
                    </a:p>
                  </a:txBody>
                  <a:tcPr marL="24803" marR="24803" marT="24803" marB="24803"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r>
                        <a:rPr lang="en-US" sz="1600" b="1">
                          <a:effectLst/>
                        </a:rPr>
                        <a:t>How is it relevant, innovative and/or disruptive?</a:t>
                      </a:r>
                    </a:p>
                  </a:txBody>
                  <a:tcPr marL="24803" marR="24803" marT="24803" marB="24803"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r>
                        <a:rPr lang="en-US" sz="1600" b="1">
                          <a:effectLst/>
                        </a:rPr>
                        <a:t>What are the limits of this solution?</a:t>
                      </a:r>
                    </a:p>
                  </a:txBody>
                  <a:tcPr marL="24803" marR="24803" marT="24803" marB="24803"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256995">
                <a:tc>
                  <a:txBody>
                    <a:bodyPr/>
                    <a:lstStyle/>
                    <a:p>
                      <a:pPr fontAlgn="t"/>
                      <a:r>
                        <a:rPr lang="en-US" sz="1600" dirty="0">
                          <a:effectLst/>
                        </a:rPr>
                        <a:t>1. </a:t>
                      </a:r>
                      <a:r>
                        <a:rPr lang="en-US" sz="1600" dirty="0" err="1">
                          <a:effectLst/>
                        </a:rPr>
                        <a:t>Seatec</a:t>
                      </a:r>
                      <a:r>
                        <a:rPr lang="en-US" sz="1600" dirty="0">
                          <a:effectLst/>
                        </a:rPr>
                        <a:t> Chin Strap</a:t>
                      </a:r>
                    </a:p>
                  </a:txBody>
                  <a:tcPr marL="24803" marR="24803" marT="24803" marB="24803">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fontAlgn="t"/>
                      <a:r>
                        <a:rPr lang="en-US" sz="1600" dirty="0">
                          <a:effectLst/>
                        </a:rPr>
                        <a:t>$24 – affordable Physical device but may be uncomfortable to wear, cause chaffing?</a:t>
                      </a:r>
                    </a:p>
                  </a:txBody>
                  <a:tcPr marL="24803" marR="24803" marT="24803" marB="24803">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fontAlgn="t"/>
                      <a:r>
                        <a:rPr lang="en-US" sz="1600" dirty="0">
                          <a:effectLst/>
                        </a:rPr>
                        <a:t>Also a snoring stopping solution which will allow partner to get to sleep / sleep better. Deals with issues of devices staying on while sleeping.</a:t>
                      </a:r>
                    </a:p>
                  </a:txBody>
                  <a:tcPr marL="24803" marR="24803" marT="24803" marB="24803">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a:txBody>
                    <a:bodyPr/>
                    <a:lstStyle/>
                    <a:p>
                      <a:pPr fontAlgn="t"/>
                      <a:r>
                        <a:rPr lang="en-US" sz="1600" dirty="0">
                          <a:effectLst/>
                        </a:rPr>
                        <a:t>Requires the snorer to wear something that might interrupt their sleep or cause skin irritation.</a:t>
                      </a:r>
                    </a:p>
                  </a:txBody>
                  <a:tcPr marL="24803" marR="24803" marT="24803" marB="24803">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7537">
                <a:tc gridSpan="4">
                  <a:txBody>
                    <a:bodyPr/>
                    <a:lstStyle/>
                    <a:p>
                      <a:r>
                        <a:rPr lang="en-US" sz="1600" b="1" dirty="0">
                          <a:solidFill>
                            <a:srgbClr val="414042"/>
                          </a:solidFill>
                          <a:effectLst/>
                        </a:rPr>
                        <a:t>What can you identify as the key factors of success?</a:t>
                      </a:r>
                    </a:p>
                  </a:txBody>
                  <a:tcPr marL="24803" marR="24803" marT="24803" marB="24803" anchor="ctr">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47537">
                <a:tc gridSpan="4">
                  <a:txBody>
                    <a:bodyPr/>
                    <a:lstStyle/>
                    <a:p>
                      <a:pPr fontAlgn="t"/>
                      <a:r>
                        <a:rPr lang="en-US" sz="1600" dirty="0">
                          <a:effectLst/>
                        </a:rPr>
                        <a:t>A. Simple, affordable, does not require partner to do anything</a:t>
                      </a:r>
                    </a:p>
                  </a:txBody>
                  <a:tcPr marL="24803" marR="24803" marT="24803" marB="24803">
                    <a:lnL w="12700" cap="flat" cmpd="sng" algn="ctr">
                      <a:solidFill>
                        <a:srgbClr val="4EADC4"/>
                      </a:solidFill>
                      <a:prstDash val="solid"/>
                      <a:round/>
                      <a:headEnd type="none" w="med" len="med"/>
                      <a:tailEnd type="none" w="med" len="med"/>
                    </a:lnL>
                    <a:lnR w="12700" cap="flat" cmpd="sng" algn="ctr">
                      <a:solidFill>
                        <a:srgbClr val="4EADC4"/>
                      </a:solidFill>
                      <a:prstDash val="solid"/>
                      <a:round/>
                      <a:headEnd type="none" w="med" len="med"/>
                      <a:tailEnd type="none" w="med" len="med"/>
                    </a:lnR>
                    <a:lnT w="12700" cap="flat" cmpd="sng" algn="ctr">
                      <a:solidFill>
                        <a:srgbClr val="4EADC4"/>
                      </a:solidFill>
                      <a:prstDash val="solid"/>
                      <a:round/>
                      <a:headEnd type="none" w="med" len="med"/>
                      <a:tailEnd type="none" w="med" len="med"/>
                    </a:lnT>
                    <a:lnB w="12700" cap="flat" cmpd="sng" algn="ctr">
                      <a:solidFill>
                        <a:srgbClr val="4EADC4"/>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2473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Diagrams</a:t>
            </a:r>
          </a:p>
        </p:txBody>
      </p:sp>
      <p:sp>
        <p:nvSpPr>
          <p:cNvPr id="3" name="Content Placeholder 2"/>
          <p:cNvSpPr>
            <a:spLocks noGrp="1"/>
          </p:cNvSpPr>
          <p:nvPr>
            <p:ph idx="1"/>
          </p:nvPr>
        </p:nvSpPr>
        <p:spPr>
          <a:xfrm>
            <a:off x="1981200" y="1600202"/>
            <a:ext cx="8229600" cy="1981199"/>
          </a:xfrm>
        </p:spPr>
        <p:txBody>
          <a:bodyPr>
            <a:normAutofit fontScale="92500" lnSpcReduction="20000"/>
          </a:bodyPr>
          <a:lstStyle/>
          <a:p>
            <a:r>
              <a:rPr lang="en-US" dirty="0"/>
              <a:t>If you have an idea you can work with from the previous pages, or another solution you identified in your research, try to draw a </a:t>
            </a:r>
            <a:r>
              <a:rPr lang="en-US" b="1" dirty="0"/>
              <a:t>process diagram</a:t>
            </a:r>
            <a:r>
              <a:rPr lang="en-US" dirty="0"/>
              <a:t> like one you have seen in this module for open or closed loop control systems.</a:t>
            </a:r>
          </a:p>
        </p:txBody>
      </p:sp>
      <p:pic>
        <p:nvPicPr>
          <p:cNvPr id="8196" name="Picture 4" descr="Snore stop proce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3381128"/>
            <a:ext cx="7267575"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79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 system: Choosing sensors</a:t>
            </a:r>
          </a:p>
        </p:txBody>
      </p:sp>
      <p:sp>
        <p:nvSpPr>
          <p:cNvPr id="3" name="Content Placeholder 2"/>
          <p:cNvSpPr>
            <a:spLocks noGrp="1"/>
          </p:cNvSpPr>
          <p:nvPr>
            <p:ph idx="1"/>
          </p:nvPr>
        </p:nvSpPr>
        <p:spPr/>
        <p:txBody>
          <a:bodyPr/>
          <a:lstStyle/>
          <a:p>
            <a:r>
              <a:rPr lang="en-US" dirty="0"/>
              <a:t>Sensors play a significant role in any </a:t>
            </a:r>
            <a:r>
              <a:rPr lang="en-US" dirty="0" err="1"/>
              <a:t>IoT</a:t>
            </a:r>
            <a:r>
              <a:rPr lang="en-US" dirty="0"/>
              <a:t> system, and there are number of parameters to consider when selecting sensors for an </a:t>
            </a:r>
            <a:r>
              <a:rPr lang="en-US" dirty="0" err="1"/>
              <a:t>IoT</a:t>
            </a:r>
            <a:r>
              <a:rPr lang="en-US" dirty="0"/>
              <a:t> system.</a:t>
            </a:r>
          </a:p>
          <a:p>
            <a:pPr lvl="1"/>
            <a:r>
              <a:rPr lang="en-US" b="1" dirty="0"/>
              <a:t>Durability and stability</a:t>
            </a:r>
          </a:p>
          <a:p>
            <a:pPr lvl="1"/>
            <a:r>
              <a:rPr lang="en-US" b="1" dirty="0"/>
              <a:t>Power consumption</a:t>
            </a:r>
          </a:p>
          <a:p>
            <a:pPr lvl="1"/>
            <a:r>
              <a:rPr lang="en-US" b="1" dirty="0"/>
              <a:t>Connection range</a:t>
            </a:r>
          </a:p>
          <a:p>
            <a:pPr lvl="1"/>
            <a:r>
              <a:rPr lang="en-US" b="1" dirty="0"/>
              <a:t> Cost</a:t>
            </a:r>
          </a:p>
          <a:p>
            <a:pPr lvl="1"/>
            <a:endParaRPr lang="en-US" dirty="0"/>
          </a:p>
        </p:txBody>
      </p:sp>
    </p:spTree>
    <p:extLst>
      <p:ext uri="{BB962C8B-B14F-4D97-AF65-F5344CB8AC3E}">
        <p14:creationId xmlns:p14="http://schemas.microsoft.com/office/powerpoint/2010/main" val="57080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 system: </a:t>
            </a:r>
            <a:r>
              <a:rPr lang="en-US" b="1" dirty="0"/>
              <a:t>Connecting devices</a:t>
            </a:r>
            <a:endParaRPr lang="en-US" dirty="0"/>
          </a:p>
        </p:txBody>
      </p:sp>
      <p:sp>
        <p:nvSpPr>
          <p:cNvPr id="3" name="Content Placeholder 2"/>
          <p:cNvSpPr>
            <a:spLocks noGrp="1"/>
          </p:cNvSpPr>
          <p:nvPr>
            <p:ph idx="1"/>
          </p:nvPr>
        </p:nvSpPr>
        <p:spPr>
          <a:xfrm>
            <a:off x="1981200" y="1447800"/>
            <a:ext cx="8229600" cy="3505200"/>
          </a:xfrm>
        </p:spPr>
        <p:txBody>
          <a:bodyPr>
            <a:normAutofit fontScale="92500" lnSpcReduction="10000"/>
          </a:bodyPr>
          <a:lstStyle/>
          <a:p>
            <a:r>
              <a:rPr lang="en-US" dirty="0"/>
              <a:t>There are number of protocols and technologies to establish connection in different levels of an </a:t>
            </a:r>
            <a:r>
              <a:rPr lang="en-US" dirty="0" err="1"/>
              <a:t>IoT</a:t>
            </a:r>
            <a:r>
              <a:rPr lang="en-US" dirty="0"/>
              <a:t> system.</a:t>
            </a:r>
          </a:p>
          <a:p>
            <a:r>
              <a:rPr lang="en-US" dirty="0"/>
              <a:t>The three major, determinative parameters in selecting network technologies within </a:t>
            </a:r>
            <a:r>
              <a:rPr lang="en-US" dirty="0" err="1"/>
              <a:t>IoT</a:t>
            </a:r>
            <a:r>
              <a:rPr lang="en-US" dirty="0"/>
              <a:t> are:</a:t>
            </a:r>
          </a:p>
          <a:p>
            <a:pPr lvl="2"/>
            <a:r>
              <a:rPr lang="en-US" dirty="0"/>
              <a:t>coverage;</a:t>
            </a:r>
          </a:p>
          <a:p>
            <a:pPr lvl="2"/>
            <a:r>
              <a:rPr lang="en-US" dirty="0"/>
              <a:t>bandwidth; and </a:t>
            </a:r>
          </a:p>
          <a:p>
            <a:pPr lvl="2"/>
            <a:r>
              <a:rPr lang="en-US" dirty="0"/>
              <a:t>power consumption.</a:t>
            </a:r>
          </a:p>
          <a:p>
            <a:endParaRPr lang="en-US" dirty="0"/>
          </a:p>
        </p:txBody>
      </p:sp>
      <p:pic>
        <p:nvPicPr>
          <p:cNvPr id="9218" name="Picture 2" descr="https://prod-edxapp.edx-cdn.org/assets/courseware/v1/1d0cb2f084a7cf5d5c953342cfe9a0d5/asset-v1:CurtinX+IOT2x+2T2018+type@asset+block/3_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1" y="3733800"/>
            <a:ext cx="3629025" cy="281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85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 system: </a:t>
            </a:r>
            <a:r>
              <a:rPr lang="en-US" b="1" dirty="0"/>
              <a:t>Local storage and processing</a:t>
            </a:r>
            <a:endParaRPr lang="en-US" dirty="0"/>
          </a:p>
        </p:txBody>
      </p:sp>
      <p:sp>
        <p:nvSpPr>
          <p:cNvPr id="3" name="Content Placeholder 2"/>
          <p:cNvSpPr>
            <a:spLocks noGrp="1"/>
          </p:cNvSpPr>
          <p:nvPr>
            <p:ph idx="1"/>
          </p:nvPr>
        </p:nvSpPr>
        <p:spPr>
          <a:xfrm>
            <a:off x="1981200" y="1600201"/>
            <a:ext cx="8229600" cy="1752600"/>
          </a:xfrm>
        </p:spPr>
        <p:txBody>
          <a:bodyPr>
            <a:normAutofit fontScale="85000" lnSpcReduction="20000"/>
          </a:bodyPr>
          <a:lstStyle/>
          <a:p>
            <a:r>
              <a:rPr lang="en-US" dirty="0"/>
              <a:t>The raw data collected from sensors needs to be stored and processed so it can be converted to useful information that can be </a:t>
            </a:r>
            <a:r>
              <a:rPr lang="en-US" dirty="0" err="1"/>
              <a:t>utilised</a:t>
            </a:r>
            <a:r>
              <a:rPr lang="en-US" dirty="0"/>
              <a:t> to make intelligent decision. The storage and processing of data are done in both Fog/Edge and Cloud level</a:t>
            </a:r>
          </a:p>
        </p:txBody>
      </p:sp>
      <p:pic>
        <p:nvPicPr>
          <p:cNvPr id="10242" name="Picture 2" descr="Pyramid with cloud data centres at the top, fog nodes in the middle and IoT devices (Edge) at the bottom of the pyram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1" y="3352801"/>
            <a:ext cx="5400675" cy="314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09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 a system - Which micro?</a:t>
            </a:r>
            <a:endParaRPr lang="en-US" dirty="0"/>
          </a:p>
        </p:txBody>
      </p:sp>
      <p:sp>
        <p:nvSpPr>
          <p:cNvPr id="3" name="Content Placeholder 2"/>
          <p:cNvSpPr>
            <a:spLocks noGrp="1"/>
          </p:cNvSpPr>
          <p:nvPr>
            <p:ph idx="1"/>
          </p:nvPr>
        </p:nvSpPr>
        <p:spPr/>
        <p:txBody>
          <a:bodyPr>
            <a:normAutofit/>
          </a:bodyPr>
          <a:lstStyle/>
          <a:p>
            <a:r>
              <a:rPr lang="en-US" dirty="0"/>
              <a:t>To help in the micro decision-making process, let’s look at how to determine the key requirements of your application:</a:t>
            </a:r>
          </a:p>
          <a:p>
            <a:pPr marL="457200" lvl="1" indent="0">
              <a:buNone/>
            </a:pPr>
            <a:r>
              <a:rPr lang="en-US" b="1" dirty="0"/>
              <a:t>1: Peripheral sensors and output components</a:t>
            </a:r>
          </a:p>
          <a:p>
            <a:pPr marL="457200" lvl="1" indent="0">
              <a:buNone/>
            </a:pPr>
            <a:r>
              <a:rPr lang="en-US" b="1" dirty="0"/>
              <a:t>2: Data communication protocols</a:t>
            </a:r>
          </a:p>
          <a:p>
            <a:pPr marL="457200" lvl="1" indent="0">
              <a:buNone/>
            </a:pPr>
            <a:r>
              <a:rPr lang="en-US" b="1" dirty="0"/>
              <a:t>3: Networking hardware and protocols</a:t>
            </a:r>
          </a:p>
          <a:p>
            <a:pPr marL="457200" lvl="1" indent="0">
              <a:buNone/>
            </a:pPr>
            <a:r>
              <a:rPr lang="en-US" b="1" dirty="0"/>
              <a:t>4: Processing</a:t>
            </a:r>
          </a:p>
          <a:p>
            <a:pPr marL="457200" lvl="1" indent="0">
              <a:buNone/>
            </a:pPr>
            <a:r>
              <a:rPr lang="en-US" b="1" dirty="0"/>
              <a:t>5: Data storage and transmission</a:t>
            </a:r>
          </a:p>
          <a:p>
            <a:pPr marL="457200" lvl="1" indent="0">
              <a:buNone/>
            </a:pPr>
            <a:r>
              <a:rPr lang="en-US" b="1" dirty="0"/>
              <a:t>6: Support</a:t>
            </a:r>
          </a:p>
          <a:p>
            <a:endParaRPr lang="en-US" dirty="0"/>
          </a:p>
        </p:txBody>
      </p:sp>
    </p:spTree>
    <p:extLst>
      <p:ext uri="{BB962C8B-B14F-4D97-AF65-F5344CB8AC3E}">
        <p14:creationId xmlns:p14="http://schemas.microsoft.com/office/powerpoint/2010/main" val="393366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 a system - Which micro?</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 Peripheral sensors and output components </a:t>
            </a:r>
            <a:r>
              <a:rPr lang="en-US" dirty="0"/>
              <a:t>Determine the type and number of peripheral sensors and output components that you need. This will determine the GPIO requirements. Do not forget to include the required resolution (</a:t>
            </a:r>
            <a:r>
              <a:rPr lang="en-US" dirty="0" err="1"/>
              <a:t>eg</a:t>
            </a:r>
            <a:r>
              <a:rPr lang="en-US" dirty="0"/>
              <a:t>. 8 bit or16 bit DAC).</a:t>
            </a:r>
          </a:p>
          <a:p>
            <a:pPr marL="0" indent="0">
              <a:buNone/>
            </a:pPr>
            <a:r>
              <a:rPr lang="en-US" b="1" dirty="0"/>
              <a:t>2: Data communication protocols </a:t>
            </a:r>
            <a:r>
              <a:rPr lang="en-US" dirty="0"/>
              <a:t>Decide on the data communication protocols that you need to use for intra-device communication (e.g. serial to sensors, I</a:t>
            </a:r>
            <a:r>
              <a:rPr lang="en-US" baseline="30000" dirty="0"/>
              <a:t>2</a:t>
            </a:r>
            <a:r>
              <a:rPr lang="en-US" dirty="0"/>
              <a:t>C to slave subsystems).</a:t>
            </a:r>
          </a:p>
          <a:p>
            <a:pPr marL="0" indent="0">
              <a:buNone/>
            </a:pPr>
            <a:r>
              <a:rPr lang="en-US" b="1" dirty="0"/>
              <a:t>3: Networking hardware and protocols </a:t>
            </a:r>
            <a:r>
              <a:rPr lang="en-US" dirty="0"/>
              <a:t>Select the networking hardware and protocols that you need to use to communicate with Cloud services.</a:t>
            </a:r>
          </a:p>
        </p:txBody>
      </p:sp>
    </p:spTree>
    <p:extLst>
      <p:ext uri="{BB962C8B-B14F-4D97-AF65-F5344CB8AC3E}">
        <p14:creationId xmlns:p14="http://schemas.microsoft.com/office/powerpoint/2010/main" val="393756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 a system - Which micro?</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4: Processing: </a:t>
            </a:r>
            <a:r>
              <a:rPr lang="en-US" dirty="0"/>
              <a:t>How much processing is required on the </a:t>
            </a:r>
            <a:r>
              <a:rPr lang="en-US" dirty="0" err="1"/>
              <a:t>IoT</a:t>
            </a:r>
            <a:r>
              <a:rPr lang="en-US" dirty="0"/>
              <a:t> device? Is it time critical? What sampling rates will you be using on your sensors?</a:t>
            </a:r>
          </a:p>
          <a:p>
            <a:pPr marL="0" indent="0">
              <a:buNone/>
            </a:pPr>
            <a:r>
              <a:rPr lang="en-US" b="1" dirty="0"/>
              <a:t>5: Data storage and </a:t>
            </a:r>
            <a:r>
              <a:rPr lang="en-US" b="1" dirty="0" err="1"/>
              <a:t>transmissionIs</a:t>
            </a:r>
            <a:r>
              <a:rPr lang="en-US" dirty="0"/>
              <a:t> local data storage required? Does the device collect data and only transmit it occasionally, as would be the case with most wireless systems, to save power? If so, a micro with an operating system will reduce development time.</a:t>
            </a:r>
          </a:p>
          <a:p>
            <a:pPr marL="0" indent="0">
              <a:buNone/>
            </a:pPr>
            <a:r>
              <a:rPr lang="en-US" b="1" dirty="0"/>
              <a:t>6: Support </a:t>
            </a:r>
            <a:r>
              <a:rPr lang="en-US" dirty="0"/>
              <a:t>What support is available? Consider the level (and cost) of vendor support, availability of documentation, and even the number/activity of community forums. Is help going to be available when you need it most?</a:t>
            </a:r>
          </a:p>
          <a:p>
            <a:pPr marL="0" indent="0">
              <a:buNone/>
            </a:pPr>
            <a:endParaRPr lang="en-US" dirty="0"/>
          </a:p>
        </p:txBody>
      </p:sp>
    </p:spTree>
    <p:extLst>
      <p:ext uri="{BB962C8B-B14F-4D97-AF65-F5344CB8AC3E}">
        <p14:creationId xmlns:p14="http://schemas.microsoft.com/office/powerpoint/2010/main" val="52012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Differentiate between open and closed loop control systems;</a:t>
            </a:r>
          </a:p>
          <a:p>
            <a:r>
              <a:rPr lang="en-US" dirty="0"/>
              <a:t>Identify inputs and outputs, control and feedback for a system;</a:t>
            </a:r>
          </a:p>
          <a:p>
            <a:r>
              <a:rPr lang="en-US" dirty="0"/>
              <a:t>Describe different ways a system may be controlled; and</a:t>
            </a:r>
          </a:p>
          <a:p>
            <a:r>
              <a:rPr lang="en-US" dirty="0"/>
              <a:t>Create a high level specification for a prototype </a:t>
            </a:r>
            <a:r>
              <a:rPr lang="en-US" dirty="0" err="1"/>
              <a:t>IoT</a:t>
            </a:r>
            <a:r>
              <a:rPr lang="en-US" dirty="0"/>
              <a:t> device.</a:t>
            </a:r>
          </a:p>
          <a:p>
            <a:endParaRPr lang="en-US" dirty="0"/>
          </a:p>
        </p:txBody>
      </p:sp>
    </p:spTree>
    <p:extLst>
      <p:ext uri="{BB962C8B-B14F-4D97-AF65-F5344CB8AC3E}">
        <p14:creationId xmlns:p14="http://schemas.microsoft.com/office/powerpoint/2010/main" val="448103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1425" y="466972"/>
            <a:ext cx="5809376" cy="802782"/>
          </a:xfrm>
        </p:spPr>
        <p:txBody>
          <a:bodyPr>
            <a:noAutofit/>
          </a:bodyPr>
          <a:lstStyle/>
          <a:p>
            <a:r>
              <a:rPr lang="en-US" sz="2800" dirty="0"/>
              <a:t>Design a system - Security requirements: </a:t>
            </a:r>
          </a:p>
        </p:txBody>
      </p:sp>
      <p:sp>
        <p:nvSpPr>
          <p:cNvPr id="3" name="Content Placeholder 2"/>
          <p:cNvSpPr>
            <a:spLocks noGrp="1"/>
          </p:cNvSpPr>
          <p:nvPr>
            <p:ph idx="1"/>
          </p:nvPr>
        </p:nvSpPr>
        <p:spPr/>
        <p:txBody>
          <a:bodyPr>
            <a:normAutofit fontScale="85000" lnSpcReduction="10000"/>
          </a:bodyPr>
          <a:lstStyle/>
          <a:p>
            <a:r>
              <a:rPr lang="en-US" dirty="0"/>
              <a:t> we are placing billions of additional devices onto the Internet, and each one is a place for hackers to attack. We must design with security in mind.</a:t>
            </a:r>
          </a:p>
          <a:p>
            <a:r>
              <a:rPr lang="en-US" dirty="0"/>
              <a:t>Steps may include:</a:t>
            </a:r>
          </a:p>
          <a:p>
            <a:pPr lvl="2"/>
            <a:r>
              <a:rPr lang="en-US" dirty="0"/>
              <a:t>Allow sufficient processing power for encryption/decryption of data and communications;</a:t>
            </a:r>
          </a:p>
          <a:p>
            <a:pPr lvl="2"/>
            <a:r>
              <a:rPr lang="en-US" dirty="0"/>
              <a:t>Include authentication methodologies for upstream communications and management;</a:t>
            </a:r>
          </a:p>
          <a:p>
            <a:pPr lvl="2"/>
            <a:r>
              <a:rPr lang="en-US" dirty="0"/>
              <a:t>Choose devices that are well supported by vendors, and include abilities to remotely update drivers and firmware;</a:t>
            </a:r>
          </a:p>
          <a:p>
            <a:pPr lvl="2"/>
            <a:r>
              <a:rPr lang="en-US" dirty="0"/>
              <a:t>Implement secure, hardened network technologies;</a:t>
            </a:r>
          </a:p>
          <a:p>
            <a:pPr lvl="2"/>
            <a:r>
              <a:rPr lang="en-US" dirty="0"/>
              <a:t>Physical security/rugged design. Often neglected is the issue of tampering, damage or theft of devices. This may include robust designs for use in hostile environments.</a:t>
            </a:r>
          </a:p>
          <a:p>
            <a:pPr lvl="1"/>
            <a:endParaRPr lang="en-US" b="1" dirty="0"/>
          </a:p>
        </p:txBody>
      </p:sp>
    </p:spTree>
    <p:extLst>
      <p:ext uri="{BB962C8B-B14F-4D97-AF65-F5344CB8AC3E}">
        <p14:creationId xmlns:p14="http://schemas.microsoft.com/office/powerpoint/2010/main" val="359454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Physical design</a:t>
            </a:r>
            <a:endParaRPr lang="en-US" dirty="0"/>
          </a:p>
        </p:txBody>
      </p:sp>
      <p:sp>
        <p:nvSpPr>
          <p:cNvPr id="3" name="Content Placeholder 2"/>
          <p:cNvSpPr>
            <a:spLocks noGrp="1"/>
          </p:cNvSpPr>
          <p:nvPr>
            <p:ph idx="1"/>
          </p:nvPr>
        </p:nvSpPr>
        <p:spPr>
          <a:xfrm>
            <a:off x="1981200" y="1600200"/>
            <a:ext cx="8153400" cy="4724400"/>
          </a:xfrm>
        </p:spPr>
        <p:txBody>
          <a:bodyPr>
            <a:normAutofit fontScale="77500" lnSpcReduction="20000"/>
          </a:bodyPr>
          <a:lstStyle/>
          <a:p>
            <a:r>
              <a:rPr lang="en-US" dirty="0"/>
              <a:t>The physical design is not just what your </a:t>
            </a:r>
            <a:r>
              <a:rPr lang="en-US" dirty="0" err="1"/>
              <a:t>IoT</a:t>
            </a:r>
            <a:r>
              <a:rPr lang="en-US" dirty="0"/>
              <a:t> device will look like, but an integral part of the </a:t>
            </a:r>
            <a:r>
              <a:rPr lang="en-US" dirty="0" err="1"/>
              <a:t>commercialisation</a:t>
            </a:r>
            <a:r>
              <a:rPr lang="en-US" dirty="0"/>
              <a:t> process. A good first step is to decide </a:t>
            </a:r>
            <a:r>
              <a:rPr lang="en-US" i="1" dirty="0"/>
              <a:t>where</a:t>
            </a:r>
            <a:r>
              <a:rPr lang="en-US" dirty="0"/>
              <a:t> the </a:t>
            </a:r>
            <a:r>
              <a:rPr lang="en-US" dirty="0" err="1"/>
              <a:t>IoT</a:t>
            </a:r>
            <a:r>
              <a:rPr lang="en-US" dirty="0"/>
              <a:t> device will placed.</a:t>
            </a:r>
          </a:p>
          <a:p>
            <a:r>
              <a:rPr lang="en-US" b="1" dirty="0"/>
              <a:t>If indoors</a:t>
            </a:r>
            <a:r>
              <a:rPr lang="en-US" dirty="0"/>
              <a:t>:</a:t>
            </a:r>
          </a:p>
          <a:p>
            <a:pPr lvl="1"/>
            <a:r>
              <a:rPr lang="en-US" dirty="0"/>
              <a:t>It may be connected to a wired network in a reasonably clean, secure environment. In this case we may be able to make use of power over </a:t>
            </a:r>
            <a:r>
              <a:rPr lang="en-US" dirty="0" err="1"/>
              <a:t>ethernet</a:t>
            </a:r>
            <a:r>
              <a:rPr lang="en-US" dirty="0"/>
              <a:t> (</a:t>
            </a:r>
            <a:r>
              <a:rPr lang="en-US" dirty="0" err="1"/>
              <a:t>PoE</a:t>
            </a:r>
            <a:r>
              <a:rPr lang="en-US" dirty="0"/>
              <a:t>), thus saving the cost of battery replacement or mains power supplies. The housing need not be waterproof or sealed.</a:t>
            </a:r>
          </a:p>
          <a:p>
            <a:r>
              <a:rPr lang="en-US" b="1" dirty="0"/>
              <a:t>If installed outdoors</a:t>
            </a:r>
            <a:r>
              <a:rPr lang="en-US" dirty="0"/>
              <a:t>:</a:t>
            </a:r>
          </a:p>
          <a:p>
            <a:pPr lvl="1"/>
            <a:r>
              <a:rPr lang="en-US" dirty="0"/>
              <a:t>We need to consider weatherproofing and how we will power the device. Weatherproofing may not be sufficient if, for example, the device is connected to a conveyor belt where dust and vibration may cause the device to fail.</a:t>
            </a:r>
          </a:p>
        </p:txBody>
      </p:sp>
    </p:spTree>
    <p:extLst>
      <p:ext uri="{BB962C8B-B14F-4D97-AF65-F5344CB8AC3E}">
        <p14:creationId xmlns:p14="http://schemas.microsoft.com/office/powerpoint/2010/main" val="57306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 a system - Powering your device</a:t>
            </a:r>
            <a:endParaRPr lang="en-US" dirty="0"/>
          </a:p>
        </p:txBody>
      </p:sp>
      <p:sp>
        <p:nvSpPr>
          <p:cNvPr id="3" name="Content Placeholder 2"/>
          <p:cNvSpPr>
            <a:spLocks noGrp="1"/>
          </p:cNvSpPr>
          <p:nvPr>
            <p:ph idx="1"/>
          </p:nvPr>
        </p:nvSpPr>
        <p:spPr/>
        <p:txBody>
          <a:bodyPr>
            <a:normAutofit/>
          </a:bodyPr>
          <a:lstStyle/>
          <a:p>
            <a:r>
              <a:rPr lang="en-US" dirty="0"/>
              <a:t>An important design implication is figuring out the best method to power your devices, whether that is the sensor, or micro, or actuator, or all together.</a:t>
            </a:r>
          </a:p>
          <a:p>
            <a:r>
              <a:rPr lang="en-US" dirty="0"/>
              <a:t>Power is often supplied by battery, but how do we recharge this? What size battery do we choose?</a:t>
            </a:r>
          </a:p>
          <a:p>
            <a:r>
              <a:rPr lang="en-US" dirty="0"/>
              <a:t>There are many ways of recharging, including solar panels or micro wind generators, to energy harvesting from vibration or motion.</a:t>
            </a:r>
          </a:p>
          <a:p>
            <a:endParaRPr lang="en-US" dirty="0"/>
          </a:p>
        </p:txBody>
      </p:sp>
    </p:spTree>
    <p:extLst>
      <p:ext uri="{BB962C8B-B14F-4D97-AF65-F5344CB8AC3E}">
        <p14:creationId xmlns:p14="http://schemas.microsoft.com/office/powerpoint/2010/main" val="1242075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all together</a:t>
            </a:r>
          </a:p>
        </p:txBody>
      </p:sp>
      <p:sp>
        <p:nvSpPr>
          <p:cNvPr id="3" name="Content Placeholder 2"/>
          <p:cNvSpPr>
            <a:spLocks noGrp="1"/>
          </p:cNvSpPr>
          <p:nvPr>
            <p:ph idx="1"/>
          </p:nvPr>
        </p:nvSpPr>
        <p:spPr>
          <a:xfrm>
            <a:off x="2057400" y="1562100"/>
            <a:ext cx="3962400" cy="4838700"/>
          </a:xfrm>
        </p:spPr>
        <p:txBody>
          <a:bodyPr>
            <a:normAutofit fontScale="77500" lnSpcReduction="20000"/>
          </a:bodyPr>
          <a:lstStyle/>
          <a:p>
            <a:r>
              <a:rPr lang="en-US" dirty="0"/>
              <a:t>Have you an </a:t>
            </a:r>
            <a:r>
              <a:rPr lang="en-US" dirty="0" err="1"/>
              <a:t>IoT</a:t>
            </a:r>
            <a:r>
              <a:rPr lang="en-US" dirty="0"/>
              <a:t> system of your own in mind</a:t>
            </a:r>
          </a:p>
          <a:p>
            <a:r>
              <a:rPr lang="en-US" dirty="0"/>
              <a:t>Have you already:</a:t>
            </a:r>
          </a:p>
          <a:p>
            <a:pPr lvl="1"/>
            <a:r>
              <a:rPr lang="en-US" dirty="0"/>
              <a:t>Mapped out the process?</a:t>
            </a:r>
          </a:p>
          <a:p>
            <a:pPr lvl="1"/>
            <a:r>
              <a:rPr lang="en-US" dirty="0"/>
              <a:t>Identified what control systems are required?</a:t>
            </a:r>
          </a:p>
          <a:p>
            <a:r>
              <a:rPr lang="en-US" dirty="0"/>
              <a:t>Now, are you able to:</a:t>
            </a:r>
          </a:p>
          <a:p>
            <a:pPr lvl="1"/>
            <a:r>
              <a:rPr lang="en-US" dirty="0"/>
              <a:t>Choose the relevant sensors and/or actuators for your </a:t>
            </a:r>
            <a:r>
              <a:rPr lang="en-US" dirty="0" err="1"/>
              <a:t>IoT</a:t>
            </a:r>
            <a:r>
              <a:rPr lang="en-US" dirty="0"/>
              <a:t> design?</a:t>
            </a:r>
          </a:p>
          <a:p>
            <a:pPr lvl="1"/>
            <a:r>
              <a:rPr lang="en-US" dirty="0"/>
              <a:t>Understand how the devices will communicate?</a:t>
            </a:r>
          </a:p>
          <a:p>
            <a:endParaRPr lang="en-US" dirty="0"/>
          </a:p>
        </p:txBody>
      </p:sp>
      <p:pic>
        <p:nvPicPr>
          <p:cNvPr id="12290" name="Picture 2" descr="Everymans snore stop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366" y="2133600"/>
            <a:ext cx="4667250" cy="339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75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err="1"/>
              <a:t>ThinkGeek</a:t>
            </a:r>
            <a:r>
              <a:rPr lang="en-US" dirty="0"/>
              <a:t>. 2012. Useless Box Kit from </a:t>
            </a:r>
            <a:r>
              <a:rPr lang="en-US" dirty="0" err="1"/>
              <a:t>ThinkGeek</a:t>
            </a:r>
            <a:r>
              <a:rPr lang="en-US" dirty="0"/>
              <a:t>. YouTube video 0:34, </a:t>
            </a:r>
            <a:r>
              <a:rPr lang="en-US" u="sng" dirty="0">
                <a:hlinkClick r:id="rId2"/>
              </a:rPr>
              <a:t>https://www.youtube.com/watch?v=aqAUmgE3WyM</a:t>
            </a:r>
            <a:endParaRPr lang="en-US" dirty="0"/>
          </a:p>
          <a:p>
            <a:r>
              <a:rPr lang="en-US" dirty="0"/>
              <a:t>Heflin, Michael. 2016. “The Nervous System of the </a:t>
            </a:r>
            <a:r>
              <a:rPr lang="en-US" dirty="0" err="1"/>
              <a:t>IoT</a:t>
            </a:r>
            <a:r>
              <a:rPr lang="en-US" dirty="0"/>
              <a:t>. </a:t>
            </a:r>
            <a:r>
              <a:rPr lang="en-US" dirty="0" err="1"/>
              <a:t>MachineDesign</a:t>
            </a:r>
            <a:r>
              <a:rPr lang="en-US" dirty="0"/>
              <a:t> online article; </a:t>
            </a:r>
            <a:r>
              <a:rPr lang="en-US" u="sng" dirty="0">
                <a:hlinkClick r:id="rId3"/>
              </a:rPr>
              <a:t>http://www.machinedesign.com/iot/nervous-system-iot</a:t>
            </a:r>
            <a:endParaRPr lang="en-US" dirty="0"/>
          </a:p>
          <a:p>
            <a:endParaRPr lang="en-US" dirty="0"/>
          </a:p>
        </p:txBody>
      </p:sp>
    </p:spTree>
    <p:extLst>
      <p:ext uri="{BB962C8B-B14F-4D97-AF65-F5344CB8AC3E}">
        <p14:creationId xmlns:p14="http://schemas.microsoft.com/office/powerpoint/2010/main" val="66941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Systems, inputs, and outputs</a:t>
            </a:r>
            <a:endParaRPr lang="en-US" dirty="0"/>
          </a:p>
        </p:txBody>
      </p:sp>
      <p:sp>
        <p:nvSpPr>
          <p:cNvPr id="3" name="Content Placeholder 2"/>
          <p:cNvSpPr>
            <a:spLocks noGrp="1"/>
          </p:cNvSpPr>
          <p:nvPr>
            <p:ph idx="1"/>
          </p:nvPr>
        </p:nvSpPr>
        <p:spPr>
          <a:xfrm>
            <a:off x="1962150" y="4495801"/>
            <a:ext cx="8229600" cy="2011363"/>
          </a:xfrm>
        </p:spPr>
        <p:txBody>
          <a:bodyPr>
            <a:normAutofit fontScale="77500" lnSpcReduction="20000"/>
          </a:bodyPr>
          <a:lstStyle/>
          <a:p>
            <a:r>
              <a:rPr lang="en-US" dirty="0"/>
              <a:t>A </a:t>
            </a:r>
            <a:r>
              <a:rPr lang="en-US" b="1" dirty="0"/>
              <a:t>system</a:t>
            </a:r>
            <a:r>
              <a:rPr lang="en-US" dirty="0"/>
              <a:t> may be defined as a set of things working together as parts of a mechanism or an interconnecting network; a complex whole.</a:t>
            </a:r>
          </a:p>
          <a:p>
            <a:r>
              <a:rPr lang="en-US" dirty="0"/>
              <a:t>In </a:t>
            </a:r>
            <a:r>
              <a:rPr lang="en-US" dirty="0" err="1"/>
              <a:t>IoT</a:t>
            </a:r>
            <a:r>
              <a:rPr lang="en-US" dirty="0"/>
              <a:t>, we run a program on our micro, which controls/reads a variety of actuators or sensors to perform a specific function - our </a:t>
            </a:r>
            <a:r>
              <a:rPr lang="en-US" b="1" dirty="0"/>
              <a:t>system</a:t>
            </a:r>
            <a:r>
              <a:rPr lang="en-US" dirty="0"/>
              <a:t>.</a:t>
            </a:r>
          </a:p>
          <a:p>
            <a:endParaRPr lang="en-US" dirty="0"/>
          </a:p>
        </p:txBody>
      </p:sp>
      <p:pic>
        <p:nvPicPr>
          <p:cNvPr id="1026" name="Picture 2" descr="A System that consists of multiple inputs being processed into one or more oupu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1"/>
            <a:ext cx="72771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68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1143000"/>
          </a:xfrm>
        </p:spPr>
        <p:txBody>
          <a:bodyPr>
            <a:normAutofit/>
          </a:bodyPr>
          <a:lstStyle/>
          <a:p>
            <a:r>
              <a:rPr lang="en-US" sz="2800" dirty="0"/>
              <a:t>System examples: Coffee Pot</a:t>
            </a:r>
          </a:p>
        </p:txBody>
      </p:sp>
      <p:pic>
        <p:nvPicPr>
          <p:cNvPr id="5" name="Picture 4" descr="Block diagram of a coffee pot. The process is making coffee, inputs are coffee, water , electricity, filter etc. Outputs are a cup of coffee and a used filter. Mechanism is the user and the constraints are the coffee pot, water etc.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905000"/>
            <a:ext cx="6791325" cy="372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3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Closed-loop feedback system</a:t>
            </a:r>
            <a:endParaRPr lang="en-US" dirty="0"/>
          </a:p>
        </p:txBody>
      </p:sp>
      <p:sp>
        <p:nvSpPr>
          <p:cNvPr id="3" name="Content Placeholder 2"/>
          <p:cNvSpPr>
            <a:spLocks noGrp="1"/>
          </p:cNvSpPr>
          <p:nvPr>
            <p:ph idx="1"/>
          </p:nvPr>
        </p:nvSpPr>
        <p:spPr>
          <a:xfrm>
            <a:off x="1981200" y="3962401"/>
            <a:ext cx="8229600" cy="2239963"/>
          </a:xfrm>
        </p:spPr>
        <p:txBody>
          <a:bodyPr>
            <a:normAutofit fontScale="77500" lnSpcReduction="20000"/>
          </a:bodyPr>
          <a:lstStyle/>
          <a:p>
            <a:r>
              <a:rPr lang="en-US" dirty="0"/>
              <a:t>The most common configuration is the </a:t>
            </a:r>
            <a:r>
              <a:rPr lang="en-US" b="1" dirty="0"/>
              <a:t>closed-loop system</a:t>
            </a:r>
            <a:r>
              <a:rPr lang="en-US" dirty="0"/>
              <a:t>. In this configuration, a proportion of the output of the system is fed back to the input and either added to (positive feedback) or subtracted from (negative feedback) the input. This results in the output of the system continually altering or updating the input with the current output conditions.</a:t>
            </a:r>
          </a:p>
        </p:txBody>
      </p:sp>
      <p:pic>
        <p:nvPicPr>
          <p:cNvPr id="2050" name="Picture 2" descr="Closed loop feedback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1274763"/>
            <a:ext cx="7038975"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20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Open-loop control system</a:t>
            </a:r>
            <a:endParaRPr lang="en-US" dirty="0"/>
          </a:p>
        </p:txBody>
      </p:sp>
      <p:sp>
        <p:nvSpPr>
          <p:cNvPr id="3" name="Content Placeholder 2"/>
          <p:cNvSpPr>
            <a:spLocks noGrp="1"/>
          </p:cNvSpPr>
          <p:nvPr>
            <p:ph idx="1"/>
          </p:nvPr>
        </p:nvSpPr>
        <p:spPr>
          <a:xfrm>
            <a:off x="1905000" y="3962400"/>
            <a:ext cx="8229600" cy="2590800"/>
          </a:xfrm>
        </p:spPr>
        <p:txBody>
          <a:bodyPr/>
          <a:lstStyle/>
          <a:p>
            <a:r>
              <a:rPr lang="en-US" dirty="0"/>
              <a:t>Another less common configuration is that of the </a:t>
            </a:r>
            <a:r>
              <a:rPr lang="en-US" b="1" dirty="0"/>
              <a:t>open-loop system</a:t>
            </a:r>
            <a:r>
              <a:rPr lang="en-US" dirty="0"/>
              <a:t>. In these cases, the system does not monitor or measure the condition of its output signal. For that reason, it is also called a non-feedback system.</a:t>
            </a:r>
          </a:p>
        </p:txBody>
      </p:sp>
      <p:pic>
        <p:nvPicPr>
          <p:cNvPr id="4098" name="Picture 2" descr="Open-loop control system. Desired process response goes into the controller, then to the process which gives us the process 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1"/>
            <a:ext cx="729615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95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Design thinking</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descr="Everyman thinking about his i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438400"/>
            <a:ext cx="5562600" cy="407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4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normAutofit/>
          </a:bodyPr>
          <a:lstStyle/>
          <a:p>
            <a:r>
              <a:rPr lang="en-US" dirty="0"/>
              <a:t>Discuss a problem that you have had recently (but nothing too personal!), or perhaps one experienced by someone you know. For example, our Everyman character has posted that his partner complains that he snores, which prevents them from falling asleep.</a:t>
            </a:r>
          </a:p>
          <a:p>
            <a:r>
              <a:rPr lang="en-US" dirty="0"/>
              <a:t>After discussing, take some time to firstly </a:t>
            </a:r>
            <a:r>
              <a:rPr lang="en-US" b="1" dirty="0"/>
              <a:t>define the problem</a:t>
            </a:r>
            <a:r>
              <a:rPr lang="en-US" dirty="0"/>
              <a:t>, and then do some research around possible </a:t>
            </a:r>
            <a:r>
              <a:rPr lang="en-US" b="1" dirty="0"/>
              <a:t>solutions</a:t>
            </a:r>
            <a:r>
              <a:rPr lang="en-US" dirty="0"/>
              <a:t> (whether </a:t>
            </a:r>
            <a:r>
              <a:rPr lang="en-US" dirty="0" err="1"/>
              <a:t>IoT</a:t>
            </a:r>
            <a:r>
              <a:rPr lang="en-US" dirty="0"/>
              <a:t>-related or not).</a:t>
            </a:r>
          </a:p>
          <a:p>
            <a:endParaRPr lang="en-US" dirty="0"/>
          </a:p>
        </p:txBody>
      </p:sp>
    </p:spTree>
    <p:extLst>
      <p:ext uri="{BB962C8B-B14F-4D97-AF65-F5344CB8AC3E}">
        <p14:creationId xmlns:p14="http://schemas.microsoft.com/office/powerpoint/2010/main" val="40454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Defining the problem</a:t>
            </a:r>
            <a:endParaRPr lang="en-US" dirty="0"/>
          </a:p>
        </p:txBody>
      </p:sp>
      <p:sp>
        <p:nvSpPr>
          <p:cNvPr id="3" name="Content Placeholder 2"/>
          <p:cNvSpPr>
            <a:spLocks noGrp="1"/>
          </p:cNvSpPr>
          <p:nvPr>
            <p:ph idx="1"/>
          </p:nvPr>
        </p:nvSpPr>
        <p:spPr/>
        <p:txBody>
          <a:bodyPr>
            <a:normAutofit/>
          </a:bodyPr>
          <a:lstStyle/>
          <a:p>
            <a:r>
              <a:rPr lang="en-US" dirty="0"/>
              <a:t>Ask yourself:</a:t>
            </a:r>
          </a:p>
          <a:p>
            <a:pPr lvl="1"/>
            <a:r>
              <a:rPr lang="en-US" dirty="0"/>
              <a:t>What is the problem?</a:t>
            </a:r>
          </a:p>
          <a:p>
            <a:pPr lvl="1"/>
            <a:r>
              <a:rPr lang="en-US" dirty="0"/>
              <a:t>Who has this problem, and what do we know about them?</a:t>
            </a:r>
          </a:p>
          <a:p>
            <a:pPr lvl="1"/>
            <a:r>
              <a:rPr lang="en-US" dirty="0"/>
              <a:t>What are their concerns and needs?</a:t>
            </a:r>
          </a:p>
          <a:p>
            <a:pPr lvl="1"/>
            <a:r>
              <a:rPr lang="en-US" dirty="0"/>
              <a:t>How do they interact with their environment?</a:t>
            </a:r>
          </a:p>
          <a:p>
            <a:pPr lvl="1"/>
            <a:r>
              <a:rPr lang="en-US" dirty="0"/>
              <a:t>What causes the problem?</a:t>
            </a:r>
          </a:p>
          <a:p>
            <a:pPr lvl="1"/>
            <a:r>
              <a:rPr lang="en-US" dirty="0"/>
              <a:t>When does this problem occur?</a:t>
            </a:r>
          </a:p>
          <a:p>
            <a:pPr lvl="1"/>
            <a:r>
              <a:rPr lang="en-US" dirty="0"/>
              <a:t>Can you turn this problem into a question?</a:t>
            </a:r>
          </a:p>
          <a:p>
            <a:endParaRPr lang="en-US" dirty="0"/>
          </a:p>
        </p:txBody>
      </p:sp>
    </p:spTree>
    <p:extLst>
      <p:ext uri="{BB962C8B-B14F-4D97-AF65-F5344CB8AC3E}">
        <p14:creationId xmlns:p14="http://schemas.microsoft.com/office/powerpoint/2010/main" val="140660360"/>
      </p:ext>
    </p:extLst>
  </p:cSld>
  <p:clrMapOvr>
    <a:masterClrMapping/>
  </p:clrMapOvr>
</p:sld>
</file>

<file path=ppt/theme/theme1.xml><?xml version="1.0" encoding="utf-8"?>
<a:theme xmlns:a="http://schemas.openxmlformats.org/drawingml/2006/main" name="Office Theme">
  <a:themeElements>
    <a:clrScheme name="GreenwichVN">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 4.3_FGW.pptx" id="{524CC326-1544-4F17-B097-989EDD2AA375}" vid="{680F990E-BBDF-4C21-AAC8-33961D5B98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4.3_FGW</Template>
  <TotalTime>3</TotalTime>
  <Words>1939</Words>
  <Application>Microsoft Office PowerPoint</Application>
  <PresentationFormat>Widescreen</PresentationFormat>
  <Paragraphs>139</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Calibri</vt:lpstr>
      <vt:lpstr>Verdana</vt:lpstr>
      <vt:lpstr>Office Theme</vt:lpstr>
      <vt:lpstr>PowerPoint Presentation</vt:lpstr>
      <vt:lpstr>Overview</vt:lpstr>
      <vt:lpstr>Systems, inputs, and outputs</vt:lpstr>
      <vt:lpstr>System examples: Coffee Pot</vt:lpstr>
      <vt:lpstr>Closed-loop feedback system</vt:lpstr>
      <vt:lpstr>Open-loop control system</vt:lpstr>
      <vt:lpstr>Design thinking</vt:lpstr>
      <vt:lpstr>Activity</vt:lpstr>
      <vt:lpstr>Defining the problem</vt:lpstr>
      <vt:lpstr> Questions for Defining a Problem</vt:lpstr>
      <vt:lpstr>Researching solutions</vt:lpstr>
      <vt:lpstr>Example of Everyman’s Snore Stop solution.</vt:lpstr>
      <vt:lpstr>Process Diagrams</vt:lpstr>
      <vt:lpstr>Design a system: Choosing sensors</vt:lpstr>
      <vt:lpstr>Design a system: Connecting devices</vt:lpstr>
      <vt:lpstr>Design a system: Local storage and processing</vt:lpstr>
      <vt:lpstr>Design a system - Which micro?</vt:lpstr>
      <vt:lpstr>Design a system - Which micro?</vt:lpstr>
      <vt:lpstr>Design a system - Which micro?</vt:lpstr>
      <vt:lpstr>Design a system - Security requirements: </vt:lpstr>
      <vt:lpstr>Physical design</vt:lpstr>
      <vt:lpstr>Design a system - Powering your device</vt:lpstr>
      <vt:lpstr>Putting all together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Tran Trong</dc:creator>
  <cp:lastModifiedBy>Minh Tran Trong</cp:lastModifiedBy>
  <cp:revision>3</cp:revision>
  <dcterms:created xsi:type="dcterms:W3CDTF">2021-03-31T07:18:18Z</dcterms:created>
  <dcterms:modified xsi:type="dcterms:W3CDTF">2021-04-12T04:00:58Z</dcterms:modified>
</cp:coreProperties>
</file>