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3" r:id="rId3"/>
    <p:sldId id="258" r:id="rId4"/>
    <p:sldId id="262" r:id="rId5"/>
    <p:sldId id="257" r:id="rId6"/>
    <p:sldId id="259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791"/>
    <a:srgbClr val="F06E28"/>
    <a:srgbClr val="12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 snapToObject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C51BE-9B66-B447-8629-F07BEC8B0A2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C81B-2B23-F740-97B9-1E515785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17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C2965-50CF-4CD8-A0F2-344CE075C97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1B41D-7977-4792-809F-9779EF48F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96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1B41D-7977-4792-809F-9779EF48FE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2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1B41D-7977-4792-809F-9779EF48FE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08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S: Summary </a:t>
            </a:r>
          </a:p>
          <a:p>
            <a:r>
              <a:rPr lang="vi-VN" dirty="0"/>
              <a:t>C: Carry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1B41D-7977-4792-809F-9779EF48FE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5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17600" y="596900"/>
            <a:ext cx="7941733" cy="13589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17600" y="2070100"/>
            <a:ext cx="7941733" cy="812800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/>
              <a:t>Full name</a:t>
            </a:r>
          </a:p>
          <a:p>
            <a:r>
              <a:rPr lang="vi-VN" dirty="0"/>
              <a:t>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3333" y="596900"/>
            <a:ext cx="27178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5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3000" baseline="0">
                <a:solidFill>
                  <a:schemeClr val="tx2"/>
                </a:solidFill>
              </a:defRPr>
            </a:lvl1pPr>
            <a:lvl2pPr>
              <a:defRPr>
                <a:solidFill>
                  <a:srgbClr val="2E3791"/>
                </a:solidFill>
              </a:defRPr>
            </a:lvl2pPr>
            <a:lvl3pPr>
              <a:defRPr>
                <a:solidFill>
                  <a:srgbClr val="2E3791"/>
                </a:solidFill>
              </a:defRPr>
            </a:lvl3pPr>
            <a:lvl4pPr>
              <a:defRPr>
                <a:solidFill>
                  <a:srgbClr val="2E3791"/>
                </a:solidFill>
              </a:defRPr>
            </a:lvl4pPr>
            <a:lvl5pPr>
              <a:defRPr>
                <a:solidFill>
                  <a:srgbClr val="2E3791"/>
                </a:solidFill>
              </a:defRPr>
            </a:lvl5pPr>
          </a:lstStyle>
          <a:p>
            <a:pPr lvl="0"/>
            <a:r>
              <a:rPr lang="vi-VN" dirty="0"/>
              <a:t>Heading 1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ub heading</a:t>
            </a:r>
            <a:endParaRPr lang="en-US" dirty="0"/>
          </a:p>
          <a:p>
            <a:pPr lvl="2"/>
            <a:r>
              <a:rPr lang="vi-VN" dirty="0"/>
              <a:t>Content</a:t>
            </a:r>
            <a:endParaRPr lang="en-US" dirty="0"/>
          </a:p>
          <a:p>
            <a:pPr lvl="3"/>
            <a:r>
              <a:rPr lang="vi-VN" dirty="0"/>
              <a:t>Sub</a:t>
            </a:r>
            <a:endParaRPr lang="en-US" dirty="0"/>
          </a:p>
          <a:p>
            <a:pPr lvl="4"/>
            <a:r>
              <a:rPr lang="vi-VN" dirty="0"/>
              <a:t>Sub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88936" y="466972"/>
            <a:ext cx="69934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2E3791"/>
                </a:solidFill>
                <a:latin typeface="+mj-lt"/>
              </a:defRPr>
            </a:lvl1pPr>
          </a:lstStyle>
          <a:p>
            <a:r>
              <a:rPr lang="vi-VN" dirty="0"/>
              <a:t>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7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t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b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3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60801" y="2"/>
            <a:ext cx="7721599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39993" y="2"/>
            <a:ext cx="7942407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3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7078133" y="2870200"/>
            <a:ext cx="5113867" cy="3987800"/>
          </a:xfrm>
        </p:spPr>
        <p:txBody>
          <a:bodyPr/>
          <a:lstStyle>
            <a:lvl1pPr marL="0" indent="0">
              <a:buNone/>
              <a:defRPr sz="3200">
                <a:solidFill>
                  <a:srgbClr val="2E379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085" y="4406900"/>
            <a:ext cx="5386916" cy="1930400"/>
          </a:xfrm>
          <a:prstGeom prst="rect">
            <a:avLst/>
          </a:prstGeom>
        </p:spPr>
        <p:txBody>
          <a:bodyPr anchor="t"/>
          <a:lstStyle>
            <a:lvl1pPr algn="r">
              <a:defRPr sz="2800" b="1" cap="all">
                <a:solidFill>
                  <a:srgbClr val="2E37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963085" y="2906714"/>
            <a:ext cx="5386916" cy="12588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471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ctr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ctr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B051-E427-A24A-B2DE-63B217F2562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6BAB-5F5A-164F-A24E-8AA161AE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txStyles>
    <p:titleStyle>
      <a:lvl1pPr algn="r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E379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E379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E379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E379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E379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0300" y="336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0F46AA-1E24-479D-99F2-6E28F8E36805}"/>
              </a:ext>
            </a:extLst>
          </p:cNvPr>
          <p:cNvSpPr txBox="1"/>
          <p:nvPr/>
        </p:nvSpPr>
        <p:spPr>
          <a:xfrm>
            <a:off x="3403135" y="696287"/>
            <a:ext cx="4681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dirty="0">
                <a:solidFill>
                  <a:srgbClr val="FFFF00"/>
                </a:solidFill>
              </a:rPr>
              <a:t>INFORMATION &amp; COMPUTING</a:t>
            </a:r>
            <a:endParaRPr lang="en-US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70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51A2F4-7718-43B3-A190-FF534D55B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600201"/>
            <a:ext cx="4038600" cy="4525963"/>
          </a:xfrm>
        </p:spPr>
        <p:txBody>
          <a:bodyPr>
            <a:normAutofit/>
          </a:bodyPr>
          <a:lstStyle/>
          <a:p>
            <a:r>
              <a:rPr lang="vi-VN" dirty="0"/>
              <a:t>ALU (</a:t>
            </a:r>
            <a:r>
              <a:rPr lang="en-US" dirty="0"/>
              <a:t>arithmetic logic </a:t>
            </a:r>
            <a:r>
              <a:rPr lang="vi-VN" dirty="0"/>
              <a:t>unit)</a:t>
            </a:r>
            <a:r>
              <a:rPr lang="en-US" dirty="0"/>
              <a:t> is a combinational digital </a:t>
            </a:r>
            <a:r>
              <a:rPr lang="vi-VN" dirty="0"/>
              <a:t>gates</a:t>
            </a:r>
            <a:r>
              <a:rPr lang="en-US" dirty="0"/>
              <a:t> that performs arithmetic and bitwise operations on integer binary numbers</a:t>
            </a:r>
            <a:endParaRPr lang="vi-VN" dirty="0"/>
          </a:p>
          <a:p>
            <a:r>
              <a:rPr lang="vi-VN" dirty="0"/>
              <a:t>Example: 4bits ALU</a:t>
            </a:r>
          </a:p>
          <a:p>
            <a:endParaRPr 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1BA0E360-47FF-4D52-A48B-F3A0A8F49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050934"/>
            <a:ext cx="4038600" cy="304914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7D7954C-4CE3-45C8-BC5A-10C6D20F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676" y="330446"/>
            <a:ext cx="5791199" cy="802782"/>
          </a:xfrm>
        </p:spPr>
        <p:txBody>
          <a:bodyPr>
            <a:normAutofit/>
          </a:bodyPr>
          <a:lstStyle/>
          <a:p>
            <a:r>
              <a:rPr lang="vi-VN" sz="3600" b="1" dirty="0"/>
              <a:t>Computing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9250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C519B4-8BC7-4988-BDDC-EF8E95EAF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Examine how data communication</a:t>
            </a:r>
          </a:p>
          <a:p>
            <a:r>
              <a:rPr lang="vi-VN" dirty="0"/>
              <a:t>Examine the conversion bewteen digital and analog signal</a:t>
            </a:r>
          </a:p>
          <a:p>
            <a:r>
              <a:rPr lang="vi-VN" dirty="0"/>
              <a:t>Examine how electronic devices can do computing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DDD93D-BE7E-459F-A356-98C49B27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2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sender/receiver model provides an universal description of communication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INFORMATION CONTENT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39748-8B31-4476-A1CE-9B31732B6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3" y="2761902"/>
            <a:ext cx="6735115" cy="2495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2170C6-1A53-4B28-A04C-2A9D7491A290}"/>
              </a:ext>
            </a:extLst>
          </p:cNvPr>
          <p:cNvSpPr txBox="1"/>
          <p:nvPr/>
        </p:nvSpPr>
        <p:spPr>
          <a:xfrm>
            <a:off x="4002947" y="5322649"/>
            <a:ext cx="418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Shanon’s model of information transfer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99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577F55-599E-4ADD-9216-32FDE5ABA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696" y="1635854"/>
            <a:ext cx="7009722" cy="345565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2820A07-409F-4352-ABDC-EEBBA739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761" y="466972"/>
            <a:ext cx="5608040" cy="802782"/>
          </a:xfrm>
        </p:spPr>
        <p:txBody>
          <a:bodyPr>
            <a:normAutofit/>
          </a:bodyPr>
          <a:lstStyle/>
          <a:p>
            <a:r>
              <a:rPr lang="vi-VN" dirty="0"/>
              <a:t>Signal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7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25337" y="1600201"/>
            <a:ext cx="5578679" cy="4525963"/>
          </a:xfrm>
        </p:spPr>
        <p:txBody>
          <a:bodyPr>
            <a:normAutofit fontScale="85000" lnSpcReduction="20000"/>
          </a:bodyPr>
          <a:lstStyle/>
          <a:p>
            <a:r>
              <a:rPr lang="vi-VN" dirty="0"/>
              <a:t>ADC (Analog to Digital Conversion)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 continuous physical </a:t>
            </a:r>
            <a:r>
              <a:rPr lang="vi-VN" dirty="0"/>
              <a:t>signal</a:t>
            </a:r>
            <a:r>
              <a:rPr lang="en-US" dirty="0"/>
              <a:t> needs to be</a:t>
            </a:r>
            <a:r>
              <a:rPr lang="vi-VN" dirty="0"/>
              <a:t> </a:t>
            </a:r>
            <a:r>
              <a:rPr lang="en-US" dirty="0"/>
              <a:t>periodically sampled to form a sequence of values that represent the amplitude</a:t>
            </a:r>
            <a:r>
              <a:rPr lang="vi-VN" dirty="0"/>
              <a:t> </a:t>
            </a:r>
            <a:r>
              <a:rPr lang="en-US" dirty="0"/>
              <a:t>of that </a:t>
            </a:r>
            <a:r>
              <a:rPr lang="vi-VN" dirty="0"/>
              <a:t>signal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dirty="0"/>
              <a:t>It is called discretize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200" dirty="0"/>
              <a:t>DAC (Digital to Analog Conversion)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2600" dirty="0"/>
              <a:t>T</a:t>
            </a:r>
            <a:r>
              <a:rPr lang="en-US" sz="2600" dirty="0"/>
              <a:t>he inverse </a:t>
            </a:r>
            <a:r>
              <a:rPr lang="vi-VN" sz="2600" dirty="0"/>
              <a:t>of ADC</a:t>
            </a:r>
            <a:r>
              <a:rPr lang="en-US" sz="2600" dirty="0"/>
              <a:t> is performed by a</a:t>
            </a:r>
            <a:r>
              <a:rPr lang="vi-VN" sz="2600" dirty="0"/>
              <a:t> </a:t>
            </a:r>
            <a:r>
              <a:rPr lang="en-US" sz="2600" dirty="0"/>
              <a:t>DAC, which interprets a digital code and generates a</a:t>
            </a:r>
            <a:r>
              <a:rPr lang="vi-VN" sz="2600" dirty="0"/>
              <a:t> </a:t>
            </a:r>
            <a:r>
              <a:rPr lang="en-US" sz="2600" dirty="0"/>
              <a:t>corresponding (semi-)continuous </a:t>
            </a:r>
            <a:r>
              <a:rPr lang="vi-VN" sz="2600" dirty="0"/>
              <a:t>signal.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08478" y="466972"/>
            <a:ext cx="6002323" cy="802782"/>
          </a:xfrm>
        </p:spPr>
        <p:txBody>
          <a:bodyPr>
            <a:noAutofit/>
          </a:bodyPr>
          <a:lstStyle/>
          <a:p>
            <a:r>
              <a:rPr lang="en-US" sz="2800" dirty="0"/>
              <a:t>A/D AND D/A CONVERSION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F128B-5DBC-4FB7-8CAF-4FD88368E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016" y="1600347"/>
            <a:ext cx="3143689" cy="2105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F10E73-0B9F-4485-A225-041DFC9A6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990" y="4228811"/>
            <a:ext cx="298174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5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44095D-749E-4680-9504-F6A955E57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737" y="1600201"/>
            <a:ext cx="5798480" cy="45259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3BD3FE-4983-4BA4-A67A-1A8C3FA9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ADC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A5DE08-430B-405F-8BE9-00E99330A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626" y="1885426"/>
            <a:ext cx="3103375" cy="400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2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AB558F-F25B-4CC0-A6EF-64DE472E6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4782" y="1333208"/>
            <a:ext cx="4220164" cy="419158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29DD661-5EAE-4970-A4EA-0A7C7A0B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DAC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A21974-8E5A-42A5-B7C7-980C29F96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153" y="1886556"/>
            <a:ext cx="4131066" cy="308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4BB43E-3572-45C8-87A5-349DCDF39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Digital signal processing in the shorten is DSP</a:t>
            </a:r>
          </a:p>
          <a:p>
            <a:r>
              <a:rPr lang="vi-VN" dirty="0"/>
              <a:t>analogous input </a:t>
            </a:r>
            <a:r>
              <a:rPr lang="vi-VN" dirty="0">
                <a:sym typeface="Wingdings" panose="05000000000000000000" pitchFamily="2" charset="2"/>
              </a:rPr>
              <a:t></a:t>
            </a:r>
            <a:r>
              <a:rPr lang="vi-VN" dirty="0"/>
              <a:t> ADC</a:t>
            </a:r>
            <a:r>
              <a:rPr lang="vi-VN" dirty="0">
                <a:sym typeface="Wingdings" panose="05000000000000000000" pitchFamily="2" charset="2"/>
              </a:rPr>
              <a:t> </a:t>
            </a:r>
            <a:r>
              <a:rPr lang="vi-VN" dirty="0"/>
              <a:t> DSP</a:t>
            </a:r>
            <a:r>
              <a:rPr lang="vi-VN" dirty="0">
                <a:sym typeface="Wingdings" panose="05000000000000000000" pitchFamily="2" charset="2"/>
              </a:rPr>
              <a:t> </a:t>
            </a:r>
            <a:r>
              <a:rPr lang="vi-VN" dirty="0"/>
              <a:t> DAC</a:t>
            </a:r>
            <a:r>
              <a:rPr lang="vi-VN" dirty="0">
                <a:sym typeface="Wingdings" panose="05000000000000000000" pitchFamily="2" charset="2"/>
              </a:rPr>
              <a:t> </a:t>
            </a:r>
            <a:r>
              <a:rPr lang="vi-VN" dirty="0"/>
              <a:t> analogous output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4A5018-9ACA-4E78-B7D8-B50DFF86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199" y="466972"/>
            <a:ext cx="6094602" cy="802782"/>
          </a:xfrm>
        </p:spPr>
        <p:txBody>
          <a:bodyPr>
            <a:normAutofit fontScale="90000"/>
          </a:bodyPr>
          <a:lstStyle/>
          <a:p>
            <a:r>
              <a:rPr lang="vi-VN" dirty="0"/>
              <a:t>Digital signal processing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A3F26-82B7-4005-BA0E-446F9BFBB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648" y="3359842"/>
            <a:ext cx="4915586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0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51A2F4-7718-43B3-A190-FF534D55B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Any logical and mathmetic operator can be done by logic gates</a:t>
            </a:r>
          </a:p>
          <a:p>
            <a:r>
              <a:rPr lang="vi-VN" dirty="0"/>
              <a:t>Examples: Half adder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D7954C-4CE3-45C8-BC5A-10C6D20F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Computing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F2A520-496C-4E64-805A-F97CD0891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312427"/>
              </p:ext>
            </p:extLst>
          </p:nvPr>
        </p:nvGraphicFramePr>
        <p:xfrm>
          <a:off x="2428125" y="3418212"/>
          <a:ext cx="2969232" cy="2194560"/>
        </p:xfrm>
        <a:graphic>
          <a:graphicData uri="http://schemas.openxmlformats.org/drawingml/2006/table">
            <a:tbl>
              <a:tblPr/>
              <a:tblGrid>
                <a:gridCol w="742308">
                  <a:extLst>
                    <a:ext uri="{9D8B030D-6E8A-4147-A177-3AD203B41FA5}">
                      <a16:colId xmlns:a16="http://schemas.microsoft.com/office/drawing/2014/main" val="1391837570"/>
                    </a:ext>
                  </a:extLst>
                </a:gridCol>
                <a:gridCol w="742308">
                  <a:extLst>
                    <a:ext uri="{9D8B030D-6E8A-4147-A177-3AD203B41FA5}">
                      <a16:colId xmlns:a16="http://schemas.microsoft.com/office/drawing/2014/main" val="794499746"/>
                    </a:ext>
                  </a:extLst>
                </a:gridCol>
                <a:gridCol w="742308">
                  <a:extLst>
                    <a:ext uri="{9D8B030D-6E8A-4147-A177-3AD203B41FA5}">
                      <a16:colId xmlns:a16="http://schemas.microsoft.com/office/drawing/2014/main" val="259333863"/>
                    </a:ext>
                  </a:extLst>
                </a:gridCol>
                <a:gridCol w="742308">
                  <a:extLst>
                    <a:ext uri="{9D8B030D-6E8A-4147-A177-3AD203B41FA5}">
                      <a16:colId xmlns:a16="http://schemas.microsoft.com/office/drawing/2014/main" val="1174679892"/>
                    </a:ext>
                  </a:extLst>
                </a:gridCol>
              </a:tblGrid>
              <a:tr h="328859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Inputs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Outputs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895388"/>
                  </a:ext>
                </a:extLst>
              </a:tr>
              <a:tr h="328859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759091"/>
                  </a:ext>
                </a:extLst>
              </a:tr>
              <a:tr h="32885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383105"/>
                  </a:ext>
                </a:extLst>
              </a:tr>
              <a:tr h="32885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88796"/>
                  </a:ext>
                </a:extLst>
              </a:tr>
              <a:tr h="32885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213342"/>
                  </a:ext>
                </a:extLst>
              </a:tr>
              <a:tr h="32885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75923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CFBF5CC6-D878-4741-9D75-FC3937011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826" y="3418212"/>
            <a:ext cx="3948974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42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wichVN">
      <a:dk1>
        <a:srgbClr val="000000"/>
      </a:dk1>
      <a:lt1>
        <a:srgbClr val="FFFFFF"/>
      </a:lt1>
      <a:dk2>
        <a:srgbClr val="3C4CA2"/>
      </a:dk2>
      <a:lt2>
        <a:srgbClr val="A8AD36"/>
      </a:lt2>
      <a:accent1>
        <a:srgbClr val="0082B5"/>
      </a:accent1>
      <a:accent2>
        <a:srgbClr val="F6D688"/>
      </a:accent2>
      <a:accent3>
        <a:srgbClr val="A5A5A5"/>
      </a:accent3>
      <a:accent4>
        <a:srgbClr val="F16221"/>
      </a:accent4>
      <a:accent5>
        <a:srgbClr val="775BA6"/>
      </a:accent5>
      <a:accent6>
        <a:srgbClr val="4DAE46"/>
      </a:accent6>
      <a:hlink>
        <a:srgbClr val="FBC73C"/>
      </a:hlink>
      <a:folHlink>
        <a:srgbClr val="742C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4.3_FGW.pptx" id="{524CC326-1544-4F17-B097-989EDD2AA375}" vid="{680F990E-BBDF-4C21-AAC8-33961D5B98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4.3_FGW</Template>
  <TotalTime>87</TotalTime>
  <Words>214</Words>
  <Application>Microsoft Office PowerPoint</Application>
  <PresentationFormat>Widescreen</PresentationFormat>
  <Paragraphs>53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Verdana</vt:lpstr>
      <vt:lpstr>Wingdings</vt:lpstr>
      <vt:lpstr>Office Theme</vt:lpstr>
      <vt:lpstr>PowerPoint Presentation</vt:lpstr>
      <vt:lpstr>Overview</vt:lpstr>
      <vt:lpstr>INFORMATION CONTENT</vt:lpstr>
      <vt:lpstr>Signal transmission</vt:lpstr>
      <vt:lpstr>A/D AND D/A CONVERSION</vt:lpstr>
      <vt:lpstr>ADC</vt:lpstr>
      <vt:lpstr>DAC</vt:lpstr>
      <vt:lpstr>Digital signal processing</vt:lpstr>
      <vt:lpstr>Computing</vt:lpstr>
      <vt:lpstr>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Tran Trong</dc:creator>
  <cp:lastModifiedBy>Minh Tran Trong</cp:lastModifiedBy>
  <cp:revision>12</cp:revision>
  <dcterms:created xsi:type="dcterms:W3CDTF">2021-03-18T04:20:14Z</dcterms:created>
  <dcterms:modified xsi:type="dcterms:W3CDTF">2021-04-12T03:46:37Z</dcterms:modified>
</cp:coreProperties>
</file>