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278" r:id="rId3"/>
    <p:sldId id="258" r:id="rId4"/>
    <p:sldId id="276" r:id="rId5"/>
    <p:sldId id="257" r:id="rId6"/>
    <p:sldId id="259" r:id="rId7"/>
    <p:sldId id="260" r:id="rId8"/>
    <p:sldId id="261" r:id="rId9"/>
    <p:sldId id="262" r:id="rId10"/>
    <p:sldId id="263" r:id="rId11"/>
    <p:sldId id="264" r:id="rId12"/>
    <p:sldId id="265" r:id="rId13"/>
    <p:sldId id="266" r:id="rId14"/>
    <p:sldId id="273" r:id="rId15"/>
    <p:sldId id="277" r:id="rId16"/>
    <p:sldId id="267" r:id="rId17"/>
    <p:sldId id="268" r:id="rId18"/>
    <p:sldId id="269" r:id="rId19"/>
    <p:sldId id="270" r:id="rId20"/>
    <p:sldId id="271" r:id="rId21"/>
    <p:sldId id="272"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91"/>
    <a:srgbClr val="F06E28"/>
    <a:srgbClr val="1200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549" autoAdjust="0"/>
  </p:normalViewPr>
  <p:slideViewPr>
    <p:cSldViewPr snapToGrid="0" snapToObjects="1">
      <p:cViewPr varScale="1">
        <p:scale>
          <a:sx n="95" d="100"/>
          <a:sy n="95" d="100"/>
        </p:scale>
        <p:origin x="1134"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389FC7-AD30-48BD-AAB6-FD9B5F347517}" type="doc">
      <dgm:prSet loTypeId="urn:microsoft.com/office/officeart/2005/8/layout/chevron1" loCatId="process" qsTypeId="urn:microsoft.com/office/officeart/2005/8/quickstyle/simple1" qsCatId="simple" csTypeId="urn:microsoft.com/office/officeart/2005/8/colors/colorful4" csCatId="colorful" phldr="1"/>
      <dgm:spPr/>
    </dgm:pt>
    <dgm:pt modelId="{D51562D8-C4DA-4664-A26F-FE752FFA4F71}">
      <dgm:prSet phldrT="[Text]" custT="1"/>
      <dgm:spPr/>
      <dgm:t>
        <a:bodyPr/>
        <a:lstStyle/>
        <a:p>
          <a:r>
            <a:rPr lang="en-US" sz="1400" kern="1200" dirty="0">
              <a:solidFill>
                <a:srgbClr val="FFFFFF"/>
              </a:solidFill>
              <a:latin typeface="Arial" panose="020B0604020202020204"/>
              <a:ea typeface="+mn-ea"/>
              <a:cs typeface="+mn-cs"/>
            </a:rPr>
            <a:t>Sensor/ Actuator</a:t>
          </a:r>
        </a:p>
      </dgm:t>
    </dgm:pt>
    <dgm:pt modelId="{C7626A2A-3482-4447-B223-2AF705170EB2}" type="parTrans" cxnId="{A38D4E48-DD5C-4378-B0A1-9EAAB43E9B15}">
      <dgm:prSet/>
      <dgm:spPr/>
      <dgm:t>
        <a:bodyPr/>
        <a:lstStyle/>
        <a:p>
          <a:endParaRPr lang="en-US"/>
        </a:p>
      </dgm:t>
    </dgm:pt>
    <dgm:pt modelId="{AF041CC4-9B9B-4DAA-8E1A-0BA52AD23176}" type="sibTrans" cxnId="{A38D4E48-DD5C-4378-B0A1-9EAAB43E9B15}">
      <dgm:prSet/>
      <dgm:spPr/>
      <dgm:t>
        <a:bodyPr/>
        <a:lstStyle/>
        <a:p>
          <a:endParaRPr lang="en-US"/>
        </a:p>
      </dgm:t>
    </dgm:pt>
    <dgm:pt modelId="{36BF1D79-CEAB-4161-A1C4-35BA9A033067}">
      <dgm:prSet phldrT="[Text]" custT="1"/>
      <dgm:spPr/>
      <dgm: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Device</a:t>
          </a:r>
        </a:p>
      </dgm:t>
    </dgm:pt>
    <dgm:pt modelId="{5F292587-4DB4-4E33-9C87-48A29D4186DD}" type="parTrans" cxnId="{60DEDBB6-D148-4EC5-A52A-BA59CB4FC35E}">
      <dgm:prSet/>
      <dgm:spPr/>
      <dgm:t>
        <a:bodyPr/>
        <a:lstStyle/>
        <a:p>
          <a:endParaRPr lang="en-US"/>
        </a:p>
      </dgm:t>
    </dgm:pt>
    <dgm:pt modelId="{D51657DD-0E1A-40E4-9D38-DE07166C12A9}" type="sibTrans" cxnId="{60DEDBB6-D148-4EC5-A52A-BA59CB4FC35E}">
      <dgm:prSet/>
      <dgm:spPr/>
      <dgm:t>
        <a:bodyPr/>
        <a:lstStyle/>
        <a:p>
          <a:endParaRPr lang="en-US"/>
        </a:p>
      </dgm:t>
    </dgm:pt>
    <dgm:pt modelId="{6FC3AC08-10BA-40DE-AEE4-99A67B0C1D6A}">
      <dgm:prSet phldrT="[Text]" custT="1"/>
      <dgm:spPr/>
      <dgm: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Network/ Gateway</a:t>
          </a:r>
        </a:p>
      </dgm:t>
    </dgm:pt>
    <dgm:pt modelId="{781FC2DE-EE5B-4612-AEF9-6CB47C8FF9A6}" type="parTrans" cxnId="{64BD135F-844E-4967-BF00-674C5BDFC855}">
      <dgm:prSet/>
      <dgm:spPr/>
      <dgm:t>
        <a:bodyPr/>
        <a:lstStyle/>
        <a:p>
          <a:endParaRPr lang="en-US"/>
        </a:p>
      </dgm:t>
    </dgm:pt>
    <dgm:pt modelId="{DE6F7B36-FBBD-413A-8280-C54AD5F2B8C0}" type="sibTrans" cxnId="{64BD135F-844E-4967-BF00-674C5BDFC855}">
      <dgm:prSet/>
      <dgm:spPr/>
      <dgm:t>
        <a:bodyPr/>
        <a:lstStyle/>
        <a:p>
          <a:endParaRPr lang="en-US"/>
        </a:p>
      </dgm:t>
    </dgm:pt>
    <dgm:pt modelId="{B786148D-D9AC-4028-8E60-B0681E8BC5C2}">
      <dgm:prSet phldrT="[Text]" custT="1"/>
      <dgm:spPr/>
      <dgm:t>
        <a:bodyPr/>
        <a:lstStyle/>
        <a:p>
          <a:r>
            <a:rPr lang="en-US" sz="1400" kern="1200" dirty="0">
              <a:solidFill>
                <a:srgbClr val="FFFFFF"/>
              </a:solidFill>
              <a:latin typeface="Arial" panose="020B0604020202020204"/>
              <a:ea typeface="+mn-ea"/>
              <a:cs typeface="+mn-cs"/>
            </a:rPr>
            <a:t>Cloud</a:t>
          </a:r>
        </a:p>
      </dgm:t>
    </dgm:pt>
    <dgm:pt modelId="{8886B507-ED72-43C6-BC9A-FD605510614D}" type="parTrans" cxnId="{CF2FEE19-CE85-4C51-AA1E-4A651B6DC802}">
      <dgm:prSet/>
      <dgm:spPr/>
      <dgm:t>
        <a:bodyPr/>
        <a:lstStyle/>
        <a:p>
          <a:endParaRPr lang="en-US"/>
        </a:p>
      </dgm:t>
    </dgm:pt>
    <dgm:pt modelId="{94838F3B-BE40-408F-A9CC-E7BEF6CED749}" type="sibTrans" cxnId="{CF2FEE19-CE85-4C51-AA1E-4A651B6DC802}">
      <dgm:prSet/>
      <dgm:spPr/>
      <dgm:t>
        <a:bodyPr/>
        <a:lstStyle/>
        <a:p>
          <a:endParaRPr lang="en-US"/>
        </a:p>
      </dgm:t>
    </dgm:pt>
    <dgm:pt modelId="{B906E0DB-3FF4-43D0-984C-2B421D76E00E}">
      <dgm:prSet phldrT="[Text]" custT="1"/>
      <dgm:spPr/>
      <dgm: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Smart app/Data analysis</a:t>
          </a:r>
        </a:p>
      </dgm:t>
    </dgm:pt>
    <dgm:pt modelId="{D766FBA3-E44D-4C5A-933E-B69E1E44A2E7}" type="parTrans" cxnId="{75A6A889-B054-41B8-964C-E02A49AB5629}">
      <dgm:prSet/>
      <dgm:spPr/>
      <dgm:t>
        <a:bodyPr/>
        <a:lstStyle/>
        <a:p>
          <a:endParaRPr lang="en-US"/>
        </a:p>
      </dgm:t>
    </dgm:pt>
    <dgm:pt modelId="{952B4B76-3048-42DD-8FEF-A228D4431092}" type="sibTrans" cxnId="{75A6A889-B054-41B8-964C-E02A49AB5629}">
      <dgm:prSet/>
      <dgm:spPr/>
      <dgm:t>
        <a:bodyPr/>
        <a:lstStyle/>
        <a:p>
          <a:endParaRPr lang="en-US"/>
        </a:p>
      </dgm:t>
    </dgm:pt>
    <dgm:pt modelId="{92105AD8-D086-46E7-AAE3-701CF47E5038}" type="pres">
      <dgm:prSet presAssocID="{70389FC7-AD30-48BD-AAB6-FD9B5F347517}" presName="Name0" presStyleCnt="0">
        <dgm:presLayoutVars>
          <dgm:dir/>
          <dgm:animLvl val="lvl"/>
          <dgm:resizeHandles val="exact"/>
        </dgm:presLayoutVars>
      </dgm:prSet>
      <dgm:spPr/>
    </dgm:pt>
    <dgm:pt modelId="{DDCD64B2-C1DF-4BEA-B92D-9F3652A7E68C}" type="pres">
      <dgm:prSet presAssocID="{D51562D8-C4DA-4664-A26F-FE752FFA4F71}" presName="parTxOnly" presStyleLbl="node1" presStyleIdx="0" presStyleCnt="5">
        <dgm:presLayoutVars>
          <dgm:chMax val="0"/>
          <dgm:chPref val="0"/>
          <dgm:bulletEnabled val="1"/>
        </dgm:presLayoutVars>
      </dgm:prSet>
      <dgm:spPr/>
    </dgm:pt>
    <dgm:pt modelId="{C651B0BE-6356-44F9-94A1-F2E1BCF75216}" type="pres">
      <dgm:prSet presAssocID="{AF041CC4-9B9B-4DAA-8E1A-0BA52AD23176}" presName="parTxOnlySpace" presStyleCnt="0"/>
      <dgm:spPr/>
    </dgm:pt>
    <dgm:pt modelId="{5039E117-F6B2-4ADC-9546-A87A4D5B7438}" type="pres">
      <dgm:prSet presAssocID="{36BF1D79-CEAB-4161-A1C4-35BA9A033067}" presName="parTxOnly" presStyleLbl="node1" presStyleIdx="1" presStyleCnt="5" custLinFactNeighborX="11239" custLinFactNeighborY="-2860">
        <dgm:presLayoutVars>
          <dgm:chMax val="0"/>
          <dgm:chPref val="0"/>
          <dgm:bulletEnabled val="1"/>
        </dgm:presLayoutVars>
      </dgm:prSet>
      <dgm:spPr/>
    </dgm:pt>
    <dgm:pt modelId="{7D54CEC6-8ED1-47D8-A097-FA6B30A2BF01}" type="pres">
      <dgm:prSet presAssocID="{D51657DD-0E1A-40E4-9D38-DE07166C12A9}" presName="parTxOnlySpace" presStyleCnt="0"/>
      <dgm:spPr/>
    </dgm:pt>
    <dgm:pt modelId="{BCAD3C66-D454-4B09-9AB1-82EE3896CA0C}" type="pres">
      <dgm:prSet presAssocID="{6FC3AC08-10BA-40DE-AEE4-99A67B0C1D6A}" presName="parTxOnly" presStyleLbl="node1" presStyleIdx="2" presStyleCnt="5">
        <dgm:presLayoutVars>
          <dgm:chMax val="0"/>
          <dgm:chPref val="0"/>
          <dgm:bulletEnabled val="1"/>
        </dgm:presLayoutVars>
      </dgm:prSet>
      <dgm:spPr/>
    </dgm:pt>
    <dgm:pt modelId="{ADB6E713-5784-4385-83A0-E24CBD5A4CF6}" type="pres">
      <dgm:prSet presAssocID="{DE6F7B36-FBBD-413A-8280-C54AD5F2B8C0}" presName="parTxOnlySpace" presStyleCnt="0"/>
      <dgm:spPr/>
    </dgm:pt>
    <dgm:pt modelId="{0E8381A7-F1BC-4AA7-BF9B-8C3F6F7B1A99}" type="pres">
      <dgm:prSet presAssocID="{B786148D-D9AC-4028-8E60-B0681E8BC5C2}" presName="parTxOnly" presStyleLbl="node1" presStyleIdx="3" presStyleCnt="5">
        <dgm:presLayoutVars>
          <dgm:chMax val="0"/>
          <dgm:chPref val="0"/>
          <dgm:bulletEnabled val="1"/>
        </dgm:presLayoutVars>
      </dgm:prSet>
      <dgm:spPr/>
    </dgm:pt>
    <dgm:pt modelId="{17F69570-81C8-41B8-8F48-2C424616E934}" type="pres">
      <dgm:prSet presAssocID="{94838F3B-BE40-408F-A9CC-E7BEF6CED749}" presName="parTxOnlySpace" presStyleCnt="0"/>
      <dgm:spPr/>
    </dgm:pt>
    <dgm:pt modelId="{6872B62E-CF49-41C2-85D2-B730257CE364}" type="pres">
      <dgm:prSet presAssocID="{B906E0DB-3FF4-43D0-984C-2B421D76E00E}" presName="parTxOnly" presStyleLbl="node1" presStyleIdx="4" presStyleCnt="5">
        <dgm:presLayoutVars>
          <dgm:chMax val="0"/>
          <dgm:chPref val="0"/>
          <dgm:bulletEnabled val="1"/>
        </dgm:presLayoutVars>
      </dgm:prSet>
      <dgm:spPr/>
    </dgm:pt>
  </dgm:ptLst>
  <dgm:cxnLst>
    <dgm:cxn modelId="{30B95808-4311-469A-9CBC-7EE598B7494B}" type="presOf" srcId="{B906E0DB-3FF4-43D0-984C-2B421D76E00E}" destId="{6872B62E-CF49-41C2-85D2-B730257CE364}" srcOrd="0" destOrd="0" presId="urn:microsoft.com/office/officeart/2005/8/layout/chevron1"/>
    <dgm:cxn modelId="{98EFA10D-CED0-4E33-AD6B-F30E725631B2}" type="presOf" srcId="{36BF1D79-CEAB-4161-A1C4-35BA9A033067}" destId="{5039E117-F6B2-4ADC-9546-A87A4D5B7438}" srcOrd="0" destOrd="0" presId="urn:microsoft.com/office/officeart/2005/8/layout/chevron1"/>
    <dgm:cxn modelId="{CF2FEE19-CE85-4C51-AA1E-4A651B6DC802}" srcId="{70389FC7-AD30-48BD-AAB6-FD9B5F347517}" destId="{B786148D-D9AC-4028-8E60-B0681E8BC5C2}" srcOrd="3" destOrd="0" parTransId="{8886B507-ED72-43C6-BC9A-FD605510614D}" sibTransId="{94838F3B-BE40-408F-A9CC-E7BEF6CED749}"/>
    <dgm:cxn modelId="{6899F32A-EFA0-4B66-B1E7-901EF837BA6E}" type="presOf" srcId="{D51562D8-C4DA-4664-A26F-FE752FFA4F71}" destId="{DDCD64B2-C1DF-4BEA-B92D-9F3652A7E68C}" srcOrd="0" destOrd="0" presId="urn:microsoft.com/office/officeart/2005/8/layout/chevron1"/>
    <dgm:cxn modelId="{64BD135F-844E-4967-BF00-674C5BDFC855}" srcId="{70389FC7-AD30-48BD-AAB6-FD9B5F347517}" destId="{6FC3AC08-10BA-40DE-AEE4-99A67B0C1D6A}" srcOrd="2" destOrd="0" parTransId="{781FC2DE-EE5B-4612-AEF9-6CB47C8FF9A6}" sibTransId="{DE6F7B36-FBBD-413A-8280-C54AD5F2B8C0}"/>
    <dgm:cxn modelId="{A38D4E48-DD5C-4378-B0A1-9EAAB43E9B15}" srcId="{70389FC7-AD30-48BD-AAB6-FD9B5F347517}" destId="{D51562D8-C4DA-4664-A26F-FE752FFA4F71}" srcOrd="0" destOrd="0" parTransId="{C7626A2A-3482-4447-B223-2AF705170EB2}" sibTransId="{AF041CC4-9B9B-4DAA-8E1A-0BA52AD23176}"/>
    <dgm:cxn modelId="{A0EB3074-A600-44DB-AC18-15D03CCD8DFE}" type="presOf" srcId="{70389FC7-AD30-48BD-AAB6-FD9B5F347517}" destId="{92105AD8-D086-46E7-AAE3-701CF47E5038}" srcOrd="0" destOrd="0" presId="urn:microsoft.com/office/officeart/2005/8/layout/chevron1"/>
    <dgm:cxn modelId="{B472A480-FC07-4BA1-9B90-7BCDFD1959D6}" type="presOf" srcId="{6FC3AC08-10BA-40DE-AEE4-99A67B0C1D6A}" destId="{BCAD3C66-D454-4B09-9AB1-82EE3896CA0C}" srcOrd="0" destOrd="0" presId="urn:microsoft.com/office/officeart/2005/8/layout/chevron1"/>
    <dgm:cxn modelId="{75A6A889-B054-41B8-964C-E02A49AB5629}" srcId="{70389FC7-AD30-48BD-AAB6-FD9B5F347517}" destId="{B906E0DB-3FF4-43D0-984C-2B421D76E00E}" srcOrd="4" destOrd="0" parTransId="{D766FBA3-E44D-4C5A-933E-B69E1E44A2E7}" sibTransId="{952B4B76-3048-42DD-8FEF-A228D4431092}"/>
    <dgm:cxn modelId="{60DEDBB6-D148-4EC5-A52A-BA59CB4FC35E}" srcId="{70389FC7-AD30-48BD-AAB6-FD9B5F347517}" destId="{36BF1D79-CEAB-4161-A1C4-35BA9A033067}" srcOrd="1" destOrd="0" parTransId="{5F292587-4DB4-4E33-9C87-48A29D4186DD}" sibTransId="{D51657DD-0E1A-40E4-9D38-DE07166C12A9}"/>
    <dgm:cxn modelId="{68B5E7F0-5F57-4E7D-9305-643CA17B589C}" type="presOf" srcId="{B786148D-D9AC-4028-8E60-B0681E8BC5C2}" destId="{0E8381A7-F1BC-4AA7-BF9B-8C3F6F7B1A99}" srcOrd="0" destOrd="0" presId="urn:microsoft.com/office/officeart/2005/8/layout/chevron1"/>
    <dgm:cxn modelId="{A2690218-6486-4871-BAB0-438E53A2607E}" type="presParOf" srcId="{92105AD8-D086-46E7-AAE3-701CF47E5038}" destId="{DDCD64B2-C1DF-4BEA-B92D-9F3652A7E68C}" srcOrd="0" destOrd="0" presId="urn:microsoft.com/office/officeart/2005/8/layout/chevron1"/>
    <dgm:cxn modelId="{C97643CD-AFB8-4B83-8355-560E016A0B13}" type="presParOf" srcId="{92105AD8-D086-46E7-AAE3-701CF47E5038}" destId="{C651B0BE-6356-44F9-94A1-F2E1BCF75216}" srcOrd="1" destOrd="0" presId="urn:microsoft.com/office/officeart/2005/8/layout/chevron1"/>
    <dgm:cxn modelId="{F71A467D-8743-413C-ADFC-FCBD93E09B4A}" type="presParOf" srcId="{92105AD8-D086-46E7-AAE3-701CF47E5038}" destId="{5039E117-F6B2-4ADC-9546-A87A4D5B7438}" srcOrd="2" destOrd="0" presId="urn:microsoft.com/office/officeart/2005/8/layout/chevron1"/>
    <dgm:cxn modelId="{0B25A1BF-B9B8-4795-ABB8-9205B83E58AD}" type="presParOf" srcId="{92105AD8-D086-46E7-AAE3-701CF47E5038}" destId="{7D54CEC6-8ED1-47D8-A097-FA6B30A2BF01}" srcOrd="3" destOrd="0" presId="urn:microsoft.com/office/officeart/2005/8/layout/chevron1"/>
    <dgm:cxn modelId="{E4FB7CAB-4850-431C-8140-0FE951CEEACF}" type="presParOf" srcId="{92105AD8-D086-46E7-AAE3-701CF47E5038}" destId="{BCAD3C66-D454-4B09-9AB1-82EE3896CA0C}" srcOrd="4" destOrd="0" presId="urn:microsoft.com/office/officeart/2005/8/layout/chevron1"/>
    <dgm:cxn modelId="{71466F88-B75C-4A79-A615-FDDA1964BBC2}" type="presParOf" srcId="{92105AD8-D086-46E7-AAE3-701CF47E5038}" destId="{ADB6E713-5784-4385-83A0-E24CBD5A4CF6}" srcOrd="5" destOrd="0" presId="urn:microsoft.com/office/officeart/2005/8/layout/chevron1"/>
    <dgm:cxn modelId="{D866DB96-0662-405F-958A-E497CBEF7F64}" type="presParOf" srcId="{92105AD8-D086-46E7-AAE3-701CF47E5038}" destId="{0E8381A7-F1BC-4AA7-BF9B-8C3F6F7B1A99}" srcOrd="6" destOrd="0" presId="urn:microsoft.com/office/officeart/2005/8/layout/chevron1"/>
    <dgm:cxn modelId="{4C410944-48EE-47CC-BCA2-C42022312EA3}" type="presParOf" srcId="{92105AD8-D086-46E7-AAE3-701CF47E5038}" destId="{17F69570-81C8-41B8-8F48-2C424616E934}" srcOrd="7" destOrd="0" presId="urn:microsoft.com/office/officeart/2005/8/layout/chevron1"/>
    <dgm:cxn modelId="{9CDDB757-A766-48DB-B7C0-464CA958E923}" type="presParOf" srcId="{92105AD8-D086-46E7-AAE3-701CF47E5038}" destId="{6872B62E-CF49-41C2-85D2-B730257CE36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D64B2-C1DF-4BEA-B92D-9F3652A7E68C}">
      <dsp:nvSpPr>
        <dsp:cNvPr id="0" name=""/>
        <dsp:cNvSpPr/>
      </dsp:nvSpPr>
      <dsp:spPr>
        <a:xfrm>
          <a:off x="2009" y="1106271"/>
          <a:ext cx="1788169" cy="715267"/>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Sensor/ Actuator</a:t>
          </a:r>
        </a:p>
      </dsp:txBody>
      <dsp:txXfrm>
        <a:off x="359643" y="1106271"/>
        <a:ext cx="1072902" cy="715267"/>
      </dsp:txXfrm>
    </dsp:sp>
    <dsp:sp modelId="{5039E117-F6B2-4ADC-9546-A87A4D5B7438}">
      <dsp:nvSpPr>
        <dsp:cNvPr id="0" name=""/>
        <dsp:cNvSpPr/>
      </dsp:nvSpPr>
      <dsp:spPr>
        <a:xfrm>
          <a:off x="1631459" y="1085814"/>
          <a:ext cx="1788169" cy="715267"/>
        </a:xfrm>
        <a:prstGeom prst="chevron">
          <a:avLst/>
        </a:prstGeom>
        <a:solidFill>
          <a:schemeClr val="accent4">
            <a:hueOff val="3654721"/>
            <a:satOff val="-14623"/>
            <a:lumOff val="-8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Device</a:t>
          </a:r>
        </a:p>
      </dsp:txBody>
      <dsp:txXfrm>
        <a:off x="1989093" y="1085814"/>
        <a:ext cx="1072902" cy="715267"/>
      </dsp:txXfrm>
    </dsp:sp>
    <dsp:sp modelId="{BCAD3C66-D454-4B09-9AB1-82EE3896CA0C}">
      <dsp:nvSpPr>
        <dsp:cNvPr id="0" name=""/>
        <dsp:cNvSpPr/>
      </dsp:nvSpPr>
      <dsp:spPr>
        <a:xfrm>
          <a:off x="3220715" y="1106271"/>
          <a:ext cx="1788169" cy="715267"/>
        </a:xfrm>
        <a:prstGeom prst="chevron">
          <a:avLst/>
        </a:prstGeom>
        <a:solidFill>
          <a:schemeClr val="accent4">
            <a:hueOff val="7309441"/>
            <a:satOff val="-29245"/>
            <a:lumOff val="-1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Network/ Gateway</a:t>
          </a:r>
        </a:p>
      </dsp:txBody>
      <dsp:txXfrm>
        <a:off x="3578349" y="1106271"/>
        <a:ext cx="1072902" cy="715267"/>
      </dsp:txXfrm>
    </dsp:sp>
    <dsp:sp modelId="{0E8381A7-F1BC-4AA7-BF9B-8C3F6F7B1A99}">
      <dsp:nvSpPr>
        <dsp:cNvPr id="0" name=""/>
        <dsp:cNvSpPr/>
      </dsp:nvSpPr>
      <dsp:spPr>
        <a:xfrm>
          <a:off x="4830067" y="1106271"/>
          <a:ext cx="1788169" cy="715267"/>
        </a:xfrm>
        <a:prstGeom prst="chevron">
          <a:avLst/>
        </a:prstGeom>
        <a:solidFill>
          <a:schemeClr val="accent4">
            <a:hueOff val="10964161"/>
            <a:satOff val="-43868"/>
            <a:lumOff val="-2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Cloud</a:t>
          </a:r>
        </a:p>
      </dsp:txBody>
      <dsp:txXfrm>
        <a:off x="5187701" y="1106271"/>
        <a:ext cx="1072902" cy="715267"/>
      </dsp:txXfrm>
    </dsp:sp>
    <dsp:sp modelId="{6872B62E-CF49-41C2-85D2-B730257CE364}">
      <dsp:nvSpPr>
        <dsp:cNvPr id="0" name=""/>
        <dsp:cNvSpPr/>
      </dsp:nvSpPr>
      <dsp:spPr>
        <a:xfrm>
          <a:off x="6439420" y="1106271"/>
          <a:ext cx="1788169" cy="715267"/>
        </a:xfrm>
        <a:prstGeom prst="chevron">
          <a:avLst/>
        </a:prstGeom>
        <a:solidFill>
          <a:schemeClr val="accent4">
            <a:hueOff val="14618882"/>
            <a:satOff val="-58491"/>
            <a:lumOff val="-3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Smart app/Data analysis</a:t>
          </a:r>
        </a:p>
      </dsp:txBody>
      <dsp:txXfrm>
        <a:off x="6797054" y="1106271"/>
        <a:ext cx="1072902" cy="7152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C51BE-9B66-B447-8629-F07BEC8B0A22}" type="datetimeFigureOut">
              <a:rPr lang="en-US" smtClean="0"/>
              <a:t>4/12/2021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49C81B-2B23-F740-97B9-1E5157854B66}" type="slidenum">
              <a:rPr lang="en-US" smtClean="0"/>
              <a:t>‹#›</a:t>
            </a:fld>
            <a:endParaRPr lang="en-US"/>
          </a:p>
        </p:txBody>
      </p:sp>
    </p:spTree>
    <p:extLst>
      <p:ext uri="{BB962C8B-B14F-4D97-AF65-F5344CB8AC3E}">
        <p14:creationId xmlns:p14="http://schemas.microsoft.com/office/powerpoint/2010/main" val="403051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97BEE-CCE8-4056-8D85-849510D38BD7}"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F1327-E352-4442-BBC1-DAB09841355B}" type="slidenum">
              <a:rPr lang="en-US" smtClean="0"/>
              <a:t>‹#›</a:t>
            </a:fld>
            <a:endParaRPr lang="en-US"/>
          </a:p>
        </p:txBody>
      </p:sp>
    </p:spTree>
    <p:extLst>
      <p:ext uri="{BB962C8B-B14F-4D97-AF65-F5344CB8AC3E}">
        <p14:creationId xmlns:p14="http://schemas.microsoft.com/office/powerpoint/2010/main" val="420264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verdana" panose="020B0604030504040204" pitchFamily="34" charset="0"/>
              </a:rPr>
              <a:t>Sensors/Actuators:</a:t>
            </a:r>
            <a:r>
              <a:rPr lang="en-US" b="0" i="0" dirty="0">
                <a:solidFill>
                  <a:srgbClr val="000000"/>
                </a:solidFill>
                <a:effectLst/>
                <a:latin typeface="verdana" panose="020B0604030504040204" pitchFamily="34" charset="0"/>
              </a:rPr>
              <a:t> Sensors or Actuators are the devices that are able to emit, accept and process data over the network. These sensors or actuators may be connected either through wired or wireless. This contains GPS, Electrochemical, Gyroscope, RFID, etc. Most of the sensors need connectivity through sensors gateways. The connection of sensors or actuators can be through a Local Area Network (LAN) or Personal Area Network.</a:t>
            </a:r>
          </a:p>
          <a:p>
            <a:pPr algn="l">
              <a:buFont typeface="+mj-lt"/>
              <a:buAutoNum type="arabicPeriod"/>
            </a:pPr>
            <a:r>
              <a:rPr lang="en-US" b="1" i="0" dirty="0">
                <a:solidFill>
                  <a:srgbClr val="000000"/>
                </a:solidFill>
                <a:effectLst/>
                <a:latin typeface="verdana" panose="020B0604030504040204" pitchFamily="34" charset="0"/>
              </a:rPr>
              <a:t>Gateways and Data Acquisition:</a:t>
            </a:r>
            <a:r>
              <a:rPr lang="en-US" b="0" i="0" dirty="0">
                <a:solidFill>
                  <a:srgbClr val="000000"/>
                </a:solidFill>
                <a:effectLst/>
                <a:latin typeface="verdana" panose="020B0604030504040204" pitchFamily="34" charset="0"/>
              </a:rPr>
              <a:t> As the large numbers of data are produced by this sensors and actuators need the high-speed Gateways and Networks to transfer the data. This network can be of type Local Area Network (LAN such as </a:t>
            </a:r>
            <a:r>
              <a:rPr lang="en-US" b="0" i="0" dirty="0" err="1">
                <a:solidFill>
                  <a:srgbClr val="000000"/>
                </a:solidFill>
                <a:effectLst/>
                <a:latin typeface="verdana" panose="020B0604030504040204" pitchFamily="34" charset="0"/>
              </a:rPr>
              <a:t>WiFi</a:t>
            </a:r>
            <a:r>
              <a:rPr lang="en-US" b="0" i="0" dirty="0">
                <a:solidFill>
                  <a:srgbClr val="000000"/>
                </a:solidFill>
                <a:effectLst/>
                <a:latin typeface="verdana" panose="020B0604030504040204" pitchFamily="34" charset="0"/>
              </a:rPr>
              <a:t>, Ethernet, etc.), Wide Area Network (WAN such as GSM, 5G, etc.).</a:t>
            </a:r>
          </a:p>
          <a:p>
            <a:pPr algn="l">
              <a:buFont typeface="+mj-lt"/>
              <a:buAutoNum type="arabicPeriod"/>
            </a:pPr>
            <a:r>
              <a:rPr lang="en-US" b="1" i="0" dirty="0">
                <a:solidFill>
                  <a:srgbClr val="000000"/>
                </a:solidFill>
                <a:effectLst/>
                <a:latin typeface="verdana" panose="020B0604030504040204" pitchFamily="34" charset="0"/>
              </a:rPr>
              <a:t>Data center/ Cloud:</a:t>
            </a:r>
            <a:r>
              <a:rPr lang="en-US" b="0" i="0" dirty="0">
                <a:solidFill>
                  <a:srgbClr val="000000"/>
                </a:solidFill>
                <a:effectLst/>
                <a:latin typeface="verdana" panose="020B0604030504040204" pitchFamily="34" charset="0"/>
              </a:rPr>
              <a:t> The Data Center or Cloud comes under the Management Services which process the information through analytics, management of device and security controls. Beside this security controls and device management the cloud transfer the data to the end users application such as Retail, Healthcare, Emergency, Environment, and Energy, etc.</a:t>
            </a:r>
          </a:p>
          <a:p>
            <a:endParaRPr lang="en-US" dirty="0"/>
          </a:p>
        </p:txBody>
      </p:sp>
      <p:sp>
        <p:nvSpPr>
          <p:cNvPr id="4" name="Slide Number Placeholder 3"/>
          <p:cNvSpPr>
            <a:spLocks noGrp="1"/>
          </p:cNvSpPr>
          <p:nvPr>
            <p:ph type="sldNum" sz="quarter" idx="5"/>
          </p:nvPr>
        </p:nvSpPr>
        <p:spPr/>
        <p:txBody>
          <a:bodyPr/>
          <a:lstStyle/>
          <a:p>
            <a:fld id="{1B2F1327-E352-4442-BBC1-DAB09841355B}" type="slidenum">
              <a:rPr lang="en-US" smtClean="0"/>
              <a:t>10</a:t>
            </a:fld>
            <a:endParaRPr lang="en-US"/>
          </a:p>
        </p:txBody>
      </p:sp>
    </p:spTree>
    <p:extLst>
      <p:ext uri="{BB962C8B-B14F-4D97-AF65-F5344CB8AC3E}">
        <p14:creationId xmlns:p14="http://schemas.microsoft.com/office/powerpoint/2010/main" val="320884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F1327-E352-4442-BBC1-DAB09841355B}" type="slidenum">
              <a:rPr lang="en-US" smtClean="0"/>
              <a:t>11</a:t>
            </a:fld>
            <a:endParaRPr lang="en-US"/>
          </a:p>
        </p:txBody>
      </p:sp>
    </p:spTree>
    <p:extLst>
      <p:ext uri="{BB962C8B-B14F-4D97-AF65-F5344CB8AC3E}">
        <p14:creationId xmlns:p14="http://schemas.microsoft.com/office/powerpoint/2010/main" val="1264187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F1327-E352-4442-BBC1-DAB09841355B}" type="slidenum">
              <a:rPr lang="en-US" smtClean="0"/>
              <a:t>14</a:t>
            </a:fld>
            <a:endParaRPr lang="en-US"/>
          </a:p>
        </p:txBody>
      </p:sp>
    </p:spTree>
    <p:extLst>
      <p:ext uri="{BB962C8B-B14F-4D97-AF65-F5344CB8AC3E}">
        <p14:creationId xmlns:p14="http://schemas.microsoft.com/office/powerpoint/2010/main" val="157826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F1327-E352-4442-BBC1-DAB09841355B}" type="slidenum">
              <a:rPr lang="en-US" smtClean="0"/>
              <a:t>15</a:t>
            </a:fld>
            <a:endParaRPr lang="en-US"/>
          </a:p>
        </p:txBody>
      </p:sp>
    </p:spTree>
    <p:extLst>
      <p:ext uri="{BB962C8B-B14F-4D97-AF65-F5344CB8AC3E}">
        <p14:creationId xmlns:p14="http://schemas.microsoft.com/office/powerpoint/2010/main" val="2706690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F1327-E352-4442-BBC1-DAB09841355B}" type="slidenum">
              <a:rPr lang="en-US" smtClean="0"/>
              <a:t>19</a:t>
            </a:fld>
            <a:endParaRPr lang="en-US"/>
          </a:p>
        </p:txBody>
      </p:sp>
    </p:spTree>
    <p:extLst>
      <p:ext uri="{BB962C8B-B14F-4D97-AF65-F5344CB8AC3E}">
        <p14:creationId xmlns:p14="http://schemas.microsoft.com/office/powerpoint/2010/main" val="15397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F1327-E352-4442-BBC1-DAB09841355B}" type="slidenum">
              <a:rPr lang="en-US" smtClean="0"/>
              <a:t>20</a:t>
            </a:fld>
            <a:endParaRPr lang="en-US"/>
          </a:p>
        </p:txBody>
      </p:sp>
    </p:spTree>
    <p:extLst>
      <p:ext uri="{BB962C8B-B14F-4D97-AF65-F5344CB8AC3E}">
        <p14:creationId xmlns:p14="http://schemas.microsoft.com/office/powerpoint/2010/main" val="466963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57"/>
            <a:ext cx="12192000" cy="6856286"/>
          </a:xfrm>
          <a:prstGeom prst="rect">
            <a:avLst/>
          </a:prstGeom>
        </p:spPr>
      </p:pic>
      <p:sp>
        <p:nvSpPr>
          <p:cNvPr id="2" name="Title 1"/>
          <p:cNvSpPr>
            <a:spLocks noGrp="1"/>
          </p:cNvSpPr>
          <p:nvPr>
            <p:ph type="ctrTitle" hasCustomPrompt="1"/>
          </p:nvPr>
        </p:nvSpPr>
        <p:spPr>
          <a:xfrm>
            <a:off x="1117600" y="596900"/>
            <a:ext cx="7941733" cy="1358900"/>
          </a:xfrm>
          <a:prstGeom prst="rect">
            <a:avLst/>
          </a:prstGeom>
        </p:spPr>
        <p:txBody>
          <a:bodyPr/>
          <a:lstStyle>
            <a:lvl1pPr algn="r">
              <a:defRPr sz="3600" b="1">
                <a:solidFill>
                  <a:srgbClr val="FFFFFF"/>
                </a:solidFill>
              </a:defRPr>
            </a:lvl1pPr>
          </a:lstStyle>
          <a:p>
            <a:r>
              <a:rPr lang="vi-VN" dirty="0"/>
              <a:t>HEADLINE</a:t>
            </a:r>
            <a:br>
              <a:rPr lang="vi-VN" dirty="0"/>
            </a:br>
            <a:r>
              <a:rPr lang="vi-VN" dirty="0"/>
              <a:t>HERE</a:t>
            </a:r>
            <a:endParaRPr lang="en-US" dirty="0"/>
          </a:p>
        </p:txBody>
      </p:sp>
      <p:sp>
        <p:nvSpPr>
          <p:cNvPr id="3" name="Subtitle 2"/>
          <p:cNvSpPr>
            <a:spLocks noGrp="1"/>
          </p:cNvSpPr>
          <p:nvPr>
            <p:ph type="subTitle" idx="1" hasCustomPrompt="1"/>
          </p:nvPr>
        </p:nvSpPr>
        <p:spPr>
          <a:xfrm>
            <a:off x="1117600" y="2070100"/>
            <a:ext cx="7941733" cy="812800"/>
          </a:xfrm>
        </p:spPr>
        <p:txBody>
          <a:bodyPr>
            <a:normAutofit/>
          </a:bodyPr>
          <a:lstStyle>
            <a:lvl1pPr marL="0" indent="0" algn="r">
              <a:buNone/>
              <a:defRPr sz="2000" b="1">
                <a:solidFill>
                  <a:srgbClr val="F06E2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dirty="0"/>
              <a:t>Full name</a:t>
            </a:r>
          </a:p>
          <a:p>
            <a:r>
              <a:rPr lang="vi-VN" dirty="0"/>
              <a:t>Title</a:t>
            </a:r>
            <a:endParaRPr lang="en-US" dirty="0"/>
          </a:p>
        </p:txBody>
      </p:sp>
      <p:pic>
        <p:nvPicPr>
          <p:cNvPr id="9" name="Picture 8"/>
          <p:cNvPicPr>
            <a:picLocks noChangeAspect="1"/>
          </p:cNvPicPr>
          <p:nvPr userDrawn="1"/>
        </p:nvPicPr>
        <p:blipFill>
          <a:blip r:embed="rId3"/>
          <a:stretch>
            <a:fillRect/>
          </a:stretch>
        </p:blipFill>
        <p:spPr>
          <a:xfrm>
            <a:off x="9313333" y="596900"/>
            <a:ext cx="271780" cy="1358900"/>
          </a:xfrm>
          <a:prstGeom prst="rect">
            <a:avLst/>
          </a:prstGeom>
        </p:spPr>
      </p:pic>
    </p:spTree>
    <p:extLst>
      <p:ext uri="{BB962C8B-B14F-4D97-AF65-F5344CB8AC3E}">
        <p14:creationId xmlns:p14="http://schemas.microsoft.com/office/powerpoint/2010/main" val="127895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hasCustomPrompt="1"/>
          </p:nvPr>
        </p:nvSpPr>
        <p:spPr/>
        <p:txBody>
          <a:bodyPr/>
          <a:lstStyle>
            <a:lvl1pPr>
              <a:defRPr sz="3000" baseline="0">
                <a:solidFill>
                  <a:schemeClr val="tx2"/>
                </a:solidFill>
              </a:defRPr>
            </a:lvl1pPr>
            <a:lvl2pPr>
              <a:defRPr>
                <a:solidFill>
                  <a:srgbClr val="2E3791"/>
                </a:solidFill>
              </a:defRPr>
            </a:lvl2pPr>
            <a:lvl3pPr>
              <a:defRPr>
                <a:solidFill>
                  <a:srgbClr val="2E3791"/>
                </a:solidFill>
              </a:defRPr>
            </a:lvl3pPr>
            <a:lvl4pPr>
              <a:defRPr>
                <a:solidFill>
                  <a:srgbClr val="2E3791"/>
                </a:solidFill>
              </a:defRPr>
            </a:lvl4pPr>
            <a:lvl5pPr>
              <a:defRPr>
                <a:solidFill>
                  <a:srgbClr val="2E3791"/>
                </a:solidFill>
              </a:defRPr>
            </a:lvl5pPr>
          </a:lstStyle>
          <a:p>
            <a:pPr lvl="0"/>
            <a:r>
              <a:rPr lang="vi-VN" dirty="0"/>
              <a:t>Heading 1</a:t>
            </a:r>
            <a:endParaRPr lang="en-US" dirty="0"/>
          </a:p>
          <a:p>
            <a:pPr lvl="1"/>
            <a:r>
              <a:rPr lang="en-US" dirty="0"/>
              <a:t>S</a:t>
            </a:r>
            <a:r>
              <a:rPr lang="vi-VN" dirty="0"/>
              <a:t>ub heading</a:t>
            </a:r>
            <a:endParaRPr lang="en-US" dirty="0"/>
          </a:p>
          <a:p>
            <a:pPr lvl="2"/>
            <a:r>
              <a:rPr lang="vi-VN" dirty="0"/>
              <a:t>Content</a:t>
            </a:r>
            <a:endParaRPr lang="en-US" dirty="0"/>
          </a:p>
          <a:p>
            <a:pPr lvl="3"/>
            <a:r>
              <a:rPr lang="vi-VN" dirty="0"/>
              <a:t>Sub</a:t>
            </a:r>
            <a:endParaRPr lang="en-US" dirty="0"/>
          </a:p>
          <a:p>
            <a:pPr lvl="4"/>
            <a:r>
              <a:rPr lang="vi-VN" dirty="0"/>
              <a:t>Sub</a:t>
            </a:r>
            <a:endParaRPr lang="en-US" dirty="0"/>
          </a:p>
        </p:txBody>
      </p:sp>
      <p:sp>
        <p:nvSpPr>
          <p:cNvPr id="9" name="Title 1"/>
          <p:cNvSpPr>
            <a:spLocks noGrp="1"/>
          </p:cNvSpPr>
          <p:nvPr>
            <p:ph type="title" hasCustomPrompt="1"/>
          </p:nvPr>
        </p:nvSpPr>
        <p:spPr>
          <a:xfrm>
            <a:off x="4588936" y="466972"/>
            <a:ext cx="6993465" cy="802782"/>
          </a:xfrm>
          <a:prstGeom prst="rect">
            <a:avLst/>
          </a:prstGeom>
        </p:spPr>
        <p:txBody>
          <a:bodyPr>
            <a:normAutofit/>
          </a:bodyPr>
          <a:lstStyle>
            <a:lvl1pPr>
              <a:defRPr sz="3600" b="1">
                <a:solidFill>
                  <a:srgbClr val="2E3791"/>
                </a:solidFill>
                <a:latin typeface="+mj-lt"/>
              </a:defRPr>
            </a:lvl1pPr>
          </a:lstStyle>
          <a:p>
            <a:r>
              <a:rPr lang="vi-VN" dirty="0"/>
              <a:t>HEADLINE HERE</a:t>
            </a:r>
            <a:endParaRPr lang="en-US" dirty="0"/>
          </a:p>
        </p:txBody>
      </p:sp>
    </p:spTree>
    <p:extLst>
      <p:ext uri="{BB962C8B-B14F-4D97-AF65-F5344CB8AC3E}">
        <p14:creationId xmlns:p14="http://schemas.microsoft.com/office/powerpoint/2010/main" val="113347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t"/>
          <a:lstStyle>
            <a:lvl1pPr algn="r">
              <a:defRPr sz="4000" b="1" cap="all">
                <a:solidFill>
                  <a:srgbClr val="2E3791"/>
                </a:solidFill>
              </a:defRPr>
            </a:lvl1pPr>
          </a:lstStyle>
          <a:p>
            <a:r>
              <a:rPr lang="vi-VN" dirty="0"/>
              <a:t>HEADLINE</a:t>
            </a:r>
            <a:br>
              <a:rPr lang="vi-VN" dirty="0"/>
            </a:br>
            <a:r>
              <a:rPr lang="vi-VN" dirty="0"/>
              <a:t>here</a:t>
            </a:r>
            <a:endParaRPr lang="en-US" dirty="0"/>
          </a:p>
        </p:txBody>
      </p:sp>
      <p:sp>
        <p:nvSpPr>
          <p:cNvPr id="3" name="Text Placeholder 2"/>
          <p:cNvSpPr>
            <a:spLocks noGrp="1"/>
          </p:cNvSpPr>
          <p:nvPr>
            <p:ph type="body" idx="1" hasCustomPrompt="1"/>
          </p:nvPr>
        </p:nvSpPr>
        <p:spPr>
          <a:xfrm>
            <a:off x="963085" y="4270376"/>
            <a:ext cx="10619316" cy="1500187"/>
          </a:xfrm>
        </p:spPr>
        <p:txBody>
          <a:bodyPr anchor="b"/>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351453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sz="half" idx="1"/>
          </p:nvPr>
        </p:nvSpPr>
        <p:spPr>
          <a:xfrm>
            <a:off x="609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2E3791"/>
                </a:solidFill>
              </a:defRPr>
            </a:lvl1pPr>
            <a:lvl2pPr>
              <a:defRPr sz="2400">
                <a:solidFill>
                  <a:srgbClr val="2E3791"/>
                </a:solidFill>
              </a:defRPr>
            </a:lvl2pPr>
            <a:lvl3pPr>
              <a:defRPr sz="2000">
                <a:solidFill>
                  <a:srgbClr val="2E3791"/>
                </a:solidFill>
              </a:defRPr>
            </a:lvl3pPr>
            <a:lvl4pPr>
              <a:defRPr sz="1800">
                <a:solidFill>
                  <a:srgbClr val="2E3791"/>
                </a:solidFill>
              </a:defRPr>
            </a:lvl4pPr>
            <a:lvl5pPr>
              <a:defRPr sz="1800">
                <a:solidFill>
                  <a:srgbClr val="2E379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860801" y="2"/>
            <a:ext cx="7721599"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2"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3"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105471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title"/>
          </p:nvPr>
        </p:nvSpPr>
        <p:spPr>
          <a:xfrm>
            <a:off x="3639993" y="2"/>
            <a:ext cx="7942407" cy="802782"/>
          </a:xfrm>
          <a:prstGeom prst="rect">
            <a:avLst/>
          </a:prstGeom>
        </p:spPr>
        <p:txBody>
          <a:bodyPr>
            <a:normAutofit/>
          </a:bodyPr>
          <a:lstStyle>
            <a:lvl1pPr>
              <a:defRPr sz="2000">
                <a:solidFill>
                  <a:srgbClr val="2E3791"/>
                </a:solidFill>
              </a:defRPr>
            </a:lvl1pPr>
          </a:lstStyle>
          <a:p>
            <a:r>
              <a:rPr lang="en-US"/>
              <a:t>Click to edit Master title style</a:t>
            </a:r>
            <a:endParaRPr lang="en-US" dirty="0"/>
          </a:p>
        </p:txBody>
      </p:sp>
      <p:sp>
        <p:nvSpPr>
          <p:cNvPr id="10" name="Date Placeholder 3"/>
          <p:cNvSpPr>
            <a:spLocks noGrp="1"/>
          </p:cNvSpPr>
          <p:nvPr>
            <p:ph type="dt" sz="half" idx="10"/>
          </p:nvPr>
        </p:nvSpPr>
        <p:spPr>
          <a:xfrm>
            <a:off x="6079067" y="6496051"/>
            <a:ext cx="2540000" cy="365125"/>
          </a:xfrm>
        </p:spPr>
        <p:txBody>
          <a:bodyPr/>
          <a:lstStyle>
            <a:lvl1pPr>
              <a:defRPr>
                <a:solidFill>
                  <a:schemeClr val="bg1"/>
                </a:solidFill>
              </a:defRPr>
            </a:lvl1pPr>
          </a:lstStyle>
          <a:p>
            <a:fld id="{4079B051-E427-A24A-B2DE-63B217F2562D}" type="datetimeFigureOut">
              <a:rPr lang="en-US" smtClean="0"/>
              <a:pPr/>
              <a:t>4/12/2021</a:t>
            </a:fld>
            <a:endParaRPr lang="en-US" dirty="0"/>
          </a:p>
        </p:txBody>
      </p:sp>
      <p:sp>
        <p:nvSpPr>
          <p:cNvPr id="11" name="Slide Number Placeholder 5"/>
          <p:cNvSpPr>
            <a:spLocks noGrp="1"/>
          </p:cNvSpPr>
          <p:nvPr>
            <p:ph type="sldNum" sz="quarter" idx="12"/>
          </p:nvPr>
        </p:nvSpPr>
        <p:spPr>
          <a:xfrm>
            <a:off x="8737600" y="6496051"/>
            <a:ext cx="2844800" cy="365125"/>
          </a:xfrm>
        </p:spPr>
        <p:txBody>
          <a:bodyPr/>
          <a:lstStyle>
            <a:lvl1pPr>
              <a:defRPr>
                <a:solidFill>
                  <a:srgbClr val="FFFFFF"/>
                </a:solidFill>
              </a:defRPr>
            </a:lvl1pPr>
          </a:lstStyle>
          <a:p>
            <a:fld id="{3C776BAB-5F5A-164F-A24E-8AA161AED09D}" type="slidenum">
              <a:rPr lang="en-US" smtClean="0"/>
              <a:pPr/>
              <a:t>‹#›</a:t>
            </a:fld>
            <a:endParaRPr lang="en-US" dirty="0"/>
          </a:p>
        </p:txBody>
      </p:sp>
    </p:spTree>
    <p:extLst>
      <p:ext uri="{BB962C8B-B14F-4D97-AF65-F5344CB8AC3E}">
        <p14:creationId xmlns:p14="http://schemas.microsoft.com/office/powerpoint/2010/main" val="27887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icture Placeholder 2"/>
          <p:cNvSpPr>
            <a:spLocks noGrp="1"/>
          </p:cNvSpPr>
          <p:nvPr>
            <p:ph type="pic" idx="1"/>
          </p:nvPr>
        </p:nvSpPr>
        <p:spPr>
          <a:xfrm>
            <a:off x="7078133" y="2870200"/>
            <a:ext cx="5113867" cy="3987800"/>
          </a:xfrm>
        </p:spPr>
        <p:txBody>
          <a:bodyPr/>
          <a:lstStyle>
            <a:lvl1pPr marL="0" indent="0">
              <a:buNone/>
              <a:defRPr sz="3200">
                <a:solidFill>
                  <a:srgbClr val="2E379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Title 1"/>
          <p:cNvSpPr>
            <a:spLocks noGrp="1"/>
          </p:cNvSpPr>
          <p:nvPr>
            <p:ph type="title"/>
          </p:nvPr>
        </p:nvSpPr>
        <p:spPr>
          <a:xfrm>
            <a:off x="963085" y="4406900"/>
            <a:ext cx="5386916" cy="1930400"/>
          </a:xfrm>
          <a:prstGeom prst="rect">
            <a:avLst/>
          </a:prstGeom>
        </p:spPr>
        <p:txBody>
          <a:bodyPr anchor="t"/>
          <a:lstStyle>
            <a:lvl1pPr algn="r">
              <a:defRPr sz="2800" b="1" cap="all">
                <a:solidFill>
                  <a:srgbClr val="2E3791"/>
                </a:solidFill>
              </a:defRPr>
            </a:lvl1pPr>
          </a:lstStyle>
          <a:p>
            <a:r>
              <a:rPr lang="en-US"/>
              <a:t>Click to edit Master title style</a:t>
            </a:r>
            <a:endParaRPr lang="en-US" dirty="0"/>
          </a:p>
        </p:txBody>
      </p:sp>
      <p:sp>
        <p:nvSpPr>
          <p:cNvPr id="8" name="Text Placeholder 2"/>
          <p:cNvSpPr>
            <a:spLocks noGrp="1"/>
          </p:cNvSpPr>
          <p:nvPr>
            <p:ph type="body" idx="10"/>
          </p:nvPr>
        </p:nvSpPr>
        <p:spPr>
          <a:xfrm>
            <a:off x="963085" y="2906714"/>
            <a:ext cx="5386916" cy="1258887"/>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471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963085" y="2908300"/>
            <a:ext cx="10619316" cy="1362075"/>
          </a:xfrm>
          <a:prstGeom prst="rect">
            <a:avLst/>
          </a:prstGeom>
        </p:spPr>
        <p:txBody>
          <a:bodyPr anchor="ctr"/>
          <a:lstStyle>
            <a:lvl1pPr algn="r">
              <a:defRPr sz="4000" b="1" cap="all">
                <a:solidFill>
                  <a:srgbClr val="2E3791"/>
                </a:solidFill>
              </a:defRPr>
            </a:lvl1pPr>
          </a:lstStyle>
          <a:p>
            <a:r>
              <a:rPr lang="vi-VN" dirty="0"/>
              <a:t>THANK YOU!</a:t>
            </a:r>
            <a:endParaRPr lang="en-US" dirty="0"/>
          </a:p>
        </p:txBody>
      </p:sp>
      <p:sp>
        <p:nvSpPr>
          <p:cNvPr id="3" name="Text Placeholder 2"/>
          <p:cNvSpPr>
            <a:spLocks noGrp="1"/>
          </p:cNvSpPr>
          <p:nvPr>
            <p:ph type="body" idx="1" hasCustomPrompt="1"/>
          </p:nvPr>
        </p:nvSpPr>
        <p:spPr>
          <a:xfrm>
            <a:off x="963085" y="4270376"/>
            <a:ext cx="10619316" cy="1500187"/>
          </a:xfrm>
        </p:spPr>
        <p:txBody>
          <a:bodyPr anchor="ctr"/>
          <a:lstStyle>
            <a:lvl1pPr marL="0" indent="0" algn="r">
              <a:buNone/>
              <a:defRPr sz="2000" b="1">
                <a:solidFill>
                  <a:srgbClr val="F06E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Project name</a:t>
            </a:r>
          </a:p>
          <a:p>
            <a:pPr lvl="0"/>
            <a:r>
              <a:rPr lang="vi-VN" dirty="0"/>
              <a:t>Full name</a:t>
            </a:r>
          </a:p>
          <a:p>
            <a:pPr lvl="0"/>
            <a:r>
              <a:rPr lang="vi-VN" dirty="0"/>
              <a:t>Title</a:t>
            </a:r>
            <a:endParaRPr lang="en-US" dirty="0"/>
          </a:p>
        </p:txBody>
      </p:sp>
    </p:spTree>
    <p:extLst>
      <p:ext uri="{BB962C8B-B14F-4D97-AF65-F5344CB8AC3E}">
        <p14:creationId xmlns:p14="http://schemas.microsoft.com/office/powerpoint/2010/main" val="199889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9B051-E427-A24A-B2DE-63B217F2562D}" type="datetimeFigureOut">
              <a:rPr lang="en-US" smtClean="0"/>
              <a:t>4/12/2021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6BAB-5F5A-164F-A24E-8AA161AED09D}" type="slidenum">
              <a:rPr lang="en-US" smtClean="0"/>
              <a:t>‹#›</a:t>
            </a:fld>
            <a:endParaRPr lang="en-US"/>
          </a:p>
        </p:txBody>
      </p:sp>
    </p:spTree>
    <p:extLst>
      <p:ext uri="{BB962C8B-B14F-4D97-AF65-F5344CB8AC3E}">
        <p14:creationId xmlns:p14="http://schemas.microsoft.com/office/powerpoint/2010/main" val="38779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xStyles>
    <p:titleStyle>
      <a:lvl1pPr algn="r" defTabSz="457200" rtl="0" eaLnBrk="1" latinLnBrk="0" hangingPunct="1">
        <a:spcBef>
          <a:spcPct val="0"/>
        </a:spcBef>
        <a:buNone/>
        <a:defRPr sz="28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2E379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E379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2E379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2E379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2E379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1.png"/><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0301" y="3365501"/>
            <a:ext cx="184731" cy="830997"/>
          </a:xfrm>
          <a:prstGeom prst="rect">
            <a:avLst/>
          </a:prstGeom>
          <a:noFill/>
        </p:spPr>
        <p:txBody>
          <a:bodyPr wrap="none" rtlCol="0">
            <a:spAutoFit/>
          </a:bodyPr>
          <a:lstStyle/>
          <a:p>
            <a:endParaRPr lang="en-US" sz="4800" b="1" dirty="0">
              <a:solidFill>
                <a:srgbClr val="FFFF00"/>
              </a:solidFill>
            </a:endParaRPr>
          </a:p>
        </p:txBody>
      </p:sp>
      <p:sp>
        <p:nvSpPr>
          <p:cNvPr id="2" name="TextBox 1">
            <a:extLst>
              <a:ext uri="{FF2B5EF4-FFF2-40B4-BE49-F238E27FC236}">
                <a16:creationId xmlns:a16="http://schemas.microsoft.com/office/drawing/2014/main" id="{59784FE4-A2D5-4753-B8AB-A815C06F121E}"/>
              </a:ext>
            </a:extLst>
          </p:cNvPr>
          <p:cNvSpPr txBox="1"/>
          <p:nvPr/>
        </p:nvSpPr>
        <p:spPr>
          <a:xfrm>
            <a:off x="4005943" y="854109"/>
            <a:ext cx="4541855" cy="830997"/>
          </a:xfrm>
          <a:prstGeom prst="rect">
            <a:avLst/>
          </a:prstGeom>
          <a:noFill/>
        </p:spPr>
        <p:txBody>
          <a:bodyPr wrap="square" rtlCol="0">
            <a:spAutoFit/>
          </a:bodyPr>
          <a:lstStyle/>
          <a:p>
            <a:r>
              <a:rPr lang="vi-VN" sz="4800" b="1" dirty="0">
                <a:solidFill>
                  <a:srgbClr val="FFFF00"/>
                </a:solidFill>
              </a:rPr>
              <a:t>IoT features</a:t>
            </a:r>
            <a:endParaRPr lang="en-US" sz="4800" b="1" dirty="0">
              <a:solidFill>
                <a:srgbClr val="FFFF00"/>
              </a:solidFill>
            </a:endParaRPr>
          </a:p>
        </p:txBody>
      </p:sp>
    </p:spTree>
    <p:extLst>
      <p:ext uri="{BB962C8B-B14F-4D97-AF65-F5344CB8AC3E}">
        <p14:creationId xmlns:p14="http://schemas.microsoft.com/office/powerpoint/2010/main" val="56570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A430E94-09DE-4BDA-B792-9C4021B23C83}"/>
              </a:ext>
            </a:extLst>
          </p:cNvPr>
          <p:cNvGraphicFramePr>
            <a:graphicFrameLocks noGrp="1"/>
          </p:cNvGraphicFramePr>
          <p:nvPr>
            <p:ph idx="1"/>
            <p:extLst>
              <p:ext uri="{D42A27DB-BD31-4B8C-83A1-F6EECF244321}">
                <p14:modId xmlns:p14="http://schemas.microsoft.com/office/powerpoint/2010/main" val="2510804333"/>
              </p:ext>
            </p:extLst>
          </p:nvPr>
        </p:nvGraphicFramePr>
        <p:xfrm>
          <a:off x="2065090" y="1166019"/>
          <a:ext cx="8229600" cy="2927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BCC4665B-5EC3-41ED-80B2-DA4B5AB2A8DF}"/>
              </a:ext>
            </a:extLst>
          </p:cNvPr>
          <p:cNvSpPr>
            <a:spLocks noGrp="1"/>
          </p:cNvSpPr>
          <p:nvPr>
            <p:ph type="title"/>
          </p:nvPr>
        </p:nvSpPr>
        <p:spPr/>
        <p:txBody>
          <a:bodyPr/>
          <a:lstStyle/>
          <a:p>
            <a:r>
              <a:rPr lang="en-US" dirty="0"/>
              <a:t>IoT architecture</a:t>
            </a:r>
          </a:p>
        </p:txBody>
      </p:sp>
      <p:grpSp>
        <p:nvGrpSpPr>
          <p:cNvPr id="24" name="Group 23">
            <a:extLst>
              <a:ext uri="{FF2B5EF4-FFF2-40B4-BE49-F238E27FC236}">
                <a16:creationId xmlns:a16="http://schemas.microsoft.com/office/drawing/2014/main" id="{EBF2D493-EBAD-4886-B42C-1096DD70D1DA}"/>
              </a:ext>
            </a:extLst>
          </p:cNvPr>
          <p:cNvGrpSpPr/>
          <p:nvPr/>
        </p:nvGrpSpPr>
        <p:grpSpPr>
          <a:xfrm>
            <a:off x="2117299" y="3949187"/>
            <a:ext cx="7973699" cy="1417387"/>
            <a:chOff x="593298" y="3949186"/>
            <a:chExt cx="7973699" cy="1417387"/>
          </a:xfrm>
        </p:grpSpPr>
        <p:pic>
          <p:nvPicPr>
            <p:cNvPr id="6" name="Picture 5">
              <a:extLst>
                <a:ext uri="{FF2B5EF4-FFF2-40B4-BE49-F238E27FC236}">
                  <a16:creationId xmlns:a16="http://schemas.microsoft.com/office/drawing/2014/main" id="{E8B14ADF-0952-46C2-BBFA-D6BF1FD0EC84}"/>
                </a:ext>
              </a:extLst>
            </p:cNvPr>
            <p:cNvPicPr>
              <a:picLocks noChangeAspect="1"/>
            </p:cNvPicPr>
            <p:nvPr/>
          </p:nvPicPr>
          <p:blipFill>
            <a:blip r:embed="rId8"/>
            <a:stretch>
              <a:fillRect/>
            </a:stretch>
          </p:blipFill>
          <p:spPr>
            <a:xfrm>
              <a:off x="593298" y="4146800"/>
              <a:ext cx="893428" cy="981904"/>
            </a:xfrm>
            <a:prstGeom prst="rect">
              <a:avLst/>
            </a:prstGeom>
          </p:spPr>
        </p:pic>
        <p:pic>
          <p:nvPicPr>
            <p:cNvPr id="8" name="Picture 7">
              <a:extLst>
                <a:ext uri="{FF2B5EF4-FFF2-40B4-BE49-F238E27FC236}">
                  <a16:creationId xmlns:a16="http://schemas.microsoft.com/office/drawing/2014/main" id="{D97CAC08-22FA-4843-B3C3-07A4D8873848}"/>
                </a:ext>
              </a:extLst>
            </p:cNvPr>
            <p:cNvPicPr>
              <a:picLocks noChangeAspect="1"/>
            </p:cNvPicPr>
            <p:nvPr/>
          </p:nvPicPr>
          <p:blipFill>
            <a:blip r:embed="rId9"/>
            <a:stretch>
              <a:fillRect/>
            </a:stretch>
          </p:blipFill>
          <p:spPr>
            <a:xfrm>
              <a:off x="2027279" y="4146800"/>
              <a:ext cx="1222540" cy="940205"/>
            </a:xfrm>
            <a:prstGeom prst="rect">
              <a:avLst/>
            </a:prstGeom>
          </p:spPr>
        </p:pic>
        <p:pic>
          <p:nvPicPr>
            <p:cNvPr id="10" name="Picture 9">
              <a:extLst>
                <a:ext uri="{FF2B5EF4-FFF2-40B4-BE49-F238E27FC236}">
                  <a16:creationId xmlns:a16="http://schemas.microsoft.com/office/drawing/2014/main" id="{EEAD5E02-7BF3-4099-8A96-278C64DBC16D}"/>
                </a:ext>
              </a:extLst>
            </p:cNvPr>
            <p:cNvPicPr>
              <a:picLocks noChangeAspect="1"/>
            </p:cNvPicPr>
            <p:nvPr/>
          </p:nvPicPr>
          <p:blipFill>
            <a:blip r:embed="rId10"/>
            <a:stretch>
              <a:fillRect/>
            </a:stretch>
          </p:blipFill>
          <p:spPr>
            <a:xfrm>
              <a:off x="3829411" y="4109398"/>
              <a:ext cx="1121801" cy="853335"/>
            </a:xfrm>
            <a:prstGeom prst="rect">
              <a:avLst/>
            </a:prstGeom>
          </p:spPr>
        </p:pic>
        <p:pic>
          <p:nvPicPr>
            <p:cNvPr id="12" name="Picture 11">
              <a:extLst>
                <a:ext uri="{FF2B5EF4-FFF2-40B4-BE49-F238E27FC236}">
                  <a16:creationId xmlns:a16="http://schemas.microsoft.com/office/drawing/2014/main" id="{4B4BFAE4-CC9C-43FC-A218-A424BCC96A50}"/>
                </a:ext>
              </a:extLst>
            </p:cNvPr>
            <p:cNvPicPr>
              <a:picLocks noChangeAspect="1"/>
            </p:cNvPicPr>
            <p:nvPr/>
          </p:nvPicPr>
          <p:blipFill>
            <a:blip r:embed="rId11"/>
            <a:stretch>
              <a:fillRect/>
            </a:stretch>
          </p:blipFill>
          <p:spPr>
            <a:xfrm>
              <a:off x="5477241" y="4247147"/>
              <a:ext cx="1358537" cy="739509"/>
            </a:xfrm>
            <a:prstGeom prst="rect">
              <a:avLst/>
            </a:prstGeom>
          </p:spPr>
        </p:pic>
        <p:sp>
          <p:nvSpPr>
            <p:cNvPr id="17" name="Arrow: Right 16">
              <a:extLst>
                <a:ext uri="{FF2B5EF4-FFF2-40B4-BE49-F238E27FC236}">
                  <a16:creationId xmlns:a16="http://schemas.microsoft.com/office/drawing/2014/main" id="{DE696316-56D3-44F6-97D7-1CC3325ACBB4}"/>
                </a:ext>
              </a:extLst>
            </p:cNvPr>
            <p:cNvSpPr/>
            <p:nvPr/>
          </p:nvSpPr>
          <p:spPr>
            <a:xfrm>
              <a:off x="1486726" y="4488107"/>
              <a:ext cx="500210" cy="26890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21FC5BD-4383-4AC1-887E-B54C5C29C868}"/>
                </a:ext>
              </a:extLst>
            </p:cNvPr>
            <p:cNvSpPr/>
            <p:nvPr/>
          </p:nvSpPr>
          <p:spPr>
            <a:xfrm>
              <a:off x="3290162" y="4496308"/>
              <a:ext cx="532462" cy="26890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AB34495-A7AC-4C9A-9237-1E53C1310F84}"/>
                </a:ext>
              </a:extLst>
            </p:cNvPr>
            <p:cNvSpPr/>
            <p:nvPr/>
          </p:nvSpPr>
          <p:spPr>
            <a:xfrm>
              <a:off x="4957999" y="4488107"/>
              <a:ext cx="532462" cy="26890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8428ECD-E0A4-41F6-8BE0-D147AF5AC592}"/>
                </a:ext>
              </a:extLst>
            </p:cNvPr>
            <p:cNvSpPr/>
            <p:nvPr/>
          </p:nvSpPr>
          <p:spPr>
            <a:xfrm>
              <a:off x="6761435" y="4478358"/>
              <a:ext cx="532462" cy="26890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400FB80-A9C5-4C60-923C-A53BC30FD5A1}"/>
                </a:ext>
              </a:extLst>
            </p:cNvPr>
            <p:cNvPicPr>
              <a:picLocks noChangeAspect="1"/>
            </p:cNvPicPr>
            <p:nvPr/>
          </p:nvPicPr>
          <p:blipFill>
            <a:blip r:embed="rId12"/>
            <a:stretch>
              <a:fillRect/>
            </a:stretch>
          </p:blipFill>
          <p:spPr>
            <a:xfrm>
              <a:off x="7353132" y="3949186"/>
              <a:ext cx="1213865" cy="1417387"/>
            </a:xfrm>
            <a:prstGeom prst="rect">
              <a:avLst/>
            </a:prstGeom>
          </p:spPr>
        </p:pic>
      </p:grpSp>
    </p:spTree>
    <p:extLst>
      <p:ext uri="{BB962C8B-B14F-4D97-AF65-F5344CB8AC3E}">
        <p14:creationId xmlns:p14="http://schemas.microsoft.com/office/powerpoint/2010/main" val="355295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BD2AC9-E286-4A0A-B0FC-CA0C602EE36A}"/>
              </a:ext>
            </a:extLst>
          </p:cNvPr>
          <p:cNvPicPr>
            <a:picLocks noGrp="1" noChangeAspect="1"/>
          </p:cNvPicPr>
          <p:nvPr>
            <p:ph idx="1"/>
          </p:nvPr>
        </p:nvPicPr>
        <p:blipFill>
          <a:blip r:embed="rId3"/>
          <a:stretch>
            <a:fillRect/>
          </a:stretch>
        </p:blipFill>
        <p:spPr>
          <a:xfrm>
            <a:off x="2865127" y="1653894"/>
            <a:ext cx="6461746" cy="4334924"/>
          </a:xfrm>
        </p:spPr>
      </p:pic>
      <p:sp>
        <p:nvSpPr>
          <p:cNvPr id="3" name="Title 2">
            <a:extLst>
              <a:ext uri="{FF2B5EF4-FFF2-40B4-BE49-F238E27FC236}">
                <a16:creationId xmlns:a16="http://schemas.microsoft.com/office/drawing/2014/main" id="{70DD6793-DB03-4FCE-B1AB-F7DDA4CEBB9C}"/>
              </a:ext>
            </a:extLst>
          </p:cNvPr>
          <p:cNvSpPr>
            <a:spLocks noGrp="1"/>
          </p:cNvSpPr>
          <p:nvPr>
            <p:ph type="title"/>
          </p:nvPr>
        </p:nvSpPr>
        <p:spPr/>
        <p:txBody>
          <a:bodyPr>
            <a:normAutofit fontScale="90000"/>
          </a:bodyPr>
          <a:lstStyle/>
          <a:p>
            <a:r>
              <a:rPr lang="en-US" dirty="0"/>
              <a:t>IoT design framework layers</a:t>
            </a:r>
          </a:p>
        </p:txBody>
      </p:sp>
    </p:spTree>
    <p:extLst>
      <p:ext uri="{BB962C8B-B14F-4D97-AF65-F5344CB8AC3E}">
        <p14:creationId xmlns:p14="http://schemas.microsoft.com/office/powerpoint/2010/main" val="147889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9557FA-A004-4295-84B8-87B9CC713E68}"/>
              </a:ext>
            </a:extLst>
          </p:cNvPr>
          <p:cNvPicPr>
            <a:picLocks noGrp="1" noChangeAspect="1"/>
          </p:cNvPicPr>
          <p:nvPr>
            <p:ph idx="1"/>
          </p:nvPr>
        </p:nvPicPr>
        <p:blipFill>
          <a:blip r:embed="rId2"/>
          <a:stretch>
            <a:fillRect/>
          </a:stretch>
        </p:blipFill>
        <p:spPr>
          <a:xfrm>
            <a:off x="2413658" y="1600201"/>
            <a:ext cx="7364685" cy="4525963"/>
          </a:xfrm>
        </p:spPr>
      </p:pic>
      <p:sp>
        <p:nvSpPr>
          <p:cNvPr id="3" name="Title 2">
            <a:extLst>
              <a:ext uri="{FF2B5EF4-FFF2-40B4-BE49-F238E27FC236}">
                <a16:creationId xmlns:a16="http://schemas.microsoft.com/office/drawing/2014/main" id="{250B8435-4BBD-48B5-99BC-4C076BB50A95}"/>
              </a:ext>
            </a:extLst>
          </p:cNvPr>
          <p:cNvSpPr>
            <a:spLocks noGrp="1"/>
          </p:cNvSpPr>
          <p:nvPr>
            <p:ph type="title"/>
          </p:nvPr>
        </p:nvSpPr>
        <p:spPr>
          <a:xfrm>
            <a:off x="3915509" y="466972"/>
            <a:ext cx="6295292" cy="802782"/>
          </a:xfrm>
        </p:spPr>
        <p:txBody>
          <a:bodyPr>
            <a:normAutofit fontScale="90000"/>
          </a:bodyPr>
          <a:lstStyle/>
          <a:p>
            <a:r>
              <a:rPr lang="en-US" dirty="0"/>
              <a:t>IoT PTC Design Framework</a:t>
            </a:r>
          </a:p>
        </p:txBody>
      </p:sp>
    </p:spTree>
    <p:extLst>
      <p:ext uri="{BB962C8B-B14F-4D97-AF65-F5344CB8AC3E}">
        <p14:creationId xmlns:p14="http://schemas.microsoft.com/office/powerpoint/2010/main" val="214654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0B8435-4BBD-48B5-99BC-4C076BB50A95}"/>
              </a:ext>
            </a:extLst>
          </p:cNvPr>
          <p:cNvSpPr>
            <a:spLocks noGrp="1"/>
          </p:cNvSpPr>
          <p:nvPr>
            <p:ph type="title"/>
          </p:nvPr>
        </p:nvSpPr>
        <p:spPr>
          <a:xfrm>
            <a:off x="3915509" y="466972"/>
            <a:ext cx="6295292" cy="802782"/>
          </a:xfrm>
        </p:spPr>
        <p:txBody>
          <a:bodyPr>
            <a:normAutofit fontScale="90000"/>
          </a:bodyPr>
          <a:lstStyle/>
          <a:p>
            <a:r>
              <a:rPr lang="en-US" dirty="0"/>
              <a:t>IoT PTC Design Framework</a:t>
            </a:r>
          </a:p>
        </p:txBody>
      </p:sp>
      <p:sp>
        <p:nvSpPr>
          <p:cNvPr id="4" name="Content Placeholder 3">
            <a:extLst>
              <a:ext uri="{FF2B5EF4-FFF2-40B4-BE49-F238E27FC236}">
                <a16:creationId xmlns:a16="http://schemas.microsoft.com/office/drawing/2014/main" id="{D9E89539-C938-4F57-AAC4-0245F7882F91}"/>
              </a:ext>
            </a:extLst>
          </p:cNvPr>
          <p:cNvSpPr>
            <a:spLocks noGrp="1"/>
          </p:cNvSpPr>
          <p:nvPr>
            <p:ph idx="1"/>
          </p:nvPr>
        </p:nvSpPr>
        <p:spPr/>
        <p:txBody>
          <a:bodyPr>
            <a:normAutofit lnSpcReduction="10000"/>
          </a:bodyPr>
          <a:lstStyle/>
          <a:p>
            <a:r>
              <a:rPr lang="en-US" dirty="0">
                <a:solidFill>
                  <a:srgbClr val="FF0000"/>
                </a:solidFill>
              </a:rPr>
              <a:t>Product Infrastructure layer</a:t>
            </a:r>
            <a:r>
              <a:rPr lang="en-US" dirty="0"/>
              <a:t>: Hardware &amp; Software of the product</a:t>
            </a:r>
          </a:p>
          <a:p>
            <a:r>
              <a:rPr lang="en-US" dirty="0">
                <a:solidFill>
                  <a:srgbClr val="FF0000"/>
                </a:solidFill>
              </a:rPr>
              <a:t>Sensor layer</a:t>
            </a:r>
            <a:r>
              <a:rPr lang="en-US" dirty="0"/>
              <a:t>: sensors &amp; the networks that support them</a:t>
            </a:r>
          </a:p>
          <a:p>
            <a:r>
              <a:rPr lang="en-US" dirty="0">
                <a:solidFill>
                  <a:srgbClr val="FF0000"/>
                </a:solidFill>
              </a:rPr>
              <a:t>Connectivity Layer</a:t>
            </a:r>
            <a:r>
              <a:rPr lang="en-US" dirty="0"/>
              <a:t>: Communication protocol necessary to send information from the product to the cloud</a:t>
            </a:r>
          </a:p>
          <a:p>
            <a:r>
              <a:rPr lang="en-US" dirty="0">
                <a:solidFill>
                  <a:srgbClr val="FF0000"/>
                </a:solidFill>
              </a:rPr>
              <a:t>Analytics layer</a:t>
            </a:r>
            <a:r>
              <a:rPr lang="en-US" dirty="0"/>
              <a:t>: translating the sensor data into the meaningful information</a:t>
            </a:r>
          </a:p>
          <a:p>
            <a:r>
              <a:rPr lang="en-US" dirty="0">
                <a:solidFill>
                  <a:srgbClr val="FF0000"/>
                </a:solidFill>
              </a:rPr>
              <a:t>Smart Apps layer</a:t>
            </a:r>
            <a:r>
              <a:rPr lang="en-US" dirty="0"/>
              <a:t>: integrates all of other layers together and support different business decisions.</a:t>
            </a:r>
          </a:p>
          <a:p>
            <a:endParaRPr lang="en-US" dirty="0"/>
          </a:p>
        </p:txBody>
      </p:sp>
    </p:spTree>
    <p:extLst>
      <p:ext uri="{BB962C8B-B14F-4D97-AF65-F5344CB8AC3E}">
        <p14:creationId xmlns:p14="http://schemas.microsoft.com/office/powerpoint/2010/main" val="38154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5C46DC-AA6D-4DBE-B1B6-255B45ECC628}"/>
              </a:ext>
            </a:extLst>
          </p:cNvPr>
          <p:cNvSpPr>
            <a:spLocks noGrp="1"/>
          </p:cNvSpPr>
          <p:nvPr>
            <p:ph type="title"/>
          </p:nvPr>
        </p:nvSpPr>
        <p:spPr/>
        <p:txBody>
          <a:bodyPr>
            <a:normAutofit/>
          </a:bodyPr>
          <a:lstStyle/>
          <a:p>
            <a:r>
              <a:rPr lang="en-US" dirty="0"/>
              <a:t>Open-loop control system</a:t>
            </a:r>
          </a:p>
        </p:txBody>
      </p:sp>
      <p:pic>
        <p:nvPicPr>
          <p:cNvPr id="4" name="Picture 2" descr="open-loop control system - info about the world, leads to decision making leads to actions affecting the world">
            <a:extLst>
              <a:ext uri="{FF2B5EF4-FFF2-40B4-BE49-F238E27FC236}">
                <a16:creationId xmlns:a16="http://schemas.microsoft.com/office/drawing/2014/main" id="{DE29E465-05E6-4D9B-9DF3-87ABD5DDDD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3057368"/>
            <a:ext cx="8229600" cy="1611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13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5C46DC-AA6D-4DBE-B1B6-255B45ECC628}"/>
              </a:ext>
            </a:extLst>
          </p:cNvPr>
          <p:cNvSpPr>
            <a:spLocks noGrp="1"/>
          </p:cNvSpPr>
          <p:nvPr>
            <p:ph type="title"/>
          </p:nvPr>
        </p:nvSpPr>
        <p:spPr/>
        <p:txBody>
          <a:bodyPr>
            <a:normAutofit/>
          </a:bodyPr>
          <a:lstStyle/>
          <a:p>
            <a:r>
              <a:rPr lang="en-US" dirty="0"/>
              <a:t>Close-loop control system</a:t>
            </a:r>
          </a:p>
        </p:txBody>
      </p:sp>
      <p:grpSp>
        <p:nvGrpSpPr>
          <p:cNvPr id="19" name="Group 18">
            <a:extLst>
              <a:ext uri="{FF2B5EF4-FFF2-40B4-BE49-F238E27FC236}">
                <a16:creationId xmlns:a16="http://schemas.microsoft.com/office/drawing/2014/main" id="{5C02F6FE-6CAD-41BF-BB68-053819F854D0}"/>
              </a:ext>
            </a:extLst>
          </p:cNvPr>
          <p:cNvGrpSpPr/>
          <p:nvPr/>
        </p:nvGrpSpPr>
        <p:grpSpPr>
          <a:xfrm>
            <a:off x="2930051" y="2353828"/>
            <a:ext cx="6331898" cy="2972879"/>
            <a:chOff x="1406051" y="2353827"/>
            <a:chExt cx="6331898" cy="2972879"/>
          </a:xfrm>
        </p:grpSpPr>
        <p:sp>
          <p:nvSpPr>
            <p:cNvPr id="2" name="Rectangle 1">
              <a:extLst>
                <a:ext uri="{FF2B5EF4-FFF2-40B4-BE49-F238E27FC236}">
                  <a16:creationId xmlns:a16="http://schemas.microsoft.com/office/drawing/2014/main" id="{DFE9E113-6B81-45E4-92F1-91645FF026E8}"/>
                </a:ext>
              </a:extLst>
            </p:cNvPr>
            <p:cNvSpPr/>
            <p:nvPr/>
          </p:nvSpPr>
          <p:spPr>
            <a:xfrm>
              <a:off x="3682720" y="4086710"/>
              <a:ext cx="1874017" cy="123999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vi-VN" dirty="0"/>
                <a:t>Sensor</a:t>
              </a:r>
            </a:p>
            <a:p>
              <a:pPr algn="ctr"/>
              <a:r>
                <a:rPr lang="vi-VN" dirty="0"/>
                <a:t>(Feedback)</a:t>
              </a:r>
            </a:p>
          </p:txBody>
        </p:sp>
        <p:pic>
          <p:nvPicPr>
            <p:cNvPr id="6" name="Picture 2" descr="open-loop control system - info about the world, leads to decision making leads to actions affecting the world">
              <a:extLst>
                <a:ext uri="{FF2B5EF4-FFF2-40B4-BE49-F238E27FC236}">
                  <a16:creationId xmlns:a16="http://schemas.microsoft.com/office/drawing/2014/main" id="{E41C39F3-0011-47CE-A8C4-CC797784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051" y="2353827"/>
              <a:ext cx="6331898" cy="123999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AF6F8912-433E-4913-AEBE-332F7B10E18F}"/>
                </a:ext>
              </a:extLst>
            </p:cNvPr>
            <p:cNvCxnSpPr>
              <a:stCxn id="6" idx="3"/>
              <a:endCxn id="2" idx="3"/>
            </p:cNvCxnSpPr>
            <p:nvPr/>
          </p:nvCxnSpPr>
          <p:spPr>
            <a:xfrm flipH="1">
              <a:off x="5556737" y="2973825"/>
              <a:ext cx="2181212" cy="1732883"/>
            </a:xfrm>
            <a:prstGeom prst="bentConnector3">
              <a:avLst>
                <a:gd name="adj1" fmla="val -1048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Connector: Elbow 16">
              <a:extLst>
                <a:ext uri="{FF2B5EF4-FFF2-40B4-BE49-F238E27FC236}">
                  <a16:creationId xmlns:a16="http://schemas.microsoft.com/office/drawing/2014/main" id="{FE9A2D1D-A379-46CE-BE7F-3B74D280E4FD}"/>
                </a:ext>
              </a:extLst>
            </p:cNvPr>
            <p:cNvCxnSpPr>
              <a:stCxn id="2" idx="1"/>
              <a:endCxn id="6" idx="1"/>
            </p:cNvCxnSpPr>
            <p:nvPr/>
          </p:nvCxnSpPr>
          <p:spPr>
            <a:xfrm rot="10800000">
              <a:off x="1406052" y="2973826"/>
              <a:ext cx="2276669" cy="1732883"/>
            </a:xfrm>
            <a:prstGeom prst="bentConnector3">
              <a:avLst>
                <a:gd name="adj1" fmla="val 110041"/>
              </a:avLst>
            </a:prstGeom>
            <a:ln>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15941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67F8CF-CEA3-44BB-9E29-D2D0F1C48407}"/>
              </a:ext>
            </a:extLst>
          </p:cNvPr>
          <p:cNvSpPr>
            <a:spLocks noGrp="1"/>
          </p:cNvSpPr>
          <p:nvPr>
            <p:ph idx="1"/>
          </p:nvPr>
        </p:nvSpPr>
        <p:spPr/>
        <p:txBody>
          <a:bodyPr>
            <a:normAutofit lnSpcReduction="10000"/>
          </a:bodyPr>
          <a:lstStyle/>
          <a:p>
            <a:r>
              <a:rPr lang="vi-VN" dirty="0"/>
              <a:t>With the very large scale charateristic, IoT requires many kind of power supply</a:t>
            </a:r>
          </a:p>
          <a:p>
            <a:r>
              <a:rPr lang="vi-VN" dirty="0"/>
              <a:t>Power adapter, AC/DC adapter</a:t>
            </a:r>
          </a:p>
          <a:p>
            <a:r>
              <a:rPr lang="vi-VN" dirty="0"/>
              <a:t>USB</a:t>
            </a:r>
          </a:p>
          <a:p>
            <a:r>
              <a:rPr lang="vi-VN" dirty="0"/>
              <a:t>PoE (Power over Ethenet)</a:t>
            </a:r>
          </a:p>
          <a:p>
            <a:r>
              <a:rPr lang="vi-VN" dirty="0"/>
              <a:t>Battery</a:t>
            </a:r>
          </a:p>
          <a:p>
            <a:r>
              <a:rPr lang="vi-VN" dirty="0"/>
              <a:t>Solar panel, solar energy</a:t>
            </a:r>
          </a:p>
          <a:p>
            <a:r>
              <a:rPr lang="vi-VN" dirty="0"/>
              <a:t>Wind energy</a:t>
            </a:r>
          </a:p>
          <a:p>
            <a:r>
              <a:rPr lang="vi-VN" dirty="0"/>
              <a:t>Fuel cell (may be in the future) ...</a:t>
            </a:r>
          </a:p>
          <a:p>
            <a:endParaRPr lang="en-US" dirty="0"/>
          </a:p>
        </p:txBody>
      </p:sp>
      <p:sp>
        <p:nvSpPr>
          <p:cNvPr id="3" name="Title 2">
            <a:extLst>
              <a:ext uri="{FF2B5EF4-FFF2-40B4-BE49-F238E27FC236}">
                <a16:creationId xmlns:a16="http://schemas.microsoft.com/office/drawing/2014/main" id="{ABAE35AF-EC05-491B-B1C1-C22AE5D395D4}"/>
              </a:ext>
            </a:extLst>
          </p:cNvPr>
          <p:cNvSpPr>
            <a:spLocks noGrp="1"/>
          </p:cNvSpPr>
          <p:nvPr>
            <p:ph type="title"/>
          </p:nvPr>
        </p:nvSpPr>
        <p:spPr>
          <a:xfrm>
            <a:off x="3352800" y="466972"/>
            <a:ext cx="6858000" cy="802782"/>
          </a:xfrm>
        </p:spPr>
        <p:txBody>
          <a:bodyPr>
            <a:normAutofit fontScale="90000"/>
          </a:bodyPr>
          <a:lstStyle/>
          <a:p>
            <a:r>
              <a:rPr lang="en-US" dirty="0"/>
              <a:t>Power supply for IoT devices</a:t>
            </a:r>
          </a:p>
        </p:txBody>
      </p:sp>
    </p:spTree>
    <p:extLst>
      <p:ext uri="{BB962C8B-B14F-4D97-AF65-F5344CB8AC3E}">
        <p14:creationId xmlns:p14="http://schemas.microsoft.com/office/powerpoint/2010/main" val="70115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CFDC7A-A520-40B2-BCD0-95842CF2F380}"/>
              </a:ext>
            </a:extLst>
          </p:cNvPr>
          <p:cNvSpPr>
            <a:spLocks noGrp="1"/>
          </p:cNvSpPr>
          <p:nvPr>
            <p:ph idx="1"/>
          </p:nvPr>
        </p:nvSpPr>
        <p:spPr/>
        <p:txBody>
          <a:bodyPr>
            <a:normAutofit/>
          </a:bodyPr>
          <a:lstStyle/>
          <a:p>
            <a:r>
              <a:rPr lang="en-US" dirty="0"/>
              <a:t>A sensor is a device that </a:t>
            </a:r>
            <a:r>
              <a:rPr lang="en-US" dirty="0">
                <a:solidFill>
                  <a:srgbClr val="FF0000"/>
                </a:solidFill>
              </a:rPr>
              <a:t>detects</a:t>
            </a:r>
            <a:r>
              <a:rPr lang="en-US" dirty="0"/>
              <a:t> and responds to some type of input from the </a:t>
            </a:r>
            <a:r>
              <a:rPr lang="en-US" dirty="0">
                <a:solidFill>
                  <a:srgbClr val="FF0000"/>
                </a:solidFill>
              </a:rPr>
              <a:t>physical environment</a:t>
            </a:r>
            <a:r>
              <a:rPr lang="en-US" dirty="0"/>
              <a:t>. </a:t>
            </a:r>
          </a:p>
          <a:p>
            <a:r>
              <a:rPr lang="vi-VN" b="1" dirty="0"/>
              <a:t>The Input</a:t>
            </a:r>
            <a:r>
              <a:rPr lang="vi-VN" dirty="0"/>
              <a:t>:</a:t>
            </a:r>
            <a:r>
              <a:rPr lang="en-US" dirty="0"/>
              <a:t> could be light, heat, motion, moisture, pressure, or any one of a great number of other environmental phenomena. </a:t>
            </a:r>
          </a:p>
          <a:p>
            <a:r>
              <a:rPr lang="en-US" b="1" dirty="0"/>
              <a:t>The </a:t>
            </a:r>
            <a:r>
              <a:rPr lang="vi-VN" b="1" dirty="0"/>
              <a:t>output:</a:t>
            </a:r>
            <a:r>
              <a:rPr lang="en-US" b="1" dirty="0"/>
              <a:t> </a:t>
            </a:r>
            <a:r>
              <a:rPr lang="en-US" dirty="0"/>
              <a:t>is generally</a:t>
            </a:r>
            <a:r>
              <a:rPr lang="vi-VN" dirty="0"/>
              <a:t> digital data that computer or microcontroller can process.</a:t>
            </a:r>
            <a:endParaRPr lang="en-US" dirty="0"/>
          </a:p>
        </p:txBody>
      </p:sp>
      <p:sp>
        <p:nvSpPr>
          <p:cNvPr id="3" name="Title 2">
            <a:extLst>
              <a:ext uri="{FF2B5EF4-FFF2-40B4-BE49-F238E27FC236}">
                <a16:creationId xmlns:a16="http://schemas.microsoft.com/office/drawing/2014/main" id="{5DFDCE91-BFCF-461F-92E2-B2C6F1EBBC8A}"/>
              </a:ext>
            </a:extLst>
          </p:cNvPr>
          <p:cNvSpPr>
            <a:spLocks noGrp="1"/>
          </p:cNvSpPr>
          <p:nvPr>
            <p:ph type="title"/>
          </p:nvPr>
        </p:nvSpPr>
        <p:spPr/>
        <p:txBody>
          <a:bodyPr/>
          <a:lstStyle/>
          <a:p>
            <a:r>
              <a:rPr lang="vi-VN" dirty="0"/>
              <a:t>Hardware - Sensor</a:t>
            </a:r>
            <a:endParaRPr lang="en-US" dirty="0"/>
          </a:p>
        </p:txBody>
      </p:sp>
    </p:spTree>
    <p:extLst>
      <p:ext uri="{BB962C8B-B14F-4D97-AF65-F5344CB8AC3E}">
        <p14:creationId xmlns:p14="http://schemas.microsoft.com/office/powerpoint/2010/main" val="2816900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A03DCE-85C0-463F-A015-2E115A78863B}"/>
              </a:ext>
            </a:extLst>
          </p:cNvPr>
          <p:cNvSpPr>
            <a:spLocks noGrp="1"/>
          </p:cNvSpPr>
          <p:nvPr>
            <p:ph type="title"/>
          </p:nvPr>
        </p:nvSpPr>
        <p:spPr/>
        <p:txBody>
          <a:bodyPr>
            <a:normAutofit fontScale="90000"/>
          </a:bodyPr>
          <a:lstStyle/>
          <a:p>
            <a:r>
              <a:rPr lang="vi-VN" dirty="0"/>
              <a:t>Some sensors in a smartphone</a:t>
            </a:r>
            <a:br>
              <a:rPr lang="vi-VN" dirty="0"/>
            </a:br>
            <a:endParaRPr lang="en-US" dirty="0"/>
          </a:p>
        </p:txBody>
      </p:sp>
      <p:pic>
        <p:nvPicPr>
          <p:cNvPr id="4" name="Picture 2" descr="Smartphone with examples of sensors">
            <a:extLst>
              <a:ext uri="{FF2B5EF4-FFF2-40B4-BE49-F238E27FC236}">
                <a16:creationId xmlns:a16="http://schemas.microsoft.com/office/drawing/2014/main" id="{28D2671C-46C6-485C-9C63-710407A55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2425" y="1600201"/>
            <a:ext cx="816715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13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F273D1-68AE-4CE5-8617-D12F99A889FE}"/>
              </a:ext>
            </a:extLst>
          </p:cNvPr>
          <p:cNvSpPr>
            <a:spLocks noGrp="1"/>
          </p:cNvSpPr>
          <p:nvPr>
            <p:ph idx="1"/>
          </p:nvPr>
        </p:nvSpPr>
        <p:spPr/>
        <p:txBody>
          <a:bodyPr>
            <a:normAutofit fontScale="92500" lnSpcReduction="10000"/>
          </a:bodyPr>
          <a:lstStyle/>
          <a:p>
            <a:r>
              <a:rPr lang="en-US" dirty="0"/>
              <a:t>Time: IC555</a:t>
            </a:r>
          </a:p>
          <a:p>
            <a:r>
              <a:rPr lang="en-US" dirty="0"/>
              <a:t>Location: GPS</a:t>
            </a:r>
          </a:p>
          <a:p>
            <a:r>
              <a:rPr lang="en-US" dirty="0"/>
              <a:t>Motion and acceleration</a:t>
            </a:r>
          </a:p>
          <a:p>
            <a:r>
              <a:rPr lang="en-US" dirty="0"/>
              <a:t>Force and pressure: button, keypad, joystick</a:t>
            </a:r>
          </a:p>
          <a:p>
            <a:r>
              <a:rPr lang="en-US" dirty="0"/>
              <a:t>Light: photo resistor</a:t>
            </a:r>
          </a:p>
          <a:p>
            <a:r>
              <a:rPr lang="en-US" dirty="0"/>
              <a:t>Sound: microphone</a:t>
            </a:r>
          </a:p>
          <a:p>
            <a:r>
              <a:rPr lang="en-US" dirty="0"/>
              <a:t>Temperature: DHT11, DHT22</a:t>
            </a:r>
          </a:p>
          <a:p>
            <a:r>
              <a:rPr lang="en-US" dirty="0"/>
              <a:t>Humidity or moisture: soil moisture sensor</a:t>
            </a:r>
          </a:p>
          <a:p>
            <a:r>
              <a:rPr lang="en-US" dirty="0"/>
              <a:t>…</a:t>
            </a:r>
          </a:p>
        </p:txBody>
      </p:sp>
      <p:sp>
        <p:nvSpPr>
          <p:cNvPr id="3" name="Title 2">
            <a:extLst>
              <a:ext uri="{FF2B5EF4-FFF2-40B4-BE49-F238E27FC236}">
                <a16:creationId xmlns:a16="http://schemas.microsoft.com/office/drawing/2014/main" id="{6341682A-C8C2-4E4C-8697-17DC639B04A3}"/>
              </a:ext>
            </a:extLst>
          </p:cNvPr>
          <p:cNvSpPr>
            <a:spLocks noGrp="1"/>
          </p:cNvSpPr>
          <p:nvPr>
            <p:ph type="title"/>
          </p:nvPr>
        </p:nvSpPr>
        <p:spPr/>
        <p:txBody>
          <a:bodyPr/>
          <a:lstStyle/>
          <a:p>
            <a:r>
              <a:rPr lang="vi-VN" dirty="0"/>
              <a:t>Sensors</a:t>
            </a:r>
            <a:endParaRPr lang="en-US" dirty="0"/>
          </a:p>
        </p:txBody>
      </p:sp>
    </p:spTree>
    <p:extLst>
      <p:ext uri="{BB962C8B-B14F-4D97-AF65-F5344CB8AC3E}">
        <p14:creationId xmlns:p14="http://schemas.microsoft.com/office/powerpoint/2010/main" val="144384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08C853-A6EB-42D3-92E5-1221D1617CFC}"/>
              </a:ext>
            </a:extLst>
          </p:cNvPr>
          <p:cNvSpPr>
            <a:spLocks noGrp="1"/>
          </p:cNvSpPr>
          <p:nvPr>
            <p:ph idx="1"/>
          </p:nvPr>
        </p:nvSpPr>
        <p:spPr/>
        <p:txBody>
          <a:bodyPr/>
          <a:lstStyle/>
          <a:p>
            <a:r>
              <a:rPr lang="vi-VN" dirty="0"/>
              <a:t>Review the history of IoT and its evolution</a:t>
            </a:r>
          </a:p>
          <a:p>
            <a:r>
              <a:rPr lang="vi-VN" dirty="0"/>
              <a:t>Examine the IoT ecosystems</a:t>
            </a:r>
          </a:p>
          <a:p>
            <a:r>
              <a:rPr lang="vi-VN" dirty="0"/>
              <a:t>Examine IoT core features</a:t>
            </a:r>
          </a:p>
          <a:p>
            <a:r>
              <a:rPr lang="vi-VN" dirty="0"/>
              <a:t>Develope IoT architecture and frameworks</a:t>
            </a:r>
            <a:endParaRPr lang="en-US" dirty="0"/>
          </a:p>
        </p:txBody>
      </p:sp>
      <p:sp>
        <p:nvSpPr>
          <p:cNvPr id="3" name="Title 2">
            <a:extLst>
              <a:ext uri="{FF2B5EF4-FFF2-40B4-BE49-F238E27FC236}">
                <a16:creationId xmlns:a16="http://schemas.microsoft.com/office/drawing/2014/main" id="{9B563B09-3510-42DC-A966-A16C1441E23B}"/>
              </a:ext>
            </a:extLst>
          </p:cNvPr>
          <p:cNvSpPr>
            <a:spLocks noGrp="1"/>
          </p:cNvSpPr>
          <p:nvPr>
            <p:ph type="title"/>
          </p:nvPr>
        </p:nvSpPr>
        <p:spPr/>
        <p:txBody>
          <a:bodyPr/>
          <a:lstStyle/>
          <a:p>
            <a:r>
              <a:rPr lang="vi-VN" dirty="0"/>
              <a:t>Overview</a:t>
            </a:r>
            <a:endParaRPr lang="en-US" dirty="0"/>
          </a:p>
        </p:txBody>
      </p:sp>
    </p:spTree>
    <p:extLst>
      <p:ext uri="{BB962C8B-B14F-4D97-AF65-F5344CB8AC3E}">
        <p14:creationId xmlns:p14="http://schemas.microsoft.com/office/powerpoint/2010/main" val="245577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50BB2-1119-4A26-B5D2-957483E5244F}"/>
              </a:ext>
            </a:extLst>
          </p:cNvPr>
          <p:cNvSpPr>
            <a:spLocks noGrp="1"/>
          </p:cNvSpPr>
          <p:nvPr>
            <p:ph idx="1"/>
          </p:nvPr>
        </p:nvSpPr>
        <p:spPr/>
        <p:txBody>
          <a:bodyPr/>
          <a:lstStyle/>
          <a:p>
            <a:r>
              <a:rPr lang="en-US" dirty="0"/>
              <a:t>An </a:t>
            </a:r>
            <a:r>
              <a:rPr lang="en-US" b="1" dirty="0"/>
              <a:t>actuator</a:t>
            </a:r>
            <a:r>
              <a:rPr lang="en-US" dirty="0"/>
              <a:t> is a device that moves or controls some mechanism. An </a:t>
            </a:r>
            <a:r>
              <a:rPr lang="en-US" b="1" dirty="0"/>
              <a:t>actuator</a:t>
            </a:r>
            <a:r>
              <a:rPr lang="en-US" dirty="0"/>
              <a:t> turns a control signal into mechanical act</a:t>
            </a:r>
          </a:p>
          <a:p>
            <a:r>
              <a:rPr lang="en-US" b="1" dirty="0"/>
              <a:t>The input</a:t>
            </a:r>
            <a:r>
              <a:rPr lang="vi-VN" b="1" dirty="0"/>
              <a:t>:</a:t>
            </a:r>
            <a:r>
              <a:rPr lang="en-US" b="1" dirty="0"/>
              <a:t> </a:t>
            </a:r>
            <a:r>
              <a:rPr lang="en-US" dirty="0"/>
              <a:t>is generally</a:t>
            </a:r>
            <a:r>
              <a:rPr lang="vi-VN" dirty="0"/>
              <a:t> digital data that computer or microcontroller </a:t>
            </a:r>
            <a:r>
              <a:rPr lang="en-US" dirty="0"/>
              <a:t>send to</a:t>
            </a:r>
            <a:r>
              <a:rPr lang="vi-VN" dirty="0"/>
              <a:t>. </a:t>
            </a:r>
            <a:endParaRPr lang="en-US" dirty="0"/>
          </a:p>
          <a:p>
            <a:r>
              <a:rPr lang="vi-VN" b="1" dirty="0"/>
              <a:t>The </a:t>
            </a:r>
            <a:r>
              <a:rPr lang="en-US" b="1" dirty="0"/>
              <a:t>out</a:t>
            </a:r>
            <a:r>
              <a:rPr lang="vi-VN" b="1" dirty="0"/>
              <a:t>put</a:t>
            </a:r>
            <a:r>
              <a:rPr lang="vi-VN" dirty="0"/>
              <a:t>:</a:t>
            </a:r>
            <a:r>
              <a:rPr lang="en-US" dirty="0"/>
              <a:t> could be light, heat, motion, moisture, pressure, or any one of a great number of other environmental phenomena.</a:t>
            </a:r>
          </a:p>
        </p:txBody>
      </p:sp>
      <p:sp>
        <p:nvSpPr>
          <p:cNvPr id="3" name="Title 2">
            <a:extLst>
              <a:ext uri="{FF2B5EF4-FFF2-40B4-BE49-F238E27FC236}">
                <a16:creationId xmlns:a16="http://schemas.microsoft.com/office/drawing/2014/main" id="{74155D84-EC6F-4D9E-B36A-374ACC700CF0}"/>
              </a:ext>
            </a:extLst>
          </p:cNvPr>
          <p:cNvSpPr>
            <a:spLocks noGrp="1"/>
          </p:cNvSpPr>
          <p:nvPr>
            <p:ph type="title"/>
          </p:nvPr>
        </p:nvSpPr>
        <p:spPr/>
        <p:txBody>
          <a:bodyPr>
            <a:normAutofit/>
          </a:bodyPr>
          <a:lstStyle/>
          <a:p>
            <a:r>
              <a:rPr lang="en-US" dirty="0"/>
              <a:t>Hardware - Actuator</a:t>
            </a:r>
          </a:p>
        </p:txBody>
      </p:sp>
    </p:spTree>
    <p:extLst>
      <p:ext uri="{BB962C8B-B14F-4D97-AF65-F5344CB8AC3E}">
        <p14:creationId xmlns:p14="http://schemas.microsoft.com/office/powerpoint/2010/main" val="229597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2E142-E14F-43C6-877C-D8C7BE9E6BBF}"/>
              </a:ext>
            </a:extLst>
          </p:cNvPr>
          <p:cNvSpPr>
            <a:spLocks noGrp="1"/>
          </p:cNvSpPr>
          <p:nvPr>
            <p:ph idx="1"/>
          </p:nvPr>
        </p:nvSpPr>
        <p:spPr/>
        <p:txBody>
          <a:bodyPr/>
          <a:lstStyle/>
          <a:p>
            <a:r>
              <a:rPr lang="en-US" dirty="0"/>
              <a:t>Motion: servo motor, step motor</a:t>
            </a:r>
          </a:p>
          <a:p>
            <a:r>
              <a:rPr lang="en-US" dirty="0"/>
              <a:t>Sound: buzzer, speaker</a:t>
            </a:r>
          </a:p>
          <a:p>
            <a:r>
              <a:rPr lang="en-US" dirty="0"/>
              <a:t>Light or indicator: LED, LCD</a:t>
            </a:r>
          </a:p>
          <a:p>
            <a:r>
              <a:rPr lang="en-US" dirty="0"/>
              <a:t>Relay</a:t>
            </a:r>
          </a:p>
          <a:p>
            <a:r>
              <a:rPr lang="en-US" dirty="0"/>
              <a:t>Others form of energy</a:t>
            </a:r>
          </a:p>
        </p:txBody>
      </p:sp>
      <p:sp>
        <p:nvSpPr>
          <p:cNvPr id="3" name="Title 2">
            <a:extLst>
              <a:ext uri="{FF2B5EF4-FFF2-40B4-BE49-F238E27FC236}">
                <a16:creationId xmlns:a16="http://schemas.microsoft.com/office/drawing/2014/main" id="{12A55FA0-9628-4C1C-A11B-1F0B09E27133}"/>
              </a:ext>
            </a:extLst>
          </p:cNvPr>
          <p:cNvSpPr>
            <a:spLocks noGrp="1"/>
          </p:cNvSpPr>
          <p:nvPr>
            <p:ph type="title"/>
          </p:nvPr>
        </p:nvSpPr>
        <p:spPr/>
        <p:txBody>
          <a:bodyPr/>
          <a:lstStyle/>
          <a:p>
            <a:r>
              <a:rPr lang="en-US" dirty="0"/>
              <a:t>Actuators</a:t>
            </a:r>
          </a:p>
        </p:txBody>
      </p:sp>
    </p:spTree>
    <p:extLst>
      <p:ext uri="{BB962C8B-B14F-4D97-AF65-F5344CB8AC3E}">
        <p14:creationId xmlns:p14="http://schemas.microsoft.com/office/powerpoint/2010/main" val="916194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B2D8F-01B4-4605-9132-F6D03ED4A4E8}"/>
              </a:ext>
            </a:extLst>
          </p:cNvPr>
          <p:cNvSpPr>
            <a:spLocks noGrp="1"/>
          </p:cNvSpPr>
          <p:nvPr>
            <p:ph idx="1"/>
          </p:nvPr>
        </p:nvSpPr>
        <p:spPr/>
        <p:txBody>
          <a:bodyPr>
            <a:normAutofit/>
          </a:bodyPr>
          <a:lstStyle/>
          <a:p>
            <a:r>
              <a:rPr lang="en-US" dirty="0"/>
              <a:t>Embedded systems are the compute units that are build into any devices that require electronic control, but that do not necessarily connect to a stand-alone computer</a:t>
            </a:r>
          </a:p>
          <a:p>
            <a:r>
              <a:rPr lang="en-US" dirty="0"/>
              <a:t>Embedded systems are generally built in two ways: </a:t>
            </a:r>
            <a:r>
              <a:rPr lang="en-US" dirty="0">
                <a:solidFill>
                  <a:srgbClr val="FF0000"/>
                </a:solidFill>
              </a:rPr>
              <a:t>a task-specific circuit board </a:t>
            </a:r>
            <a:r>
              <a:rPr lang="en-US" dirty="0"/>
              <a:t>can host a microcontroller that controls the logic of the device, </a:t>
            </a:r>
            <a:r>
              <a:rPr lang="en-US" dirty="0">
                <a:solidFill>
                  <a:srgbClr val="FF0000"/>
                </a:solidFill>
              </a:rPr>
              <a:t>or a microcontroller board</a:t>
            </a:r>
            <a:r>
              <a:rPr lang="en-US" dirty="0"/>
              <a:t> with often standardized input/output interface</a:t>
            </a:r>
          </a:p>
        </p:txBody>
      </p:sp>
      <p:sp>
        <p:nvSpPr>
          <p:cNvPr id="3" name="Title 2">
            <a:extLst>
              <a:ext uri="{FF2B5EF4-FFF2-40B4-BE49-F238E27FC236}">
                <a16:creationId xmlns:a16="http://schemas.microsoft.com/office/drawing/2014/main" id="{10686000-52B2-4EDA-8994-54760F7E6797}"/>
              </a:ext>
            </a:extLst>
          </p:cNvPr>
          <p:cNvSpPr>
            <a:spLocks noGrp="1"/>
          </p:cNvSpPr>
          <p:nvPr>
            <p:ph type="title"/>
          </p:nvPr>
        </p:nvSpPr>
        <p:spPr/>
        <p:txBody>
          <a:bodyPr/>
          <a:lstStyle/>
          <a:p>
            <a:r>
              <a:rPr lang="en-US" dirty="0"/>
              <a:t>Embedded system</a:t>
            </a:r>
          </a:p>
        </p:txBody>
      </p:sp>
    </p:spTree>
    <p:extLst>
      <p:ext uri="{BB962C8B-B14F-4D97-AF65-F5344CB8AC3E}">
        <p14:creationId xmlns:p14="http://schemas.microsoft.com/office/powerpoint/2010/main" val="4278813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683149-D9B5-4F68-96CC-3A999D595A30}"/>
              </a:ext>
            </a:extLst>
          </p:cNvPr>
          <p:cNvPicPr>
            <a:picLocks noGrp="1" noChangeAspect="1"/>
          </p:cNvPicPr>
          <p:nvPr>
            <p:ph idx="1"/>
          </p:nvPr>
        </p:nvPicPr>
        <p:blipFill>
          <a:blip r:embed="rId2"/>
          <a:stretch>
            <a:fillRect/>
          </a:stretch>
        </p:blipFill>
        <p:spPr>
          <a:xfrm>
            <a:off x="1981200" y="2098411"/>
            <a:ext cx="8229600" cy="3529543"/>
          </a:xfrm>
        </p:spPr>
      </p:pic>
      <p:sp>
        <p:nvSpPr>
          <p:cNvPr id="3" name="Title 2">
            <a:extLst>
              <a:ext uri="{FF2B5EF4-FFF2-40B4-BE49-F238E27FC236}">
                <a16:creationId xmlns:a16="http://schemas.microsoft.com/office/drawing/2014/main" id="{DD81AB6E-5342-4129-AD82-0F47C7C0BE98}"/>
              </a:ext>
            </a:extLst>
          </p:cNvPr>
          <p:cNvSpPr>
            <a:spLocks noGrp="1"/>
          </p:cNvSpPr>
          <p:nvPr>
            <p:ph type="title"/>
          </p:nvPr>
        </p:nvSpPr>
        <p:spPr/>
        <p:txBody>
          <a:bodyPr/>
          <a:lstStyle/>
          <a:p>
            <a:r>
              <a:rPr lang="en-US" dirty="0"/>
              <a:t>Microcontroller</a:t>
            </a:r>
          </a:p>
        </p:txBody>
      </p:sp>
    </p:spTree>
    <p:extLst>
      <p:ext uri="{BB962C8B-B14F-4D97-AF65-F5344CB8AC3E}">
        <p14:creationId xmlns:p14="http://schemas.microsoft.com/office/powerpoint/2010/main" val="111755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expression Internet of Things was originally framed by </a:t>
            </a:r>
            <a:r>
              <a:rPr lang="en-US" dirty="0">
                <a:solidFill>
                  <a:srgbClr val="FF0000"/>
                </a:solidFill>
              </a:rPr>
              <a:t>Kevin Ashton in 1999</a:t>
            </a:r>
            <a:endParaRPr lang="vi-VN" dirty="0">
              <a:solidFill>
                <a:srgbClr val="FF0000"/>
              </a:solidFill>
            </a:endParaRPr>
          </a:p>
          <a:p>
            <a:r>
              <a:rPr lang="vi-VN" dirty="0"/>
              <a:t>OpenSource Hardware (OSH) had maked a</a:t>
            </a:r>
            <a:r>
              <a:rPr lang="en-US" dirty="0"/>
              <a:t> significant step change for the invention of Internet-connected </a:t>
            </a:r>
            <a:r>
              <a:rPr lang="vi-VN" dirty="0"/>
              <a:t>products. </a:t>
            </a:r>
          </a:p>
          <a:p>
            <a:r>
              <a:rPr lang="vi-VN" dirty="0">
                <a:solidFill>
                  <a:srgbClr val="FF0000"/>
                </a:solidFill>
              </a:rPr>
              <a:t>Arduino Uno </a:t>
            </a:r>
            <a:r>
              <a:rPr lang="vi-VN" dirty="0"/>
              <a:t>was released in 2005.</a:t>
            </a:r>
          </a:p>
          <a:p>
            <a:r>
              <a:rPr lang="en-US" dirty="0"/>
              <a:t>Another boost</a:t>
            </a:r>
            <a:r>
              <a:rPr lang="vi-VN" dirty="0"/>
              <a:t> </a:t>
            </a:r>
            <a:r>
              <a:rPr lang="en-US" dirty="0"/>
              <a:t>for the </a:t>
            </a:r>
            <a:r>
              <a:rPr lang="vi-VN" dirty="0"/>
              <a:t>IoT </a:t>
            </a:r>
            <a:r>
              <a:rPr lang="en-US" dirty="0"/>
              <a:t>came from the </a:t>
            </a:r>
            <a:r>
              <a:rPr lang="en-US" dirty="0">
                <a:solidFill>
                  <a:srgbClr val="FF0000"/>
                </a:solidFill>
              </a:rPr>
              <a:t>Raspberry Pi</a:t>
            </a:r>
            <a:r>
              <a:rPr lang="vi-VN" dirty="0">
                <a:solidFill>
                  <a:srgbClr val="FF0000"/>
                </a:solidFill>
              </a:rPr>
              <a:t> </a:t>
            </a:r>
            <a:r>
              <a:rPr lang="vi-VN" dirty="0"/>
              <a:t>in 2012</a:t>
            </a:r>
          </a:p>
          <a:p>
            <a:r>
              <a:rPr lang="vi-VN" dirty="0"/>
              <a:t>Since the 2010s, there have been countless products for IoT market.</a:t>
            </a:r>
            <a:endParaRPr lang="en-US" dirty="0"/>
          </a:p>
        </p:txBody>
      </p:sp>
      <p:sp>
        <p:nvSpPr>
          <p:cNvPr id="3" name="Title 2"/>
          <p:cNvSpPr>
            <a:spLocks noGrp="1"/>
          </p:cNvSpPr>
          <p:nvPr>
            <p:ph type="title"/>
          </p:nvPr>
        </p:nvSpPr>
        <p:spPr/>
        <p:txBody>
          <a:bodyPr/>
          <a:lstStyle/>
          <a:p>
            <a:r>
              <a:rPr lang="vi-VN" dirty="0"/>
              <a:t>IoT history</a:t>
            </a:r>
            <a:endParaRPr lang="en-US" dirty="0"/>
          </a:p>
        </p:txBody>
      </p:sp>
    </p:spTree>
    <p:extLst>
      <p:ext uri="{BB962C8B-B14F-4D97-AF65-F5344CB8AC3E}">
        <p14:creationId xmlns:p14="http://schemas.microsoft.com/office/powerpoint/2010/main" val="158599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56C575-A9EF-41D9-B8F8-9B0C60BAC7FF}"/>
              </a:ext>
            </a:extLst>
          </p:cNvPr>
          <p:cNvPicPr>
            <a:picLocks noGrp="1" noChangeAspect="1"/>
          </p:cNvPicPr>
          <p:nvPr>
            <p:ph idx="1"/>
          </p:nvPr>
        </p:nvPicPr>
        <p:blipFill>
          <a:blip r:embed="rId2"/>
          <a:stretch>
            <a:fillRect/>
          </a:stretch>
        </p:blipFill>
        <p:spPr>
          <a:xfrm>
            <a:off x="1981200" y="2587593"/>
            <a:ext cx="8229600" cy="2551176"/>
          </a:xfrm>
          <a:noFill/>
        </p:spPr>
      </p:pic>
      <p:sp>
        <p:nvSpPr>
          <p:cNvPr id="3" name="Title 2">
            <a:extLst>
              <a:ext uri="{FF2B5EF4-FFF2-40B4-BE49-F238E27FC236}">
                <a16:creationId xmlns:a16="http://schemas.microsoft.com/office/drawing/2014/main" id="{D5947DC3-7614-418D-AD00-5FF6C1C48EF9}"/>
              </a:ext>
            </a:extLst>
          </p:cNvPr>
          <p:cNvSpPr>
            <a:spLocks noGrp="1"/>
          </p:cNvSpPr>
          <p:nvPr>
            <p:ph type="title"/>
          </p:nvPr>
        </p:nvSpPr>
        <p:spPr>
          <a:xfrm>
            <a:off x="4965702" y="466972"/>
            <a:ext cx="5245099" cy="802782"/>
          </a:xfrm>
        </p:spPr>
        <p:txBody>
          <a:bodyPr>
            <a:normAutofit/>
          </a:bodyPr>
          <a:lstStyle/>
          <a:p>
            <a:r>
              <a:rPr lang="vi-VN" dirty="0"/>
              <a:t>Evolution of IoT</a:t>
            </a:r>
            <a:endParaRPr lang="en-US" dirty="0"/>
          </a:p>
        </p:txBody>
      </p:sp>
    </p:spTree>
    <p:extLst>
      <p:ext uri="{BB962C8B-B14F-4D97-AF65-F5344CB8AC3E}">
        <p14:creationId xmlns:p14="http://schemas.microsoft.com/office/powerpoint/2010/main" val="177702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7E952C-D505-49FE-948A-E2CA92BB9246}"/>
              </a:ext>
            </a:extLst>
          </p:cNvPr>
          <p:cNvPicPr>
            <a:picLocks noGrp="1" noChangeAspect="1"/>
          </p:cNvPicPr>
          <p:nvPr>
            <p:ph idx="1"/>
          </p:nvPr>
        </p:nvPicPr>
        <p:blipFill>
          <a:blip r:embed="rId2"/>
          <a:stretch>
            <a:fillRect/>
          </a:stretch>
        </p:blipFill>
        <p:spPr>
          <a:xfrm>
            <a:off x="2578840" y="1454844"/>
            <a:ext cx="7006981" cy="4671321"/>
          </a:xfrm>
        </p:spPr>
      </p:pic>
      <p:sp>
        <p:nvSpPr>
          <p:cNvPr id="3" name="Title 2"/>
          <p:cNvSpPr>
            <a:spLocks noGrp="1"/>
          </p:cNvSpPr>
          <p:nvPr>
            <p:ph type="title"/>
          </p:nvPr>
        </p:nvSpPr>
        <p:spPr/>
        <p:txBody>
          <a:bodyPr/>
          <a:lstStyle/>
          <a:p>
            <a:r>
              <a:rPr lang="vi-VN" dirty="0"/>
              <a:t>IoT ecosystems</a:t>
            </a:r>
            <a:endParaRPr lang="en-US" dirty="0"/>
          </a:p>
        </p:txBody>
      </p:sp>
    </p:spTree>
    <p:extLst>
      <p:ext uri="{BB962C8B-B14F-4D97-AF65-F5344CB8AC3E}">
        <p14:creationId xmlns:p14="http://schemas.microsoft.com/office/powerpoint/2010/main" val="138065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88936" y="185618"/>
            <a:ext cx="6993465" cy="802782"/>
          </a:xfrm>
        </p:spPr>
        <p:txBody>
          <a:bodyPr/>
          <a:lstStyle/>
          <a:p>
            <a:r>
              <a:rPr lang="vi-VN" dirty="0"/>
              <a:t>IoT ecosystems</a:t>
            </a:r>
            <a:endParaRPr lang="en-US" dirty="0"/>
          </a:p>
        </p:txBody>
      </p:sp>
      <p:pic>
        <p:nvPicPr>
          <p:cNvPr id="7" name="Content Placeholder 6">
            <a:extLst>
              <a:ext uri="{FF2B5EF4-FFF2-40B4-BE49-F238E27FC236}">
                <a16:creationId xmlns:a16="http://schemas.microsoft.com/office/drawing/2014/main" id="{E82DC674-61A3-428B-B01F-7A0D10CC7C45}"/>
              </a:ext>
            </a:extLst>
          </p:cNvPr>
          <p:cNvPicPr>
            <a:picLocks noGrp="1" noChangeAspect="1"/>
          </p:cNvPicPr>
          <p:nvPr>
            <p:ph idx="1"/>
          </p:nvPr>
        </p:nvPicPr>
        <p:blipFill>
          <a:blip r:embed="rId2"/>
          <a:stretch>
            <a:fillRect/>
          </a:stretch>
        </p:blipFill>
        <p:spPr>
          <a:xfrm>
            <a:off x="1870224" y="864158"/>
            <a:ext cx="7314074" cy="5612535"/>
          </a:xfrm>
        </p:spPr>
      </p:pic>
    </p:spTree>
    <p:extLst>
      <p:ext uri="{BB962C8B-B14F-4D97-AF65-F5344CB8AC3E}">
        <p14:creationId xmlns:p14="http://schemas.microsoft.com/office/powerpoint/2010/main" val="99298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D20D57-53BD-437C-AF21-16BDA2AEB792}"/>
              </a:ext>
            </a:extLst>
          </p:cNvPr>
          <p:cNvSpPr>
            <a:spLocks noGrp="1"/>
          </p:cNvSpPr>
          <p:nvPr>
            <p:ph idx="1"/>
          </p:nvPr>
        </p:nvSpPr>
        <p:spPr/>
        <p:txBody>
          <a:bodyPr>
            <a:normAutofit/>
          </a:bodyPr>
          <a:lstStyle/>
          <a:p>
            <a:r>
              <a:rPr lang="en-US" sz="3200" dirty="0"/>
              <a:t>Demand and supply management</a:t>
            </a:r>
          </a:p>
          <a:p>
            <a:r>
              <a:rPr lang="en-US" sz="3200" dirty="0"/>
              <a:t>Maintenance</a:t>
            </a:r>
          </a:p>
          <a:p>
            <a:r>
              <a:rPr lang="en-US" sz="3200" dirty="0"/>
              <a:t>Information systems</a:t>
            </a:r>
          </a:p>
          <a:p>
            <a:r>
              <a:rPr lang="en-US" sz="3200" dirty="0"/>
              <a:t>Remote access</a:t>
            </a:r>
          </a:p>
          <a:p>
            <a:r>
              <a:rPr lang="en-US" sz="3200" dirty="0"/>
              <a:t>Services</a:t>
            </a:r>
          </a:p>
        </p:txBody>
      </p:sp>
      <p:sp>
        <p:nvSpPr>
          <p:cNvPr id="3" name="Title 2">
            <a:extLst>
              <a:ext uri="{FF2B5EF4-FFF2-40B4-BE49-F238E27FC236}">
                <a16:creationId xmlns:a16="http://schemas.microsoft.com/office/drawing/2014/main" id="{603C2256-7B2D-46E5-84D4-22A4A20ED920}"/>
              </a:ext>
            </a:extLst>
          </p:cNvPr>
          <p:cNvSpPr>
            <a:spLocks noGrp="1"/>
          </p:cNvSpPr>
          <p:nvPr>
            <p:ph type="title"/>
          </p:nvPr>
        </p:nvSpPr>
        <p:spPr/>
        <p:txBody>
          <a:bodyPr/>
          <a:lstStyle/>
          <a:p>
            <a:r>
              <a:rPr lang="vi-VN" dirty="0"/>
              <a:t>Core functions</a:t>
            </a:r>
            <a:endParaRPr lang="en-US" dirty="0"/>
          </a:p>
        </p:txBody>
      </p:sp>
    </p:spTree>
    <p:extLst>
      <p:ext uri="{BB962C8B-B14F-4D97-AF65-F5344CB8AC3E}">
        <p14:creationId xmlns:p14="http://schemas.microsoft.com/office/powerpoint/2010/main" val="425609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DEA2FA-CC4D-4EA3-A67E-8D2B3015D9F5}"/>
              </a:ext>
            </a:extLst>
          </p:cNvPr>
          <p:cNvSpPr>
            <a:spLocks noGrp="1"/>
          </p:cNvSpPr>
          <p:nvPr>
            <p:ph idx="1"/>
          </p:nvPr>
        </p:nvSpPr>
        <p:spPr/>
        <p:txBody>
          <a:bodyPr/>
          <a:lstStyle/>
          <a:p>
            <a:r>
              <a:rPr lang="en-US" dirty="0"/>
              <a:t>Efficient resource u</a:t>
            </a:r>
            <a:r>
              <a:rPr lang="vi-VN" dirty="0"/>
              <a:t>tilization: </a:t>
            </a:r>
            <a:r>
              <a:rPr lang="en-US" dirty="0"/>
              <a:t>connect facilities and digitalize processes is</a:t>
            </a:r>
            <a:r>
              <a:rPr lang="vi-VN" dirty="0"/>
              <a:t> </a:t>
            </a:r>
            <a:r>
              <a:rPr lang="en-US" dirty="0"/>
              <a:t>an increase in </a:t>
            </a:r>
            <a:r>
              <a:rPr lang="vi-VN" dirty="0"/>
              <a:t>efficiency</a:t>
            </a:r>
          </a:p>
          <a:p>
            <a:r>
              <a:rPr lang="en-US" dirty="0"/>
              <a:t>IoT is either a measure to save cost and/or boost profit</a:t>
            </a:r>
            <a:endParaRPr lang="vi-VN" dirty="0"/>
          </a:p>
          <a:p>
            <a:r>
              <a:rPr lang="vi-VN" dirty="0"/>
              <a:t>T</a:t>
            </a:r>
            <a:r>
              <a:rPr lang="en-US" dirty="0"/>
              <a:t>hen they minimize the human effort</a:t>
            </a:r>
            <a:endParaRPr lang="vi-VN" dirty="0"/>
          </a:p>
          <a:p>
            <a:r>
              <a:rPr lang="en-US" dirty="0"/>
              <a:t>Enhance Data Collection</a:t>
            </a:r>
            <a:endParaRPr lang="vi-VN" dirty="0"/>
          </a:p>
          <a:p>
            <a:endParaRPr lang="en-US" dirty="0"/>
          </a:p>
        </p:txBody>
      </p:sp>
      <p:sp>
        <p:nvSpPr>
          <p:cNvPr id="3" name="Title 2">
            <a:extLst>
              <a:ext uri="{FF2B5EF4-FFF2-40B4-BE49-F238E27FC236}">
                <a16:creationId xmlns:a16="http://schemas.microsoft.com/office/drawing/2014/main" id="{DB2881AC-FBC1-4E90-9711-40C8566116CA}"/>
              </a:ext>
            </a:extLst>
          </p:cNvPr>
          <p:cNvSpPr>
            <a:spLocks noGrp="1"/>
          </p:cNvSpPr>
          <p:nvPr>
            <p:ph type="title"/>
          </p:nvPr>
        </p:nvSpPr>
        <p:spPr>
          <a:xfrm>
            <a:off x="3755473" y="466972"/>
            <a:ext cx="6455328" cy="802782"/>
          </a:xfrm>
        </p:spPr>
        <p:txBody>
          <a:bodyPr>
            <a:noAutofit/>
          </a:bodyPr>
          <a:lstStyle/>
          <a:p>
            <a:r>
              <a:rPr lang="vi-VN" sz="2800" dirty="0"/>
              <a:t>Advantages</a:t>
            </a:r>
            <a:br>
              <a:rPr lang="vi-VN" sz="2800" dirty="0"/>
            </a:br>
            <a:endParaRPr lang="en-US" sz="2800" dirty="0"/>
          </a:p>
        </p:txBody>
      </p:sp>
    </p:spTree>
    <p:extLst>
      <p:ext uri="{BB962C8B-B14F-4D97-AF65-F5344CB8AC3E}">
        <p14:creationId xmlns:p14="http://schemas.microsoft.com/office/powerpoint/2010/main" val="145551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09CEB2-F4C8-48DA-BB37-686BD15683D6}"/>
              </a:ext>
            </a:extLst>
          </p:cNvPr>
          <p:cNvSpPr>
            <a:spLocks noGrp="1"/>
          </p:cNvSpPr>
          <p:nvPr>
            <p:ph idx="1"/>
          </p:nvPr>
        </p:nvSpPr>
        <p:spPr/>
        <p:txBody>
          <a:bodyPr/>
          <a:lstStyle/>
          <a:p>
            <a:r>
              <a:rPr lang="en-US" dirty="0"/>
              <a:t>Lack of interoperability</a:t>
            </a:r>
          </a:p>
          <a:p>
            <a:r>
              <a:rPr lang="en-US" dirty="0"/>
              <a:t>Lack of trust in IoT security</a:t>
            </a:r>
          </a:p>
          <a:p>
            <a:r>
              <a:rPr lang="en-US" dirty="0"/>
              <a:t>Privacy and data provenance issues</a:t>
            </a:r>
          </a:p>
        </p:txBody>
      </p:sp>
      <p:sp>
        <p:nvSpPr>
          <p:cNvPr id="3" name="Title 2">
            <a:extLst>
              <a:ext uri="{FF2B5EF4-FFF2-40B4-BE49-F238E27FC236}">
                <a16:creationId xmlns:a16="http://schemas.microsoft.com/office/drawing/2014/main" id="{38E06E53-A6B0-46F4-A92D-0C34AA996F81}"/>
              </a:ext>
            </a:extLst>
          </p:cNvPr>
          <p:cNvSpPr>
            <a:spLocks noGrp="1"/>
          </p:cNvSpPr>
          <p:nvPr>
            <p:ph type="title"/>
          </p:nvPr>
        </p:nvSpPr>
        <p:spPr/>
        <p:txBody>
          <a:bodyPr/>
          <a:lstStyle/>
          <a:p>
            <a:r>
              <a:rPr lang="vi-VN" dirty="0"/>
              <a:t>Disadvantages</a:t>
            </a:r>
            <a:endParaRPr lang="en-US" dirty="0"/>
          </a:p>
        </p:txBody>
      </p:sp>
    </p:spTree>
    <p:extLst>
      <p:ext uri="{BB962C8B-B14F-4D97-AF65-F5344CB8AC3E}">
        <p14:creationId xmlns:p14="http://schemas.microsoft.com/office/powerpoint/2010/main" val="1065440175"/>
      </p:ext>
    </p:extLst>
  </p:cSld>
  <p:clrMapOvr>
    <a:masterClrMapping/>
  </p:clrMapOvr>
</p:sld>
</file>

<file path=ppt/theme/theme1.xml><?xml version="1.0" encoding="utf-8"?>
<a:theme xmlns:a="http://schemas.openxmlformats.org/drawingml/2006/main" name="Office Theme">
  <a:themeElements>
    <a:clrScheme name="GreenwichVN">
      <a:dk1>
        <a:srgbClr val="000000"/>
      </a:dk1>
      <a:lt1>
        <a:srgbClr val="FFFFFF"/>
      </a:lt1>
      <a:dk2>
        <a:srgbClr val="3C4CA2"/>
      </a:dk2>
      <a:lt2>
        <a:srgbClr val="A8AD36"/>
      </a:lt2>
      <a:accent1>
        <a:srgbClr val="0082B5"/>
      </a:accent1>
      <a:accent2>
        <a:srgbClr val="F6D688"/>
      </a:accent2>
      <a:accent3>
        <a:srgbClr val="A5A5A5"/>
      </a:accent3>
      <a:accent4>
        <a:srgbClr val="F16221"/>
      </a:accent4>
      <a:accent5>
        <a:srgbClr val="775BA6"/>
      </a:accent5>
      <a:accent6>
        <a:srgbClr val="4DAE46"/>
      </a:accent6>
      <a:hlink>
        <a:srgbClr val="FBC73C"/>
      </a:hlink>
      <a:folHlink>
        <a:srgbClr val="742C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4.3_FGW.pptx" id="{524CC326-1544-4F17-B097-989EDD2AA375}" vid="{680F990E-BBDF-4C21-AAC8-33961D5B98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4.3_FGW</Template>
  <TotalTime>665</TotalTime>
  <Words>786</Words>
  <Application>Microsoft Office PowerPoint</Application>
  <PresentationFormat>Widescreen</PresentationFormat>
  <Paragraphs>95</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verdana</vt:lpstr>
      <vt:lpstr>verdana</vt:lpstr>
      <vt:lpstr>Office Theme</vt:lpstr>
      <vt:lpstr>PowerPoint Presentation</vt:lpstr>
      <vt:lpstr>Overview</vt:lpstr>
      <vt:lpstr>IoT history</vt:lpstr>
      <vt:lpstr>Evolution of IoT</vt:lpstr>
      <vt:lpstr>IoT ecosystems</vt:lpstr>
      <vt:lpstr>IoT ecosystems</vt:lpstr>
      <vt:lpstr>Core functions</vt:lpstr>
      <vt:lpstr>Advantages </vt:lpstr>
      <vt:lpstr>Disadvantages</vt:lpstr>
      <vt:lpstr>IoT architecture</vt:lpstr>
      <vt:lpstr>IoT design framework layers</vt:lpstr>
      <vt:lpstr>IoT PTC Design Framework</vt:lpstr>
      <vt:lpstr>IoT PTC Design Framework</vt:lpstr>
      <vt:lpstr>Open-loop control system</vt:lpstr>
      <vt:lpstr>Close-loop control system</vt:lpstr>
      <vt:lpstr>Power supply for IoT devices</vt:lpstr>
      <vt:lpstr>Hardware - Sensor</vt:lpstr>
      <vt:lpstr>Some sensors in a smartphone </vt:lpstr>
      <vt:lpstr>Sensors</vt:lpstr>
      <vt:lpstr>Hardware - Actuator</vt:lpstr>
      <vt:lpstr>Actuators</vt:lpstr>
      <vt:lpstr>Embedded system</vt:lpstr>
      <vt:lpstr>Microcontroller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Tran Trong</dc:creator>
  <cp:lastModifiedBy>Minh Tran Trong</cp:lastModifiedBy>
  <cp:revision>34</cp:revision>
  <dcterms:created xsi:type="dcterms:W3CDTF">2021-03-22T10:14:15Z</dcterms:created>
  <dcterms:modified xsi:type="dcterms:W3CDTF">2021-04-12T03:48:01Z</dcterms:modified>
</cp:coreProperties>
</file>