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Lst>
  <p:notesMasterIdLst>
    <p:notesMasterId r:id="rId50"/>
  </p:notesMasterIdLst>
  <p:handoutMasterIdLst>
    <p:handoutMasterId r:id="rId51"/>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08" r:id="rId24"/>
    <p:sldId id="309" r:id="rId25"/>
    <p:sldId id="277" r:id="rId26"/>
    <p:sldId id="278" r:id="rId27"/>
    <p:sldId id="279" r:id="rId28"/>
    <p:sldId id="280" r:id="rId29"/>
    <p:sldId id="281" r:id="rId30"/>
    <p:sldId id="282"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10" r:id="rId48"/>
    <p:sldId id="30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791"/>
    <a:srgbClr val="F06E28"/>
    <a:srgbClr val="1200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01"/>
    <p:restoredTop sz="91667"/>
  </p:normalViewPr>
  <p:slideViewPr>
    <p:cSldViewPr snapToGrid="0" snapToObjects="1">
      <p:cViewPr varScale="1">
        <p:scale>
          <a:sx n="95" d="100"/>
          <a:sy n="95" d="100"/>
        </p:scale>
        <p:origin x="216" y="61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C51BE-9B66-B447-8629-F07BEC8B0A22}" type="datetimeFigureOut">
              <a:rPr lang="en-US" smtClean="0"/>
              <a:t>5/3/21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9C81B-2B23-F740-97B9-1E5157854B66}" type="slidenum">
              <a:rPr lang="en-US" smtClean="0"/>
              <a:t>‹#›</a:t>
            </a:fld>
            <a:endParaRPr lang="en-US"/>
          </a:p>
        </p:txBody>
      </p:sp>
    </p:spTree>
    <p:extLst>
      <p:ext uri="{BB962C8B-B14F-4D97-AF65-F5344CB8AC3E}">
        <p14:creationId xmlns:p14="http://schemas.microsoft.com/office/powerpoint/2010/main" val="403051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7B61A-075D-404E-B197-788465D82141}" type="datetimeFigureOut">
              <a:rPr lang="en-VN" smtClean="0"/>
              <a:t>03/05/2021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5E25-2729-6B4E-BAA8-8C14245BC546}" type="slidenum">
              <a:rPr lang="en-VN" smtClean="0"/>
              <a:t>‹#›</a:t>
            </a:fld>
            <a:endParaRPr lang="en-VN"/>
          </a:p>
        </p:txBody>
      </p:sp>
    </p:spTree>
    <p:extLst>
      <p:ext uri="{BB962C8B-B14F-4D97-AF65-F5344CB8AC3E}">
        <p14:creationId xmlns:p14="http://schemas.microsoft.com/office/powerpoint/2010/main" val="351292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2" name="Title 1"/>
          <p:cNvSpPr>
            <a:spLocks noGrp="1"/>
          </p:cNvSpPr>
          <p:nvPr>
            <p:ph type="ctrTitle" hasCustomPrompt="1"/>
          </p:nvPr>
        </p:nvSpPr>
        <p:spPr>
          <a:xfrm>
            <a:off x="1778780" y="596900"/>
            <a:ext cx="7941733" cy="1358900"/>
          </a:xfrm>
          <a:prstGeom prst="rect">
            <a:avLst/>
          </a:prstGeom>
        </p:spPr>
        <p:txBody>
          <a:bodyPr/>
          <a:lstStyle>
            <a:lvl1pPr algn="r">
              <a:defRPr sz="3600" b="1">
                <a:solidFill>
                  <a:srgbClr val="FFFFFF"/>
                </a:solidFill>
              </a:defRPr>
            </a:lvl1pPr>
          </a:lstStyle>
          <a:p>
            <a:r>
              <a:rPr lang="vi-VN" dirty="0"/>
              <a:t>HEADLINE</a:t>
            </a:r>
            <a:br>
              <a:rPr lang="vi-VN" dirty="0"/>
            </a:br>
            <a:r>
              <a:rPr lang="vi-VN" dirty="0"/>
              <a:t>HERE</a:t>
            </a:r>
            <a:endParaRPr lang="en-US" dirty="0"/>
          </a:p>
        </p:txBody>
      </p:sp>
      <p:sp>
        <p:nvSpPr>
          <p:cNvPr id="3" name="Subtitle 2"/>
          <p:cNvSpPr>
            <a:spLocks noGrp="1"/>
          </p:cNvSpPr>
          <p:nvPr>
            <p:ph type="subTitle" idx="1" hasCustomPrompt="1"/>
          </p:nvPr>
        </p:nvSpPr>
        <p:spPr>
          <a:xfrm>
            <a:off x="1778780"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a:t>Full name</a:t>
            </a:r>
          </a:p>
          <a:p>
            <a:r>
              <a:rPr lang="vi-VN" dirty="0"/>
              <a:t>Title</a:t>
            </a:r>
            <a:endParaRPr lang="en-US" dirty="0"/>
          </a:p>
        </p:txBody>
      </p:sp>
      <p:pic>
        <p:nvPicPr>
          <p:cNvPr id="9" name="Picture 8"/>
          <p:cNvPicPr>
            <a:picLocks noChangeAspect="1"/>
          </p:cNvPicPr>
          <p:nvPr userDrawn="1"/>
        </p:nvPicPr>
        <p:blipFill>
          <a:blip r:embed="rId3"/>
          <a:stretch>
            <a:fillRect/>
          </a:stretch>
        </p:blipFill>
        <p:spPr>
          <a:xfrm>
            <a:off x="9974513" y="596900"/>
            <a:ext cx="271780" cy="1358900"/>
          </a:xfrm>
          <a:prstGeom prst="rect">
            <a:avLst/>
          </a:prstGeom>
        </p:spPr>
      </p:pic>
    </p:spTree>
    <p:extLst>
      <p:ext uri="{BB962C8B-B14F-4D97-AF65-F5344CB8AC3E}">
        <p14:creationId xmlns:p14="http://schemas.microsoft.com/office/powerpoint/2010/main" val="127895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10637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6" name="Rectangle 5"/>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5409212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1024818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8319697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697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1"/>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5/3/21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1461551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5/3/21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79316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0F1A8-532C-4443-BDB9-44438A972E15}"/>
              </a:ext>
            </a:extLst>
          </p:cNvPr>
          <p:cNvSpPr/>
          <p:nvPr/>
        </p:nvSpPr>
        <p:spPr>
          <a:xfrm>
            <a:off x="3493"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5/3/21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3446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5/3/21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821123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989926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baseline="0">
                <a:solidFill>
                  <a:srgbClr val="F06E28"/>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a:t>Heading 1</a:t>
            </a:r>
            <a:endParaRPr lang="en-US" dirty="0"/>
          </a:p>
          <a:p>
            <a:pPr lvl="1"/>
            <a:r>
              <a:rPr lang="en-US" dirty="0"/>
              <a:t>S</a:t>
            </a:r>
            <a:r>
              <a:rPr lang="vi-VN" dirty="0"/>
              <a:t>ub heading</a:t>
            </a:r>
            <a:endParaRPr lang="en-US" dirty="0"/>
          </a:p>
          <a:p>
            <a:pPr lvl="2"/>
            <a:r>
              <a:rPr lang="vi-VN" dirty="0"/>
              <a:t>Content</a:t>
            </a:r>
            <a:endParaRPr lang="en-US" dirty="0"/>
          </a:p>
          <a:p>
            <a:pPr lvl="3"/>
            <a:r>
              <a:rPr lang="vi-VN" dirty="0"/>
              <a:t>Sub</a:t>
            </a:r>
            <a:endParaRPr lang="en-US" dirty="0"/>
          </a:p>
          <a:p>
            <a:pPr lvl="4"/>
            <a:r>
              <a:rPr lang="vi-VN" dirty="0"/>
              <a:t>Sub</a:t>
            </a:r>
            <a:endParaRPr lang="en-US" dirty="0"/>
          </a:p>
        </p:txBody>
      </p:sp>
      <p:sp>
        <p:nvSpPr>
          <p:cNvPr id="9" name="Title 1"/>
          <p:cNvSpPr>
            <a:spLocks noGrp="1"/>
          </p:cNvSpPr>
          <p:nvPr>
            <p:ph type="title" hasCustomPrompt="1"/>
          </p:nvPr>
        </p:nvSpPr>
        <p:spPr>
          <a:xfrm>
            <a:off x="5452533" y="466972"/>
            <a:ext cx="6129867" cy="802782"/>
          </a:xfrm>
          <a:prstGeom prst="rect">
            <a:avLst/>
          </a:prstGeom>
        </p:spPr>
        <p:txBody>
          <a:bodyPr>
            <a:normAutofit/>
          </a:bodyPr>
          <a:lstStyle>
            <a:lvl1pPr>
              <a:defRPr sz="3600" b="1">
                <a:solidFill>
                  <a:srgbClr val="2E3791"/>
                </a:solidFill>
                <a:latin typeface="+mj-lt"/>
              </a:defRPr>
            </a:lvl1pPr>
          </a:lstStyle>
          <a:p>
            <a:r>
              <a:rPr lang="vi-VN" dirty="0"/>
              <a:t>HEADLINE HERE</a:t>
            </a:r>
            <a:endParaRPr lang="en-US" dirty="0"/>
          </a:p>
        </p:txBody>
      </p:sp>
    </p:spTree>
    <p:extLst>
      <p:ext uri="{BB962C8B-B14F-4D97-AF65-F5344CB8AC3E}">
        <p14:creationId xmlns:p14="http://schemas.microsoft.com/office/powerpoint/2010/main" val="113347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t"/>
          <a:lstStyle>
            <a:lvl1pPr algn="r">
              <a:defRPr sz="4000" b="1" cap="all">
                <a:solidFill>
                  <a:srgbClr val="2E3791"/>
                </a:solidFill>
              </a:defRPr>
            </a:lvl1pPr>
          </a:lstStyle>
          <a:p>
            <a:r>
              <a:rPr lang="vi-VN" dirty="0"/>
              <a:t>HEADLINE</a:t>
            </a:r>
            <a:br>
              <a:rPr lang="vi-VN" dirty="0"/>
            </a:br>
            <a:r>
              <a:rPr lang="vi-VN" dirty="0"/>
              <a:t>here</a:t>
            </a:r>
            <a:endParaRPr lang="en-US" dirty="0"/>
          </a:p>
        </p:txBody>
      </p:sp>
      <p:sp>
        <p:nvSpPr>
          <p:cNvPr id="3" name="Text Placeholder 2"/>
          <p:cNvSpPr>
            <a:spLocks noGrp="1"/>
          </p:cNvSpPr>
          <p:nvPr>
            <p:ph type="body" idx="1" hasCustomPrompt="1"/>
          </p:nvPr>
        </p:nvSpPr>
        <p:spPr>
          <a:xfrm>
            <a:off x="963085" y="4270376"/>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351453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655734" y="571502"/>
            <a:ext cx="5926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2"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5/3/21</a:t>
            </a:fld>
            <a:endParaRPr lang="en-US" dirty="0"/>
          </a:p>
        </p:txBody>
      </p:sp>
      <p:sp>
        <p:nvSpPr>
          <p:cNvPr id="13"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105471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7433734" y="2"/>
            <a:ext cx="4148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0"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5/3/21</a:t>
            </a:fld>
            <a:endParaRPr lang="en-US" dirty="0"/>
          </a:p>
        </p:txBody>
      </p:sp>
      <p:sp>
        <p:nvSpPr>
          <p:cNvPr id="11"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27887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p:nvPr>
        </p:nvSpPr>
        <p:spPr>
          <a:xfrm>
            <a:off x="963085" y="4406900"/>
            <a:ext cx="5386916" cy="1930400"/>
          </a:xfrm>
          <a:prstGeom prst="rect">
            <a:avLst/>
          </a:prstGeom>
        </p:spPr>
        <p:txBody>
          <a:bodyPr anchor="t"/>
          <a:lstStyle>
            <a:lvl1pPr algn="r">
              <a:defRPr sz="2800" b="1" cap="all">
                <a:solidFill>
                  <a:srgbClr val="2E3791"/>
                </a:solidFill>
              </a:defRPr>
            </a:lvl1pPr>
          </a:lstStyle>
          <a:p>
            <a:r>
              <a:rPr lang="en-US" dirty="0"/>
              <a:t>Click to edit Master title style</a:t>
            </a:r>
          </a:p>
        </p:txBody>
      </p:sp>
      <p:sp>
        <p:nvSpPr>
          <p:cNvPr id="8" name="Text Placeholder 2"/>
          <p:cNvSpPr>
            <a:spLocks noGrp="1"/>
          </p:cNvSpPr>
          <p:nvPr>
            <p:ph type="body" idx="10"/>
          </p:nvPr>
        </p:nvSpPr>
        <p:spPr>
          <a:xfrm>
            <a:off x="963085" y="2906714"/>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9471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ctr"/>
          <a:lstStyle>
            <a:lvl1pPr algn="r">
              <a:defRPr sz="4000" b="1" cap="all">
                <a:solidFill>
                  <a:srgbClr val="2E3791"/>
                </a:solidFill>
              </a:defRPr>
            </a:lvl1pPr>
          </a:lstStyle>
          <a:p>
            <a:r>
              <a:rPr lang="vi-VN" dirty="0"/>
              <a:t>THANK YOU!</a:t>
            </a:r>
            <a:endParaRPr lang="en-US" dirty="0"/>
          </a:p>
        </p:txBody>
      </p:sp>
      <p:sp>
        <p:nvSpPr>
          <p:cNvPr id="3" name="Text Placeholder 2"/>
          <p:cNvSpPr>
            <a:spLocks noGrp="1"/>
          </p:cNvSpPr>
          <p:nvPr>
            <p:ph type="body" idx="1" hasCustomPrompt="1"/>
          </p:nvPr>
        </p:nvSpPr>
        <p:spPr>
          <a:xfrm>
            <a:off x="963085" y="4270376"/>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199889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068692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951C9B-3DEE-4E28-8D4C-55505E0CB6AB}"/>
              </a:ext>
            </a:extLst>
          </p:cNvPr>
          <p:cNvSpPr/>
          <p:nvPr/>
        </p:nvSpPr>
        <p:spPr>
          <a:xfrm>
            <a:off x="-4764" y="1524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5/3/21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1425568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B051-E427-A24A-B2DE-63B217F2562D}" type="datetimeFigureOut">
              <a:rPr lang="en-US" smtClean="0"/>
              <a:t>5/3/21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6BAB-5F5A-164F-A24E-8AA161AED09D}" type="slidenum">
              <a:rPr lang="en-US" smtClean="0"/>
              <a:t>‹#›</a:t>
            </a:fld>
            <a:endParaRPr lang="en-US"/>
          </a:p>
        </p:txBody>
      </p:sp>
    </p:spTree>
    <p:extLst>
      <p:ext uri="{BB962C8B-B14F-4D97-AF65-F5344CB8AC3E}">
        <p14:creationId xmlns:p14="http://schemas.microsoft.com/office/powerpoint/2010/main" val="38779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5/3/21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8739830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0300" y="3365500"/>
            <a:ext cx="184666"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08F3E06-9A1B-9C4D-9E7D-F1EF53AC3799}"/>
              </a:ext>
            </a:extLst>
          </p:cNvPr>
          <p:cNvSpPr txBox="1"/>
          <p:nvPr/>
        </p:nvSpPr>
        <p:spPr>
          <a:xfrm>
            <a:off x="645459" y="658906"/>
            <a:ext cx="9224682" cy="923330"/>
          </a:xfrm>
          <a:prstGeom prst="rect">
            <a:avLst/>
          </a:prstGeom>
          <a:noFill/>
        </p:spPr>
        <p:txBody>
          <a:bodyPr wrap="square" rtlCol="0">
            <a:spAutoFit/>
          </a:bodyPr>
          <a:lstStyle/>
          <a:p>
            <a:pPr algn="r"/>
            <a:r>
              <a:rPr lang="en-US" sz="5400" dirty="0">
                <a:solidFill>
                  <a:schemeClr val="bg1"/>
                </a:solidFill>
              </a:rPr>
              <a:t>Lecture 02: Number System</a:t>
            </a:r>
          </a:p>
        </p:txBody>
      </p:sp>
    </p:spTree>
    <p:extLst>
      <p:ext uri="{BB962C8B-B14F-4D97-AF65-F5344CB8AC3E}">
        <p14:creationId xmlns:p14="http://schemas.microsoft.com/office/powerpoint/2010/main" val="56570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4.2. Binary number system [Base-2]</a:t>
            </a:r>
            <a:r>
              <a:rPr lang="en-US" dirty="0"/>
              <a:t> </a:t>
            </a:r>
          </a:p>
        </p:txBody>
      </p:sp>
      <p:sp>
        <p:nvSpPr>
          <p:cNvPr id="3" name="Content Placeholder 2"/>
          <p:cNvSpPr>
            <a:spLocks noGrp="1"/>
          </p:cNvSpPr>
          <p:nvPr>
            <p:ph idx="1"/>
          </p:nvPr>
        </p:nvSpPr>
        <p:spPr>
          <a:xfrm>
            <a:off x="838201" y="1825625"/>
            <a:ext cx="4459514" cy="4351338"/>
          </a:xfrm>
        </p:spPr>
        <p:txBody>
          <a:bodyPr>
            <a:normAutofit fontScale="92500"/>
          </a:bodyPr>
          <a:lstStyle/>
          <a:p>
            <a:r>
              <a:rPr lang="en-US" dirty="0"/>
              <a:t>The binary number system uses TWO symbols to represent numerical values. These are 0 and 1 with 0 having the least value and 1 having the greatest value </a:t>
            </a:r>
            <a:br>
              <a:rPr lang="en-US" dirty="0"/>
            </a:br>
            <a:endParaRPr lang="en-US" dirty="0"/>
          </a:p>
        </p:txBody>
      </p:sp>
      <p:pic>
        <p:nvPicPr>
          <p:cNvPr id="4" name="Picture 3"/>
          <p:cNvPicPr>
            <a:picLocks noChangeAspect="1"/>
          </p:cNvPicPr>
          <p:nvPr/>
        </p:nvPicPr>
        <p:blipFill>
          <a:blip r:embed="rId2"/>
          <a:stretch>
            <a:fillRect/>
          </a:stretch>
        </p:blipFill>
        <p:spPr>
          <a:xfrm>
            <a:off x="5413829" y="1690688"/>
            <a:ext cx="6778171" cy="4534046"/>
          </a:xfrm>
          <a:prstGeom prst="rect">
            <a:avLst/>
          </a:prstGeom>
        </p:spPr>
      </p:pic>
    </p:spTree>
    <p:extLst>
      <p:ext uri="{BB962C8B-B14F-4D97-AF65-F5344CB8AC3E}">
        <p14:creationId xmlns:p14="http://schemas.microsoft.com/office/powerpoint/2010/main" val="25328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4.2. Binary number system [Base-2]</a:t>
            </a:r>
            <a:r>
              <a:rPr lang="en-US" dirty="0"/>
              <a:t> </a:t>
            </a:r>
          </a:p>
        </p:txBody>
      </p:sp>
      <p:sp>
        <p:nvSpPr>
          <p:cNvPr id="3" name="Content Placeholder 2"/>
          <p:cNvSpPr>
            <a:spLocks noGrp="1"/>
          </p:cNvSpPr>
          <p:nvPr>
            <p:ph idx="1"/>
          </p:nvPr>
        </p:nvSpPr>
        <p:spPr>
          <a:xfrm>
            <a:off x="838200" y="1825625"/>
            <a:ext cx="6607629" cy="4351338"/>
          </a:xfrm>
        </p:spPr>
        <p:txBody>
          <a:bodyPr>
            <a:normAutofit fontScale="85000" lnSpcReduction="20000"/>
          </a:bodyPr>
          <a:lstStyle/>
          <a:p>
            <a:r>
              <a:rPr lang="en-US" dirty="0"/>
              <a:t>In a computer, a binary digit representing a binary value (0 or 1) is called a BIT. That is, each digit in a binary number is called a bit, 4 bits form a NIBBLE, 8 bits form a BYTE, two bytes form a WORD and two words form a DOUBLE WORD (rarely used). An </a:t>
            </a:r>
            <a:r>
              <a:rPr lang="en-US" i="1" dirty="0"/>
              <a:t>n</a:t>
            </a:r>
            <a:r>
              <a:rPr lang="en-US" dirty="0"/>
              <a:t>-bit number can represent 2</a:t>
            </a:r>
            <a:r>
              <a:rPr lang="en-US" i="1" baseline="30000" dirty="0"/>
              <a:t>n</a:t>
            </a:r>
            <a:r>
              <a:rPr lang="en-US" i="1" dirty="0"/>
              <a:t> </a:t>
            </a:r>
            <a:r>
              <a:rPr lang="en-US" dirty="0"/>
              <a:t>different number values, for example, for an 8-bit number, 2</a:t>
            </a:r>
            <a:r>
              <a:rPr lang="en-US" baseline="30000" dirty="0"/>
              <a:t>8</a:t>
            </a:r>
            <a:r>
              <a:rPr lang="en-US" dirty="0"/>
              <a:t> = 256 different values may be represented </a:t>
            </a:r>
            <a:br>
              <a:rPr lang="en-US" dirty="0"/>
            </a:br>
            <a:endParaRPr lang="en-US" dirty="0"/>
          </a:p>
        </p:txBody>
      </p:sp>
      <p:pic>
        <p:nvPicPr>
          <p:cNvPr id="1026" name="Picture 2" descr="Káº¿t quáº£ hÃ¬nh áº£nh cho bit in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4228" y="1992084"/>
            <a:ext cx="4746171" cy="395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35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4.3. </a:t>
            </a:r>
            <a:r>
              <a:rPr lang="en-US" b="1" dirty="0"/>
              <a:t>Octal number system [Base-8]</a:t>
            </a:r>
            <a:r>
              <a:rPr lang="en-US" dirty="0"/>
              <a:t> </a:t>
            </a:r>
          </a:p>
        </p:txBody>
      </p:sp>
      <p:sp>
        <p:nvSpPr>
          <p:cNvPr id="3" name="Content Placeholder 2"/>
          <p:cNvSpPr>
            <a:spLocks noGrp="1"/>
          </p:cNvSpPr>
          <p:nvPr>
            <p:ph idx="1"/>
          </p:nvPr>
        </p:nvSpPr>
        <p:spPr>
          <a:xfrm>
            <a:off x="838200" y="1825625"/>
            <a:ext cx="5141686" cy="4351338"/>
          </a:xfrm>
        </p:spPr>
        <p:txBody>
          <a:bodyPr>
            <a:normAutofit lnSpcReduction="10000"/>
          </a:bodyPr>
          <a:lstStyle/>
          <a:p>
            <a:r>
              <a:rPr lang="en-US" dirty="0"/>
              <a:t>The octal number system uses EIGHT digit symbols to represent numbers. The symbols are 0, 1, 2, 3, 4, 5, 6, and 7 with 0 having the least value and 7 having the greatest value. </a:t>
            </a:r>
            <a:br>
              <a:rPr lang="en-US" dirty="0"/>
            </a:br>
            <a:endParaRPr lang="en-US" dirty="0"/>
          </a:p>
        </p:txBody>
      </p:sp>
      <p:pic>
        <p:nvPicPr>
          <p:cNvPr id="4" name="Picture 3"/>
          <p:cNvPicPr>
            <a:picLocks noChangeAspect="1"/>
          </p:cNvPicPr>
          <p:nvPr/>
        </p:nvPicPr>
        <p:blipFill>
          <a:blip r:embed="rId2"/>
          <a:stretch>
            <a:fillRect/>
          </a:stretch>
        </p:blipFill>
        <p:spPr>
          <a:xfrm>
            <a:off x="5979886" y="1825624"/>
            <a:ext cx="6212114" cy="3825120"/>
          </a:xfrm>
          <a:prstGeom prst="rect">
            <a:avLst/>
          </a:prstGeom>
        </p:spPr>
      </p:pic>
    </p:spTree>
    <p:extLst>
      <p:ext uri="{BB962C8B-B14F-4D97-AF65-F5344CB8AC3E}">
        <p14:creationId xmlns:p14="http://schemas.microsoft.com/office/powerpoint/2010/main" val="368871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4.4 Hexadecimal number system [Base-16]</a:t>
            </a:r>
            <a:r>
              <a:rPr lang="en-US" dirty="0"/>
              <a:t> </a:t>
            </a:r>
          </a:p>
        </p:txBody>
      </p:sp>
      <p:sp>
        <p:nvSpPr>
          <p:cNvPr id="3" name="Content Placeholder 2"/>
          <p:cNvSpPr>
            <a:spLocks noGrp="1"/>
          </p:cNvSpPr>
          <p:nvPr>
            <p:ph idx="1"/>
          </p:nvPr>
        </p:nvSpPr>
        <p:spPr>
          <a:xfrm>
            <a:off x="838200" y="1825625"/>
            <a:ext cx="4388557" cy="4351338"/>
          </a:xfrm>
        </p:spPr>
        <p:txBody>
          <a:bodyPr>
            <a:normAutofit fontScale="92500" lnSpcReduction="20000"/>
          </a:bodyPr>
          <a:lstStyle/>
          <a:p>
            <a:r>
              <a:rPr lang="en-US" dirty="0"/>
              <a:t>The hexadecimal number system uses SIXTEEN symbols to  represent numbers. The symbols are 0, 1, 2, 3, 4, 5, 6, 7, 8, 9, A, B, C, D, E, and F with 0 having the least value and F having the greatest value </a:t>
            </a:r>
            <a:br>
              <a:rPr lang="en-US" dirty="0"/>
            </a:br>
            <a:endParaRPr lang="en-US" dirty="0"/>
          </a:p>
        </p:txBody>
      </p:sp>
      <p:pic>
        <p:nvPicPr>
          <p:cNvPr id="4" name="Picture 3"/>
          <p:cNvPicPr>
            <a:picLocks noChangeAspect="1"/>
          </p:cNvPicPr>
          <p:nvPr/>
        </p:nvPicPr>
        <p:blipFill>
          <a:blip r:embed="rId2"/>
          <a:stretch>
            <a:fillRect/>
          </a:stretch>
        </p:blipFill>
        <p:spPr>
          <a:xfrm>
            <a:off x="5226757" y="1999568"/>
            <a:ext cx="6965244" cy="3791631"/>
          </a:xfrm>
          <a:prstGeom prst="rect">
            <a:avLst/>
          </a:prstGeom>
        </p:spPr>
      </p:pic>
    </p:spTree>
    <p:extLst>
      <p:ext uri="{BB962C8B-B14F-4D97-AF65-F5344CB8AC3E}">
        <p14:creationId xmlns:p14="http://schemas.microsoft.com/office/powerpoint/2010/main" val="181615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4.4 Hexadecimal number system [Base-16]</a:t>
            </a:r>
            <a:r>
              <a:rPr lang="en-US" dirty="0"/>
              <a:t> </a:t>
            </a:r>
          </a:p>
        </p:txBody>
      </p:sp>
      <p:pic>
        <p:nvPicPr>
          <p:cNvPr id="4" name="Picture 3"/>
          <p:cNvPicPr>
            <a:picLocks noChangeAspect="1"/>
          </p:cNvPicPr>
          <p:nvPr/>
        </p:nvPicPr>
        <p:blipFill>
          <a:blip r:embed="rId2"/>
          <a:stretch>
            <a:fillRect/>
          </a:stretch>
        </p:blipFill>
        <p:spPr>
          <a:xfrm>
            <a:off x="1284514" y="1825625"/>
            <a:ext cx="9354457" cy="4319305"/>
          </a:xfrm>
          <a:prstGeom prst="rect">
            <a:avLst/>
          </a:prstGeom>
        </p:spPr>
      </p:pic>
    </p:spTree>
    <p:extLst>
      <p:ext uri="{BB962C8B-B14F-4D97-AF65-F5344CB8AC3E}">
        <p14:creationId xmlns:p14="http://schemas.microsoft.com/office/powerpoint/2010/main" val="1189375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4.5 Common rules of number systems</a:t>
            </a:r>
            <a:r>
              <a:rPr lang="en-US" dirty="0"/>
              <a:t> </a:t>
            </a:r>
          </a:p>
        </p:txBody>
      </p:sp>
      <p:sp>
        <p:nvSpPr>
          <p:cNvPr id="3" name="Content Placeholder 2"/>
          <p:cNvSpPr>
            <a:spLocks noGrp="1"/>
          </p:cNvSpPr>
          <p:nvPr>
            <p:ph idx="1"/>
          </p:nvPr>
        </p:nvSpPr>
        <p:spPr/>
        <p:txBody>
          <a:bodyPr>
            <a:normAutofit fontScale="77500" lnSpcReduction="20000"/>
          </a:bodyPr>
          <a:lstStyle/>
          <a:p>
            <a:r>
              <a:rPr lang="en-US" dirty="0"/>
              <a:t>All number systems follow the following set of rules:</a:t>
            </a:r>
            <a:br>
              <a:rPr lang="en-US" dirty="0"/>
            </a:br>
            <a:r>
              <a:rPr lang="en-US" i="1" dirty="0"/>
              <a:t>Rule 1 </a:t>
            </a:r>
            <a:r>
              <a:rPr lang="en-US" dirty="0"/>
              <a:t>The number of digit symbols available in a number system is equal to the base. </a:t>
            </a:r>
            <a:br>
              <a:rPr lang="en-US" dirty="0"/>
            </a:br>
            <a:r>
              <a:rPr lang="en-US" b="1" dirty="0"/>
              <a:t>Examples:</a:t>
            </a:r>
            <a:br>
              <a:rPr lang="en-US" b="1" dirty="0"/>
            </a:br>
            <a:r>
              <a:rPr lang="en-US" dirty="0"/>
              <a:t>For the decimal system having base 10, there are 10 digit symbols 0 through 9. </a:t>
            </a:r>
            <a:br>
              <a:rPr lang="en-US" dirty="0"/>
            </a:br>
            <a:r>
              <a:rPr lang="en-US" dirty="0"/>
              <a:t>For the binary system having base 2, there are 2 digit symbols 0 and 1 </a:t>
            </a:r>
          </a:p>
          <a:p>
            <a:r>
              <a:rPr lang="en-US" i="1" dirty="0"/>
              <a:t>Rule 2</a:t>
            </a:r>
            <a:r>
              <a:rPr lang="en-US" dirty="0"/>
              <a:t> The value of the largest digit symbol is one less than the base. </a:t>
            </a:r>
            <a:br>
              <a:rPr lang="en-US" dirty="0"/>
            </a:br>
            <a:r>
              <a:rPr lang="en-US" b="1" dirty="0"/>
              <a:t>Examples:</a:t>
            </a:r>
            <a:br>
              <a:rPr lang="en-US" b="1" dirty="0"/>
            </a:br>
            <a:r>
              <a:rPr lang="en-US" dirty="0"/>
              <a:t>Decimal system—largest digit = 10 – 1 = 9</a:t>
            </a:r>
            <a:br>
              <a:rPr lang="en-US" dirty="0"/>
            </a:br>
            <a:r>
              <a:rPr lang="en-US" dirty="0"/>
              <a:t>Binary system—largest digit = 2 – 1 = 1 </a:t>
            </a:r>
            <a:br>
              <a:rPr lang="en-US" dirty="0"/>
            </a:br>
            <a:br>
              <a:rPr lang="en-US" dirty="0"/>
            </a:br>
            <a:endParaRPr lang="en-US" dirty="0"/>
          </a:p>
        </p:txBody>
      </p:sp>
    </p:spTree>
    <p:extLst>
      <p:ext uri="{BB962C8B-B14F-4D97-AF65-F5344CB8AC3E}">
        <p14:creationId xmlns:p14="http://schemas.microsoft.com/office/powerpoint/2010/main" val="1708335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4.5 Common rules of number systems</a:t>
            </a:r>
            <a:r>
              <a:rPr lang="en-US" dirty="0"/>
              <a:t> </a:t>
            </a:r>
          </a:p>
        </p:txBody>
      </p:sp>
      <p:sp>
        <p:nvSpPr>
          <p:cNvPr id="3" name="Content Placeholder 2"/>
          <p:cNvSpPr>
            <a:spLocks noGrp="1"/>
          </p:cNvSpPr>
          <p:nvPr>
            <p:ph idx="1"/>
          </p:nvPr>
        </p:nvSpPr>
        <p:spPr>
          <a:xfrm>
            <a:off x="838200" y="1825625"/>
            <a:ext cx="10515600" cy="4531632"/>
          </a:xfrm>
        </p:spPr>
        <p:txBody>
          <a:bodyPr>
            <a:normAutofit fontScale="70000" lnSpcReduction="20000"/>
          </a:bodyPr>
          <a:lstStyle/>
          <a:p>
            <a:r>
              <a:rPr lang="en-US" i="1" dirty="0"/>
              <a:t>Rule 3</a:t>
            </a:r>
            <a:r>
              <a:rPr lang="en-US" dirty="0"/>
              <a:t> Each position multiplies the value of the digit symbol by the base raised to the power of the value equal to the digit symbol position. </a:t>
            </a:r>
            <a:br>
              <a:rPr lang="en-US" dirty="0"/>
            </a:br>
            <a:r>
              <a:rPr lang="en-US" b="1" dirty="0"/>
              <a:t>Examples:</a:t>
            </a:r>
            <a:br>
              <a:rPr lang="en-US" b="1" dirty="0"/>
            </a:br>
            <a:r>
              <a:rPr lang="en-US" dirty="0"/>
              <a:t>Decimal system—consider the number 125 = 1 × 10</a:t>
            </a:r>
            <a:r>
              <a:rPr lang="en-US" baseline="30000" dirty="0"/>
              <a:t>2</a:t>
            </a:r>
            <a:r>
              <a:rPr lang="en-US" dirty="0"/>
              <a:t> + 2 × 10</a:t>
            </a:r>
            <a:r>
              <a:rPr lang="en-US" baseline="30000" dirty="0"/>
              <a:t>1</a:t>
            </a:r>
            <a:r>
              <a:rPr lang="en-US" dirty="0"/>
              <a:t> + 5 × 10</a:t>
            </a:r>
            <a:r>
              <a:rPr lang="en-US" baseline="30000" dirty="0"/>
              <a:t>0</a:t>
            </a:r>
            <a:r>
              <a:rPr lang="en-US" dirty="0"/>
              <a:t> </a:t>
            </a:r>
            <a:br>
              <a:rPr lang="en-US" dirty="0"/>
            </a:br>
            <a:r>
              <a:rPr lang="en-US" i="1" dirty="0"/>
              <a:t>Rule 4</a:t>
            </a:r>
            <a:r>
              <a:rPr lang="en-US" dirty="0"/>
              <a:t> A carry from one position to the next increases its weight base times.</a:t>
            </a:r>
            <a:br>
              <a:rPr lang="en-US" dirty="0"/>
            </a:br>
            <a:r>
              <a:rPr lang="en-US" b="1" dirty="0"/>
              <a:t>Examples:</a:t>
            </a:r>
            <a:br>
              <a:rPr lang="en-US" b="1" dirty="0"/>
            </a:br>
            <a:r>
              <a:rPr lang="en-US" dirty="0"/>
              <a:t>Decimal system—consider the number 5—5 = 5 × 10</a:t>
            </a:r>
            <a:r>
              <a:rPr lang="en-US" baseline="30000" dirty="0"/>
              <a:t>0</a:t>
            </a:r>
            <a:r>
              <a:rPr lang="en-US" dirty="0"/>
              <a:t> or 5 ones. </a:t>
            </a:r>
            <a:br>
              <a:rPr lang="en-US" dirty="0"/>
            </a:br>
            <a:r>
              <a:rPr lang="en-US" dirty="0"/>
              <a:t>Moving the number, one place, to the left, it becomes— 5 × 10</a:t>
            </a:r>
            <a:r>
              <a:rPr lang="en-US" baseline="30000" dirty="0"/>
              <a:t>1</a:t>
            </a:r>
            <a:r>
              <a:rPr lang="en-US" dirty="0"/>
              <a:t> or 5 tens or 50. Binary system—consider the number</a:t>
            </a:r>
            <a:br>
              <a:rPr lang="en-US" dirty="0"/>
            </a:br>
            <a:r>
              <a:rPr lang="en-US" dirty="0"/>
              <a:t>1—1 = 1 × 2</a:t>
            </a:r>
            <a:r>
              <a:rPr lang="en-US" baseline="30000" dirty="0"/>
              <a:t>0</a:t>
            </a:r>
            <a:r>
              <a:rPr lang="en-US" dirty="0"/>
              <a:t> or 1 one </a:t>
            </a:r>
          </a:p>
          <a:p>
            <a:pPr marL="0" indent="0">
              <a:buNone/>
            </a:pPr>
            <a:r>
              <a:rPr lang="en-US" dirty="0"/>
              <a:t>   Moving the number, one place, to the left, it becomes— </a:t>
            </a:r>
            <a:br>
              <a:rPr lang="en-US" dirty="0"/>
            </a:br>
            <a:r>
              <a:rPr lang="en-US" dirty="0"/>
              <a:t>  1 × 2</a:t>
            </a:r>
            <a:r>
              <a:rPr lang="en-US" baseline="30000" dirty="0"/>
              <a:t>1</a:t>
            </a:r>
            <a:r>
              <a:rPr lang="en-US" dirty="0"/>
              <a:t> or two 1’s or 10 </a:t>
            </a:r>
            <a:br>
              <a:rPr lang="en-US" dirty="0"/>
            </a:br>
            <a:br>
              <a:rPr lang="en-US" dirty="0"/>
            </a:br>
            <a:endParaRPr lang="en-US" dirty="0"/>
          </a:p>
        </p:txBody>
      </p:sp>
    </p:spTree>
    <p:extLst>
      <p:ext uri="{BB962C8B-B14F-4D97-AF65-F5344CB8AC3E}">
        <p14:creationId xmlns:p14="http://schemas.microsoft.com/office/powerpoint/2010/main" val="158377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4.5 Common rules of number systems</a:t>
            </a:r>
            <a:r>
              <a:rPr lang="en-US" dirty="0"/>
              <a:t> </a:t>
            </a:r>
          </a:p>
        </p:txBody>
      </p:sp>
      <p:pic>
        <p:nvPicPr>
          <p:cNvPr id="4" name="Picture 3"/>
          <p:cNvPicPr>
            <a:picLocks noChangeAspect="1"/>
          </p:cNvPicPr>
          <p:nvPr/>
        </p:nvPicPr>
        <p:blipFill>
          <a:blip r:embed="rId2"/>
          <a:stretch>
            <a:fillRect/>
          </a:stretch>
        </p:blipFill>
        <p:spPr>
          <a:xfrm>
            <a:off x="1505857" y="1825625"/>
            <a:ext cx="8398652" cy="4351338"/>
          </a:xfrm>
          <a:prstGeom prst="rect">
            <a:avLst/>
          </a:prstGeom>
        </p:spPr>
      </p:pic>
      <p:pic>
        <p:nvPicPr>
          <p:cNvPr id="5" name="Picture 4"/>
          <p:cNvPicPr>
            <a:picLocks noChangeAspect="1"/>
          </p:cNvPicPr>
          <p:nvPr/>
        </p:nvPicPr>
        <p:blipFill>
          <a:blip r:embed="rId3"/>
          <a:stretch>
            <a:fillRect/>
          </a:stretch>
        </p:blipFill>
        <p:spPr>
          <a:xfrm>
            <a:off x="8271556" y="2847067"/>
            <a:ext cx="3577242" cy="3132819"/>
          </a:xfrm>
          <a:prstGeom prst="rect">
            <a:avLst/>
          </a:prstGeom>
        </p:spPr>
      </p:pic>
    </p:spTree>
    <p:extLst>
      <p:ext uri="{BB962C8B-B14F-4D97-AF65-F5344CB8AC3E}">
        <p14:creationId xmlns:p14="http://schemas.microsoft.com/office/powerpoint/2010/main" val="113062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4.5 Common rules of number systems</a:t>
            </a:r>
            <a:r>
              <a:rPr lang="en-US" dirty="0"/>
              <a:t> </a:t>
            </a:r>
          </a:p>
        </p:txBody>
      </p:sp>
      <p:pic>
        <p:nvPicPr>
          <p:cNvPr id="6" name="Picture 5"/>
          <p:cNvPicPr>
            <a:picLocks noChangeAspect="1"/>
          </p:cNvPicPr>
          <p:nvPr/>
        </p:nvPicPr>
        <p:blipFill>
          <a:blip r:embed="rId2"/>
          <a:stretch>
            <a:fillRect/>
          </a:stretch>
        </p:blipFill>
        <p:spPr>
          <a:xfrm>
            <a:off x="838200" y="1825625"/>
            <a:ext cx="7536802" cy="3733346"/>
          </a:xfrm>
          <a:prstGeom prst="rect">
            <a:avLst/>
          </a:prstGeom>
        </p:spPr>
      </p:pic>
      <p:pic>
        <p:nvPicPr>
          <p:cNvPr id="7" name="Picture 6"/>
          <p:cNvPicPr>
            <a:picLocks noChangeAspect="1"/>
          </p:cNvPicPr>
          <p:nvPr/>
        </p:nvPicPr>
        <p:blipFill>
          <a:blip r:embed="rId3"/>
          <a:stretch>
            <a:fillRect/>
          </a:stretch>
        </p:blipFill>
        <p:spPr>
          <a:xfrm>
            <a:off x="8375002" y="1753167"/>
            <a:ext cx="3746903" cy="2107633"/>
          </a:xfrm>
          <a:prstGeom prst="rect">
            <a:avLst/>
          </a:prstGeom>
        </p:spPr>
      </p:pic>
      <p:sp>
        <p:nvSpPr>
          <p:cNvPr id="9" name="TextBox 8"/>
          <p:cNvSpPr txBox="1"/>
          <p:nvPr/>
        </p:nvSpPr>
        <p:spPr>
          <a:xfrm>
            <a:off x="9666514" y="4368800"/>
            <a:ext cx="977191"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383919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sp>
        <p:nvSpPr>
          <p:cNvPr id="3" name="Content Placeholder 2"/>
          <p:cNvSpPr>
            <a:spLocks noGrp="1"/>
          </p:cNvSpPr>
          <p:nvPr>
            <p:ph idx="1"/>
          </p:nvPr>
        </p:nvSpPr>
        <p:spPr>
          <a:xfrm>
            <a:off x="838200" y="1520825"/>
            <a:ext cx="10515600" cy="4351338"/>
          </a:xfrm>
        </p:spPr>
        <p:txBody>
          <a:bodyPr>
            <a:normAutofit fontScale="92500" lnSpcReduction="10000"/>
          </a:bodyPr>
          <a:lstStyle/>
          <a:p>
            <a:pPr>
              <a:lnSpc>
                <a:spcPct val="120000"/>
              </a:lnSpc>
            </a:pPr>
            <a:r>
              <a:rPr lang="en-US" sz="2400" b="1" i="1" dirty="0"/>
              <a:t>Conversion of a decimal number to its binary equivalent</a:t>
            </a:r>
            <a:r>
              <a:rPr lang="en-US" sz="2400" dirty="0"/>
              <a:t> </a:t>
            </a:r>
          </a:p>
          <a:p>
            <a:pPr>
              <a:lnSpc>
                <a:spcPct val="120000"/>
              </a:lnSpc>
            </a:pPr>
            <a:r>
              <a:rPr lang="en-US" sz="2400" b="1" dirty="0"/>
              <a:t>Method 1 (Method 2 in page 33 chapter 2 of reference book)</a:t>
            </a:r>
          </a:p>
          <a:p>
            <a:pPr marL="0" indent="0">
              <a:lnSpc>
                <a:spcPct val="120000"/>
              </a:lnSpc>
              <a:buNone/>
            </a:pPr>
            <a:r>
              <a:rPr lang="en-US" sz="2400" dirty="0"/>
              <a:t>Repeated division by 2 method</a:t>
            </a:r>
            <a:br>
              <a:rPr lang="en-US" sz="2400" dirty="0"/>
            </a:br>
            <a:r>
              <a:rPr lang="en-US" sz="2400" dirty="0"/>
              <a:t>1. Divide the dividend, that is, the decimal number by two  and obtain the quotient and remainder.</a:t>
            </a:r>
            <a:br>
              <a:rPr lang="en-US" sz="2400" dirty="0"/>
            </a:br>
            <a:r>
              <a:rPr lang="en-US" sz="2400" dirty="0"/>
              <a:t>2. Divide the quotient by two and obtain the new quotient  and remainder.</a:t>
            </a:r>
            <a:br>
              <a:rPr lang="en-US" sz="2400" dirty="0"/>
            </a:br>
            <a:r>
              <a:rPr lang="en-US" sz="2400" dirty="0"/>
              <a:t>3. Repeat step 2 until the quotient is equal to zero (0).</a:t>
            </a:r>
            <a:br>
              <a:rPr lang="en-US" sz="2400" dirty="0"/>
            </a:br>
            <a:r>
              <a:rPr lang="en-US" sz="2400" dirty="0"/>
              <a:t>4. The </a:t>
            </a:r>
            <a:r>
              <a:rPr lang="en-US" sz="2400" dirty="0" err="1"/>
              <a:t>frst</a:t>
            </a:r>
            <a:r>
              <a:rPr lang="en-US" sz="2400" dirty="0"/>
              <a:t> remainder produced is the least </a:t>
            </a:r>
            <a:r>
              <a:rPr lang="en-US" sz="2400" dirty="0" err="1"/>
              <a:t>signifcant</a:t>
            </a:r>
            <a:r>
              <a:rPr lang="en-US" sz="2400" dirty="0"/>
              <a:t> bit  (LSB) in the binary number and the last remainder is  the most </a:t>
            </a:r>
            <a:r>
              <a:rPr lang="en-US" sz="2400" dirty="0" err="1"/>
              <a:t>signifcant</a:t>
            </a:r>
            <a:r>
              <a:rPr lang="en-US" sz="2400" dirty="0"/>
              <a:t> bit (MSB). Accordingly, the binary  number is then written (from left to right) with the MSB  occurring first (list the remainder values in reverse  order). This is the binary equivalent. </a:t>
            </a:r>
          </a:p>
        </p:txBody>
      </p:sp>
    </p:spTree>
    <p:extLst>
      <p:ext uri="{BB962C8B-B14F-4D97-AF65-F5344CB8AC3E}">
        <p14:creationId xmlns:p14="http://schemas.microsoft.com/office/powerpoint/2010/main" val="149759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567543"/>
            <a:ext cx="10515600" cy="4862286"/>
          </a:xfrm>
        </p:spPr>
        <p:txBody>
          <a:bodyPr>
            <a:noAutofit/>
          </a:bodyPr>
          <a:lstStyle/>
          <a:p>
            <a:pPr>
              <a:lnSpc>
                <a:spcPct val="100000"/>
              </a:lnSpc>
              <a:buFontTx/>
              <a:buChar char="-"/>
            </a:pPr>
            <a:r>
              <a:rPr lang="en-US" dirty="0"/>
              <a:t>Explain the number system used in computers </a:t>
            </a:r>
          </a:p>
          <a:p>
            <a:pPr marL="0" indent="0">
              <a:lnSpc>
                <a:spcPct val="100000"/>
              </a:lnSpc>
              <a:buNone/>
            </a:pPr>
            <a:r>
              <a:rPr lang="en-US" dirty="0"/>
              <a:t>- Learn about the digit symbols, base, and representation forms of various number systems developed and used</a:t>
            </a:r>
            <a:br>
              <a:rPr lang="en-US" dirty="0"/>
            </a:br>
            <a:r>
              <a:rPr lang="en-US" dirty="0"/>
              <a:t>- Explain the method of number system conversions</a:t>
            </a:r>
            <a:br>
              <a:rPr lang="en-US" dirty="0"/>
            </a:br>
            <a:r>
              <a:rPr lang="en-US" dirty="0"/>
              <a:t>- Explain binary codes and their </a:t>
            </a:r>
            <a:r>
              <a:rPr lang="en-US" dirty="0" err="1"/>
              <a:t>classifcation</a:t>
            </a:r>
            <a:r>
              <a:rPr lang="en-US" dirty="0"/>
              <a:t> </a:t>
            </a:r>
            <a:br>
              <a:rPr lang="en-US" dirty="0"/>
            </a:br>
            <a:br>
              <a:rPr lang="en-US" dirty="0"/>
            </a:br>
            <a:endParaRPr lang="en-US" dirty="0"/>
          </a:p>
        </p:txBody>
      </p:sp>
    </p:spTree>
    <p:extLst>
      <p:ext uri="{BB962C8B-B14F-4D97-AF65-F5344CB8AC3E}">
        <p14:creationId xmlns:p14="http://schemas.microsoft.com/office/powerpoint/2010/main" val="1322068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pic>
        <p:nvPicPr>
          <p:cNvPr id="4" name="Picture 3"/>
          <p:cNvPicPr>
            <a:picLocks noChangeAspect="1"/>
          </p:cNvPicPr>
          <p:nvPr/>
        </p:nvPicPr>
        <p:blipFill>
          <a:blip r:embed="rId2"/>
          <a:stretch>
            <a:fillRect/>
          </a:stretch>
        </p:blipFill>
        <p:spPr>
          <a:xfrm>
            <a:off x="1633311" y="1269754"/>
            <a:ext cx="6523718" cy="4931436"/>
          </a:xfrm>
          <a:prstGeom prst="rect">
            <a:avLst/>
          </a:prstGeom>
        </p:spPr>
      </p:pic>
    </p:spTree>
    <p:extLst>
      <p:ext uri="{BB962C8B-B14F-4D97-AF65-F5344CB8AC3E}">
        <p14:creationId xmlns:p14="http://schemas.microsoft.com/office/powerpoint/2010/main" val="2932843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sp>
        <p:nvSpPr>
          <p:cNvPr id="3" name="Content Placeholder 2"/>
          <p:cNvSpPr>
            <a:spLocks noGrp="1"/>
          </p:cNvSpPr>
          <p:nvPr>
            <p:ph idx="1"/>
          </p:nvPr>
        </p:nvSpPr>
        <p:spPr>
          <a:xfrm>
            <a:off x="838200" y="1825625"/>
            <a:ext cx="4270829" cy="4351338"/>
          </a:xfrm>
        </p:spPr>
        <p:txBody>
          <a:bodyPr>
            <a:normAutofit fontScale="92500" lnSpcReduction="20000"/>
          </a:bodyPr>
          <a:lstStyle/>
          <a:p>
            <a:r>
              <a:rPr lang="en-US" b="1" i="1" dirty="0"/>
              <a:t>Conversion from binary to decimal</a:t>
            </a:r>
            <a:r>
              <a:rPr lang="en-US" dirty="0"/>
              <a:t> </a:t>
            </a:r>
          </a:p>
          <a:p>
            <a:r>
              <a:rPr lang="en-US" dirty="0"/>
              <a:t>To express the value of a given binary number as its decimal equivalent, sum the binary digits after each digit has been </a:t>
            </a:r>
            <a:br>
              <a:rPr lang="en-US" dirty="0"/>
            </a:br>
            <a:r>
              <a:rPr lang="en-US" dirty="0"/>
              <a:t>multiplied by its associated weight. </a:t>
            </a:r>
            <a:br>
              <a:rPr lang="en-US" dirty="0"/>
            </a:br>
            <a:endParaRPr lang="en-US" dirty="0"/>
          </a:p>
        </p:txBody>
      </p:sp>
      <p:pic>
        <p:nvPicPr>
          <p:cNvPr id="4" name="Picture 3"/>
          <p:cNvPicPr>
            <a:picLocks noChangeAspect="1"/>
          </p:cNvPicPr>
          <p:nvPr/>
        </p:nvPicPr>
        <p:blipFill>
          <a:blip r:embed="rId2"/>
          <a:stretch>
            <a:fillRect/>
          </a:stretch>
        </p:blipFill>
        <p:spPr>
          <a:xfrm>
            <a:off x="5227638" y="1825625"/>
            <a:ext cx="6354762" cy="4857797"/>
          </a:xfrm>
          <a:prstGeom prst="rect">
            <a:avLst/>
          </a:prstGeom>
        </p:spPr>
      </p:pic>
    </p:spTree>
    <p:extLst>
      <p:ext uri="{BB962C8B-B14F-4D97-AF65-F5344CB8AC3E}">
        <p14:creationId xmlns:p14="http://schemas.microsoft.com/office/powerpoint/2010/main" val="160489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sp>
        <p:nvSpPr>
          <p:cNvPr id="3" name="Content Placeholder 2"/>
          <p:cNvSpPr>
            <a:spLocks noGrp="1"/>
          </p:cNvSpPr>
          <p:nvPr>
            <p:ph idx="1"/>
          </p:nvPr>
        </p:nvSpPr>
        <p:spPr>
          <a:xfrm>
            <a:off x="838200" y="1825625"/>
            <a:ext cx="4430486" cy="4351338"/>
          </a:xfrm>
        </p:spPr>
        <p:txBody>
          <a:bodyPr/>
          <a:lstStyle/>
          <a:p>
            <a:r>
              <a:rPr lang="en-US" b="1" i="1" dirty="0"/>
              <a:t>Conversion of a decimal number to its octal equivalent</a:t>
            </a: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5701552" y="1532633"/>
            <a:ext cx="4716783" cy="4858395"/>
          </a:xfrm>
          <a:prstGeom prst="rect">
            <a:avLst/>
          </a:prstGeom>
        </p:spPr>
      </p:pic>
    </p:spTree>
    <p:extLst>
      <p:ext uri="{BB962C8B-B14F-4D97-AF65-F5344CB8AC3E}">
        <p14:creationId xmlns:p14="http://schemas.microsoft.com/office/powerpoint/2010/main" val="3925919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sp>
        <p:nvSpPr>
          <p:cNvPr id="3" name="Content Placeholder 2"/>
          <p:cNvSpPr>
            <a:spLocks noGrp="1"/>
          </p:cNvSpPr>
          <p:nvPr>
            <p:ph idx="1"/>
          </p:nvPr>
        </p:nvSpPr>
        <p:spPr/>
        <p:txBody>
          <a:bodyPr>
            <a:normAutofit fontScale="92500" lnSpcReduction="20000"/>
          </a:bodyPr>
          <a:lstStyle/>
          <a:p>
            <a:r>
              <a:rPr lang="en-US" b="1" i="1" dirty="0"/>
              <a:t>Conversion of a binary number to its equivalent octal number</a:t>
            </a:r>
            <a:r>
              <a:rPr lang="en-US" dirty="0"/>
              <a:t> </a:t>
            </a:r>
          </a:p>
          <a:p>
            <a:r>
              <a:rPr lang="en-US" dirty="0"/>
              <a:t>Converting a binary number to an octal number is a simple </a:t>
            </a:r>
            <a:br>
              <a:rPr lang="en-US" dirty="0"/>
            </a:br>
            <a:r>
              <a:rPr lang="en-US" dirty="0"/>
              <a:t>process. Break the binary digits into groups of three </a:t>
            </a:r>
            <a:br>
              <a:rPr lang="en-US" dirty="0"/>
            </a:br>
            <a:r>
              <a:rPr lang="en-US" dirty="0"/>
              <a:t>starting from the binary point and convert each group into </a:t>
            </a:r>
            <a:br>
              <a:rPr lang="en-US" dirty="0"/>
            </a:br>
            <a:r>
              <a:rPr lang="en-US" dirty="0"/>
              <a:t>its appropriate octal digit. For whole numbers, it may be </a:t>
            </a:r>
            <a:br>
              <a:rPr lang="en-US" dirty="0"/>
            </a:br>
            <a:r>
              <a:rPr lang="en-US" dirty="0"/>
              <a:t>necessary to add zeros as the MSB, in order to complete a </a:t>
            </a:r>
            <a:br>
              <a:rPr lang="en-US" dirty="0"/>
            </a:br>
            <a:r>
              <a:rPr lang="en-US" dirty="0"/>
              <a:t>grouping of three bits. Note that this does not change the </a:t>
            </a:r>
            <a:br>
              <a:rPr lang="en-US" dirty="0"/>
            </a:br>
            <a:r>
              <a:rPr lang="en-US" dirty="0"/>
              <a:t>value of the binary number </a:t>
            </a: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5802539" y="4969328"/>
            <a:ext cx="5551261" cy="1473320"/>
          </a:xfrm>
          <a:prstGeom prst="rect">
            <a:avLst/>
          </a:prstGeom>
        </p:spPr>
      </p:pic>
    </p:spTree>
    <p:extLst>
      <p:ext uri="{BB962C8B-B14F-4D97-AF65-F5344CB8AC3E}">
        <p14:creationId xmlns:p14="http://schemas.microsoft.com/office/powerpoint/2010/main" val="246222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sp>
        <p:nvSpPr>
          <p:cNvPr id="3" name="Content Placeholder 2"/>
          <p:cNvSpPr>
            <a:spLocks noGrp="1"/>
          </p:cNvSpPr>
          <p:nvPr>
            <p:ph idx="1"/>
          </p:nvPr>
        </p:nvSpPr>
        <p:spPr>
          <a:xfrm>
            <a:off x="838200" y="1825625"/>
            <a:ext cx="4096657" cy="4351338"/>
          </a:xfrm>
        </p:spPr>
        <p:txBody>
          <a:bodyPr>
            <a:normAutofit fontScale="85000" lnSpcReduction="20000"/>
          </a:bodyPr>
          <a:lstStyle/>
          <a:p>
            <a:r>
              <a:rPr lang="en-US" b="1" i="1" dirty="0"/>
              <a:t>Conversion of an octal number to its decimal equivalent</a:t>
            </a:r>
            <a:r>
              <a:rPr lang="en-US" dirty="0"/>
              <a:t> </a:t>
            </a:r>
          </a:p>
          <a:p>
            <a:r>
              <a:rPr lang="en-US" dirty="0"/>
              <a:t>To express the value of a given octal number as its decimal equivalent, add the octal digits after each digit has been multiplied by its associated weight </a:t>
            </a:r>
            <a:br>
              <a:rPr lang="en-US" dirty="0"/>
            </a:br>
            <a:endParaRPr lang="en-US" dirty="0"/>
          </a:p>
        </p:txBody>
      </p:sp>
      <p:pic>
        <p:nvPicPr>
          <p:cNvPr id="4" name="Picture 3"/>
          <p:cNvPicPr>
            <a:picLocks noChangeAspect="1"/>
          </p:cNvPicPr>
          <p:nvPr/>
        </p:nvPicPr>
        <p:blipFill>
          <a:blip r:embed="rId2"/>
          <a:stretch>
            <a:fillRect/>
          </a:stretch>
        </p:blipFill>
        <p:spPr>
          <a:xfrm>
            <a:off x="5050972" y="1825625"/>
            <a:ext cx="6983090" cy="3936546"/>
          </a:xfrm>
          <a:prstGeom prst="rect">
            <a:avLst/>
          </a:prstGeom>
        </p:spPr>
      </p:pic>
    </p:spTree>
    <p:extLst>
      <p:ext uri="{BB962C8B-B14F-4D97-AF65-F5344CB8AC3E}">
        <p14:creationId xmlns:p14="http://schemas.microsoft.com/office/powerpoint/2010/main" val="1716827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sp>
        <p:nvSpPr>
          <p:cNvPr id="3" name="Content Placeholder 2"/>
          <p:cNvSpPr>
            <a:spLocks noGrp="1"/>
          </p:cNvSpPr>
          <p:nvPr>
            <p:ph idx="1"/>
          </p:nvPr>
        </p:nvSpPr>
        <p:spPr>
          <a:xfrm>
            <a:off x="838200" y="1825625"/>
            <a:ext cx="4967514" cy="4351338"/>
          </a:xfrm>
        </p:spPr>
        <p:txBody>
          <a:bodyPr>
            <a:normAutofit fontScale="70000" lnSpcReduction="20000"/>
          </a:bodyPr>
          <a:lstStyle/>
          <a:p>
            <a:r>
              <a:rPr lang="en-US" b="1" i="1" dirty="0"/>
              <a:t>Conversion of an octal number to its binary equivalent</a:t>
            </a:r>
            <a:r>
              <a:rPr lang="en-US" dirty="0"/>
              <a:t> </a:t>
            </a:r>
          </a:p>
          <a:p>
            <a:br>
              <a:rPr lang="en-US" dirty="0"/>
            </a:br>
            <a:r>
              <a:rPr lang="en-US" dirty="0"/>
              <a:t>Since each octal digit can be represented by a three-bit </a:t>
            </a:r>
            <a:br>
              <a:rPr lang="en-US" dirty="0"/>
            </a:br>
            <a:r>
              <a:rPr lang="en-US" dirty="0"/>
              <a:t>binary number (see Table 2.3), it is very easy to convert </a:t>
            </a:r>
            <a:br>
              <a:rPr lang="en-US" dirty="0"/>
            </a:br>
            <a:r>
              <a:rPr lang="en-US" dirty="0"/>
              <a:t>from octal to binary. Simply replace each octal digit with </a:t>
            </a:r>
            <a:br>
              <a:rPr lang="en-US" dirty="0"/>
            </a:br>
            <a:r>
              <a:rPr lang="en-US" dirty="0"/>
              <a:t>the appropriate three-bit binary number as indicated in the </a:t>
            </a:r>
            <a:br>
              <a:rPr lang="en-US" dirty="0"/>
            </a:br>
            <a:r>
              <a:rPr lang="en-US" dirty="0"/>
              <a:t>following example </a:t>
            </a:r>
            <a:br>
              <a:rPr lang="en-US" dirty="0"/>
            </a:br>
            <a:endParaRPr lang="en-US" dirty="0"/>
          </a:p>
        </p:txBody>
      </p:sp>
      <p:pic>
        <p:nvPicPr>
          <p:cNvPr id="4" name="Picture 3"/>
          <p:cNvPicPr>
            <a:picLocks noChangeAspect="1"/>
          </p:cNvPicPr>
          <p:nvPr/>
        </p:nvPicPr>
        <p:blipFill>
          <a:blip r:embed="rId2"/>
          <a:stretch>
            <a:fillRect/>
          </a:stretch>
        </p:blipFill>
        <p:spPr>
          <a:xfrm>
            <a:off x="5805713" y="1825625"/>
            <a:ext cx="6226629" cy="3970190"/>
          </a:xfrm>
          <a:prstGeom prst="rect">
            <a:avLst/>
          </a:prstGeom>
        </p:spPr>
      </p:pic>
    </p:spTree>
    <p:extLst>
      <p:ext uri="{BB962C8B-B14F-4D97-AF65-F5344CB8AC3E}">
        <p14:creationId xmlns:p14="http://schemas.microsoft.com/office/powerpoint/2010/main" val="4008219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sp>
        <p:nvSpPr>
          <p:cNvPr id="3" name="Content Placeholder 2"/>
          <p:cNvSpPr>
            <a:spLocks noGrp="1"/>
          </p:cNvSpPr>
          <p:nvPr>
            <p:ph idx="1"/>
          </p:nvPr>
        </p:nvSpPr>
        <p:spPr>
          <a:xfrm>
            <a:off x="838200" y="1825625"/>
            <a:ext cx="4822371" cy="4351338"/>
          </a:xfrm>
        </p:spPr>
        <p:txBody>
          <a:bodyPr>
            <a:normAutofit fontScale="77500" lnSpcReduction="20000"/>
          </a:bodyPr>
          <a:lstStyle/>
          <a:p>
            <a:r>
              <a:rPr lang="en-US" b="1" i="1" dirty="0"/>
              <a:t>Conversion of a hexadecimal number to its decimal equivalent</a:t>
            </a:r>
            <a:r>
              <a:rPr lang="en-US" dirty="0"/>
              <a:t> </a:t>
            </a:r>
            <a:br>
              <a:rPr lang="en-US" dirty="0"/>
            </a:br>
            <a:r>
              <a:rPr lang="en-US" dirty="0"/>
              <a:t>To convert a hexadecimal to decimal, begin by multiplying </a:t>
            </a:r>
            <a:br>
              <a:rPr lang="en-US" dirty="0"/>
            </a:br>
            <a:r>
              <a:rPr lang="en-US" dirty="0"/>
              <a:t>each of the hexadecimal digits by their positional weight </a:t>
            </a:r>
            <a:br>
              <a:rPr lang="en-US" dirty="0"/>
            </a:br>
            <a:r>
              <a:rPr lang="en-US" dirty="0"/>
              <a:t>values as expressed in decimal. Then the resulting values are </a:t>
            </a:r>
            <a:br>
              <a:rPr lang="en-US" dirty="0"/>
            </a:br>
            <a:r>
              <a:rPr lang="en-US" dirty="0"/>
              <a:t>added to obtain the value of the decimal number. </a:t>
            </a:r>
            <a:br>
              <a:rPr lang="en-US" dirty="0"/>
            </a:br>
            <a:endParaRPr lang="en-US" dirty="0"/>
          </a:p>
        </p:txBody>
      </p:sp>
      <p:pic>
        <p:nvPicPr>
          <p:cNvPr id="4" name="Picture 3"/>
          <p:cNvPicPr>
            <a:picLocks noChangeAspect="1"/>
          </p:cNvPicPr>
          <p:nvPr/>
        </p:nvPicPr>
        <p:blipFill>
          <a:blip r:embed="rId2"/>
          <a:stretch>
            <a:fillRect/>
          </a:stretch>
        </p:blipFill>
        <p:spPr>
          <a:xfrm>
            <a:off x="5881516" y="1569664"/>
            <a:ext cx="5700884" cy="5058455"/>
          </a:xfrm>
          <a:prstGeom prst="rect">
            <a:avLst/>
          </a:prstGeom>
        </p:spPr>
      </p:pic>
    </p:spTree>
    <p:extLst>
      <p:ext uri="{BB962C8B-B14F-4D97-AF65-F5344CB8AC3E}">
        <p14:creationId xmlns:p14="http://schemas.microsoft.com/office/powerpoint/2010/main" val="400159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440"/>
            <a:ext cx="7173686" cy="984023"/>
          </a:xfrm>
        </p:spPr>
        <p:txBody>
          <a:bodyPr>
            <a:normAutofit fontScale="90000"/>
          </a:bodyPr>
          <a:lstStyle/>
          <a:p>
            <a:r>
              <a:rPr lang="en-US" dirty="0"/>
              <a:t>5. Number System Conversions</a:t>
            </a:r>
          </a:p>
        </p:txBody>
      </p:sp>
      <p:sp>
        <p:nvSpPr>
          <p:cNvPr id="3" name="Content Placeholder 2"/>
          <p:cNvSpPr>
            <a:spLocks noGrp="1"/>
          </p:cNvSpPr>
          <p:nvPr>
            <p:ph idx="1"/>
          </p:nvPr>
        </p:nvSpPr>
        <p:spPr>
          <a:xfrm>
            <a:off x="838200" y="1825625"/>
            <a:ext cx="5272314" cy="4351338"/>
          </a:xfrm>
        </p:spPr>
        <p:txBody>
          <a:bodyPr>
            <a:normAutofit fontScale="77500" lnSpcReduction="20000"/>
          </a:bodyPr>
          <a:lstStyle/>
          <a:p>
            <a:r>
              <a:rPr lang="en-US" b="1" i="1" dirty="0"/>
              <a:t>Conversion of a hexadecimal number to its binary equivalent</a:t>
            </a:r>
            <a:r>
              <a:rPr lang="en-US" dirty="0"/>
              <a:t> </a:t>
            </a:r>
            <a:r>
              <a:rPr lang="en-US" b="1" i="1" dirty="0"/>
              <a:t> </a:t>
            </a:r>
          </a:p>
          <a:p>
            <a:r>
              <a:rPr lang="en-US" dirty="0"/>
              <a:t>As each hexadecimal digit can be represented by a four-bit </a:t>
            </a:r>
            <a:br>
              <a:rPr lang="en-US" dirty="0"/>
            </a:br>
            <a:r>
              <a:rPr lang="en-US" dirty="0"/>
              <a:t>binary number (see Table 2.4), it is very easy to convert from </a:t>
            </a:r>
            <a:br>
              <a:rPr lang="en-US" dirty="0"/>
            </a:br>
            <a:r>
              <a:rPr lang="en-US" dirty="0"/>
              <a:t>hexadecimal to binary. Simply replace each hexadecimal </a:t>
            </a:r>
            <a:br>
              <a:rPr lang="en-US" dirty="0"/>
            </a:br>
            <a:r>
              <a:rPr lang="en-US" dirty="0"/>
              <a:t>digit with the appropriate four-bit binary number as indicated </a:t>
            </a:r>
            <a:br>
              <a:rPr lang="en-US" dirty="0"/>
            </a:br>
            <a:r>
              <a:rPr lang="en-US" dirty="0"/>
              <a:t>in the following examples. </a:t>
            </a:r>
            <a:br>
              <a:rPr lang="en-US" dirty="0"/>
            </a:br>
            <a:endParaRPr lang="en-US" dirty="0"/>
          </a:p>
        </p:txBody>
      </p:sp>
      <p:pic>
        <p:nvPicPr>
          <p:cNvPr id="4" name="Picture 3"/>
          <p:cNvPicPr>
            <a:picLocks noChangeAspect="1"/>
          </p:cNvPicPr>
          <p:nvPr/>
        </p:nvPicPr>
        <p:blipFill>
          <a:blip r:embed="rId2"/>
          <a:stretch>
            <a:fillRect/>
          </a:stretch>
        </p:blipFill>
        <p:spPr>
          <a:xfrm>
            <a:off x="6971846" y="857136"/>
            <a:ext cx="4895850" cy="5810250"/>
          </a:xfrm>
          <a:prstGeom prst="rect">
            <a:avLst/>
          </a:prstGeom>
        </p:spPr>
      </p:pic>
    </p:spTree>
    <p:extLst>
      <p:ext uri="{BB962C8B-B14F-4D97-AF65-F5344CB8AC3E}">
        <p14:creationId xmlns:p14="http://schemas.microsoft.com/office/powerpoint/2010/main" val="1080535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sp>
        <p:nvSpPr>
          <p:cNvPr id="3" name="Content Placeholder 2"/>
          <p:cNvSpPr>
            <a:spLocks noGrp="1"/>
          </p:cNvSpPr>
          <p:nvPr>
            <p:ph idx="1"/>
          </p:nvPr>
        </p:nvSpPr>
        <p:spPr>
          <a:xfrm>
            <a:off x="838200" y="1825625"/>
            <a:ext cx="5402943" cy="4351338"/>
          </a:xfrm>
        </p:spPr>
        <p:txBody>
          <a:bodyPr>
            <a:normAutofit fontScale="70000" lnSpcReduction="20000"/>
          </a:bodyPr>
          <a:lstStyle/>
          <a:p>
            <a:r>
              <a:rPr lang="en-US" b="1" i="1" dirty="0"/>
              <a:t>Conversion from hexadecimal to octal, and octal to hexadecimal</a:t>
            </a:r>
            <a:r>
              <a:rPr lang="en-US" dirty="0"/>
              <a:t> </a:t>
            </a:r>
          </a:p>
          <a:p>
            <a:r>
              <a:rPr lang="en-US" dirty="0"/>
              <a:t>To convert from hexadecimal to octal, each digit of the </a:t>
            </a:r>
            <a:br>
              <a:rPr lang="en-US" dirty="0"/>
            </a:br>
            <a:r>
              <a:rPr lang="en-US" dirty="0"/>
              <a:t>hexadecimal number is written as its equivalent four-bit binary number. The resulting binary number is divided into groups of three binary digits. Then corresponding octal </a:t>
            </a:r>
            <a:br>
              <a:rPr lang="en-US" dirty="0"/>
            </a:br>
            <a:r>
              <a:rPr lang="en-US" dirty="0"/>
              <a:t>numbers for each of these groups are written </a:t>
            </a:r>
            <a:br>
              <a:rPr lang="en-US" dirty="0"/>
            </a:br>
            <a:endParaRPr lang="en-US" dirty="0"/>
          </a:p>
        </p:txBody>
      </p:sp>
      <p:pic>
        <p:nvPicPr>
          <p:cNvPr id="4" name="Picture 3"/>
          <p:cNvPicPr>
            <a:picLocks noChangeAspect="1"/>
          </p:cNvPicPr>
          <p:nvPr/>
        </p:nvPicPr>
        <p:blipFill>
          <a:blip r:embed="rId2"/>
          <a:stretch>
            <a:fillRect/>
          </a:stretch>
        </p:blipFill>
        <p:spPr>
          <a:xfrm>
            <a:off x="6241143" y="1577975"/>
            <a:ext cx="5882265" cy="3951968"/>
          </a:xfrm>
          <a:prstGeom prst="rect">
            <a:avLst/>
          </a:prstGeom>
        </p:spPr>
      </p:pic>
    </p:spTree>
    <p:extLst>
      <p:ext uri="{BB962C8B-B14F-4D97-AF65-F5344CB8AC3E}">
        <p14:creationId xmlns:p14="http://schemas.microsoft.com/office/powerpoint/2010/main" val="235875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Number System Conversions</a:t>
            </a:r>
          </a:p>
        </p:txBody>
      </p:sp>
      <p:sp>
        <p:nvSpPr>
          <p:cNvPr id="3" name="Content Placeholder 2"/>
          <p:cNvSpPr>
            <a:spLocks noGrp="1"/>
          </p:cNvSpPr>
          <p:nvPr>
            <p:ph idx="1"/>
          </p:nvPr>
        </p:nvSpPr>
        <p:spPr/>
        <p:txBody>
          <a:bodyPr>
            <a:normAutofit fontScale="85000" lnSpcReduction="10000"/>
          </a:bodyPr>
          <a:lstStyle/>
          <a:p>
            <a:r>
              <a:rPr lang="en-US" dirty="0"/>
              <a:t>However, there are easier conversion methods. Some ways to perform conversion between the bases are as follows. </a:t>
            </a:r>
          </a:p>
          <a:p>
            <a:r>
              <a:rPr lang="en-US" b="1" dirty="0"/>
              <a:t>Any base to decimal </a:t>
            </a:r>
            <a:r>
              <a:rPr lang="en-US" dirty="0"/>
              <a:t>Use expanded notation. Write down each digit as a product of a power of the base and add them all.</a:t>
            </a:r>
          </a:p>
          <a:p>
            <a:r>
              <a:rPr lang="en-US" b="1" dirty="0"/>
              <a:t>Decimal to any base </a:t>
            </a:r>
            <a:r>
              <a:rPr lang="en-US" dirty="0"/>
              <a:t>Use the division method. Divide the decimal number repeatedly with the base, writing down the remainder at each step. When the quotient becomes zero, the string of remainders is the number in the new base. </a:t>
            </a:r>
          </a:p>
          <a:p>
            <a:r>
              <a:rPr lang="en-US" b="1" dirty="0"/>
              <a:t>Octal to hexadecimal or vice versa </a:t>
            </a:r>
            <a:r>
              <a:rPr lang="en-US" dirty="0"/>
              <a:t>Use binary as an </a:t>
            </a:r>
            <a:br>
              <a:rPr lang="en-US" dirty="0"/>
            </a:br>
            <a:r>
              <a:rPr lang="en-US" dirty="0"/>
              <a:t>intermediate form </a:t>
            </a:r>
            <a:br>
              <a:rPr lang="en-US" dirty="0"/>
            </a:br>
            <a:endParaRPr lang="en-US" dirty="0"/>
          </a:p>
        </p:txBody>
      </p:sp>
    </p:spTree>
    <p:extLst>
      <p:ext uri="{BB962C8B-B14F-4D97-AF65-F5344CB8AC3E}">
        <p14:creationId xmlns:p14="http://schemas.microsoft.com/office/powerpoint/2010/main" val="262536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fontScale="92500" lnSpcReduction="20000"/>
          </a:bodyPr>
          <a:lstStyle/>
          <a:p>
            <a:r>
              <a:rPr lang="en-US" dirty="0"/>
              <a:t>1. Introduction to Number Systems</a:t>
            </a:r>
          </a:p>
          <a:p>
            <a:r>
              <a:rPr lang="en-US" dirty="0"/>
              <a:t>2. Base of a Number System</a:t>
            </a:r>
          </a:p>
          <a:p>
            <a:r>
              <a:rPr lang="en-US" dirty="0"/>
              <a:t>3. Weighting Factor</a:t>
            </a:r>
          </a:p>
          <a:p>
            <a:r>
              <a:rPr lang="en-US" dirty="0"/>
              <a:t>4. Types of Number Systems</a:t>
            </a:r>
          </a:p>
          <a:p>
            <a:r>
              <a:rPr lang="en-US" dirty="0"/>
              <a:t>5. Number System Conversions</a:t>
            </a:r>
          </a:p>
          <a:p>
            <a:r>
              <a:rPr lang="en-US" dirty="0"/>
              <a:t>6. Binary Codes</a:t>
            </a:r>
          </a:p>
          <a:p>
            <a:r>
              <a:rPr lang="en-US" dirty="0"/>
              <a:t>7. Summary</a:t>
            </a:r>
          </a:p>
          <a:p>
            <a:r>
              <a:rPr lang="en-US" dirty="0"/>
              <a:t>8. Frequently asked questions</a:t>
            </a:r>
          </a:p>
          <a:p>
            <a:r>
              <a:rPr lang="en-US" dirty="0"/>
              <a:t>9. Exercises</a:t>
            </a:r>
          </a:p>
        </p:txBody>
      </p:sp>
    </p:spTree>
    <p:extLst>
      <p:ext uri="{BB962C8B-B14F-4D97-AF65-F5344CB8AC3E}">
        <p14:creationId xmlns:p14="http://schemas.microsoft.com/office/powerpoint/2010/main" val="675291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Binary Codes</a:t>
            </a:r>
          </a:p>
        </p:txBody>
      </p:sp>
      <p:sp>
        <p:nvSpPr>
          <p:cNvPr id="3" name="Content Placeholder 2"/>
          <p:cNvSpPr>
            <a:spLocks noGrp="1"/>
          </p:cNvSpPr>
          <p:nvPr>
            <p:ph idx="1"/>
          </p:nvPr>
        </p:nvSpPr>
        <p:spPr>
          <a:xfrm>
            <a:off x="838200" y="1825625"/>
            <a:ext cx="7188200" cy="4351338"/>
          </a:xfrm>
        </p:spPr>
        <p:txBody>
          <a:bodyPr>
            <a:normAutofit fontScale="85000" lnSpcReduction="10000"/>
          </a:bodyPr>
          <a:lstStyle/>
          <a:p>
            <a:r>
              <a:rPr lang="en-US" dirty="0"/>
              <a:t>To facilitate extensive communication between humans and digital machines, binary digits 1 and 0 are arranged according to certain </a:t>
            </a:r>
            <a:r>
              <a:rPr lang="en-US" dirty="0" err="1"/>
              <a:t>defned</a:t>
            </a:r>
            <a:r>
              <a:rPr lang="en-US" dirty="0"/>
              <a:t> rules and designated to represent symbols. The method of forming the binary representation is known as </a:t>
            </a:r>
            <a:r>
              <a:rPr lang="en-US" b="1" dirty="0"/>
              <a:t>encoding</a:t>
            </a:r>
            <a:r>
              <a:rPr lang="en-US" dirty="0"/>
              <a:t> and the </a:t>
            </a:r>
            <a:br>
              <a:rPr lang="en-US" dirty="0"/>
            </a:br>
            <a:r>
              <a:rPr lang="en-US" dirty="0"/>
              <a:t>complete group of binary representations corresponding to the symbols is known as </a:t>
            </a:r>
            <a:r>
              <a:rPr lang="en-US" b="1" dirty="0"/>
              <a:t>binary code</a:t>
            </a: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8026400" y="1604963"/>
            <a:ext cx="3724275" cy="4572000"/>
          </a:xfrm>
          <a:prstGeom prst="rect">
            <a:avLst/>
          </a:prstGeom>
        </p:spPr>
      </p:pic>
    </p:spTree>
    <p:extLst>
      <p:ext uri="{BB962C8B-B14F-4D97-AF65-F5344CB8AC3E}">
        <p14:creationId xmlns:p14="http://schemas.microsoft.com/office/powerpoint/2010/main" val="2207134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Binary Codes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98750" y="1739177"/>
            <a:ext cx="5792108" cy="5004293"/>
          </a:xfrm>
          <a:prstGeom prst="rect">
            <a:avLst/>
          </a:prstGeom>
        </p:spPr>
      </p:pic>
    </p:spTree>
    <p:extLst>
      <p:ext uri="{BB962C8B-B14F-4D97-AF65-F5344CB8AC3E}">
        <p14:creationId xmlns:p14="http://schemas.microsoft.com/office/powerpoint/2010/main" val="3341135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6.1 Alphanumeric codes</a:t>
            </a:r>
            <a:r>
              <a:rPr lang="en-US" dirty="0"/>
              <a:t> </a:t>
            </a:r>
          </a:p>
        </p:txBody>
      </p:sp>
      <p:sp>
        <p:nvSpPr>
          <p:cNvPr id="3" name="Content Placeholder 2"/>
          <p:cNvSpPr>
            <a:spLocks noGrp="1"/>
          </p:cNvSpPr>
          <p:nvPr>
            <p:ph idx="1"/>
          </p:nvPr>
        </p:nvSpPr>
        <p:spPr>
          <a:xfrm>
            <a:off x="838200" y="1825625"/>
            <a:ext cx="6694714" cy="4351338"/>
          </a:xfrm>
        </p:spPr>
        <p:txBody>
          <a:bodyPr>
            <a:normAutofit fontScale="85000" lnSpcReduction="20000"/>
          </a:bodyPr>
          <a:lstStyle/>
          <a:p>
            <a:r>
              <a:rPr lang="en-US" dirty="0"/>
              <a:t>Digital computers are capable of handling bits. Keyboards and printers, for example, are devices for transmitting and receiving data to and from computers, respectively. The user inputs data in the form of symbols representing alphabets, numbers, and special characters. These symbols must be represented by some code formed by a sequence of binary digits for the digital computer to process </a:t>
            </a:r>
            <a:br>
              <a:rPr lang="en-US" dirty="0"/>
            </a:br>
            <a:endParaRPr lang="en-US" dirty="0"/>
          </a:p>
        </p:txBody>
      </p:sp>
    </p:spTree>
    <p:extLst>
      <p:ext uri="{BB962C8B-B14F-4D97-AF65-F5344CB8AC3E}">
        <p14:creationId xmlns:p14="http://schemas.microsoft.com/office/powerpoint/2010/main" val="1520596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6.1 Alphanumeric codes</a:t>
            </a:r>
            <a:r>
              <a:rPr lang="en-US" dirty="0"/>
              <a:t> </a:t>
            </a:r>
          </a:p>
        </p:txBody>
      </p:sp>
      <p:sp>
        <p:nvSpPr>
          <p:cNvPr id="3" name="Content Placeholder 2"/>
          <p:cNvSpPr>
            <a:spLocks noGrp="1"/>
          </p:cNvSpPr>
          <p:nvPr>
            <p:ph idx="1"/>
          </p:nvPr>
        </p:nvSpPr>
        <p:spPr>
          <a:xfrm>
            <a:off x="838200" y="1825625"/>
            <a:ext cx="10773230" cy="1203325"/>
          </a:xfrm>
        </p:spPr>
        <p:txBody>
          <a:bodyPr>
            <a:normAutofit fontScale="62500" lnSpcReduction="20000"/>
          </a:bodyPr>
          <a:lstStyle/>
          <a:p>
            <a:r>
              <a:rPr lang="en-US" dirty="0"/>
              <a:t>The ASCII code, known as the American Standard Code for Information Interchange, is </a:t>
            </a:r>
            <a:br>
              <a:rPr lang="en-US" dirty="0"/>
            </a:br>
            <a:r>
              <a:rPr lang="en-US" dirty="0"/>
              <a:t>used widely. This is a seven-bit code and hence it can form 27 (128) bit patterns thereby having an ability to encode 128 symbols </a:t>
            </a:r>
            <a:br>
              <a:rPr lang="en-US" dirty="0"/>
            </a:br>
            <a:endParaRPr lang="en-US" dirty="0"/>
          </a:p>
        </p:txBody>
      </p:sp>
      <p:pic>
        <p:nvPicPr>
          <p:cNvPr id="4" name="Picture 3"/>
          <p:cNvPicPr>
            <a:picLocks noChangeAspect="1"/>
          </p:cNvPicPr>
          <p:nvPr/>
        </p:nvPicPr>
        <p:blipFill>
          <a:blip r:embed="rId2"/>
          <a:stretch>
            <a:fillRect/>
          </a:stretch>
        </p:blipFill>
        <p:spPr>
          <a:xfrm>
            <a:off x="838200" y="2738664"/>
            <a:ext cx="10153650" cy="3829050"/>
          </a:xfrm>
          <a:prstGeom prst="rect">
            <a:avLst/>
          </a:prstGeom>
        </p:spPr>
      </p:pic>
    </p:spTree>
    <p:extLst>
      <p:ext uri="{BB962C8B-B14F-4D97-AF65-F5344CB8AC3E}">
        <p14:creationId xmlns:p14="http://schemas.microsoft.com/office/powerpoint/2010/main" val="1205475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6.1 Alphanumeric codes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standard ASCII code </a:t>
            </a:r>
            <a:r>
              <a:rPr lang="en-US" dirty="0" err="1"/>
              <a:t>defnes</a:t>
            </a:r>
            <a:r>
              <a:rPr lang="en-US" dirty="0"/>
              <a:t> 128 character codes </a:t>
            </a:r>
            <a:br>
              <a:rPr lang="en-US" dirty="0"/>
            </a:br>
            <a:r>
              <a:rPr lang="en-US" dirty="0"/>
              <a:t>(from 0 to 127), of which the </a:t>
            </a:r>
            <a:r>
              <a:rPr lang="en-US" dirty="0" err="1"/>
              <a:t>frst</a:t>
            </a:r>
            <a:r>
              <a:rPr lang="en-US" dirty="0"/>
              <a:t> 32 are control codes </a:t>
            </a:r>
            <a:br>
              <a:rPr lang="en-US" dirty="0"/>
            </a:br>
            <a:r>
              <a:rPr lang="en-US" dirty="0"/>
              <a:t>(non-printable) and the other 96 are characters that can be </a:t>
            </a:r>
            <a:br>
              <a:rPr lang="en-US" dirty="0"/>
            </a:br>
            <a:r>
              <a:rPr lang="en-US" dirty="0"/>
              <a:t>represented. The above table is organized to easily read the </a:t>
            </a:r>
            <a:br>
              <a:rPr lang="en-US" dirty="0"/>
            </a:br>
            <a:r>
              <a:rPr lang="en-US" dirty="0"/>
              <a:t>ASCII code in hexadecimal form: row numbers represent the </a:t>
            </a:r>
            <a:br>
              <a:rPr lang="en-US" dirty="0"/>
            </a:br>
            <a:r>
              <a:rPr lang="en-US" dirty="0"/>
              <a:t>lower </a:t>
            </a:r>
            <a:r>
              <a:rPr lang="en-US" dirty="0" err="1"/>
              <a:t>signifcant</a:t>
            </a:r>
            <a:r>
              <a:rPr lang="en-US" dirty="0"/>
              <a:t> digit and the column numbers represent the </a:t>
            </a:r>
            <a:br>
              <a:rPr lang="en-US" dirty="0"/>
            </a:br>
            <a:r>
              <a:rPr lang="en-US" dirty="0"/>
              <a:t>most </a:t>
            </a:r>
            <a:r>
              <a:rPr lang="en-US" dirty="0" err="1"/>
              <a:t>signifcant</a:t>
            </a:r>
            <a:r>
              <a:rPr lang="en-US" dirty="0"/>
              <a:t> digit. For example, character </a:t>
            </a:r>
            <a:r>
              <a:rPr lang="en-US" b="1" dirty="0"/>
              <a:t>A</a:t>
            </a:r>
            <a:r>
              <a:rPr lang="en-US" dirty="0"/>
              <a:t> is located at </a:t>
            </a:r>
            <a:br>
              <a:rPr lang="en-US" dirty="0"/>
            </a:br>
            <a:r>
              <a:rPr lang="en-US" dirty="0"/>
              <a:t>row four column one. Thus the ASCII code for character </a:t>
            </a:r>
            <a:r>
              <a:rPr lang="en-US" b="1" dirty="0"/>
              <a:t>A</a:t>
            </a:r>
            <a:r>
              <a:rPr lang="en-US" dirty="0"/>
              <a:t> is </a:t>
            </a:r>
            <a:br>
              <a:rPr lang="en-US" dirty="0"/>
            </a:br>
            <a:r>
              <a:rPr lang="en-US" dirty="0"/>
              <a:t>represented in hexadecimal as 0x41, which in decimal is65. </a:t>
            </a:r>
            <a:br>
              <a:rPr lang="en-US" dirty="0"/>
            </a:br>
            <a:endParaRPr lang="en-US" dirty="0"/>
          </a:p>
        </p:txBody>
      </p:sp>
    </p:spTree>
    <p:extLst>
      <p:ext uri="{BB962C8B-B14F-4D97-AF65-F5344CB8AC3E}">
        <p14:creationId xmlns:p14="http://schemas.microsoft.com/office/powerpoint/2010/main" val="108904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6.1 Alphanumeric codes</a:t>
            </a:r>
            <a:r>
              <a:rPr lang="en-US" dirty="0"/>
              <a:t> </a:t>
            </a:r>
          </a:p>
        </p:txBody>
      </p:sp>
      <p:sp>
        <p:nvSpPr>
          <p:cNvPr id="3" name="Content Placeholder 2"/>
          <p:cNvSpPr>
            <a:spLocks noGrp="1"/>
          </p:cNvSpPr>
          <p:nvPr>
            <p:ph idx="1"/>
          </p:nvPr>
        </p:nvSpPr>
        <p:spPr>
          <a:xfrm>
            <a:off x="838200" y="1825625"/>
            <a:ext cx="5519057" cy="4351338"/>
          </a:xfrm>
        </p:spPr>
        <p:txBody>
          <a:bodyPr>
            <a:normAutofit fontScale="77500" lnSpcReduction="20000"/>
          </a:bodyPr>
          <a:lstStyle/>
          <a:p>
            <a:r>
              <a:rPr lang="en-US" dirty="0"/>
              <a:t>The OEM character set is included in the majority of PC compatibles loaded with any operating system or </a:t>
            </a:r>
            <a:r>
              <a:rPr lang="en-US" dirty="0" err="1"/>
              <a:t>msdos</a:t>
            </a:r>
            <a:r>
              <a:rPr lang="en-US" dirty="0"/>
              <a:t> system. It includes diverse symbols, some marked characters and pieces to represent panels. However, it is usually </a:t>
            </a:r>
            <a:r>
              <a:rPr lang="en-US" dirty="0" err="1"/>
              <a:t>redefned</a:t>
            </a:r>
            <a:r>
              <a:rPr lang="en-US" dirty="0"/>
              <a:t> according to regional </a:t>
            </a:r>
            <a:r>
              <a:rPr lang="en-US" dirty="0" err="1"/>
              <a:t>confgurations</a:t>
            </a:r>
            <a:r>
              <a:rPr lang="en-US" dirty="0"/>
              <a:t> to incorporate particular symbols in many countries. </a:t>
            </a:r>
            <a:br>
              <a:rPr lang="en-US" dirty="0"/>
            </a:br>
            <a:endParaRPr lang="en-US" dirty="0"/>
          </a:p>
        </p:txBody>
      </p:sp>
      <p:pic>
        <p:nvPicPr>
          <p:cNvPr id="4" name="Picture 3"/>
          <p:cNvPicPr>
            <a:picLocks noChangeAspect="1"/>
          </p:cNvPicPr>
          <p:nvPr/>
        </p:nvPicPr>
        <p:blipFill>
          <a:blip r:embed="rId2"/>
          <a:stretch>
            <a:fillRect/>
          </a:stretch>
        </p:blipFill>
        <p:spPr>
          <a:xfrm>
            <a:off x="6211887" y="1690688"/>
            <a:ext cx="6111413" cy="3577998"/>
          </a:xfrm>
          <a:prstGeom prst="rect">
            <a:avLst/>
          </a:prstGeom>
        </p:spPr>
      </p:pic>
    </p:spTree>
    <p:extLst>
      <p:ext uri="{BB962C8B-B14F-4D97-AF65-F5344CB8AC3E}">
        <p14:creationId xmlns:p14="http://schemas.microsoft.com/office/powerpoint/2010/main" val="3367033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6.1 Alphanumeric codes</a:t>
            </a:r>
            <a:r>
              <a:rPr lang="en-US" dirty="0"/>
              <a:t> </a:t>
            </a:r>
          </a:p>
        </p:txBody>
      </p:sp>
      <p:sp>
        <p:nvSpPr>
          <p:cNvPr id="3" name="Content Placeholder 2"/>
          <p:cNvSpPr>
            <a:spLocks noGrp="1"/>
          </p:cNvSpPr>
          <p:nvPr>
            <p:ph idx="1"/>
          </p:nvPr>
        </p:nvSpPr>
        <p:spPr>
          <a:xfrm>
            <a:off x="838200" y="1825625"/>
            <a:ext cx="5519057" cy="4351338"/>
          </a:xfrm>
        </p:spPr>
        <p:txBody>
          <a:bodyPr>
            <a:normAutofit fontScale="92500" lnSpcReduction="10000"/>
          </a:bodyPr>
          <a:lstStyle/>
          <a:p>
            <a:r>
              <a:rPr lang="en-US" dirty="0"/>
              <a:t>The ANSI character set is a standard that is incorporated in systems such as Windows, some </a:t>
            </a:r>
            <a:r>
              <a:rPr lang="en-US" dirty="0" err="1"/>
              <a:t>unix</a:t>
            </a:r>
            <a:r>
              <a:rPr lang="en-US" dirty="0"/>
              <a:t> platforms, and many applications. It includes many local symbols and marked letters so that it can be used without being </a:t>
            </a:r>
            <a:r>
              <a:rPr lang="en-US" dirty="0" err="1"/>
              <a:t>redefned</a:t>
            </a:r>
            <a:r>
              <a:rPr lang="en-US" dirty="0"/>
              <a:t> for other languages. </a:t>
            </a:r>
            <a:br>
              <a:rPr lang="en-US" dirty="0"/>
            </a:br>
            <a:endParaRPr lang="en-US" dirty="0"/>
          </a:p>
        </p:txBody>
      </p:sp>
      <p:pic>
        <p:nvPicPr>
          <p:cNvPr id="4" name="Picture 3"/>
          <p:cNvPicPr>
            <a:picLocks noChangeAspect="1"/>
          </p:cNvPicPr>
          <p:nvPr/>
        </p:nvPicPr>
        <p:blipFill>
          <a:blip r:embed="rId2"/>
          <a:stretch>
            <a:fillRect/>
          </a:stretch>
        </p:blipFill>
        <p:spPr>
          <a:xfrm>
            <a:off x="6357257" y="1690688"/>
            <a:ext cx="5846993" cy="3461883"/>
          </a:xfrm>
          <a:prstGeom prst="rect">
            <a:avLst/>
          </a:prstGeom>
        </p:spPr>
      </p:pic>
    </p:spTree>
    <p:extLst>
      <p:ext uri="{BB962C8B-B14F-4D97-AF65-F5344CB8AC3E}">
        <p14:creationId xmlns:p14="http://schemas.microsoft.com/office/powerpoint/2010/main" val="1591577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6.1 Alphanumeric codes</a:t>
            </a:r>
            <a:r>
              <a:rPr lang="en-US" dirty="0"/>
              <a:t>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97743" y="1825625"/>
            <a:ext cx="7913914" cy="4595678"/>
          </a:xfrm>
          <a:prstGeom prst="rect">
            <a:avLst/>
          </a:prstGeom>
        </p:spPr>
      </p:pic>
    </p:spTree>
    <p:extLst>
      <p:ext uri="{BB962C8B-B14F-4D97-AF65-F5344CB8AC3E}">
        <p14:creationId xmlns:p14="http://schemas.microsoft.com/office/powerpoint/2010/main" val="4207137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Summary</a:t>
            </a:r>
          </a:p>
        </p:txBody>
      </p:sp>
      <p:sp>
        <p:nvSpPr>
          <p:cNvPr id="3" name="Content Placeholder 2"/>
          <p:cNvSpPr>
            <a:spLocks noGrp="1"/>
          </p:cNvSpPr>
          <p:nvPr>
            <p:ph idx="1"/>
          </p:nvPr>
        </p:nvSpPr>
        <p:spPr/>
        <p:txBody>
          <a:bodyPr>
            <a:normAutofit fontScale="77500" lnSpcReduction="20000"/>
          </a:bodyPr>
          <a:lstStyle/>
          <a:p>
            <a:r>
              <a:rPr lang="en-US" dirty="0"/>
              <a:t>The base of a number system has a value</a:t>
            </a:r>
            <a:br>
              <a:rPr lang="en-US" dirty="0"/>
            </a:br>
            <a:r>
              <a:rPr lang="en-US" dirty="0"/>
              <a:t>equal to the number of representation symbols the system has. A number</a:t>
            </a:r>
            <a:br>
              <a:rPr lang="en-US" dirty="0"/>
            </a:br>
            <a:r>
              <a:rPr lang="en-US" dirty="0"/>
              <a:t>in a number system, in general, can be represented by any one of the</a:t>
            </a:r>
            <a:br>
              <a:rPr lang="en-US" dirty="0"/>
            </a:br>
            <a:r>
              <a:rPr lang="en-US" dirty="0"/>
              <a:t>following forms: (a) positional notation form, (b) polynomial form, and (c)</a:t>
            </a:r>
            <a:br>
              <a:rPr lang="en-US" dirty="0"/>
            </a:br>
            <a:r>
              <a:rPr lang="en-US" dirty="0"/>
              <a:t>compact form. The number systems that are used in computers are binary,</a:t>
            </a:r>
            <a:br>
              <a:rPr lang="en-US" dirty="0"/>
            </a:br>
            <a:r>
              <a:rPr lang="en-US" dirty="0"/>
              <a:t>octal, and hexadecimal, whereas the decimal system is used by humans.</a:t>
            </a:r>
            <a:br>
              <a:rPr lang="en-US" dirty="0"/>
            </a:br>
            <a:r>
              <a:rPr lang="en-US" dirty="0"/>
              <a:t>Conversion of binary numbers to decimal numbers, and vice versa, uses</a:t>
            </a:r>
            <a:br>
              <a:rPr lang="en-US" dirty="0"/>
            </a:br>
            <a:r>
              <a:rPr lang="en-US" dirty="0"/>
              <a:t>the base of the binary number position of the digit. Conversion of binary to</a:t>
            </a:r>
            <a:br>
              <a:rPr lang="en-US" dirty="0"/>
            </a:br>
            <a:r>
              <a:rPr lang="en-US" dirty="0"/>
              <a:t>octal and vice versa, binary to hexadecimal and vice versa, and all other</a:t>
            </a:r>
            <a:br>
              <a:rPr lang="en-US" dirty="0"/>
            </a:br>
            <a:r>
              <a:rPr lang="en-US" dirty="0"/>
              <a:t>conversions between different number systems is possible. </a:t>
            </a:r>
            <a:br>
              <a:rPr lang="en-US" dirty="0"/>
            </a:br>
            <a:endParaRPr lang="en-US" dirty="0"/>
          </a:p>
        </p:txBody>
      </p:sp>
    </p:spTree>
    <p:extLst>
      <p:ext uri="{BB962C8B-B14F-4D97-AF65-F5344CB8AC3E}">
        <p14:creationId xmlns:p14="http://schemas.microsoft.com/office/powerpoint/2010/main" val="117675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8.Frequently asked questions</a:t>
            </a:r>
          </a:p>
        </p:txBody>
      </p:sp>
      <p:sp>
        <p:nvSpPr>
          <p:cNvPr id="3" name="Content Placeholder 2"/>
          <p:cNvSpPr>
            <a:spLocks noGrp="1"/>
          </p:cNvSpPr>
          <p:nvPr>
            <p:ph idx="1"/>
          </p:nvPr>
        </p:nvSpPr>
        <p:spPr/>
        <p:txBody>
          <a:bodyPr>
            <a:normAutofit fontScale="77500" lnSpcReduction="20000"/>
          </a:bodyPr>
          <a:lstStyle/>
          <a:p>
            <a:r>
              <a:rPr lang="en-US" b="1" dirty="0"/>
              <a:t>1. What is a binary number?</a:t>
            </a:r>
          </a:p>
          <a:p>
            <a:pPr marL="0" indent="0">
              <a:buNone/>
            </a:pPr>
            <a:r>
              <a:rPr lang="en-US" b="1" dirty="0"/>
              <a:t>answer:</a:t>
            </a:r>
            <a:br>
              <a:rPr lang="en-US" b="1" dirty="0"/>
            </a:br>
            <a:r>
              <a:rPr lang="en-US" dirty="0"/>
              <a:t>A binary number is made of 0s and 1s. In the binary number system</a:t>
            </a:r>
            <a:br>
              <a:rPr lang="en-US" dirty="0"/>
            </a:br>
            <a:r>
              <a:rPr lang="en-US" dirty="0"/>
              <a:t>only two symbols, 0 and 1, are used to represent numeric values. The</a:t>
            </a:r>
            <a:br>
              <a:rPr lang="en-US" dirty="0"/>
            </a:br>
            <a:r>
              <a:rPr lang="en-US" dirty="0"/>
              <a:t>symbol “0“ represents the value “zero” while the symbol “1” represents</a:t>
            </a:r>
            <a:br>
              <a:rPr lang="en-US" dirty="0"/>
            </a:br>
            <a:r>
              <a:rPr lang="en-US" dirty="0"/>
              <a:t>the value “one”. Since there are only two symbols in the binary number</a:t>
            </a:r>
            <a:br>
              <a:rPr lang="en-US" dirty="0"/>
            </a:br>
            <a:r>
              <a:rPr lang="en-US" dirty="0"/>
              <a:t>system, the value “two” is represented by placing the symbol “1” on</a:t>
            </a:r>
            <a:br>
              <a:rPr lang="en-US" dirty="0"/>
            </a:br>
            <a:r>
              <a:rPr lang="en-US" dirty="0"/>
              <a:t>the left–hand side of the symbol “0” resulting in the binary equivalent</a:t>
            </a:r>
            <a:br>
              <a:rPr lang="en-US" dirty="0"/>
            </a:br>
            <a:r>
              <a:rPr lang="en-US" dirty="0"/>
              <a:t>“10”. Next, the value “three” is represented by “11” in the binary number</a:t>
            </a:r>
            <a:br>
              <a:rPr lang="en-US" dirty="0"/>
            </a:br>
            <a:r>
              <a:rPr lang="en-US" dirty="0" err="1"/>
              <a:t>systemby</a:t>
            </a:r>
            <a:r>
              <a:rPr lang="en-US" dirty="0"/>
              <a:t> replacing the “ 0 ” in “10” by the next higher value symbol “1”.</a:t>
            </a:r>
            <a:br>
              <a:rPr lang="en-US" dirty="0"/>
            </a:br>
            <a:r>
              <a:rPr lang="en-US" dirty="0"/>
              <a:t>A sample table depicting the binary equivalent representation for different</a:t>
            </a:r>
            <a:br>
              <a:rPr lang="en-US" dirty="0"/>
            </a:br>
            <a:r>
              <a:rPr lang="en-US" dirty="0"/>
              <a:t>decimal numbers </a:t>
            </a:r>
            <a:r>
              <a:rPr lang="en-US" dirty="0" err="1"/>
              <a:t>upto</a:t>
            </a:r>
            <a:r>
              <a:rPr lang="en-US" dirty="0"/>
              <a:t> nine is shown below </a:t>
            </a:r>
            <a:br>
              <a:rPr lang="en-US" dirty="0"/>
            </a:br>
            <a:br>
              <a:rPr lang="en-US" dirty="0"/>
            </a:br>
            <a:endParaRPr lang="en-US" dirty="0"/>
          </a:p>
        </p:txBody>
      </p:sp>
    </p:spTree>
    <p:extLst>
      <p:ext uri="{BB962C8B-B14F-4D97-AF65-F5344CB8AC3E}">
        <p14:creationId xmlns:p14="http://schemas.microsoft.com/office/powerpoint/2010/main" val="236500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Introduction to Number Systems</a:t>
            </a:r>
          </a:p>
        </p:txBody>
      </p:sp>
      <p:sp>
        <p:nvSpPr>
          <p:cNvPr id="3" name="Content Placeholder 2"/>
          <p:cNvSpPr>
            <a:spLocks noGrp="1"/>
          </p:cNvSpPr>
          <p:nvPr>
            <p:ph idx="1"/>
          </p:nvPr>
        </p:nvSpPr>
        <p:spPr>
          <a:xfrm>
            <a:off x="838199" y="1825625"/>
            <a:ext cx="7012467" cy="4351338"/>
          </a:xfrm>
        </p:spPr>
        <p:txBody>
          <a:bodyPr>
            <a:normAutofit fontScale="92500" lnSpcReduction="20000"/>
          </a:bodyPr>
          <a:lstStyle/>
          <a:p>
            <a:r>
              <a:rPr lang="en-US" dirty="0"/>
              <a:t>Long ago, humans used sticks to count; they then learned  how to draw pictures of sticks on the ground and eventually  on paper. So, the number 5 was </a:t>
            </a:r>
            <a:r>
              <a:rPr lang="en-US" dirty="0" err="1"/>
              <a:t>frst</a:t>
            </a:r>
            <a:r>
              <a:rPr lang="en-US" dirty="0"/>
              <a:t> represented as: | | | | | (for </a:t>
            </a:r>
            <a:r>
              <a:rPr lang="en-US" dirty="0" err="1"/>
              <a:t>fve</a:t>
            </a:r>
            <a:r>
              <a:rPr lang="en-US" dirty="0"/>
              <a:t> sticks) </a:t>
            </a:r>
          </a:p>
          <a:p>
            <a:r>
              <a:rPr lang="en-US" dirty="0"/>
              <a:t>One of the best ways to represent a number today is by using  the modern decimal system. Why? </a:t>
            </a: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7850667" y="1690688"/>
            <a:ext cx="4471962" cy="3457575"/>
          </a:xfrm>
          <a:prstGeom prst="rect">
            <a:avLst/>
          </a:prstGeom>
        </p:spPr>
      </p:pic>
      <p:sp>
        <p:nvSpPr>
          <p:cNvPr id="5" name="TextBox 4"/>
          <p:cNvSpPr txBox="1"/>
          <p:nvPr/>
        </p:nvSpPr>
        <p:spPr>
          <a:xfrm>
            <a:off x="8577943" y="5921829"/>
            <a:ext cx="3744686" cy="369332"/>
          </a:xfrm>
          <a:prstGeom prst="rect">
            <a:avLst/>
          </a:prstGeom>
          <a:noFill/>
        </p:spPr>
        <p:txBody>
          <a:bodyPr wrap="square" rtlCol="0">
            <a:spAutoFit/>
          </a:bodyPr>
          <a:lstStyle/>
          <a:p>
            <a:r>
              <a:rPr lang="en-US" dirty="0"/>
              <a:t>Subset of the complex numbers</a:t>
            </a:r>
          </a:p>
        </p:txBody>
      </p:sp>
    </p:spTree>
    <p:extLst>
      <p:ext uri="{BB962C8B-B14F-4D97-AF65-F5344CB8AC3E}">
        <p14:creationId xmlns:p14="http://schemas.microsoft.com/office/powerpoint/2010/main" val="972345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8.Frequently asked questions</a:t>
            </a:r>
          </a:p>
        </p:txBody>
      </p:sp>
      <p:sp>
        <p:nvSpPr>
          <p:cNvPr id="3" name="Content Placeholder 2"/>
          <p:cNvSpPr>
            <a:spLocks noGrp="1"/>
          </p:cNvSpPr>
          <p:nvPr>
            <p:ph idx="1"/>
          </p:nvPr>
        </p:nvSpPr>
        <p:spPr>
          <a:xfrm>
            <a:off x="838200" y="1825625"/>
            <a:ext cx="6404429" cy="4351338"/>
          </a:xfrm>
        </p:spPr>
        <p:txBody>
          <a:bodyPr>
            <a:normAutofit fontScale="70000" lnSpcReduction="20000"/>
          </a:bodyPr>
          <a:lstStyle/>
          <a:p>
            <a:r>
              <a:rPr lang="en-US" dirty="0"/>
              <a:t>Herein, it may be noted that as the number value increases the</a:t>
            </a:r>
            <a:br>
              <a:rPr lang="en-US" dirty="0"/>
            </a:br>
            <a:r>
              <a:rPr lang="en-US" dirty="0"/>
              <a:t>digit positions on the left-hand side of the binary equivalent number</a:t>
            </a:r>
            <a:br>
              <a:rPr lang="en-US" dirty="0"/>
            </a:br>
            <a:r>
              <a:rPr lang="en-US" dirty="0"/>
              <a:t>increases. Each increase of the digit position to the left </a:t>
            </a:r>
            <a:r>
              <a:rPr lang="en-US" dirty="0" err="1"/>
              <a:t>signifes</a:t>
            </a:r>
            <a:r>
              <a:rPr lang="en-US" dirty="0"/>
              <a:t> an</a:t>
            </a:r>
            <a:br>
              <a:rPr lang="en-US" dirty="0"/>
            </a:br>
            <a:r>
              <a:rPr lang="en-US" dirty="0"/>
              <a:t>increase by 2 in the value of the number represented in the binary</a:t>
            </a:r>
            <a:br>
              <a:rPr lang="en-US" dirty="0"/>
            </a:br>
            <a:r>
              <a:rPr lang="en-US" dirty="0"/>
              <a:t>number system. Since the number of symbols in the binary number</a:t>
            </a:r>
            <a:br>
              <a:rPr lang="en-US" dirty="0"/>
            </a:br>
            <a:r>
              <a:rPr lang="en-US" dirty="0"/>
              <a:t>system is two, the radix of this number system expressed in decimal</a:t>
            </a:r>
            <a:br>
              <a:rPr lang="en-US" dirty="0"/>
            </a:br>
            <a:r>
              <a:rPr lang="en-US" dirty="0"/>
              <a:t>is 2. </a:t>
            </a:r>
            <a:br>
              <a:rPr lang="en-US" dirty="0"/>
            </a:br>
            <a:endParaRPr lang="en-US" dirty="0"/>
          </a:p>
        </p:txBody>
      </p:sp>
      <p:pic>
        <p:nvPicPr>
          <p:cNvPr id="4" name="Picture 3"/>
          <p:cNvPicPr>
            <a:picLocks noChangeAspect="1"/>
          </p:cNvPicPr>
          <p:nvPr/>
        </p:nvPicPr>
        <p:blipFill>
          <a:blip r:embed="rId2"/>
          <a:stretch>
            <a:fillRect/>
          </a:stretch>
        </p:blipFill>
        <p:spPr>
          <a:xfrm>
            <a:off x="7523162" y="1825625"/>
            <a:ext cx="4633407" cy="3762375"/>
          </a:xfrm>
          <a:prstGeom prst="rect">
            <a:avLst/>
          </a:prstGeom>
        </p:spPr>
      </p:pic>
    </p:spTree>
    <p:extLst>
      <p:ext uri="{BB962C8B-B14F-4D97-AF65-F5344CB8AC3E}">
        <p14:creationId xmlns:p14="http://schemas.microsoft.com/office/powerpoint/2010/main" val="3376860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8.Frequently asked questions</a:t>
            </a:r>
          </a:p>
        </p:txBody>
      </p:sp>
      <p:sp>
        <p:nvSpPr>
          <p:cNvPr id="3" name="Content Placeholder 2"/>
          <p:cNvSpPr>
            <a:spLocks noGrp="1"/>
          </p:cNvSpPr>
          <p:nvPr>
            <p:ph idx="1"/>
          </p:nvPr>
        </p:nvSpPr>
        <p:spPr/>
        <p:txBody>
          <a:bodyPr/>
          <a:lstStyle/>
          <a:p>
            <a:r>
              <a:rPr lang="en-US" b="1" dirty="0"/>
              <a:t>2. What is meant by ‘bit’?</a:t>
            </a:r>
            <a:r>
              <a:rPr lang="en-US" dirty="0"/>
              <a:t> </a:t>
            </a:r>
          </a:p>
          <a:p>
            <a:r>
              <a:rPr lang="en-US" b="1" dirty="0"/>
              <a:t>answer:</a:t>
            </a:r>
            <a:br>
              <a:rPr lang="en-US" b="1" dirty="0"/>
            </a:br>
            <a:r>
              <a:rPr lang="en-US" dirty="0"/>
              <a:t>The abbreviated form of “ bi-nary dig</a:t>
            </a:r>
            <a:r>
              <a:rPr lang="en-US" i="1" dirty="0"/>
              <a:t>-</a:t>
            </a:r>
            <a:r>
              <a:rPr lang="en-US" dirty="0"/>
              <a:t>it ” is known as bit. When a “bit” is</a:t>
            </a:r>
            <a:br>
              <a:rPr lang="en-US" dirty="0"/>
            </a:br>
            <a:r>
              <a:rPr lang="en-US" dirty="0"/>
              <a:t>mentioned, it means a single binary digit, which may either be a “0” or</a:t>
            </a:r>
            <a:br>
              <a:rPr lang="en-US" dirty="0"/>
            </a:br>
            <a:r>
              <a:rPr lang="en-US" dirty="0"/>
              <a:t>“1”, is referred to. </a:t>
            </a:r>
            <a:br>
              <a:rPr lang="en-US" dirty="0"/>
            </a:br>
            <a:endParaRPr lang="en-US" dirty="0"/>
          </a:p>
        </p:txBody>
      </p:sp>
    </p:spTree>
    <p:extLst>
      <p:ext uri="{BB962C8B-B14F-4D97-AF65-F5344CB8AC3E}">
        <p14:creationId xmlns:p14="http://schemas.microsoft.com/office/powerpoint/2010/main" val="1113243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8.Frequently asked questions</a:t>
            </a:r>
          </a:p>
        </p:txBody>
      </p:sp>
      <p:sp>
        <p:nvSpPr>
          <p:cNvPr id="3" name="Content Placeholder 2"/>
          <p:cNvSpPr>
            <a:spLocks noGrp="1"/>
          </p:cNvSpPr>
          <p:nvPr>
            <p:ph idx="1"/>
          </p:nvPr>
        </p:nvSpPr>
        <p:spPr/>
        <p:txBody>
          <a:bodyPr>
            <a:normAutofit fontScale="77500" lnSpcReduction="20000"/>
          </a:bodyPr>
          <a:lstStyle/>
          <a:p>
            <a:r>
              <a:rPr lang="en-US" b="1" dirty="0"/>
              <a:t>3. Why do digital computers use binary numbers for their</a:t>
            </a:r>
            <a:br>
              <a:rPr lang="en-US" b="1" dirty="0"/>
            </a:br>
            <a:r>
              <a:rPr lang="en-US" b="1" dirty="0"/>
              <a:t>operations?</a:t>
            </a:r>
            <a:r>
              <a:rPr lang="en-US" dirty="0"/>
              <a:t> </a:t>
            </a:r>
            <a:br>
              <a:rPr lang="en-US" dirty="0"/>
            </a:br>
            <a:r>
              <a:rPr lang="en-US" b="1" dirty="0"/>
              <a:t>answer:</a:t>
            </a:r>
            <a:br>
              <a:rPr lang="en-US" b="1" dirty="0"/>
            </a:br>
            <a:r>
              <a:rPr lang="en-US" dirty="0"/>
              <a:t>A survey of the history of development of computers would reveal that the</a:t>
            </a:r>
            <a:br>
              <a:rPr lang="en-US" dirty="0"/>
            </a:br>
            <a:r>
              <a:rPr lang="en-US" dirty="0"/>
              <a:t>primary objective of computer designers as to construct a computer that</a:t>
            </a:r>
            <a:br>
              <a:rPr lang="en-US" dirty="0"/>
            </a:br>
            <a:r>
              <a:rPr lang="en-US" dirty="0"/>
              <a:t>would carry out all types of arithmetical calculations. This was achieved</a:t>
            </a:r>
            <a:br>
              <a:rPr lang="en-US" dirty="0"/>
            </a:br>
            <a:r>
              <a:rPr lang="en-US" dirty="0"/>
              <a:t>by initially employing mechanical devices and then improving it with</a:t>
            </a:r>
            <a:br>
              <a:rPr lang="en-US" dirty="0"/>
            </a:br>
            <a:r>
              <a:rPr lang="en-US" dirty="0"/>
              <a:t>the addition of electrical devices. But these computing machines were</a:t>
            </a:r>
            <a:br>
              <a:rPr lang="en-US" dirty="0"/>
            </a:br>
            <a:r>
              <a:rPr lang="en-US" dirty="0"/>
              <a:t>calculators with no programmable facilities. The need for programmability</a:t>
            </a:r>
            <a:br>
              <a:rPr lang="en-US" dirty="0"/>
            </a:br>
            <a:r>
              <a:rPr lang="en-US" dirty="0"/>
              <a:t>was also met using the mechanical and electrical devices. Meanwhile</a:t>
            </a:r>
            <a:br>
              <a:rPr lang="en-US" dirty="0"/>
            </a:br>
            <a:r>
              <a:rPr lang="en-US" dirty="0"/>
              <a:t>analog computers were in use for solving not only arithmetical problems but </a:t>
            </a:r>
            <a:br>
              <a:rPr lang="en-US" dirty="0"/>
            </a:br>
            <a:endParaRPr lang="en-US" dirty="0"/>
          </a:p>
        </p:txBody>
      </p:sp>
    </p:spTree>
    <p:extLst>
      <p:ext uri="{BB962C8B-B14F-4D97-AF65-F5344CB8AC3E}">
        <p14:creationId xmlns:p14="http://schemas.microsoft.com/office/powerpoint/2010/main" val="4278102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8.Frequently asked questions</a:t>
            </a:r>
          </a:p>
        </p:txBody>
      </p:sp>
      <p:sp>
        <p:nvSpPr>
          <p:cNvPr id="3" name="Content Placeholder 2"/>
          <p:cNvSpPr>
            <a:spLocks noGrp="1"/>
          </p:cNvSpPr>
          <p:nvPr>
            <p:ph idx="1"/>
          </p:nvPr>
        </p:nvSpPr>
        <p:spPr/>
        <p:txBody>
          <a:bodyPr>
            <a:normAutofit fontScale="77500" lnSpcReduction="20000"/>
          </a:bodyPr>
          <a:lstStyle/>
          <a:p>
            <a:r>
              <a:rPr lang="en-US" dirty="0"/>
              <a:t>also mathematical problems which included </a:t>
            </a:r>
            <a:r>
              <a:rPr lang="en-US" dirty="0" err="1"/>
              <a:t>integro</a:t>
            </a:r>
            <a:r>
              <a:rPr lang="en-US" dirty="0"/>
              <a:t>-differential equations,</a:t>
            </a:r>
            <a:br>
              <a:rPr lang="en-US" dirty="0"/>
            </a:br>
            <a:r>
              <a:rPr lang="en-US" dirty="0"/>
              <a:t>etc. But with the availability of electronic devices and application of Boolean</a:t>
            </a:r>
            <a:br>
              <a:rPr lang="en-US" dirty="0"/>
            </a:br>
            <a:r>
              <a:rPr lang="en-US" dirty="0"/>
              <a:t>logic concepts digital computers were developed that execute jobs at much</a:t>
            </a:r>
            <a:br>
              <a:rPr lang="en-US" dirty="0"/>
            </a:br>
            <a:r>
              <a:rPr lang="en-US" dirty="0"/>
              <a:t>high speeds, consume less power, occupy much less space, weigh many</a:t>
            </a:r>
            <a:br>
              <a:rPr lang="en-US" dirty="0"/>
            </a:br>
            <a:r>
              <a:rPr lang="en-US" dirty="0"/>
              <a:t>times less, work reliably with very less maintenance effort and are easy to</a:t>
            </a:r>
            <a:br>
              <a:rPr lang="en-US" dirty="0"/>
            </a:br>
            <a:r>
              <a:rPr lang="en-US" dirty="0"/>
              <a:t>operate. As a consequence digital computers, that employed electronic</a:t>
            </a:r>
            <a:br>
              <a:rPr lang="en-US" dirty="0"/>
            </a:br>
            <a:r>
              <a:rPr lang="en-US" dirty="0"/>
              <a:t>devices and applied Boolean logic concepts, outperformed all earlier</a:t>
            </a:r>
            <a:br>
              <a:rPr lang="en-US" dirty="0"/>
            </a:br>
            <a:r>
              <a:rPr lang="en-US" dirty="0"/>
              <a:t>models of computers. And because the digital computers use Boolean</a:t>
            </a:r>
            <a:br>
              <a:rPr lang="en-US" dirty="0"/>
            </a:br>
            <a:r>
              <a:rPr lang="en-US" dirty="0"/>
              <a:t>logic concepts, binary numbers are obviously used in digital computers </a:t>
            </a:r>
            <a:br>
              <a:rPr lang="en-US" dirty="0"/>
            </a:br>
            <a:endParaRPr lang="en-US" dirty="0"/>
          </a:p>
        </p:txBody>
      </p:sp>
    </p:spTree>
    <p:extLst>
      <p:ext uri="{BB962C8B-B14F-4D97-AF65-F5344CB8AC3E}">
        <p14:creationId xmlns:p14="http://schemas.microsoft.com/office/powerpoint/2010/main" val="2761349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Exercises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45029" y="1825625"/>
            <a:ext cx="3962400" cy="4915853"/>
          </a:xfrm>
          <a:prstGeom prst="rect">
            <a:avLst/>
          </a:prstGeom>
        </p:spPr>
      </p:pic>
      <p:pic>
        <p:nvPicPr>
          <p:cNvPr id="5" name="Picture 4"/>
          <p:cNvPicPr>
            <a:picLocks noChangeAspect="1"/>
          </p:cNvPicPr>
          <p:nvPr/>
        </p:nvPicPr>
        <p:blipFill>
          <a:blip r:embed="rId3"/>
          <a:stretch>
            <a:fillRect/>
          </a:stretch>
        </p:blipFill>
        <p:spPr>
          <a:xfrm>
            <a:off x="5427889" y="1825625"/>
            <a:ext cx="6427446" cy="4915853"/>
          </a:xfrm>
          <a:prstGeom prst="rect">
            <a:avLst/>
          </a:prstGeom>
        </p:spPr>
      </p:pic>
    </p:spTree>
    <p:extLst>
      <p:ext uri="{BB962C8B-B14F-4D97-AF65-F5344CB8AC3E}">
        <p14:creationId xmlns:p14="http://schemas.microsoft.com/office/powerpoint/2010/main" val="1827174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Exercises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967706"/>
            <a:ext cx="5502822" cy="4607265"/>
          </a:xfrm>
          <a:prstGeom prst="rect">
            <a:avLst/>
          </a:prstGeom>
        </p:spPr>
      </p:pic>
      <p:pic>
        <p:nvPicPr>
          <p:cNvPr id="5" name="Picture 4"/>
          <p:cNvPicPr>
            <a:picLocks noChangeAspect="1"/>
          </p:cNvPicPr>
          <p:nvPr/>
        </p:nvPicPr>
        <p:blipFill>
          <a:blip r:embed="rId3"/>
          <a:stretch>
            <a:fillRect/>
          </a:stretch>
        </p:blipFill>
        <p:spPr>
          <a:xfrm>
            <a:off x="6572249" y="1967706"/>
            <a:ext cx="5474607" cy="3947824"/>
          </a:xfrm>
          <a:prstGeom prst="rect">
            <a:avLst/>
          </a:prstGeom>
        </p:spPr>
      </p:pic>
    </p:spTree>
    <p:extLst>
      <p:ext uri="{BB962C8B-B14F-4D97-AF65-F5344CB8AC3E}">
        <p14:creationId xmlns:p14="http://schemas.microsoft.com/office/powerpoint/2010/main" val="848574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Exercises</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82171" y="1660806"/>
            <a:ext cx="4891315" cy="5166882"/>
          </a:xfrm>
          <a:prstGeom prst="rect">
            <a:avLst/>
          </a:prstGeom>
        </p:spPr>
      </p:pic>
      <p:pic>
        <p:nvPicPr>
          <p:cNvPr id="6" name="Picture 5"/>
          <p:cNvPicPr>
            <a:picLocks noChangeAspect="1"/>
          </p:cNvPicPr>
          <p:nvPr/>
        </p:nvPicPr>
        <p:blipFill>
          <a:blip r:embed="rId3"/>
          <a:stretch>
            <a:fillRect/>
          </a:stretch>
        </p:blipFill>
        <p:spPr>
          <a:xfrm>
            <a:off x="6096000" y="1424781"/>
            <a:ext cx="4630057" cy="5407286"/>
          </a:xfrm>
          <a:prstGeom prst="rect">
            <a:avLst/>
          </a:prstGeom>
        </p:spPr>
      </p:pic>
    </p:spTree>
    <p:extLst>
      <p:ext uri="{BB962C8B-B14F-4D97-AF65-F5344CB8AC3E}">
        <p14:creationId xmlns:p14="http://schemas.microsoft.com/office/powerpoint/2010/main" val="4115412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t>Chapter 2, </a:t>
            </a:r>
            <a:r>
              <a:rPr lang="en-US" dirty="0" err="1"/>
              <a:t>Pradip</a:t>
            </a:r>
            <a:r>
              <a:rPr lang="en-US" dirty="0"/>
              <a:t> </a:t>
            </a:r>
            <a:r>
              <a:rPr lang="en-US" dirty="0" err="1"/>
              <a:t>Dey</a:t>
            </a:r>
            <a:r>
              <a:rPr lang="en-US" dirty="0"/>
              <a:t>, </a:t>
            </a:r>
            <a:r>
              <a:rPr lang="en-US" dirty="0" err="1"/>
              <a:t>Manas</a:t>
            </a:r>
            <a:r>
              <a:rPr lang="en-US" dirty="0"/>
              <a:t> Ghosh - Computer Fundamentals and Programming in C-Oxford (2013)</a:t>
            </a:r>
          </a:p>
        </p:txBody>
      </p:sp>
    </p:spTree>
    <p:extLst>
      <p:ext uri="{BB962C8B-B14F-4D97-AF65-F5344CB8AC3E}">
        <p14:creationId xmlns:p14="http://schemas.microsoft.com/office/powerpoint/2010/main" val="352262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Base of a Number System</a:t>
            </a:r>
          </a:p>
        </p:txBody>
      </p:sp>
      <p:sp>
        <p:nvSpPr>
          <p:cNvPr id="3" name="Content Placeholder 2"/>
          <p:cNvSpPr>
            <a:spLocks noGrp="1"/>
          </p:cNvSpPr>
          <p:nvPr>
            <p:ph idx="1"/>
          </p:nvPr>
        </p:nvSpPr>
        <p:spPr>
          <a:xfrm>
            <a:off x="838200" y="1825625"/>
            <a:ext cx="7086600" cy="4351338"/>
          </a:xfrm>
        </p:spPr>
        <p:txBody>
          <a:bodyPr/>
          <a:lstStyle/>
          <a:p>
            <a:r>
              <a:rPr lang="en-US" dirty="0"/>
              <a:t>The </a:t>
            </a:r>
            <a:r>
              <a:rPr lang="en-US" i="1" dirty="0"/>
              <a:t>base</a:t>
            </a:r>
            <a:r>
              <a:rPr lang="en-US" dirty="0"/>
              <a:t>, </a:t>
            </a:r>
            <a:r>
              <a:rPr lang="en-US" i="1" dirty="0"/>
              <a:t>or radix</a:t>
            </a:r>
            <a:r>
              <a:rPr lang="en-US" dirty="0"/>
              <a:t>, of any number system is determined by the number of digit symbols in the system. </a:t>
            </a:r>
          </a:p>
          <a:p>
            <a:r>
              <a:rPr lang="en-US" dirty="0"/>
              <a:t>For example, binary is a base-2 number system since it uses two symbols and decimal is a base-10 system since it uses ten symbols. </a:t>
            </a:r>
            <a:br>
              <a:rPr lang="en-US" dirty="0"/>
            </a:br>
            <a:endParaRPr lang="en-US" dirty="0"/>
          </a:p>
        </p:txBody>
      </p:sp>
      <p:pic>
        <p:nvPicPr>
          <p:cNvPr id="4" name="Picture 3"/>
          <p:cNvPicPr>
            <a:picLocks noChangeAspect="1"/>
          </p:cNvPicPr>
          <p:nvPr/>
        </p:nvPicPr>
        <p:blipFill>
          <a:blip r:embed="rId2"/>
          <a:stretch>
            <a:fillRect/>
          </a:stretch>
        </p:blipFill>
        <p:spPr>
          <a:xfrm>
            <a:off x="7956128" y="1265237"/>
            <a:ext cx="4068504" cy="3089049"/>
          </a:xfrm>
          <a:prstGeom prst="rect">
            <a:avLst/>
          </a:prstGeom>
        </p:spPr>
      </p:pic>
      <p:pic>
        <p:nvPicPr>
          <p:cNvPr id="5" name="Picture 4"/>
          <p:cNvPicPr>
            <a:picLocks noChangeAspect="1"/>
          </p:cNvPicPr>
          <p:nvPr/>
        </p:nvPicPr>
        <p:blipFill>
          <a:blip r:embed="rId3"/>
          <a:stretch>
            <a:fillRect/>
          </a:stretch>
        </p:blipFill>
        <p:spPr>
          <a:xfrm>
            <a:off x="7924800" y="4800485"/>
            <a:ext cx="3974904" cy="1643858"/>
          </a:xfrm>
          <a:prstGeom prst="rect">
            <a:avLst/>
          </a:prstGeom>
        </p:spPr>
      </p:pic>
    </p:spTree>
    <p:extLst>
      <p:ext uri="{BB962C8B-B14F-4D97-AF65-F5344CB8AC3E}">
        <p14:creationId xmlns:p14="http://schemas.microsoft.com/office/powerpoint/2010/main" val="232661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Base of a Number System</a:t>
            </a:r>
          </a:p>
        </p:txBody>
      </p:sp>
      <p:pic>
        <p:nvPicPr>
          <p:cNvPr id="5" name="Picture 4"/>
          <p:cNvPicPr>
            <a:picLocks noChangeAspect="1"/>
          </p:cNvPicPr>
          <p:nvPr/>
        </p:nvPicPr>
        <p:blipFill>
          <a:blip r:embed="rId2"/>
          <a:stretch>
            <a:fillRect/>
          </a:stretch>
        </p:blipFill>
        <p:spPr>
          <a:xfrm>
            <a:off x="7193983" y="1552699"/>
            <a:ext cx="4781550" cy="2638425"/>
          </a:xfrm>
          <a:prstGeom prst="rect">
            <a:avLst/>
          </a:prstGeom>
        </p:spPr>
      </p:pic>
      <p:sp>
        <p:nvSpPr>
          <p:cNvPr id="7" name="TextBox 6"/>
          <p:cNvSpPr txBox="1"/>
          <p:nvPr/>
        </p:nvSpPr>
        <p:spPr>
          <a:xfrm>
            <a:off x="8128000" y="4449410"/>
            <a:ext cx="3526971" cy="369332"/>
          </a:xfrm>
          <a:prstGeom prst="rect">
            <a:avLst/>
          </a:prstGeom>
          <a:noFill/>
        </p:spPr>
        <p:txBody>
          <a:bodyPr wrap="square" rtlCol="0">
            <a:spAutoFit/>
          </a:bodyPr>
          <a:lstStyle/>
          <a:p>
            <a:r>
              <a:rPr lang="en-US" dirty="0"/>
              <a:t>One example of Hex to binary</a:t>
            </a:r>
          </a:p>
        </p:txBody>
      </p:sp>
      <p:pic>
        <p:nvPicPr>
          <p:cNvPr id="9" name="Picture 8"/>
          <p:cNvPicPr>
            <a:picLocks noChangeAspect="1"/>
          </p:cNvPicPr>
          <p:nvPr/>
        </p:nvPicPr>
        <p:blipFill>
          <a:blip r:embed="rId3"/>
          <a:stretch>
            <a:fillRect/>
          </a:stretch>
        </p:blipFill>
        <p:spPr>
          <a:xfrm>
            <a:off x="838200" y="1667429"/>
            <a:ext cx="5257800" cy="3704726"/>
          </a:xfrm>
          <a:prstGeom prst="rect">
            <a:avLst/>
          </a:prstGeom>
        </p:spPr>
      </p:pic>
      <p:sp>
        <p:nvSpPr>
          <p:cNvPr id="11" name="Content Placeholder 2"/>
          <p:cNvSpPr txBox="1">
            <a:spLocks/>
          </p:cNvSpPr>
          <p:nvPr/>
        </p:nvSpPr>
        <p:spPr>
          <a:xfrm>
            <a:off x="628383" y="5279449"/>
            <a:ext cx="11219542" cy="950686"/>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t>Where : d</a:t>
            </a:r>
            <a:r>
              <a:rPr lang="en-US" sz="2400" dirty="0"/>
              <a:t> = value of the digit symbol, </a:t>
            </a:r>
            <a:r>
              <a:rPr lang="en-US" sz="2400" i="1" dirty="0"/>
              <a:t>r</a:t>
            </a:r>
            <a:r>
              <a:rPr lang="en-US" sz="2400" dirty="0"/>
              <a:t> = base or radix, </a:t>
            </a:r>
            <a:r>
              <a:rPr lang="en-US" sz="2400" i="1" dirty="0"/>
              <a:t>n</a:t>
            </a:r>
            <a:r>
              <a:rPr lang="en-US" sz="2400" dirty="0"/>
              <a:t> = the number of integral digits to the left of the decimal  point, and </a:t>
            </a:r>
            <a:r>
              <a:rPr lang="en-US" sz="2400" i="1" dirty="0"/>
              <a:t>m</a:t>
            </a:r>
            <a:r>
              <a:rPr lang="en-US" sz="2400" dirty="0"/>
              <a:t> = the number of fractional digits or digits to the right of  the decimal point </a:t>
            </a:r>
            <a:br>
              <a:rPr lang="en-US" sz="2400" dirty="0"/>
            </a:br>
            <a:endParaRPr lang="en-US" sz="2400" dirty="0"/>
          </a:p>
        </p:txBody>
      </p:sp>
    </p:spTree>
    <p:extLst>
      <p:ext uri="{BB962C8B-B14F-4D97-AF65-F5344CB8AC3E}">
        <p14:creationId xmlns:p14="http://schemas.microsoft.com/office/powerpoint/2010/main" val="47657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Weighting Factor</a:t>
            </a:r>
          </a:p>
        </p:txBody>
      </p:sp>
      <p:sp>
        <p:nvSpPr>
          <p:cNvPr id="3" name="Content Placeholder 2"/>
          <p:cNvSpPr>
            <a:spLocks noGrp="1"/>
          </p:cNvSpPr>
          <p:nvPr>
            <p:ph idx="1"/>
          </p:nvPr>
        </p:nvSpPr>
        <p:spPr>
          <a:xfrm>
            <a:off x="838201" y="1825624"/>
            <a:ext cx="6564085" cy="5032375"/>
          </a:xfrm>
        </p:spPr>
        <p:txBody>
          <a:bodyPr>
            <a:normAutofit fontScale="85000" lnSpcReduction="20000"/>
          </a:bodyPr>
          <a:lstStyle/>
          <a:p>
            <a:r>
              <a:rPr lang="en-US" dirty="0"/>
              <a:t>The numerical value of a number is the sum of the products obtained by multiplying each digit by the weight of its respective position. </a:t>
            </a:r>
          </a:p>
          <a:p>
            <a:r>
              <a:rPr lang="en-US" dirty="0"/>
              <a:t>The position of each digit in a sequence has a certain numerical weight, and each digit is a multiplier of the weight of its position. The </a:t>
            </a:r>
            <a:br>
              <a:rPr lang="en-US" dirty="0"/>
            </a:br>
            <a:r>
              <a:rPr lang="en-US" dirty="0"/>
              <a:t>decimal number system is hence an example of a weighted, positional number system. The weight of each position is a power of the base number 10 </a:t>
            </a:r>
            <a:br>
              <a:rPr lang="en-US" dirty="0"/>
            </a:br>
            <a:endParaRPr lang="en-US" dirty="0"/>
          </a:p>
        </p:txBody>
      </p:sp>
      <p:pic>
        <p:nvPicPr>
          <p:cNvPr id="5" name="Picture 4"/>
          <p:cNvPicPr>
            <a:picLocks noChangeAspect="1"/>
          </p:cNvPicPr>
          <p:nvPr/>
        </p:nvPicPr>
        <p:blipFill>
          <a:blip r:embed="rId2"/>
          <a:stretch>
            <a:fillRect/>
          </a:stretch>
        </p:blipFill>
        <p:spPr>
          <a:xfrm>
            <a:off x="7402286" y="1825624"/>
            <a:ext cx="4789714" cy="2949576"/>
          </a:xfrm>
          <a:prstGeom prst="rect">
            <a:avLst/>
          </a:prstGeom>
        </p:spPr>
      </p:pic>
    </p:spTree>
    <p:extLst>
      <p:ext uri="{BB962C8B-B14F-4D97-AF65-F5344CB8AC3E}">
        <p14:creationId xmlns:p14="http://schemas.microsoft.com/office/powerpoint/2010/main" val="269699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Types of Number Systems</a:t>
            </a:r>
          </a:p>
        </p:txBody>
      </p:sp>
      <p:pic>
        <p:nvPicPr>
          <p:cNvPr id="4" name="Picture 3"/>
          <p:cNvPicPr>
            <a:picLocks noChangeAspect="1"/>
          </p:cNvPicPr>
          <p:nvPr/>
        </p:nvPicPr>
        <p:blipFill>
          <a:blip r:embed="rId2"/>
          <a:stretch>
            <a:fillRect/>
          </a:stretch>
        </p:blipFill>
        <p:spPr>
          <a:xfrm>
            <a:off x="672320" y="1825625"/>
            <a:ext cx="11519679" cy="3733346"/>
          </a:xfrm>
          <a:prstGeom prst="rect">
            <a:avLst/>
          </a:prstGeom>
        </p:spPr>
      </p:pic>
    </p:spTree>
    <p:extLst>
      <p:ext uri="{BB962C8B-B14F-4D97-AF65-F5344CB8AC3E}">
        <p14:creationId xmlns:p14="http://schemas.microsoft.com/office/powerpoint/2010/main" val="262757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4.1 Decimal number system [Base-10]</a:t>
            </a:r>
            <a:r>
              <a:rPr lang="en-US" dirty="0"/>
              <a:t> </a:t>
            </a:r>
          </a:p>
        </p:txBody>
      </p:sp>
      <p:sp>
        <p:nvSpPr>
          <p:cNvPr id="3" name="Content Placeholder 2"/>
          <p:cNvSpPr>
            <a:spLocks noGrp="1"/>
          </p:cNvSpPr>
          <p:nvPr>
            <p:ph idx="1"/>
          </p:nvPr>
        </p:nvSpPr>
        <p:spPr>
          <a:xfrm>
            <a:off x="838201" y="1825625"/>
            <a:ext cx="4967514" cy="4351338"/>
          </a:xfrm>
        </p:spPr>
        <p:txBody>
          <a:bodyPr>
            <a:normAutofit fontScale="85000" lnSpcReduction="10000"/>
          </a:bodyPr>
          <a:lstStyle/>
          <a:p>
            <a:r>
              <a:rPr lang="en-US" dirty="0"/>
              <a:t>Most people today use decimal representation to count. This </a:t>
            </a:r>
            <a:br>
              <a:rPr lang="en-US" dirty="0"/>
            </a:br>
            <a:r>
              <a:rPr lang="en-US" dirty="0"/>
              <a:t>number system uses TEN different symbols to represent </a:t>
            </a:r>
            <a:br>
              <a:rPr lang="en-US" dirty="0"/>
            </a:br>
            <a:r>
              <a:rPr lang="en-US" dirty="0"/>
              <a:t>values. In the decimal system there are 10 digit symbols</a:t>
            </a:r>
            <a:br>
              <a:rPr lang="en-US" dirty="0"/>
            </a:br>
            <a:r>
              <a:rPr lang="en-US" dirty="0"/>
              <a:t>0, 1, 2, 3, 4, 5, 6, 7, 8, and 9 </a:t>
            </a:r>
            <a:br>
              <a:rPr lang="en-US" dirty="0"/>
            </a:br>
            <a:endParaRPr lang="en-US" dirty="0"/>
          </a:p>
        </p:txBody>
      </p:sp>
      <p:pic>
        <p:nvPicPr>
          <p:cNvPr id="4" name="Picture 3"/>
          <p:cNvPicPr>
            <a:picLocks noChangeAspect="1"/>
          </p:cNvPicPr>
          <p:nvPr/>
        </p:nvPicPr>
        <p:blipFill>
          <a:blip r:embed="rId2"/>
          <a:stretch>
            <a:fillRect/>
          </a:stretch>
        </p:blipFill>
        <p:spPr>
          <a:xfrm>
            <a:off x="5870307" y="1690688"/>
            <a:ext cx="6042223" cy="3577998"/>
          </a:xfrm>
          <a:prstGeom prst="rect">
            <a:avLst/>
          </a:prstGeom>
        </p:spPr>
      </p:pic>
    </p:spTree>
    <p:extLst>
      <p:ext uri="{BB962C8B-B14F-4D97-AF65-F5344CB8AC3E}">
        <p14:creationId xmlns:p14="http://schemas.microsoft.com/office/powerpoint/2010/main" val="166902482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oftUni3_1">
  <a:themeElements>
    <a:clrScheme name="Custom 2">
      <a:dk1>
        <a:srgbClr val="2D3791"/>
      </a:dk1>
      <a:lt1>
        <a:srgbClr val="FFA000"/>
      </a:lt1>
      <a:dk2>
        <a:srgbClr val="2D3791"/>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Presentation1" id="{2A2DC80F-E538-4589-B1F3-2EED59384EB1}" vid="{85D65DBA-69AC-4F47-AE27-BEFA464CAF6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235</TotalTime>
  <Words>2866</Words>
  <Application>Microsoft Macintosh PowerPoint</Application>
  <PresentationFormat>Widescreen</PresentationFormat>
  <Paragraphs>113</Paragraphs>
  <Slides>47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Arial</vt:lpstr>
      <vt:lpstr>Arial Black</vt:lpstr>
      <vt:lpstr>Calibri</vt:lpstr>
      <vt:lpstr>Consolas</vt:lpstr>
      <vt:lpstr>Verdana</vt:lpstr>
      <vt:lpstr>Wingdings</vt:lpstr>
      <vt:lpstr>Office Theme</vt:lpstr>
      <vt:lpstr>SoftUni3_1</vt:lpstr>
      <vt:lpstr>PowerPoint Presentation</vt:lpstr>
      <vt:lpstr>Objectives</vt:lpstr>
      <vt:lpstr>Contents</vt:lpstr>
      <vt:lpstr>1. Introduction to Number Systems</vt:lpstr>
      <vt:lpstr>2. Base of a Number System</vt:lpstr>
      <vt:lpstr>2. Base of a Number System</vt:lpstr>
      <vt:lpstr>3. Weighting Factor</vt:lpstr>
      <vt:lpstr>4. Types of Number Systems</vt:lpstr>
      <vt:lpstr>4.1 Decimal number system [Base-10] </vt:lpstr>
      <vt:lpstr>4.2. Binary number system [Base-2] </vt:lpstr>
      <vt:lpstr>4.2. Binary number system [Base-2] </vt:lpstr>
      <vt:lpstr>4.3. Octal number system [Base-8] </vt:lpstr>
      <vt:lpstr>4.4 Hexadecimal number system [Base-16] </vt:lpstr>
      <vt:lpstr>4.4 Hexadecimal number system [Base-16] </vt:lpstr>
      <vt:lpstr>4.5 Common rules of number systems </vt:lpstr>
      <vt:lpstr>4.5 Common rules of number systems </vt:lpstr>
      <vt:lpstr>4.5 Common rules of number systems </vt:lpstr>
      <vt:lpstr>4.5 Common rules of number systems </vt:lpstr>
      <vt:lpstr>5. Number System Conversions</vt:lpstr>
      <vt:lpstr>5. Number System Conversions</vt:lpstr>
      <vt:lpstr>5. Number System Conversions</vt:lpstr>
      <vt:lpstr>5. Number System Conversions</vt:lpstr>
      <vt:lpstr>5. Number System Conversions</vt:lpstr>
      <vt:lpstr>5. Number System Conversions</vt:lpstr>
      <vt:lpstr>5. Number System Conversions</vt:lpstr>
      <vt:lpstr>5. Number System Conversions</vt:lpstr>
      <vt:lpstr>5. Number System Conversions</vt:lpstr>
      <vt:lpstr>5. Number System Conversions</vt:lpstr>
      <vt:lpstr>5. Number System Conversions</vt:lpstr>
      <vt:lpstr>6. Binary Codes</vt:lpstr>
      <vt:lpstr>6. Binary Codes</vt:lpstr>
      <vt:lpstr>6.1 Alphanumeric codes </vt:lpstr>
      <vt:lpstr>6.1 Alphanumeric codes </vt:lpstr>
      <vt:lpstr>6.1 Alphanumeric codes </vt:lpstr>
      <vt:lpstr>6.1 Alphanumeric codes </vt:lpstr>
      <vt:lpstr>6.1 Alphanumeric codes </vt:lpstr>
      <vt:lpstr>6.1 Alphanumeric codes </vt:lpstr>
      <vt:lpstr>7. Summary</vt:lpstr>
      <vt:lpstr>8.Frequently asked questions</vt:lpstr>
      <vt:lpstr>8.Frequently asked questions</vt:lpstr>
      <vt:lpstr>8.Frequently asked questions</vt:lpstr>
      <vt:lpstr>8.Frequently asked questions</vt:lpstr>
      <vt:lpstr>8.Frequently asked questions</vt:lpstr>
      <vt:lpstr>9. Exercises</vt:lpstr>
      <vt:lpstr>9. Exercises</vt:lpstr>
      <vt:lpstr>9. Exercises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Dinhkym Dinhkym</dc:creator>
  <cp:lastModifiedBy>Microsoft Office User</cp:lastModifiedBy>
  <cp:revision>47</cp:revision>
  <dcterms:created xsi:type="dcterms:W3CDTF">2015-08-26T02:19:51Z</dcterms:created>
  <dcterms:modified xsi:type="dcterms:W3CDTF">2021-05-03T12:11:54Z</dcterms:modified>
</cp:coreProperties>
</file>