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Lst>
  <p:notesMasterIdLst>
    <p:notesMasterId r:id="rId43"/>
  </p:notesMasterIdLst>
  <p:handoutMasterIdLst>
    <p:handoutMasterId r:id="rId44"/>
  </p:handout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791"/>
    <a:srgbClr val="F06E28"/>
    <a:srgbClr val="1200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01"/>
    <p:restoredTop sz="91667"/>
  </p:normalViewPr>
  <p:slideViewPr>
    <p:cSldViewPr snapToGrid="0" snapToObjects="1">
      <p:cViewPr varScale="1">
        <p:scale>
          <a:sx n="95" d="100"/>
          <a:sy n="95" d="100"/>
        </p:scale>
        <p:origin x="216" y="61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C51BE-9B66-B447-8629-F07BEC8B0A22}" type="datetimeFigureOut">
              <a:rPr lang="en-US" smtClean="0"/>
              <a:t>5/3/21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9C81B-2B23-F740-97B9-1E5157854B66}" type="slidenum">
              <a:rPr lang="en-US" smtClean="0"/>
              <a:t>‹#›</a:t>
            </a:fld>
            <a:endParaRPr lang="en-US"/>
          </a:p>
        </p:txBody>
      </p:sp>
    </p:spTree>
    <p:extLst>
      <p:ext uri="{BB962C8B-B14F-4D97-AF65-F5344CB8AC3E}">
        <p14:creationId xmlns:p14="http://schemas.microsoft.com/office/powerpoint/2010/main" val="403051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7B61A-075D-404E-B197-788465D82141}" type="datetimeFigureOut">
              <a:rPr lang="en-VN" smtClean="0"/>
              <a:t>03/05/2021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5E25-2729-6B4E-BAA8-8C14245BC546}" type="slidenum">
              <a:rPr lang="en-VN" smtClean="0"/>
              <a:t>‹#›</a:t>
            </a:fld>
            <a:endParaRPr lang="en-VN"/>
          </a:p>
        </p:txBody>
      </p:sp>
    </p:spTree>
    <p:extLst>
      <p:ext uri="{BB962C8B-B14F-4D97-AF65-F5344CB8AC3E}">
        <p14:creationId xmlns:p14="http://schemas.microsoft.com/office/powerpoint/2010/main" val="351292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2" name="Title 1"/>
          <p:cNvSpPr>
            <a:spLocks noGrp="1"/>
          </p:cNvSpPr>
          <p:nvPr>
            <p:ph type="ctrTitle" hasCustomPrompt="1"/>
          </p:nvPr>
        </p:nvSpPr>
        <p:spPr>
          <a:xfrm>
            <a:off x="1778780" y="596900"/>
            <a:ext cx="7941733" cy="1358900"/>
          </a:xfrm>
          <a:prstGeom prst="rect">
            <a:avLst/>
          </a:prstGeom>
        </p:spPr>
        <p:txBody>
          <a:bodyPr/>
          <a:lstStyle>
            <a:lvl1pPr algn="r">
              <a:defRPr sz="3600" b="1">
                <a:solidFill>
                  <a:srgbClr val="FFFFFF"/>
                </a:solidFill>
              </a:defRPr>
            </a:lvl1pPr>
          </a:lstStyle>
          <a:p>
            <a:r>
              <a:rPr lang="vi-VN" dirty="0"/>
              <a:t>HEADLINE</a:t>
            </a:r>
            <a:br>
              <a:rPr lang="vi-VN" dirty="0"/>
            </a:br>
            <a:r>
              <a:rPr lang="vi-VN" dirty="0"/>
              <a:t>HERE</a:t>
            </a:r>
            <a:endParaRPr lang="en-US" dirty="0"/>
          </a:p>
        </p:txBody>
      </p:sp>
      <p:sp>
        <p:nvSpPr>
          <p:cNvPr id="3" name="Subtitle 2"/>
          <p:cNvSpPr>
            <a:spLocks noGrp="1"/>
          </p:cNvSpPr>
          <p:nvPr>
            <p:ph type="subTitle" idx="1" hasCustomPrompt="1"/>
          </p:nvPr>
        </p:nvSpPr>
        <p:spPr>
          <a:xfrm>
            <a:off x="1778780" y="2070100"/>
            <a:ext cx="7941733" cy="812800"/>
          </a:xfrm>
        </p:spPr>
        <p:txBody>
          <a:bodyPr>
            <a:normAutofit/>
          </a:bodyPr>
          <a:lstStyle>
            <a:lvl1pPr marL="0" indent="0" algn="r">
              <a:buNone/>
              <a:defRPr sz="2000" b="1">
                <a:solidFill>
                  <a:srgbClr val="F06E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dirty="0"/>
              <a:t>Full name</a:t>
            </a:r>
          </a:p>
          <a:p>
            <a:r>
              <a:rPr lang="vi-VN" dirty="0"/>
              <a:t>Title</a:t>
            </a:r>
            <a:endParaRPr lang="en-US" dirty="0"/>
          </a:p>
        </p:txBody>
      </p:sp>
      <p:pic>
        <p:nvPicPr>
          <p:cNvPr id="9" name="Picture 8"/>
          <p:cNvPicPr>
            <a:picLocks noChangeAspect="1"/>
          </p:cNvPicPr>
          <p:nvPr userDrawn="1"/>
        </p:nvPicPr>
        <p:blipFill>
          <a:blip r:embed="rId3"/>
          <a:stretch>
            <a:fillRect/>
          </a:stretch>
        </p:blipFill>
        <p:spPr>
          <a:xfrm>
            <a:off x="9974513" y="596900"/>
            <a:ext cx="271780" cy="1358900"/>
          </a:xfrm>
          <a:prstGeom prst="rect">
            <a:avLst/>
          </a:prstGeom>
        </p:spPr>
      </p:pic>
    </p:spTree>
    <p:extLst>
      <p:ext uri="{BB962C8B-B14F-4D97-AF65-F5344CB8AC3E}">
        <p14:creationId xmlns:p14="http://schemas.microsoft.com/office/powerpoint/2010/main" val="127895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10637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6" name="Rectangle 5"/>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5409212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1024818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8319697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6697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1"/>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5/3/21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1461551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5/3/21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79316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80F1A8-532C-4443-BDB9-44438A972E15}"/>
              </a:ext>
            </a:extLst>
          </p:cNvPr>
          <p:cNvSpPr/>
          <p:nvPr/>
        </p:nvSpPr>
        <p:spPr>
          <a:xfrm>
            <a:off x="3493"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5/3/21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34467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5/3/21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821123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989926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hasCustomPrompt="1"/>
          </p:nvPr>
        </p:nvSpPr>
        <p:spPr/>
        <p:txBody>
          <a:bodyPr/>
          <a:lstStyle>
            <a:lvl1pPr>
              <a:defRPr baseline="0">
                <a:solidFill>
                  <a:srgbClr val="F06E28"/>
                </a:solidFill>
              </a:defRPr>
            </a:lvl1pPr>
            <a:lvl2pPr>
              <a:defRPr>
                <a:solidFill>
                  <a:srgbClr val="2E3791"/>
                </a:solidFill>
              </a:defRPr>
            </a:lvl2pPr>
            <a:lvl3pPr>
              <a:defRPr>
                <a:solidFill>
                  <a:srgbClr val="2E3791"/>
                </a:solidFill>
              </a:defRPr>
            </a:lvl3pPr>
            <a:lvl4pPr>
              <a:defRPr>
                <a:solidFill>
                  <a:srgbClr val="2E3791"/>
                </a:solidFill>
              </a:defRPr>
            </a:lvl4pPr>
            <a:lvl5pPr>
              <a:defRPr>
                <a:solidFill>
                  <a:srgbClr val="2E3791"/>
                </a:solidFill>
              </a:defRPr>
            </a:lvl5pPr>
          </a:lstStyle>
          <a:p>
            <a:pPr lvl="0"/>
            <a:r>
              <a:rPr lang="vi-VN" dirty="0"/>
              <a:t>Heading 1</a:t>
            </a:r>
            <a:endParaRPr lang="en-US" dirty="0"/>
          </a:p>
          <a:p>
            <a:pPr lvl="1"/>
            <a:r>
              <a:rPr lang="en-US" dirty="0"/>
              <a:t>S</a:t>
            </a:r>
            <a:r>
              <a:rPr lang="vi-VN" dirty="0"/>
              <a:t>ub heading</a:t>
            </a:r>
            <a:endParaRPr lang="en-US" dirty="0"/>
          </a:p>
          <a:p>
            <a:pPr lvl="2"/>
            <a:r>
              <a:rPr lang="vi-VN" dirty="0"/>
              <a:t>Content</a:t>
            </a:r>
            <a:endParaRPr lang="en-US" dirty="0"/>
          </a:p>
          <a:p>
            <a:pPr lvl="3"/>
            <a:r>
              <a:rPr lang="vi-VN" dirty="0"/>
              <a:t>Sub</a:t>
            </a:r>
            <a:endParaRPr lang="en-US" dirty="0"/>
          </a:p>
          <a:p>
            <a:pPr lvl="4"/>
            <a:r>
              <a:rPr lang="vi-VN" dirty="0"/>
              <a:t>Sub</a:t>
            </a:r>
            <a:endParaRPr lang="en-US" dirty="0"/>
          </a:p>
        </p:txBody>
      </p:sp>
      <p:sp>
        <p:nvSpPr>
          <p:cNvPr id="9" name="Title 1"/>
          <p:cNvSpPr>
            <a:spLocks noGrp="1"/>
          </p:cNvSpPr>
          <p:nvPr>
            <p:ph type="title" hasCustomPrompt="1"/>
          </p:nvPr>
        </p:nvSpPr>
        <p:spPr>
          <a:xfrm>
            <a:off x="5452533" y="466972"/>
            <a:ext cx="6129867" cy="802782"/>
          </a:xfrm>
          <a:prstGeom prst="rect">
            <a:avLst/>
          </a:prstGeom>
        </p:spPr>
        <p:txBody>
          <a:bodyPr>
            <a:normAutofit/>
          </a:bodyPr>
          <a:lstStyle>
            <a:lvl1pPr>
              <a:defRPr sz="3600" b="1">
                <a:solidFill>
                  <a:srgbClr val="2E3791"/>
                </a:solidFill>
                <a:latin typeface="+mj-lt"/>
              </a:defRPr>
            </a:lvl1pPr>
          </a:lstStyle>
          <a:p>
            <a:r>
              <a:rPr lang="vi-VN" dirty="0"/>
              <a:t>HEADLINE HERE</a:t>
            </a:r>
            <a:endParaRPr lang="en-US" dirty="0"/>
          </a:p>
        </p:txBody>
      </p:sp>
    </p:spTree>
    <p:extLst>
      <p:ext uri="{BB962C8B-B14F-4D97-AF65-F5344CB8AC3E}">
        <p14:creationId xmlns:p14="http://schemas.microsoft.com/office/powerpoint/2010/main" val="113347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t"/>
          <a:lstStyle>
            <a:lvl1pPr algn="r">
              <a:defRPr sz="4000" b="1" cap="all">
                <a:solidFill>
                  <a:srgbClr val="2E3791"/>
                </a:solidFill>
              </a:defRPr>
            </a:lvl1pPr>
          </a:lstStyle>
          <a:p>
            <a:r>
              <a:rPr lang="vi-VN" dirty="0"/>
              <a:t>HEADLINE</a:t>
            </a:r>
            <a:br>
              <a:rPr lang="vi-VN" dirty="0"/>
            </a:br>
            <a:r>
              <a:rPr lang="vi-VN" dirty="0"/>
              <a:t>here</a:t>
            </a:r>
            <a:endParaRPr lang="en-US" dirty="0"/>
          </a:p>
        </p:txBody>
      </p:sp>
      <p:sp>
        <p:nvSpPr>
          <p:cNvPr id="3" name="Text Placeholder 2"/>
          <p:cNvSpPr>
            <a:spLocks noGrp="1"/>
          </p:cNvSpPr>
          <p:nvPr>
            <p:ph type="body" idx="1" hasCustomPrompt="1"/>
          </p:nvPr>
        </p:nvSpPr>
        <p:spPr>
          <a:xfrm>
            <a:off x="963085" y="4270376"/>
            <a:ext cx="10619316" cy="1500187"/>
          </a:xfrm>
        </p:spPr>
        <p:txBody>
          <a:bodyPr anchor="b"/>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351453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sz="half" idx="1"/>
          </p:nvPr>
        </p:nvSpPr>
        <p:spPr>
          <a:xfrm>
            <a:off x="609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655734" y="571502"/>
            <a:ext cx="5926665" cy="802782"/>
          </a:xfrm>
          <a:prstGeom prst="rect">
            <a:avLst/>
          </a:prstGeom>
        </p:spPr>
        <p:txBody>
          <a:bodyPr>
            <a:normAutofit/>
          </a:bodyPr>
          <a:lstStyle>
            <a:lvl1pPr>
              <a:defRPr sz="2000">
                <a:solidFill>
                  <a:srgbClr val="2E3791"/>
                </a:solidFill>
              </a:defRPr>
            </a:lvl1pPr>
          </a:lstStyle>
          <a:p>
            <a:r>
              <a:rPr lang="en-US" dirty="0"/>
              <a:t>Click to edit Master title style</a:t>
            </a:r>
          </a:p>
        </p:txBody>
      </p:sp>
      <p:sp>
        <p:nvSpPr>
          <p:cNvPr id="12"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5/3/21</a:t>
            </a:fld>
            <a:endParaRPr lang="en-US" dirty="0"/>
          </a:p>
        </p:txBody>
      </p:sp>
      <p:sp>
        <p:nvSpPr>
          <p:cNvPr id="13"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105471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p:nvPr>
        </p:nvSpPr>
        <p:spPr>
          <a:xfrm>
            <a:off x="7433734" y="2"/>
            <a:ext cx="4148665" cy="802782"/>
          </a:xfrm>
          <a:prstGeom prst="rect">
            <a:avLst/>
          </a:prstGeom>
        </p:spPr>
        <p:txBody>
          <a:bodyPr>
            <a:normAutofit/>
          </a:bodyPr>
          <a:lstStyle>
            <a:lvl1pPr>
              <a:defRPr sz="2000">
                <a:solidFill>
                  <a:srgbClr val="2E3791"/>
                </a:solidFill>
              </a:defRPr>
            </a:lvl1pPr>
          </a:lstStyle>
          <a:p>
            <a:r>
              <a:rPr lang="en-US" dirty="0"/>
              <a:t>Click to edit Master title style</a:t>
            </a:r>
          </a:p>
        </p:txBody>
      </p:sp>
      <p:sp>
        <p:nvSpPr>
          <p:cNvPr id="10"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5/3/21</a:t>
            </a:fld>
            <a:endParaRPr lang="en-US" dirty="0"/>
          </a:p>
        </p:txBody>
      </p:sp>
      <p:sp>
        <p:nvSpPr>
          <p:cNvPr id="11"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27887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icture Placeholder 2"/>
          <p:cNvSpPr>
            <a:spLocks noGrp="1"/>
          </p:cNvSpPr>
          <p:nvPr>
            <p:ph type="pic" idx="1"/>
          </p:nvPr>
        </p:nvSpPr>
        <p:spPr>
          <a:xfrm>
            <a:off x="7078133" y="2870200"/>
            <a:ext cx="5113867" cy="398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p:nvPr>
        </p:nvSpPr>
        <p:spPr>
          <a:xfrm>
            <a:off x="963085" y="4406900"/>
            <a:ext cx="5386916" cy="1930400"/>
          </a:xfrm>
          <a:prstGeom prst="rect">
            <a:avLst/>
          </a:prstGeom>
        </p:spPr>
        <p:txBody>
          <a:bodyPr anchor="t"/>
          <a:lstStyle>
            <a:lvl1pPr algn="r">
              <a:defRPr sz="2800" b="1" cap="all">
                <a:solidFill>
                  <a:srgbClr val="2E3791"/>
                </a:solidFill>
              </a:defRPr>
            </a:lvl1pPr>
          </a:lstStyle>
          <a:p>
            <a:r>
              <a:rPr lang="en-US" dirty="0"/>
              <a:t>Click to edit Master title style</a:t>
            </a:r>
          </a:p>
        </p:txBody>
      </p:sp>
      <p:sp>
        <p:nvSpPr>
          <p:cNvPr id="8" name="Text Placeholder 2"/>
          <p:cNvSpPr>
            <a:spLocks noGrp="1"/>
          </p:cNvSpPr>
          <p:nvPr>
            <p:ph type="body" idx="10"/>
          </p:nvPr>
        </p:nvSpPr>
        <p:spPr>
          <a:xfrm>
            <a:off x="963085" y="2906714"/>
            <a:ext cx="5386916" cy="12588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9471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ctr"/>
          <a:lstStyle>
            <a:lvl1pPr algn="r">
              <a:defRPr sz="4000" b="1" cap="all">
                <a:solidFill>
                  <a:srgbClr val="2E3791"/>
                </a:solidFill>
              </a:defRPr>
            </a:lvl1pPr>
          </a:lstStyle>
          <a:p>
            <a:r>
              <a:rPr lang="vi-VN" dirty="0"/>
              <a:t>THANK YOU!</a:t>
            </a:r>
            <a:endParaRPr lang="en-US" dirty="0"/>
          </a:p>
        </p:txBody>
      </p:sp>
      <p:sp>
        <p:nvSpPr>
          <p:cNvPr id="3" name="Text Placeholder 2"/>
          <p:cNvSpPr>
            <a:spLocks noGrp="1"/>
          </p:cNvSpPr>
          <p:nvPr>
            <p:ph type="body" idx="1" hasCustomPrompt="1"/>
          </p:nvPr>
        </p:nvSpPr>
        <p:spPr>
          <a:xfrm>
            <a:off x="963085" y="4270376"/>
            <a:ext cx="10619316" cy="1500187"/>
          </a:xfrm>
        </p:spPr>
        <p:txBody>
          <a:bodyPr anchor="ctr"/>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199889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068692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951C9B-3DEE-4E28-8D4C-55505E0CB6AB}"/>
              </a:ext>
            </a:extLst>
          </p:cNvPr>
          <p:cNvSpPr/>
          <p:nvPr/>
        </p:nvSpPr>
        <p:spPr>
          <a:xfrm>
            <a:off x="-4764" y="1524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5/3/21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1425568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9B051-E427-A24A-B2DE-63B217F2562D}" type="datetimeFigureOut">
              <a:rPr lang="en-US" smtClean="0"/>
              <a:t>5/3/21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76BAB-5F5A-164F-A24E-8AA161AED09D}" type="slidenum">
              <a:rPr lang="en-US" smtClean="0"/>
              <a:t>‹#›</a:t>
            </a:fld>
            <a:endParaRPr lang="en-US"/>
          </a:p>
        </p:txBody>
      </p:sp>
    </p:spTree>
    <p:extLst>
      <p:ext uri="{BB962C8B-B14F-4D97-AF65-F5344CB8AC3E}">
        <p14:creationId xmlns:p14="http://schemas.microsoft.com/office/powerpoint/2010/main" val="38779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xStyles>
    <p:titleStyle>
      <a:lvl1pPr algn="r" defTabSz="457200" rtl="0" eaLnBrk="1" latinLnBrk="0" hangingPunct="1">
        <a:spcBef>
          <a:spcPct val="0"/>
        </a:spcBef>
        <a:buNone/>
        <a:defRPr sz="28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E379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E379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E379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2E379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E379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5/3/21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8739830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0300" y="3365500"/>
            <a:ext cx="184666"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08F3E06-9A1B-9C4D-9E7D-F1EF53AC3799}"/>
              </a:ext>
            </a:extLst>
          </p:cNvPr>
          <p:cNvSpPr txBox="1"/>
          <p:nvPr/>
        </p:nvSpPr>
        <p:spPr>
          <a:xfrm>
            <a:off x="645459" y="658906"/>
            <a:ext cx="9224682" cy="1754326"/>
          </a:xfrm>
          <a:prstGeom prst="rect">
            <a:avLst/>
          </a:prstGeom>
          <a:noFill/>
        </p:spPr>
        <p:txBody>
          <a:bodyPr wrap="square" rtlCol="0">
            <a:spAutoFit/>
          </a:bodyPr>
          <a:lstStyle/>
          <a:p>
            <a:pPr algn="r"/>
            <a:r>
              <a:rPr lang="en-US" sz="5400">
                <a:solidFill>
                  <a:schemeClr val="bg1"/>
                </a:solidFill>
              </a:rPr>
              <a:t>Lecture 03: </a:t>
            </a:r>
            <a:r>
              <a:rPr lang="en-US" sz="5400" dirty="0">
                <a:solidFill>
                  <a:schemeClr val="bg1"/>
                </a:solidFill>
              </a:rPr>
              <a:t>Operating System</a:t>
            </a:r>
          </a:p>
        </p:txBody>
      </p:sp>
    </p:spTree>
    <p:extLst>
      <p:ext uri="{BB962C8B-B14F-4D97-AF65-F5344CB8AC3E}">
        <p14:creationId xmlns:p14="http://schemas.microsoft.com/office/powerpoint/2010/main" val="56570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5.3 Functions of an operating system</a:t>
            </a:r>
            <a:r>
              <a:rPr lang="en-US" dirty="0"/>
              <a:t> </a:t>
            </a:r>
          </a:p>
        </p:txBody>
      </p:sp>
      <p:sp>
        <p:nvSpPr>
          <p:cNvPr id="3" name="Content Placeholder 2"/>
          <p:cNvSpPr>
            <a:spLocks noGrp="1"/>
          </p:cNvSpPr>
          <p:nvPr>
            <p:ph idx="1"/>
          </p:nvPr>
        </p:nvSpPr>
        <p:spPr>
          <a:xfrm>
            <a:off x="838200" y="1825624"/>
            <a:ext cx="10515600" cy="4575175"/>
          </a:xfrm>
        </p:spPr>
        <p:txBody>
          <a:bodyPr>
            <a:normAutofit lnSpcReduction="10000"/>
          </a:bodyPr>
          <a:lstStyle/>
          <a:p>
            <a:r>
              <a:rPr lang="en-US" sz="2400" b="1" dirty="0"/>
              <a:t>Secondary memory management</a:t>
            </a:r>
            <a:r>
              <a:rPr lang="en-US" sz="2400" dirty="0"/>
              <a:t> </a:t>
            </a:r>
          </a:p>
          <a:p>
            <a:r>
              <a:rPr lang="en-US" sz="2400" dirty="0"/>
              <a:t>The operating system is responsible for the following</a:t>
            </a:r>
            <a:br>
              <a:rPr lang="en-US" sz="2400" dirty="0"/>
            </a:br>
            <a:r>
              <a:rPr lang="en-US" sz="2400" dirty="0"/>
              <a:t>activities for accomplishing the disk management functions:</a:t>
            </a:r>
            <a:br>
              <a:rPr lang="en-US" sz="2400" dirty="0"/>
            </a:br>
            <a:r>
              <a:rPr lang="en-US" sz="2400" dirty="0"/>
              <a:t>+Free space management</a:t>
            </a:r>
            <a:br>
              <a:rPr lang="en-US" sz="2400" dirty="0"/>
            </a:br>
            <a:r>
              <a:rPr lang="en-US" sz="2400" dirty="0"/>
              <a:t>+Storage allocation</a:t>
            </a:r>
            <a:br>
              <a:rPr lang="en-US" sz="2400" dirty="0"/>
            </a:br>
            <a:r>
              <a:rPr lang="en-US" sz="2400" dirty="0"/>
              <a:t>+Disk scheduling </a:t>
            </a:r>
          </a:p>
          <a:p>
            <a:r>
              <a:rPr lang="en-US" sz="2400" b="1" i="1" dirty="0"/>
              <a:t>Device (I/O) management</a:t>
            </a:r>
            <a:r>
              <a:rPr lang="en-US" sz="2400" dirty="0"/>
              <a:t> </a:t>
            </a:r>
          </a:p>
          <a:p>
            <a:pPr marL="0" indent="0">
              <a:buNone/>
            </a:pPr>
            <a:r>
              <a:rPr lang="en-US" sz="2400" dirty="0"/>
              <a:t>One of the purposes of an operating system is to hide the peculiarities of </a:t>
            </a:r>
            <a:r>
              <a:rPr lang="en-US" sz="2400" dirty="0" err="1"/>
              <a:t>specifc</a:t>
            </a:r>
            <a:r>
              <a:rPr lang="en-US" sz="2400" dirty="0"/>
              <a:t> hardware devices from the user </a:t>
            </a:r>
          </a:p>
          <a:p>
            <a:pPr marL="0" indent="0">
              <a:buNone/>
            </a:pPr>
            <a:r>
              <a:rPr lang="en-US" sz="2400" dirty="0"/>
              <a:t>+ A buffer memory system</a:t>
            </a:r>
            <a:br>
              <a:rPr lang="en-US" sz="2400" dirty="0"/>
            </a:br>
            <a:r>
              <a:rPr lang="en-US" sz="2400" dirty="0"/>
              <a:t>+ A general device driver program</a:t>
            </a:r>
            <a:br>
              <a:rPr lang="en-US" sz="2400" dirty="0"/>
            </a:br>
            <a:r>
              <a:rPr lang="en-US" sz="2400" dirty="0"/>
              <a:t>+ Drivers for </a:t>
            </a:r>
            <a:r>
              <a:rPr lang="en-US" sz="2400" dirty="0" err="1"/>
              <a:t>specifc</a:t>
            </a:r>
            <a:r>
              <a:rPr lang="en-US" sz="2400" dirty="0"/>
              <a:t> hardware devices </a:t>
            </a:r>
          </a:p>
        </p:txBody>
      </p:sp>
    </p:spTree>
    <p:extLst>
      <p:ext uri="{BB962C8B-B14F-4D97-AF65-F5344CB8AC3E}">
        <p14:creationId xmlns:p14="http://schemas.microsoft.com/office/powerpoint/2010/main" val="121991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5.3 Functions of an operating system</a:t>
            </a:r>
            <a:r>
              <a:rPr lang="en-US" dirty="0"/>
              <a:t> </a:t>
            </a:r>
          </a:p>
        </p:txBody>
      </p:sp>
      <p:sp>
        <p:nvSpPr>
          <p:cNvPr id="3" name="Content Placeholder 2"/>
          <p:cNvSpPr>
            <a:spLocks noGrp="1"/>
          </p:cNvSpPr>
          <p:nvPr>
            <p:ph idx="1"/>
          </p:nvPr>
        </p:nvSpPr>
        <p:spPr/>
        <p:txBody>
          <a:bodyPr>
            <a:normAutofit fontScale="92500"/>
          </a:bodyPr>
          <a:lstStyle/>
          <a:p>
            <a:r>
              <a:rPr lang="en-US" b="1" i="1" dirty="0"/>
              <a:t>File management</a:t>
            </a:r>
          </a:p>
          <a:p>
            <a:r>
              <a:rPr lang="en-US" dirty="0"/>
              <a:t>The operating system is responsible for the following activities for accomplishing the </a:t>
            </a:r>
            <a:r>
              <a:rPr lang="en-US" dirty="0" err="1"/>
              <a:t>fle</a:t>
            </a:r>
            <a:r>
              <a:rPr lang="en-US" dirty="0"/>
              <a:t> management functions:</a:t>
            </a:r>
            <a:br>
              <a:rPr lang="en-US" dirty="0"/>
            </a:br>
            <a:r>
              <a:rPr lang="en-US" dirty="0"/>
              <a:t>+ Creation and deletion of </a:t>
            </a:r>
            <a:r>
              <a:rPr lang="en-US" dirty="0" err="1"/>
              <a:t>fles</a:t>
            </a:r>
            <a:br>
              <a:rPr lang="en-US" dirty="0"/>
            </a:br>
            <a:r>
              <a:rPr lang="en-US" dirty="0"/>
              <a:t>+ Creation and deletion of directory</a:t>
            </a:r>
            <a:br>
              <a:rPr lang="en-US" dirty="0"/>
            </a:br>
            <a:r>
              <a:rPr lang="en-US" dirty="0"/>
              <a:t>+ Support of primitives for manipulating </a:t>
            </a:r>
            <a:r>
              <a:rPr lang="en-US" dirty="0" err="1"/>
              <a:t>fles</a:t>
            </a:r>
            <a:r>
              <a:rPr lang="en-US" dirty="0"/>
              <a:t> and directories</a:t>
            </a:r>
            <a:br>
              <a:rPr lang="en-US" dirty="0"/>
            </a:br>
            <a:r>
              <a:rPr lang="en-US" dirty="0"/>
              <a:t>+ Mapping of </a:t>
            </a:r>
            <a:r>
              <a:rPr lang="en-US" dirty="0" err="1"/>
              <a:t>fles</a:t>
            </a:r>
            <a:r>
              <a:rPr lang="en-US" dirty="0"/>
              <a:t> onto disk storage</a:t>
            </a:r>
            <a:br>
              <a:rPr lang="en-US" dirty="0"/>
            </a:br>
            <a:r>
              <a:rPr lang="en-US" dirty="0"/>
              <a:t>+ Backup of </a:t>
            </a:r>
            <a:r>
              <a:rPr lang="en-US" dirty="0" err="1"/>
              <a:t>fles</a:t>
            </a:r>
            <a:r>
              <a:rPr lang="en-US" dirty="0"/>
              <a:t> on stable (non-volatile) storage </a:t>
            </a:r>
            <a:br>
              <a:rPr lang="en-US" dirty="0"/>
            </a:br>
            <a:r>
              <a:rPr lang="en-US" dirty="0"/>
              <a:t> </a:t>
            </a:r>
          </a:p>
        </p:txBody>
      </p:sp>
    </p:spTree>
    <p:extLst>
      <p:ext uri="{BB962C8B-B14F-4D97-AF65-F5344CB8AC3E}">
        <p14:creationId xmlns:p14="http://schemas.microsoft.com/office/powerpoint/2010/main" val="192534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5.3 Functions of an operating system</a:t>
            </a:r>
            <a:r>
              <a:rPr lang="en-US" dirty="0"/>
              <a:t> </a:t>
            </a:r>
          </a:p>
        </p:txBody>
      </p:sp>
      <p:sp>
        <p:nvSpPr>
          <p:cNvPr id="3" name="Content Placeholder 2"/>
          <p:cNvSpPr>
            <a:spLocks noGrp="1"/>
          </p:cNvSpPr>
          <p:nvPr>
            <p:ph idx="1"/>
          </p:nvPr>
        </p:nvSpPr>
        <p:spPr/>
        <p:txBody>
          <a:bodyPr/>
          <a:lstStyle/>
          <a:p>
            <a:r>
              <a:rPr lang="en-US" b="1" i="1" dirty="0"/>
              <a:t>Protection</a:t>
            </a:r>
            <a:r>
              <a:rPr lang="en-US" dirty="0"/>
              <a:t> </a:t>
            </a:r>
          </a:p>
          <a:p>
            <a:pPr marL="0" indent="0">
              <a:buNone/>
            </a:pPr>
            <a:r>
              <a:rPr lang="en-US" dirty="0"/>
              <a:t>Protection refers to a mechanism for controlling the access of programs, processes, or users to the resources </a:t>
            </a:r>
            <a:r>
              <a:rPr lang="en-US" dirty="0" err="1"/>
              <a:t>defned</a:t>
            </a:r>
            <a:r>
              <a:rPr lang="en-US" dirty="0"/>
              <a:t> by a computer and the controls to be imposed, together with some means of enforcement. </a:t>
            </a:r>
          </a:p>
          <a:p>
            <a:pPr marL="0" indent="0">
              <a:buNone/>
            </a:pPr>
            <a:r>
              <a:rPr lang="en-US" dirty="0"/>
              <a:t>For example, the various processes in an operating system must be protected from each other’s activities </a:t>
            </a:r>
            <a:br>
              <a:rPr lang="en-US" dirty="0"/>
            </a:br>
            <a:endParaRPr lang="en-US" dirty="0"/>
          </a:p>
        </p:txBody>
      </p:sp>
    </p:spTree>
    <p:extLst>
      <p:ext uri="{BB962C8B-B14F-4D97-AF65-F5344CB8AC3E}">
        <p14:creationId xmlns:p14="http://schemas.microsoft.com/office/powerpoint/2010/main" val="120678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5.4 Components of an operating system</a:t>
            </a:r>
            <a:r>
              <a:rPr lang="en-US" dirty="0"/>
              <a:t> </a:t>
            </a:r>
            <a:br>
              <a:rPr lang="en-US" dirty="0"/>
            </a:br>
            <a:endParaRPr lang="en-US" dirty="0"/>
          </a:p>
        </p:txBody>
      </p:sp>
      <p:sp>
        <p:nvSpPr>
          <p:cNvPr id="3" name="Content Placeholder 2"/>
          <p:cNvSpPr>
            <a:spLocks noGrp="1"/>
          </p:cNvSpPr>
          <p:nvPr>
            <p:ph idx="1"/>
          </p:nvPr>
        </p:nvSpPr>
        <p:spPr>
          <a:xfrm>
            <a:off x="429380" y="1825625"/>
            <a:ext cx="8088086" cy="4351338"/>
          </a:xfrm>
        </p:spPr>
        <p:txBody>
          <a:bodyPr>
            <a:normAutofit fontScale="92500" lnSpcReduction="20000"/>
          </a:bodyPr>
          <a:lstStyle/>
          <a:p>
            <a:r>
              <a:rPr lang="en-US" b="1" i="1" dirty="0"/>
              <a:t>Command interpreter</a:t>
            </a:r>
            <a:r>
              <a:rPr lang="en-US" dirty="0"/>
              <a:t> </a:t>
            </a:r>
          </a:p>
          <a:p>
            <a:r>
              <a:rPr lang="en-US" dirty="0"/>
              <a:t>Many commands are given to the operating system by control statements. A program that reads and interprets control statements is automatically executed. This program is variously called (a) the control card interpreter, (b) the command line interpreter, (c) the shell (in UNIX), and so on.</a:t>
            </a:r>
            <a:br>
              <a:rPr lang="en-US" dirty="0"/>
            </a:br>
            <a:r>
              <a:rPr lang="en-US" dirty="0"/>
              <a:t>Its function is quite simple: it gets the command statement and executes it </a:t>
            </a:r>
            <a:br>
              <a:rPr lang="en-US" dirty="0"/>
            </a:br>
            <a:endParaRPr lang="en-US" dirty="0"/>
          </a:p>
        </p:txBody>
      </p:sp>
      <p:pic>
        <p:nvPicPr>
          <p:cNvPr id="4" name="Picture 3"/>
          <p:cNvPicPr>
            <a:picLocks noChangeAspect="1"/>
          </p:cNvPicPr>
          <p:nvPr/>
        </p:nvPicPr>
        <p:blipFill>
          <a:blip r:embed="rId2"/>
          <a:stretch>
            <a:fillRect/>
          </a:stretch>
        </p:blipFill>
        <p:spPr>
          <a:xfrm>
            <a:off x="8606744" y="2387373"/>
            <a:ext cx="3585256" cy="2725699"/>
          </a:xfrm>
          <a:prstGeom prst="rect">
            <a:avLst/>
          </a:prstGeom>
        </p:spPr>
      </p:pic>
    </p:spTree>
    <p:extLst>
      <p:ext uri="{BB962C8B-B14F-4D97-AF65-F5344CB8AC3E}">
        <p14:creationId xmlns:p14="http://schemas.microsoft.com/office/powerpoint/2010/main" val="215641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5.4 Components of an operating system</a:t>
            </a:r>
            <a:r>
              <a:rPr lang="en-US" dirty="0"/>
              <a:t> </a:t>
            </a:r>
          </a:p>
        </p:txBody>
      </p:sp>
      <p:sp>
        <p:nvSpPr>
          <p:cNvPr id="3" name="Content Placeholder 2"/>
          <p:cNvSpPr>
            <a:spLocks noGrp="1"/>
          </p:cNvSpPr>
          <p:nvPr>
            <p:ph idx="1"/>
          </p:nvPr>
        </p:nvSpPr>
        <p:spPr/>
        <p:txBody>
          <a:bodyPr>
            <a:normAutofit fontScale="85000" lnSpcReduction="20000"/>
          </a:bodyPr>
          <a:lstStyle/>
          <a:p>
            <a:r>
              <a:rPr lang="en-US" b="1" i="1" dirty="0"/>
              <a:t>Kernel: </a:t>
            </a:r>
            <a:r>
              <a:rPr lang="en-US" dirty="0"/>
              <a:t>Kernel is a core part of the operating system and is loaded on the main memory when it starts up. It is the core library of functions; the operating system ‘knows’. In the kernel, there are the functions and streams to communicate with the system’s hardware resources </a:t>
            </a:r>
          </a:p>
          <a:p>
            <a:pPr marL="0" indent="0">
              <a:buNone/>
            </a:pPr>
            <a:r>
              <a:rPr lang="en-US" dirty="0"/>
              <a:t>The main functions of the kernel are as follows:</a:t>
            </a:r>
            <a:br>
              <a:rPr lang="en-US" dirty="0"/>
            </a:br>
            <a:r>
              <a:rPr lang="en-US" dirty="0"/>
              <a:t>+ To provide a mechanism for the creation and deletion of processes</a:t>
            </a:r>
            <a:br>
              <a:rPr lang="en-US" dirty="0"/>
            </a:br>
            <a:r>
              <a:rPr lang="en-US" dirty="0"/>
              <a:t>+ To provide </a:t>
            </a:r>
            <a:r>
              <a:rPr lang="en-US" dirty="0" err="1"/>
              <a:t>Cpu</a:t>
            </a:r>
            <a:r>
              <a:rPr lang="en-US" dirty="0"/>
              <a:t> scheduling, memory management, and device management for these processes</a:t>
            </a:r>
            <a:br>
              <a:rPr lang="en-US" dirty="0"/>
            </a:br>
            <a:r>
              <a:rPr lang="en-US" dirty="0"/>
              <a:t>+ To provide synchronization tools so that the processes can synchronize their actions</a:t>
            </a:r>
            <a:br>
              <a:rPr lang="en-US" dirty="0"/>
            </a:br>
            <a:r>
              <a:rPr lang="en-US" dirty="0"/>
              <a:t>+ To provide communication tools so that processes can communicate with each other </a:t>
            </a:r>
          </a:p>
        </p:txBody>
      </p:sp>
    </p:spTree>
    <p:extLst>
      <p:ext uri="{BB962C8B-B14F-4D97-AF65-F5344CB8AC3E}">
        <p14:creationId xmlns:p14="http://schemas.microsoft.com/office/powerpoint/2010/main" val="210023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5.4 Components of an operating system</a:t>
            </a:r>
            <a:r>
              <a:rPr lang="en-US" dirty="0"/>
              <a:t> </a:t>
            </a:r>
          </a:p>
        </p:txBody>
      </p:sp>
      <p:sp>
        <p:nvSpPr>
          <p:cNvPr id="3" name="Content Placeholder 2"/>
          <p:cNvSpPr>
            <a:spLocks noGrp="1"/>
          </p:cNvSpPr>
          <p:nvPr>
            <p:ph idx="1"/>
          </p:nvPr>
        </p:nvSpPr>
        <p:spPr>
          <a:xfrm>
            <a:off x="838200" y="1825625"/>
            <a:ext cx="8392886" cy="4720318"/>
          </a:xfrm>
        </p:spPr>
        <p:txBody>
          <a:bodyPr>
            <a:normAutofit fontScale="92500"/>
          </a:bodyPr>
          <a:lstStyle/>
          <a:p>
            <a:r>
              <a:rPr lang="en-US" sz="2400" dirty="0"/>
              <a:t>There are two different methodologies for designing a kernel: monolithic kernels and microkernels </a:t>
            </a:r>
          </a:p>
          <a:p>
            <a:r>
              <a:rPr lang="en-US" sz="2400" dirty="0"/>
              <a:t>The monolithic kernel is the design that is used in operating systems such as Windows and Linux. In this case, the kernel is a set of tightly integrated packages that understand and handle the complete hardware of the machine </a:t>
            </a:r>
          </a:p>
          <a:p>
            <a:r>
              <a:rPr lang="en-US" sz="2400" dirty="0"/>
              <a:t>A microkernel, on </a:t>
            </a:r>
            <a:r>
              <a:rPr lang="en-US" sz="2400" dirty="0" err="1"/>
              <a:t>theother</a:t>
            </a:r>
            <a:r>
              <a:rPr lang="en-US" sz="2400" dirty="0"/>
              <a:t> hand, takes a different approach. Microkernels usually provide only minimal services such as </a:t>
            </a:r>
            <a:r>
              <a:rPr lang="en-US" sz="2400" dirty="0" err="1"/>
              <a:t>defning</a:t>
            </a:r>
            <a:r>
              <a:rPr lang="en-US" sz="2400" dirty="0"/>
              <a:t> memory address spaces, </a:t>
            </a:r>
            <a:r>
              <a:rPr lang="en-US" sz="2400" dirty="0" err="1"/>
              <a:t>interprocess</a:t>
            </a:r>
            <a:r>
              <a:rPr lang="en-US" sz="2400" dirty="0"/>
              <a:t> communication methods and process, and thread management. All other features, such as hardware management or I/O locking and sharing, are implemented as processes running independently of the microkernel </a:t>
            </a:r>
          </a:p>
        </p:txBody>
      </p:sp>
      <p:pic>
        <p:nvPicPr>
          <p:cNvPr id="4" name="Picture 3"/>
          <p:cNvPicPr>
            <a:picLocks noChangeAspect="1"/>
          </p:cNvPicPr>
          <p:nvPr/>
        </p:nvPicPr>
        <p:blipFill>
          <a:blip r:embed="rId2"/>
          <a:stretch>
            <a:fillRect/>
          </a:stretch>
        </p:blipFill>
        <p:spPr>
          <a:xfrm>
            <a:off x="9056914" y="1690688"/>
            <a:ext cx="3135086" cy="3073441"/>
          </a:xfrm>
          <a:prstGeom prst="rect">
            <a:avLst/>
          </a:prstGeom>
        </p:spPr>
      </p:pic>
    </p:spTree>
    <p:extLst>
      <p:ext uri="{BB962C8B-B14F-4D97-AF65-F5344CB8AC3E}">
        <p14:creationId xmlns:p14="http://schemas.microsoft.com/office/powerpoint/2010/main" val="376899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Interaction with Operating System</a:t>
            </a:r>
          </a:p>
        </p:txBody>
      </p:sp>
      <p:sp>
        <p:nvSpPr>
          <p:cNvPr id="3" name="Content Placeholder 2"/>
          <p:cNvSpPr>
            <a:spLocks noGrp="1"/>
          </p:cNvSpPr>
          <p:nvPr>
            <p:ph idx="1"/>
          </p:nvPr>
        </p:nvSpPr>
        <p:spPr/>
        <p:txBody>
          <a:bodyPr>
            <a:normAutofit lnSpcReduction="10000"/>
          </a:bodyPr>
          <a:lstStyle/>
          <a:p>
            <a:r>
              <a:rPr lang="en-US" b="1" i="1" dirty="0"/>
              <a:t>System calls</a:t>
            </a:r>
            <a:r>
              <a:rPr lang="en-US" dirty="0"/>
              <a:t> </a:t>
            </a:r>
          </a:p>
          <a:p>
            <a:r>
              <a:rPr lang="en-US" dirty="0"/>
              <a:t>System calls provide the interface between a running program</a:t>
            </a:r>
            <a:br>
              <a:rPr lang="en-US" dirty="0"/>
            </a:br>
            <a:r>
              <a:rPr lang="en-US" dirty="0"/>
              <a:t>and the operating system. These calls are generally available</a:t>
            </a:r>
            <a:br>
              <a:rPr lang="en-US" dirty="0"/>
            </a:br>
            <a:r>
              <a:rPr lang="en-US" dirty="0"/>
              <a:t>as assembly language instructions, and are usually listed in</a:t>
            </a:r>
            <a:br>
              <a:rPr lang="en-US" dirty="0"/>
            </a:br>
            <a:r>
              <a:rPr lang="en-US" dirty="0"/>
              <a:t>the manuals used by assembly language programmers </a:t>
            </a:r>
            <a:br>
              <a:rPr lang="en-US" dirty="0"/>
            </a:br>
            <a:endParaRPr lang="en-US" dirty="0"/>
          </a:p>
        </p:txBody>
      </p:sp>
    </p:spTree>
    <p:extLst>
      <p:ext uri="{BB962C8B-B14F-4D97-AF65-F5344CB8AC3E}">
        <p14:creationId xmlns:p14="http://schemas.microsoft.com/office/powerpoint/2010/main" val="851606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Interaction with Operating System</a:t>
            </a:r>
          </a:p>
        </p:txBody>
      </p:sp>
      <p:sp>
        <p:nvSpPr>
          <p:cNvPr id="3" name="Content Placeholder 2"/>
          <p:cNvSpPr>
            <a:spLocks noGrp="1"/>
          </p:cNvSpPr>
          <p:nvPr>
            <p:ph idx="1"/>
          </p:nvPr>
        </p:nvSpPr>
        <p:spPr/>
        <p:txBody>
          <a:bodyPr/>
          <a:lstStyle/>
          <a:p>
            <a:r>
              <a:rPr lang="en-US" b="1" i="1" dirty="0"/>
              <a:t>Operating system commands</a:t>
            </a:r>
            <a:r>
              <a:rPr lang="en-US" dirty="0"/>
              <a:t> </a:t>
            </a:r>
            <a:br>
              <a:rPr lang="en-US" dirty="0"/>
            </a:br>
            <a:r>
              <a:rPr lang="en-US" dirty="0"/>
              <a:t>Apart from system calls, users may interact with the operating</a:t>
            </a:r>
            <a:br>
              <a:rPr lang="en-US" dirty="0"/>
            </a:br>
            <a:r>
              <a:rPr lang="en-US" dirty="0"/>
              <a:t>system directly by means of commands. For example, if</a:t>
            </a:r>
            <a:br>
              <a:rPr lang="en-US" dirty="0"/>
            </a:br>
            <a:r>
              <a:rPr lang="en-US" dirty="0"/>
              <a:t>the user wants to list </a:t>
            </a:r>
            <a:r>
              <a:rPr lang="en-US" dirty="0" err="1"/>
              <a:t>fles</a:t>
            </a:r>
            <a:r>
              <a:rPr lang="en-US" dirty="0"/>
              <a:t> or sub-directories in </a:t>
            </a:r>
            <a:r>
              <a:rPr lang="en-US" dirty="0" err="1"/>
              <a:t>MsDOs</a:t>
            </a:r>
            <a:r>
              <a:rPr lang="en-US" dirty="0"/>
              <a:t>, the</a:t>
            </a:r>
            <a:br>
              <a:rPr lang="en-US" dirty="0"/>
            </a:br>
            <a:r>
              <a:rPr lang="en-US" dirty="0"/>
              <a:t>DIR command is invoked </a:t>
            </a:r>
            <a:br>
              <a:rPr lang="en-US" dirty="0"/>
            </a:br>
            <a:endParaRPr lang="en-US" dirty="0"/>
          </a:p>
        </p:txBody>
      </p:sp>
    </p:spTree>
    <p:extLst>
      <p:ext uri="{BB962C8B-B14F-4D97-AF65-F5344CB8AC3E}">
        <p14:creationId xmlns:p14="http://schemas.microsoft.com/office/powerpoint/2010/main" val="184228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57" y="511421"/>
            <a:ext cx="6129867" cy="802782"/>
          </a:xfrm>
        </p:spPr>
        <p:txBody>
          <a:bodyPr>
            <a:normAutofit fontScale="90000"/>
          </a:bodyPr>
          <a:lstStyle/>
          <a:p>
            <a:r>
              <a:rPr lang="en-US" b="1" dirty="0"/>
              <a:t>6. History of operating systems</a:t>
            </a:r>
            <a:r>
              <a:rPr lang="en-US" dirty="0"/>
              <a:t> </a:t>
            </a:r>
          </a:p>
        </p:txBody>
      </p:sp>
      <p:sp>
        <p:nvSpPr>
          <p:cNvPr id="3" name="Content Placeholder 2"/>
          <p:cNvSpPr>
            <a:spLocks noGrp="1"/>
          </p:cNvSpPr>
          <p:nvPr>
            <p:ph idx="1"/>
          </p:nvPr>
        </p:nvSpPr>
        <p:spPr>
          <a:xfrm>
            <a:off x="838200" y="1825625"/>
            <a:ext cx="8626524" cy="4351338"/>
          </a:xfrm>
        </p:spPr>
        <p:txBody>
          <a:bodyPr>
            <a:normAutofit lnSpcReduction="10000"/>
          </a:bodyPr>
          <a:lstStyle/>
          <a:p>
            <a:r>
              <a:rPr lang="en-US" dirty="0"/>
              <a:t>As the history of computer operating systems run parallel to that of computer hardware, it can be generally divided into five distinct time periods, called generations, that are characterized by hardware component technology, software development, and mode of delivery of computer services </a:t>
            </a:r>
            <a:br>
              <a:rPr lang="en-US" dirty="0"/>
            </a:br>
            <a:endParaRPr lang="en-US" dirty="0"/>
          </a:p>
        </p:txBody>
      </p:sp>
      <p:pic>
        <p:nvPicPr>
          <p:cNvPr id="1026" name="Picture 2" descr="http://techtrickle.com/wp-content/uploads/2015/08/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299288" y="2165436"/>
            <a:ext cx="6858000" cy="252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964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6.1 First generation (1945–55)</a:t>
            </a:r>
            <a:r>
              <a:rPr lang="en-US" dirty="0"/>
              <a:t> </a:t>
            </a:r>
          </a:p>
        </p:txBody>
      </p:sp>
      <p:sp>
        <p:nvSpPr>
          <p:cNvPr id="3" name="Content Placeholder 2"/>
          <p:cNvSpPr>
            <a:spLocks noGrp="1"/>
          </p:cNvSpPr>
          <p:nvPr>
            <p:ph idx="1"/>
          </p:nvPr>
        </p:nvSpPr>
        <p:spPr/>
        <p:txBody>
          <a:bodyPr>
            <a:normAutofit fontScale="85000" lnSpcReduction="10000"/>
          </a:bodyPr>
          <a:lstStyle/>
          <a:p>
            <a:r>
              <a:rPr lang="en-US" dirty="0"/>
              <a:t>The first generation marked the beginning of commercial computing, including the introduction of </a:t>
            </a:r>
            <a:r>
              <a:rPr lang="en-US" dirty="0" err="1"/>
              <a:t>eckert’s</a:t>
            </a:r>
            <a:r>
              <a:rPr lang="en-US" dirty="0"/>
              <a:t> and </a:t>
            </a:r>
            <a:r>
              <a:rPr lang="en-US" dirty="0" err="1"/>
              <a:t>Mauchly’s</a:t>
            </a:r>
            <a:r>
              <a:rPr lang="en-US" dirty="0"/>
              <a:t> </a:t>
            </a:r>
            <a:r>
              <a:rPr lang="en-US" dirty="0" err="1"/>
              <a:t>univac</a:t>
            </a:r>
            <a:r>
              <a:rPr lang="en-US" dirty="0"/>
              <a:t> I in early 1951, and a little later, the IBM 701, also known as the Defense Calculator. The first generation computer was characterized by the vacuum tube as the active component technology </a:t>
            </a:r>
          </a:p>
          <a:p>
            <a:r>
              <a:rPr lang="en-US" dirty="0"/>
              <a:t>This mode of computer operation was called ‘closed shop’ and was</a:t>
            </a:r>
            <a:br>
              <a:rPr lang="en-US" dirty="0"/>
            </a:br>
            <a:r>
              <a:rPr lang="en-US" dirty="0"/>
              <a:t>marked by the appearance of hired operators who would select</a:t>
            </a:r>
            <a:br>
              <a:rPr lang="en-US" dirty="0"/>
            </a:br>
            <a:r>
              <a:rPr lang="en-US" dirty="0"/>
              <a:t>the job to be run, then load the program in the system, run the</a:t>
            </a:r>
            <a:br>
              <a:rPr lang="en-US" dirty="0"/>
            </a:br>
            <a:r>
              <a:rPr lang="en-US" dirty="0"/>
              <a:t>program, select another job, and so on </a:t>
            </a:r>
            <a:br>
              <a:rPr lang="en-US" dirty="0"/>
            </a:br>
            <a:br>
              <a:rPr lang="en-US" dirty="0"/>
            </a:br>
            <a:endParaRPr lang="en-US" dirty="0"/>
          </a:p>
        </p:txBody>
      </p:sp>
    </p:spTree>
    <p:extLst>
      <p:ext uri="{BB962C8B-B14F-4D97-AF65-F5344CB8AC3E}">
        <p14:creationId xmlns:p14="http://schemas.microsoft.com/office/powerpoint/2010/main" val="321682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85000" lnSpcReduction="20000"/>
          </a:bodyPr>
          <a:lstStyle/>
          <a:p>
            <a:r>
              <a:rPr lang="en-US" dirty="0"/>
              <a:t>Explain the basic role of an operating system in modern-day computers</a:t>
            </a:r>
          </a:p>
          <a:p>
            <a:r>
              <a:rPr lang="en-US" dirty="0"/>
              <a:t>Explain the general functions and components of an operating system</a:t>
            </a:r>
          </a:p>
          <a:p>
            <a:r>
              <a:rPr lang="en-US" dirty="0"/>
              <a:t>Discuss the interfacing between the operating system and application program or the user</a:t>
            </a:r>
          </a:p>
          <a:p>
            <a:r>
              <a:rPr lang="en-US" dirty="0"/>
              <a:t>Trace the history of the development of operating systems</a:t>
            </a:r>
          </a:p>
          <a:p>
            <a:r>
              <a:rPr lang="en-US" dirty="0"/>
              <a:t>Explain the different types of operating systems</a:t>
            </a:r>
          </a:p>
          <a:p>
            <a:r>
              <a:rPr lang="en-US" dirty="0"/>
              <a:t>Get an overview on some operating systems such as </a:t>
            </a:r>
            <a:r>
              <a:rPr lang="en-US" dirty="0" err="1"/>
              <a:t>unix</a:t>
            </a:r>
            <a:r>
              <a:rPr lang="en-US" dirty="0"/>
              <a:t> and </a:t>
            </a:r>
            <a:r>
              <a:rPr lang="en-US" dirty="0" err="1"/>
              <a:t>msdos</a:t>
            </a:r>
            <a:r>
              <a:rPr lang="en-US" dirty="0"/>
              <a:t> </a:t>
            </a:r>
            <a:br>
              <a:rPr lang="en-US" dirty="0"/>
            </a:br>
            <a:endParaRPr lang="en-US" dirty="0"/>
          </a:p>
        </p:txBody>
      </p:sp>
    </p:spTree>
    <p:extLst>
      <p:ext uri="{BB962C8B-B14F-4D97-AF65-F5344CB8AC3E}">
        <p14:creationId xmlns:p14="http://schemas.microsoft.com/office/powerpoint/2010/main" val="364329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15601" cy="1325563"/>
          </a:xfrm>
        </p:spPr>
        <p:txBody>
          <a:bodyPr>
            <a:normAutofit fontScale="90000"/>
          </a:bodyPr>
          <a:lstStyle/>
          <a:p>
            <a:br>
              <a:rPr lang="en-US" b="1" dirty="0"/>
            </a:br>
            <a:r>
              <a:rPr lang="en-US" b="1" dirty="0"/>
              <a:t>6.2. Second generation (1956–63) transistors and Batch system</a:t>
            </a:r>
            <a:r>
              <a:rPr lang="en-US" dirty="0"/>
              <a:t> </a:t>
            </a:r>
            <a:br>
              <a:rPr lang="en-US" dirty="0"/>
            </a:br>
            <a:endParaRPr lang="en-US" dirty="0"/>
          </a:p>
        </p:txBody>
      </p:sp>
      <p:sp>
        <p:nvSpPr>
          <p:cNvPr id="3" name="Content Placeholder 2"/>
          <p:cNvSpPr>
            <a:spLocks noGrp="1"/>
          </p:cNvSpPr>
          <p:nvPr>
            <p:ph idx="1"/>
          </p:nvPr>
        </p:nvSpPr>
        <p:spPr>
          <a:xfrm>
            <a:off x="609600" y="1963271"/>
            <a:ext cx="10972800" cy="4162893"/>
          </a:xfrm>
        </p:spPr>
        <p:txBody>
          <a:bodyPr>
            <a:normAutofit fontScale="92500" lnSpcReduction="20000"/>
          </a:bodyPr>
          <a:lstStyle/>
          <a:p>
            <a:r>
              <a:rPr lang="en-US" dirty="0"/>
              <a:t>Transistors replaced vacuum tubes as the hardware</a:t>
            </a:r>
            <a:br>
              <a:rPr lang="en-US" dirty="0"/>
            </a:br>
            <a:r>
              <a:rPr lang="en-US" dirty="0"/>
              <a:t>component technology in the second generation of computer</a:t>
            </a:r>
            <a:br>
              <a:rPr lang="en-US" dirty="0"/>
            </a:br>
            <a:r>
              <a:rPr lang="en-US" dirty="0"/>
              <a:t>hardware. In addition, some very important changes in</a:t>
            </a:r>
            <a:br>
              <a:rPr lang="en-US" dirty="0"/>
            </a:br>
            <a:r>
              <a:rPr lang="en-US" dirty="0"/>
              <a:t>hardware and software architectures occurred during this</a:t>
            </a:r>
            <a:br>
              <a:rPr lang="en-US" dirty="0"/>
            </a:br>
            <a:r>
              <a:rPr lang="en-US" dirty="0"/>
              <a:t>period. For the most part, computer systems remained</a:t>
            </a:r>
            <a:br>
              <a:rPr lang="en-US" dirty="0"/>
            </a:br>
            <a:r>
              <a:rPr lang="en-US" dirty="0"/>
              <a:t>card- and tape-oriented systems. </a:t>
            </a:r>
            <a:r>
              <a:rPr lang="en-US" dirty="0" err="1"/>
              <a:t>Signifcant</a:t>
            </a:r>
            <a:r>
              <a:rPr lang="en-US" dirty="0"/>
              <a:t> use of random</a:t>
            </a:r>
            <a:br>
              <a:rPr lang="en-US" dirty="0"/>
            </a:br>
            <a:r>
              <a:rPr lang="en-US" dirty="0"/>
              <a:t>access devices, that is, disks, did not appear until the end</a:t>
            </a:r>
            <a:br>
              <a:rPr lang="en-US" dirty="0"/>
            </a:br>
            <a:r>
              <a:rPr lang="en-US" dirty="0"/>
              <a:t>of the second generation. program processing was, mostly,</a:t>
            </a:r>
            <a:br>
              <a:rPr lang="en-US" dirty="0"/>
            </a:br>
            <a:r>
              <a:rPr lang="en-US" dirty="0"/>
              <a:t>provided by large, centralized computers operated under</a:t>
            </a:r>
            <a:br>
              <a:rPr lang="en-US" dirty="0"/>
            </a:br>
            <a:r>
              <a:rPr lang="en-US" dirty="0" err="1"/>
              <a:t>monoprogrammed</a:t>
            </a:r>
            <a:r>
              <a:rPr lang="en-US" dirty="0"/>
              <a:t> batch processing operating systems</a:t>
            </a:r>
          </a:p>
        </p:txBody>
      </p:sp>
    </p:spTree>
    <p:extLst>
      <p:ext uri="{BB962C8B-B14F-4D97-AF65-F5344CB8AC3E}">
        <p14:creationId xmlns:p14="http://schemas.microsoft.com/office/powerpoint/2010/main" val="239192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6.2. Second generation (1956–63) transistors and Batch system</a:t>
            </a:r>
            <a:endParaRPr lang="en-US" dirty="0"/>
          </a:p>
        </p:txBody>
      </p:sp>
      <p:sp>
        <p:nvSpPr>
          <p:cNvPr id="3" name="Content Placeholder 2"/>
          <p:cNvSpPr>
            <a:spLocks noGrp="1"/>
          </p:cNvSpPr>
          <p:nvPr>
            <p:ph idx="1"/>
          </p:nvPr>
        </p:nvSpPr>
        <p:spPr>
          <a:xfrm>
            <a:off x="609600" y="1976718"/>
            <a:ext cx="10972800" cy="4149446"/>
          </a:xfrm>
        </p:spPr>
        <p:txBody>
          <a:bodyPr>
            <a:normAutofit fontScale="85000" lnSpcReduction="20000"/>
          </a:bodyPr>
          <a:lstStyle/>
          <a:p>
            <a:r>
              <a:rPr lang="en-US" dirty="0"/>
              <a:t>The second generation was a period of intense operating system development. It was also the period for sequential batch processing. But the sequential processing of one job at a time remained a </a:t>
            </a:r>
            <a:r>
              <a:rPr lang="en-US" dirty="0" err="1"/>
              <a:t>signifcant</a:t>
            </a:r>
            <a:r>
              <a:rPr lang="en-US" dirty="0"/>
              <a:t> limitation. Thus, there continued to be low CPU utilization for I/O-bound jobs and low I/O device utilization for CPU-bound jobs. This was a major concern, since computers were still very large (room-size) and expensive machines. researchers began to experiment with multiprogramming and multiprocessing in their computing services called the time-sharing system. A noteworthy example is the Compatible Time Sharing System (CTSS) developed at MIT during the early 1960s </a:t>
            </a:r>
          </a:p>
        </p:txBody>
      </p:sp>
    </p:spTree>
    <p:extLst>
      <p:ext uri="{BB962C8B-B14F-4D97-AF65-F5344CB8AC3E}">
        <p14:creationId xmlns:p14="http://schemas.microsoft.com/office/powerpoint/2010/main" val="2203829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625" y="466972"/>
            <a:ext cx="7803776" cy="802782"/>
          </a:xfrm>
        </p:spPr>
        <p:txBody>
          <a:bodyPr>
            <a:normAutofit fontScale="90000"/>
          </a:bodyPr>
          <a:lstStyle/>
          <a:p>
            <a:br>
              <a:rPr lang="en-US" dirty="0"/>
            </a:br>
            <a:r>
              <a:rPr lang="en-US" dirty="0"/>
              <a:t>6.3 T</a:t>
            </a:r>
            <a:r>
              <a:rPr lang="en-US" b="1" dirty="0"/>
              <a:t>hird generation (1964–80)</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The third generation </a:t>
            </a:r>
            <a:r>
              <a:rPr lang="en-US" dirty="0" err="1"/>
              <a:t>offcially</a:t>
            </a:r>
            <a:r>
              <a:rPr lang="en-US" dirty="0"/>
              <a:t> began in April 1964 with IBM’s announcement of its System/360 family of computers. Hardware technology began to use integrated circuits (ICs), which yielded </a:t>
            </a:r>
            <a:r>
              <a:rPr lang="en-US" dirty="0" err="1"/>
              <a:t>signifcant</a:t>
            </a:r>
            <a:r>
              <a:rPr lang="en-US" dirty="0"/>
              <a:t> advantages in both speed and economy </a:t>
            </a:r>
            <a:br>
              <a:rPr lang="en-US" dirty="0"/>
            </a:br>
            <a:endParaRPr lang="en-US" dirty="0"/>
          </a:p>
        </p:txBody>
      </p:sp>
    </p:spTree>
    <p:extLst>
      <p:ext uri="{BB962C8B-B14F-4D97-AF65-F5344CB8AC3E}">
        <p14:creationId xmlns:p14="http://schemas.microsoft.com/office/powerpoint/2010/main" val="18928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6.4 Fourth generation</a:t>
            </a:r>
            <a:endParaRPr lang="en-US" dirty="0"/>
          </a:p>
        </p:txBody>
      </p:sp>
      <p:sp>
        <p:nvSpPr>
          <p:cNvPr id="3" name="Content Placeholder 2"/>
          <p:cNvSpPr>
            <a:spLocks noGrp="1"/>
          </p:cNvSpPr>
          <p:nvPr>
            <p:ph idx="1"/>
          </p:nvPr>
        </p:nvSpPr>
        <p:spPr/>
        <p:txBody>
          <a:bodyPr/>
          <a:lstStyle/>
          <a:p>
            <a:r>
              <a:rPr lang="en-US" dirty="0"/>
              <a:t>With the development of LSI (Large Scale Integration) circuits, chips containing thousands of transistors in a square centimeter of silicon, the age of personal computers dawned </a:t>
            </a:r>
            <a:br>
              <a:rPr lang="en-US" dirty="0"/>
            </a:br>
            <a:endParaRPr lang="en-US" dirty="0"/>
          </a:p>
        </p:txBody>
      </p:sp>
    </p:spTree>
    <p:extLst>
      <p:ext uri="{BB962C8B-B14F-4D97-AF65-F5344CB8AC3E}">
        <p14:creationId xmlns:p14="http://schemas.microsoft.com/office/powerpoint/2010/main" val="2834779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 Types of Operating Systems</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7.1 Batch process operating system</a:t>
            </a:r>
          </a:p>
          <a:p>
            <a:pPr marL="0" indent="0">
              <a:buNone/>
            </a:pPr>
            <a:r>
              <a:rPr lang="en-US" dirty="0"/>
              <a:t>In a batch process operating system, environment users submit jobs to a central place where these jobs are collected in batch, and subsequently placed in an input queue in the computer where they are run. In this case, the user has no interaction with the job during its processing, and the computer’s response time is the turnaround time, that is, the time from submission of the job until execution is complete and the results are ready for return to the person who submitted the</a:t>
            </a:r>
            <a:br>
              <a:rPr lang="en-US" dirty="0"/>
            </a:br>
            <a:r>
              <a:rPr lang="en-US" dirty="0"/>
              <a:t>job </a:t>
            </a:r>
            <a:br>
              <a:rPr lang="en-US" dirty="0"/>
            </a:br>
            <a:r>
              <a:rPr lang="en-US" dirty="0"/>
              <a:t> </a:t>
            </a:r>
            <a:br>
              <a:rPr lang="en-US" dirty="0"/>
            </a:br>
            <a:endParaRPr lang="en-US" dirty="0"/>
          </a:p>
        </p:txBody>
      </p:sp>
    </p:spTree>
    <p:extLst>
      <p:ext uri="{BB962C8B-B14F-4D97-AF65-F5344CB8AC3E}">
        <p14:creationId xmlns:p14="http://schemas.microsoft.com/office/powerpoint/2010/main" val="327441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7.1 Batch process operating system</a:t>
            </a:r>
            <a:endParaRPr lang="en-US" dirty="0"/>
          </a:p>
        </p:txBody>
      </p:sp>
      <p:sp>
        <p:nvSpPr>
          <p:cNvPr id="3" name="Content Placeholder 2"/>
          <p:cNvSpPr>
            <a:spLocks noGrp="1"/>
          </p:cNvSpPr>
          <p:nvPr>
            <p:ph idx="1"/>
          </p:nvPr>
        </p:nvSpPr>
        <p:spPr/>
        <p:txBody>
          <a:bodyPr>
            <a:normAutofit lnSpcReduction="10000"/>
          </a:bodyPr>
          <a:lstStyle/>
          <a:p>
            <a:r>
              <a:rPr lang="en-US" b="1" dirty="0"/>
              <a:t>Non-interactive environment</a:t>
            </a:r>
            <a:r>
              <a:rPr lang="en-US" dirty="0"/>
              <a:t> </a:t>
            </a:r>
          </a:p>
          <a:p>
            <a:r>
              <a:rPr lang="en-US" dirty="0"/>
              <a:t>There are some difficulties with a batch system from the point of view of a programmer or user. Batch operating systems allow little or no interaction between users and executing programs. The turnaround time is very high. users have no control over the intermediate results of a program. This type of arrangement does not provide any ﬂexibility in software development </a:t>
            </a:r>
            <a:br>
              <a:rPr lang="en-US" dirty="0"/>
            </a:br>
            <a:endParaRPr lang="en-US" dirty="0"/>
          </a:p>
        </p:txBody>
      </p:sp>
    </p:spTree>
    <p:extLst>
      <p:ext uri="{BB962C8B-B14F-4D97-AF65-F5344CB8AC3E}">
        <p14:creationId xmlns:p14="http://schemas.microsoft.com/office/powerpoint/2010/main" val="342477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7.2 Multiprogramming operating system</a:t>
            </a:r>
            <a:r>
              <a:rPr lang="en-US" dirty="0"/>
              <a:t> </a:t>
            </a:r>
          </a:p>
        </p:txBody>
      </p:sp>
      <p:sp>
        <p:nvSpPr>
          <p:cNvPr id="3" name="Content Placeholder 2"/>
          <p:cNvSpPr>
            <a:spLocks noGrp="1"/>
          </p:cNvSpPr>
          <p:nvPr>
            <p:ph idx="1"/>
          </p:nvPr>
        </p:nvSpPr>
        <p:spPr>
          <a:xfrm>
            <a:off x="838200" y="1796129"/>
            <a:ext cx="10680290" cy="4351338"/>
          </a:xfrm>
        </p:spPr>
        <p:txBody>
          <a:bodyPr>
            <a:normAutofit fontScale="85000" lnSpcReduction="20000"/>
          </a:bodyPr>
          <a:lstStyle/>
          <a:p>
            <a:r>
              <a:rPr lang="en-US" dirty="0"/>
              <a:t>A multiprogramming operating system allows more than one active user program (or part of user program) to be stored in the main memory simultaneously </a:t>
            </a:r>
            <a:br>
              <a:rPr lang="en-US" dirty="0"/>
            </a:br>
            <a:r>
              <a:rPr lang="en-US" b="1" i="1" dirty="0"/>
              <a:t>Multitasking operating systems</a:t>
            </a:r>
            <a:r>
              <a:rPr lang="en-US" dirty="0"/>
              <a:t> </a:t>
            </a:r>
            <a:br>
              <a:rPr lang="en-US" dirty="0"/>
            </a:br>
            <a:r>
              <a:rPr lang="en-US" dirty="0"/>
              <a:t>A program in execution is called a process or task. A multiprogramming operating system is one, which in addition to supporting multiple concurrent processes, several processes in execution states simultaneously, allows the instruction and data from two or more separate processes to reside in primary memory simultaneously </a:t>
            </a:r>
            <a:br>
              <a:rPr lang="en-US" dirty="0"/>
            </a:br>
            <a:r>
              <a:rPr lang="en-US" dirty="0"/>
              <a:t> </a:t>
            </a:r>
            <a:br>
              <a:rPr lang="en-US" dirty="0"/>
            </a:br>
            <a:endParaRPr lang="en-US" dirty="0"/>
          </a:p>
        </p:txBody>
      </p:sp>
    </p:spTree>
    <p:extLst>
      <p:ext uri="{BB962C8B-B14F-4D97-AF65-F5344CB8AC3E}">
        <p14:creationId xmlns:p14="http://schemas.microsoft.com/office/powerpoint/2010/main" val="2397774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7.2 Multiprogramming operating system</a:t>
            </a:r>
            <a:r>
              <a:rPr lang="en-US" dirty="0"/>
              <a:t> </a:t>
            </a:r>
          </a:p>
        </p:txBody>
      </p:sp>
      <p:sp>
        <p:nvSpPr>
          <p:cNvPr id="3" name="Content Placeholder 2"/>
          <p:cNvSpPr>
            <a:spLocks noGrp="1"/>
          </p:cNvSpPr>
          <p:nvPr>
            <p:ph idx="1"/>
          </p:nvPr>
        </p:nvSpPr>
        <p:spPr/>
        <p:txBody>
          <a:bodyPr>
            <a:normAutofit fontScale="92500" lnSpcReduction="10000"/>
          </a:bodyPr>
          <a:lstStyle/>
          <a:p>
            <a:r>
              <a:rPr lang="en-US" b="1" i="1" dirty="0"/>
              <a:t>Multi-user operating system</a:t>
            </a:r>
          </a:p>
          <a:p>
            <a:pPr marL="0" indent="0">
              <a:buNone/>
            </a:pPr>
            <a:r>
              <a:rPr lang="en-US" dirty="0"/>
              <a:t>It allows simultaneous access to a computer system through</a:t>
            </a:r>
            <a:br>
              <a:rPr lang="en-US" dirty="0"/>
            </a:br>
            <a:r>
              <a:rPr lang="en-US" dirty="0"/>
              <a:t>one or more terminals. Although frequently associated with</a:t>
            </a:r>
            <a:br>
              <a:rPr lang="en-US" dirty="0"/>
            </a:br>
            <a:r>
              <a:rPr lang="en-US" dirty="0"/>
              <a:t>multiprogramming, a multi-user operating system does</a:t>
            </a:r>
            <a:br>
              <a:rPr lang="en-US" dirty="0"/>
            </a:br>
            <a:r>
              <a:rPr lang="en-US" dirty="0"/>
              <a:t>not imply multiprogramming or multitasking. A dedicated</a:t>
            </a:r>
            <a:br>
              <a:rPr lang="en-US" dirty="0"/>
            </a:br>
            <a:r>
              <a:rPr lang="en-US" dirty="0"/>
              <a:t>transaction processing system such as railway reservation</a:t>
            </a:r>
            <a:br>
              <a:rPr lang="en-US" dirty="0"/>
            </a:br>
            <a:r>
              <a:rPr lang="en-US" dirty="0"/>
              <a:t>system that has hundreds of terminals under the control of</a:t>
            </a:r>
            <a:br>
              <a:rPr lang="en-US" dirty="0"/>
            </a:br>
            <a:r>
              <a:rPr lang="en-US" dirty="0"/>
              <a:t>a single program is an example of a multi-user operating</a:t>
            </a:r>
            <a:br>
              <a:rPr lang="en-US" dirty="0"/>
            </a:br>
            <a:r>
              <a:rPr lang="en-US" dirty="0"/>
              <a:t>system </a:t>
            </a:r>
            <a:br>
              <a:rPr lang="en-US" dirty="0"/>
            </a:br>
            <a:r>
              <a:rPr lang="en-US" dirty="0"/>
              <a:t> </a:t>
            </a:r>
          </a:p>
        </p:txBody>
      </p:sp>
    </p:spTree>
    <p:extLst>
      <p:ext uri="{BB962C8B-B14F-4D97-AF65-F5344CB8AC3E}">
        <p14:creationId xmlns:p14="http://schemas.microsoft.com/office/powerpoint/2010/main" val="1895735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7.2 Multiprogramming operating system</a:t>
            </a:r>
            <a:r>
              <a:rPr lang="en-US" dirty="0"/>
              <a:t> </a:t>
            </a:r>
          </a:p>
        </p:txBody>
      </p:sp>
      <p:sp>
        <p:nvSpPr>
          <p:cNvPr id="3" name="Content Placeholder 2"/>
          <p:cNvSpPr>
            <a:spLocks noGrp="1"/>
          </p:cNvSpPr>
          <p:nvPr>
            <p:ph idx="1"/>
          </p:nvPr>
        </p:nvSpPr>
        <p:spPr/>
        <p:txBody>
          <a:bodyPr>
            <a:normAutofit fontScale="92500"/>
          </a:bodyPr>
          <a:lstStyle/>
          <a:p>
            <a:r>
              <a:rPr lang="en-US" b="1" i="1" dirty="0"/>
              <a:t>Multiprocessing system</a:t>
            </a:r>
          </a:p>
          <a:p>
            <a:r>
              <a:rPr lang="en-US" dirty="0"/>
              <a:t>It is a computer hardware </a:t>
            </a:r>
            <a:r>
              <a:rPr lang="en-US" dirty="0" err="1"/>
              <a:t>confguration</a:t>
            </a:r>
            <a:r>
              <a:rPr lang="en-US" dirty="0"/>
              <a:t> that includes more than one independent processing unit. The term multiprocessing is generally used to refer to large computer hardware complexes found in major </a:t>
            </a:r>
            <a:r>
              <a:rPr lang="en-US" dirty="0" err="1"/>
              <a:t>scientifc</a:t>
            </a:r>
            <a:r>
              <a:rPr lang="en-US" dirty="0"/>
              <a:t> or commercial applications. The words multiprogramming, multiprocessing, and multitasking are often confusing. There are, of course, some distinctions between these similar but different terms </a:t>
            </a:r>
            <a:br>
              <a:rPr lang="en-US" dirty="0"/>
            </a:br>
            <a:r>
              <a:rPr lang="en-US" dirty="0"/>
              <a:t> </a:t>
            </a:r>
          </a:p>
        </p:txBody>
      </p:sp>
    </p:spTree>
    <p:extLst>
      <p:ext uri="{BB962C8B-B14F-4D97-AF65-F5344CB8AC3E}">
        <p14:creationId xmlns:p14="http://schemas.microsoft.com/office/powerpoint/2010/main" val="3537013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7.3 Time-sharing operating systems</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A time-sharing operating system operates in an interactive mode with a quick response time. The user types a request to the computer through a keyboard. The computer processes it and a response, if any, is displayed on the user’s terminal. A time-sharing system allows many users to simultaneously share the computer resources </a:t>
            </a:r>
            <a:br>
              <a:rPr lang="en-US" dirty="0"/>
            </a:br>
            <a:endParaRPr lang="en-US" dirty="0"/>
          </a:p>
        </p:txBody>
      </p:sp>
    </p:spTree>
    <p:extLst>
      <p:ext uri="{BB962C8B-B14F-4D97-AF65-F5344CB8AC3E}">
        <p14:creationId xmlns:p14="http://schemas.microsoft.com/office/powerpoint/2010/main" val="253410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fontScale="77500" lnSpcReduction="20000"/>
          </a:bodyPr>
          <a:lstStyle/>
          <a:p>
            <a:r>
              <a:rPr lang="en-US" dirty="0"/>
              <a:t>1. Introduction</a:t>
            </a:r>
          </a:p>
          <a:p>
            <a:r>
              <a:rPr lang="en-US" dirty="0"/>
              <a:t>2. Introduction to Operating System</a:t>
            </a:r>
          </a:p>
          <a:p>
            <a:r>
              <a:rPr lang="en-US" dirty="0"/>
              <a:t>3. Functions of an Operating System</a:t>
            </a:r>
          </a:p>
          <a:p>
            <a:r>
              <a:rPr lang="en-US" dirty="0"/>
              <a:t>4. Components of an Operating System</a:t>
            </a:r>
          </a:p>
          <a:p>
            <a:r>
              <a:rPr lang="en-US" dirty="0"/>
              <a:t>5. Interaction with Operating System</a:t>
            </a:r>
          </a:p>
          <a:p>
            <a:r>
              <a:rPr lang="en-US" dirty="0"/>
              <a:t>6. History of Operating Systems</a:t>
            </a:r>
          </a:p>
          <a:p>
            <a:r>
              <a:rPr lang="en-US" dirty="0"/>
              <a:t>7. Types of Operating Systems</a:t>
            </a:r>
          </a:p>
          <a:p>
            <a:r>
              <a:rPr lang="en-US" dirty="0"/>
              <a:t>8. An Overview of UNIX Operating System</a:t>
            </a:r>
          </a:p>
          <a:p>
            <a:r>
              <a:rPr lang="en-US" dirty="0"/>
              <a:t>9. An Overview of MSDOS</a:t>
            </a:r>
          </a:p>
          <a:p>
            <a:r>
              <a:rPr lang="en-US" dirty="0"/>
              <a:t>10. Summary</a:t>
            </a:r>
          </a:p>
          <a:p>
            <a:r>
              <a:rPr lang="en-US" dirty="0"/>
              <a:t>11. Exercises</a:t>
            </a:r>
          </a:p>
          <a:p>
            <a:endParaRPr lang="en-US" dirty="0"/>
          </a:p>
        </p:txBody>
      </p:sp>
    </p:spTree>
    <p:extLst>
      <p:ext uri="{BB962C8B-B14F-4D97-AF65-F5344CB8AC3E}">
        <p14:creationId xmlns:p14="http://schemas.microsoft.com/office/powerpoint/2010/main" val="1225813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7.4 Real-time operating systems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The fourth class of operating systems, real-time operating systems, are designed to service those applications where response time is of essence in order to prevent error, misrepresentation, or even disaster. examples of real-time operating systems are those that handle airlines reservations, machine tool control, and monitoring of a nuclear power station. In these cases, the systems are designed to be</a:t>
            </a:r>
            <a:br>
              <a:rPr lang="en-US" dirty="0"/>
            </a:br>
            <a:r>
              <a:rPr lang="en-US" dirty="0"/>
              <a:t>interrupted by external signals that require the immediate attention of the computer system </a:t>
            </a:r>
            <a:br>
              <a:rPr lang="en-US" dirty="0"/>
            </a:br>
            <a:endParaRPr lang="en-US" dirty="0"/>
          </a:p>
        </p:txBody>
      </p:sp>
    </p:spTree>
    <p:extLst>
      <p:ext uri="{BB962C8B-B14F-4D97-AF65-F5344CB8AC3E}">
        <p14:creationId xmlns:p14="http://schemas.microsoft.com/office/powerpoint/2010/main" val="1254099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7.4 Real-time operating systems</a:t>
            </a:r>
            <a:r>
              <a:rPr lang="en-US" dirty="0"/>
              <a:t> </a:t>
            </a:r>
          </a:p>
        </p:txBody>
      </p:sp>
      <p:sp>
        <p:nvSpPr>
          <p:cNvPr id="3" name="Content Placeholder 2"/>
          <p:cNvSpPr>
            <a:spLocks noGrp="1"/>
          </p:cNvSpPr>
          <p:nvPr>
            <p:ph idx="1"/>
          </p:nvPr>
        </p:nvSpPr>
        <p:spPr>
          <a:xfrm>
            <a:off x="838200" y="1690688"/>
            <a:ext cx="10901516" cy="4486275"/>
          </a:xfrm>
        </p:spPr>
        <p:txBody>
          <a:bodyPr>
            <a:normAutofit fontScale="92500" lnSpcReduction="10000"/>
          </a:bodyPr>
          <a:lstStyle/>
          <a:p>
            <a:r>
              <a:rPr lang="en-US" sz="2400" b="1" dirty="0"/>
              <a:t>Memory management </a:t>
            </a:r>
            <a:r>
              <a:rPr lang="en-US" sz="2400" dirty="0"/>
              <a:t>In real-time operating systems there is a swapping of programs between primary and secondary memory. Most of the time, processes remain in primary memory in order to provide quick response. Therefore, memory management in a real-time system is less demanding compared to other types of multiprogramming systems </a:t>
            </a:r>
          </a:p>
          <a:p>
            <a:endParaRPr lang="en-US" sz="2400" dirty="0"/>
          </a:p>
          <a:p>
            <a:r>
              <a:rPr lang="en-US" sz="2400" b="1" dirty="0"/>
              <a:t>I/O management </a:t>
            </a:r>
            <a:r>
              <a:rPr lang="en-US" sz="2400" dirty="0"/>
              <a:t>Time-critical device management is one of the main characteristics of a real-time system. It also provides a sophisticated form of interrupt management and I/O buffering </a:t>
            </a:r>
          </a:p>
          <a:p>
            <a:r>
              <a:rPr lang="en-US" sz="2400" b="1" dirty="0"/>
              <a:t>File management </a:t>
            </a:r>
            <a:r>
              <a:rPr lang="en-US" sz="2400" dirty="0"/>
              <a:t>The primary objective of </a:t>
            </a:r>
            <a:r>
              <a:rPr lang="en-US" sz="2400" dirty="0" err="1"/>
              <a:t>fle</a:t>
            </a:r>
            <a:r>
              <a:rPr lang="en-US" sz="2400" dirty="0"/>
              <a:t> management in real-time systems is usually the speed of access rather than </a:t>
            </a:r>
            <a:r>
              <a:rPr lang="en-US" sz="2400" dirty="0" err="1"/>
              <a:t>effcient</a:t>
            </a:r>
            <a:r>
              <a:rPr lang="en-US" sz="2400" dirty="0"/>
              <a:t> utilization of secondary storage. In fact, some embedded real-time systems do not have secondary memory </a:t>
            </a:r>
            <a:br>
              <a:rPr lang="en-US" sz="2400" dirty="0"/>
            </a:br>
            <a:endParaRPr lang="en-US" sz="2400" dirty="0"/>
          </a:p>
        </p:txBody>
      </p:sp>
    </p:spTree>
    <p:extLst>
      <p:ext uri="{BB962C8B-B14F-4D97-AF65-F5344CB8AC3E}">
        <p14:creationId xmlns:p14="http://schemas.microsoft.com/office/powerpoint/2010/main" val="2629904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7.5 Network operating system</a:t>
            </a:r>
            <a:r>
              <a:rPr lang="en-US" dirty="0"/>
              <a:t>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Some of the typical characteristics of network operating systems are the following.</a:t>
            </a:r>
            <a:br>
              <a:rPr lang="en-US" dirty="0"/>
            </a:br>
            <a:r>
              <a:rPr lang="en-US" dirty="0"/>
              <a:t>+ each computer has its own private operating system instead of running as part of a global system-wide operating system.</a:t>
            </a:r>
            <a:br>
              <a:rPr lang="en-US" dirty="0"/>
            </a:br>
            <a:r>
              <a:rPr lang="en-US" dirty="0"/>
              <a:t>+ users normally work on their systems; using a different system requires some kind of remote login instead of having the operating system dynamically allocate processes to</a:t>
            </a:r>
            <a:br>
              <a:rPr lang="en-US" dirty="0"/>
            </a:br>
            <a:r>
              <a:rPr lang="en-US" dirty="0" err="1"/>
              <a:t>Cpus</a:t>
            </a:r>
            <a:r>
              <a:rPr lang="en-US" dirty="0"/>
              <a:t>.</a:t>
            </a:r>
            <a:br>
              <a:rPr lang="en-US" dirty="0"/>
            </a:br>
            <a:r>
              <a:rPr lang="en-US" dirty="0"/>
              <a:t>+ Users are typically aware of where each of their </a:t>
            </a:r>
            <a:r>
              <a:rPr lang="en-US" dirty="0" err="1"/>
              <a:t>fles</a:t>
            </a:r>
            <a:r>
              <a:rPr lang="en-US" dirty="0"/>
              <a:t> are kept and must move a </a:t>
            </a:r>
            <a:r>
              <a:rPr lang="en-US" dirty="0" err="1"/>
              <a:t>fle</a:t>
            </a:r>
            <a:r>
              <a:rPr lang="en-US" dirty="0"/>
              <a:t> from one system to another with explicit </a:t>
            </a:r>
            <a:r>
              <a:rPr lang="en-US" dirty="0" err="1"/>
              <a:t>fle</a:t>
            </a:r>
            <a:r>
              <a:rPr lang="en-US" dirty="0"/>
              <a:t> transfer commands instead of having file placement managed by the operating system </a:t>
            </a:r>
            <a:br>
              <a:rPr lang="en-US" dirty="0"/>
            </a:br>
            <a:endParaRPr lang="en-US" dirty="0"/>
          </a:p>
        </p:txBody>
      </p:sp>
    </p:spTree>
    <p:extLst>
      <p:ext uri="{BB962C8B-B14F-4D97-AF65-F5344CB8AC3E}">
        <p14:creationId xmlns:p14="http://schemas.microsoft.com/office/powerpoint/2010/main" val="1384805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7.6 Distributed operating system</a:t>
            </a:r>
            <a:r>
              <a:rPr lang="en-US" dirty="0"/>
              <a:t> </a:t>
            </a:r>
          </a:p>
        </p:txBody>
      </p:sp>
      <p:sp>
        <p:nvSpPr>
          <p:cNvPr id="3" name="Content Placeholder 2"/>
          <p:cNvSpPr>
            <a:spLocks noGrp="1"/>
          </p:cNvSpPr>
          <p:nvPr>
            <p:ph idx="1"/>
          </p:nvPr>
        </p:nvSpPr>
        <p:spPr/>
        <p:txBody>
          <a:bodyPr>
            <a:normAutofit lnSpcReduction="10000"/>
          </a:bodyPr>
          <a:lstStyle/>
          <a:p>
            <a:r>
              <a:rPr lang="en-US" dirty="0"/>
              <a:t>A distributed computing system consists of a number of computers that are connected and managed so that they automatically share the job-processing load among the constituent computers, or separate the job load, as appropriate, to particularly </a:t>
            </a:r>
            <a:r>
              <a:rPr lang="en-US" dirty="0" err="1"/>
              <a:t>confgured</a:t>
            </a:r>
            <a:r>
              <a:rPr lang="en-US" dirty="0"/>
              <a:t> processors. Such a system requires an operating system that in addition to the typical stand-alone functionality, provides coordination of the operations and information ﬂow among the component computers </a:t>
            </a:r>
            <a:br>
              <a:rPr lang="en-US" dirty="0"/>
            </a:br>
            <a:endParaRPr lang="en-US" dirty="0"/>
          </a:p>
        </p:txBody>
      </p:sp>
    </p:spTree>
    <p:extLst>
      <p:ext uri="{BB962C8B-B14F-4D97-AF65-F5344CB8AC3E}">
        <p14:creationId xmlns:p14="http://schemas.microsoft.com/office/powerpoint/2010/main" val="423945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7.6 Distributed operating system</a:t>
            </a:r>
            <a:r>
              <a:rPr lang="en-US" dirty="0"/>
              <a:t> </a:t>
            </a:r>
          </a:p>
        </p:txBody>
      </p:sp>
      <p:sp>
        <p:nvSpPr>
          <p:cNvPr id="3" name="Content Placeholder 2"/>
          <p:cNvSpPr>
            <a:spLocks noGrp="1"/>
          </p:cNvSpPr>
          <p:nvPr>
            <p:ph idx="1"/>
          </p:nvPr>
        </p:nvSpPr>
        <p:spPr/>
        <p:txBody>
          <a:bodyPr>
            <a:normAutofit fontScale="92500" lnSpcReduction="10000"/>
          </a:bodyPr>
          <a:lstStyle/>
          <a:p>
            <a:r>
              <a:rPr lang="en-US" b="1" i="1" dirty="0"/>
              <a:t>Advantages of distributed operating systems</a:t>
            </a:r>
            <a:br>
              <a:rPr lang="en-US" b="1" i="1" dirty="0"/>
            </a:br>
            <a:r>
              <a:rPr lang="en-US" dirty="0"/>
              <a:t>Though the design and implementation is complex, there are certain advantages for which the distributed system is used.</a:t>
            </a:r>
            <a:br>
              <a:rPr lang="en-US" dirty="0"/>
            </a:br>
            <a:r>
              <a:rPr lang="en-US" dirty="0"/>
              <a:t>Some of these are given below </a:t>
            </a:r>
          </a:p>
          <a:p>
            <a:r>
              <a:rPr lang="en-US" b="1" dirty="0"/>
              <a:t>Major breakthrough in microprocessor technology </a:t>
            </a:r>
            <a:endParaRPr lang="en-US" dirty="0"/>
          </a:p>
          <a:p>
            <a:r>
              <a:rPr lang="en-US" b="1" dirty="0"/>
              <a:t>Incremental growth</a:t>
            </a:r>
            <a:r>
              <a:rPr lang="en-US" dirty="0"/>
              <a:t> </a:t>
            </a:r>
          </a:p>
          <a:p>
            <a:r>
              <a:rPr lang="en-US" b="1" dirty="0"/>
              <a:t>Reliability</a:t>
            </a: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905318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7.6 Distributed operating system</a:t>
            </a:r>
            <a:r>
              <a:rPr lang="en-US" dirty="0"/>
              <a:t> </a:t>
            </a:r>
          </a:p>
        </p:txBody>
      </p:sp>
      <p:sp>
        <p:nvSpPr>
          <p:cNvPr id="3" name="Content Placeholder 2"/>
          <p:cNvSpPr>
            <a:spLocks noGrp="1"/>
          </p:cNvSpPr>
          <p:nvPr>
            <p:ph idx="1"/>
          </p:nvPr>
        </p:nvSpPr>
        <p:spPr/>
        <p:txBody>
          <a:bodyPr>
            <a:normAutofit fontScale="92500" lnSpcReduction="20000"/>
          </a:bodyPr>
          <a:lstStyle/>
          <a:p>
            <a:r>
              <a:rPr lang="en-US" b="1" i="1" dirty="0"/>
              <a:t>File system</a:t>
            </a:r>
            <a:br>
              <a:rPr lang="en-US" b="1" i="1" dirty="0"/>
            </a:br>
            <a:r>
              <a:rPr lang="en-US" dirty="0"/>
              <a:t>The distributed operating system supports a single global </a:t>
            </a:r>
            <a:r>
              <a:rPr lang="en-US" dirty="0" err="1"/>
              <a:t>fle</a:t>
            </a:r>
            <a:br>
              <a:rPr lang="en-US" dirty="0"/>
            </a:br>
            <a:r>
              <a:rPr lang="en-US" dirty="0"/>
              <a:t>system visible from all machines. When this method is used,</a:t>
            </a:r>
            <a:br>
              <a:rPr lang="en-US" dirty="0"/>
            </a:br>
            <a:r>
              <a:rPr lang="en-US" dirty="0"/>
              <a:t>there is one directory for executable programs (in </a:t>
            </a:r>
            <a:r>
              <a:rPr lang="en-US" dirty="0" err="1"/>
              <a:t>unix</a:t>
            </a:r>
            <a:r>
              <a:rPr lang="en-US" dirty="0"/>
              <a:t>, it is</a:t>
            </a:r>
            <a:br>
              <a:rPr lang="en-US" dirty="0"/>
            </a:br>
            <a:r>
              <a:rPr lang="en-US" dirty="0"/>
              <a:t>the bin directory), one password </a:t>
            </a:r>
            <a:r>
              <a:rPr lang="en-US" dirty="0" err="1"/>
              <a:t>fle</a:t>
            </a:r>
            <a:r>
              <a:rPr lang="en-US" dirty="0"/>
              <a:t>, and so on </a:t>
            </a:r>
            <a:br>
              <a:rPr lang="en-US" dirty="0"/>
            </a:br>
            <a:r>
              <a:rPr lang="en-US" b="1" i="1" dirty="0"/>
              <a:t>Protection</a:t>
            </a:r>
            <a:br>
              <a:rPr lang="en-US" b="1" i="1" dirty="0"/>
            </a:br>
            <a:r>
              <a:rPr lang="en-US" dirty="0"/>
              <a:t>In a true distributed system, there is a unique </a:t>
            </a:r>
            <a:r>
              <a:rPr lang="en-US" dirty="0" err="1"/>
              <a:t>uID</a:t>
            </a:r>
            <a:r>
              <a:rPr lang="en-US" dirty="0"/>
              <a:t> for every</a:t>
            </a:r>
            <a:br>
              <a:rPr lang="en-US" dirty="0"/>
            </a:br>
            <a:r>
              <a:rPr lang="en-US" dirty="0"/>
              <a:t>user. That </a:t>
            </a:r>
            <a:r>
              <a:rPr lang="en-US" dirty="0" err="1"/>
              <a:t>uID</a:t>
            </a:r>
            <a:r>
              <a:rPr lang="en-US" dirty="0"/>
              <a:t> should be valid on all machines without any</a:t>
            </a:r>
            <a:br>
              <a:rPr lang="en-US" dirty="0"/>
            </a:br>
            <a:r>
              <a:rPr lang="en-US" dirty="0"/>
              <a:t>mapping. In this way no protection problems arise on remote</a:t>
            </a:r>
            <a:br>
              <a:rPr lang="en-US" dirty="0"/>
            </a:br>
            <a:r>
              <a:rPr lang="en-US" dirty="0"/>
              <a:t>access to </a:t>
            </a:r>
            <a:r>
              <a:rPr lang="en-US" dirty="0" err="1"/>
              <a:t>fles</a:t>
            </a:r>
            <a:r>
              <a:rPr lang="en-US" dirty="0"/>
              <a:t>; a remote access can be treated like a local</a:t>
            </a:r>
            <a:br>
              <a:rPr lang="en-US" dirty="0"/>
            </a:br>
            <a:r>
              <a:rPr lang="en-US" dirty="0"/>
              <a:t>access with the same </a:t>
            </a:r>
            <a:r>
              <a:rPr lang="en-US" dirty="0" err="1"/>
              <a:t>uID</a:t>
            </a:r>
            <a:r>
              <a:rPr lang="en-US" dirty="0"/>
              <a:t> </a:t>
            </a:r>
            <a:br>
              <a:rPr lang="en-US" dirty="0"/>
            </a:br>
            <a:endParaRPr lang="en-US" dirty="0"/>
          </a:p>
        </p:txBody>
      </p:sp>
    </p:spTree>
    <p:extLst>
      <p:ext uri="{BB962C8B-B14F-4D97-AF65-F5344CB8AC3E}">
        <p14:creationId xmlns:p14="http://schemas.microsoft.com/office/powerpoint/2010/main" val="3175443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7.6 Distributed operating system</a:t>
            </a:r>
            <a:r>
              <a:rPr lang="en-US" dirty="0"/>
              <a:t> </a:t>
            </a:r>
          </a:p>
        </p:txBody>
      </p:sp>
      <p:sp>
        <p:nvSpPr>
          <p:cNvPr id="3" name="Content Placeholder 2"/>
          <p:cNvSpPr>
            <a:spLocks noGrp="1"/>
          </p:cNvSpPr>
          <p:nvPr>
            <p:ph idx="1"/>
          </p:nvPr>
        </p:nvSpPr>
        <p:spPr/>
        <p:txBody>
          <a:bodyPr>
            <a:normAutofit lnSpcReduction="10000"/>
          </a:bodyPr>
          <a:lstStyle/>
          <a:p>
            <a:r>
              <a:rPr lang="en-US" b="1" i="1" dirty="0"/>
              <a:t>Program execution</a:t>
            </a:r>
            <a:br>
              <a:rPr lang="en-US" b="1" i="1" dirty="0"/>
            </a:br>
            <a:r>
              <a:rPr lang="en-US" dirty="0"/>
              <a:t>In the most distributed case, the system chooses a </a:t>
            </a:r>
            <a:r>
              <a:rPr lang="en-US" dirty="0" err="1"/>
              <a:t>Cpu</a:t>
            </a:r>
            <a:r>
              <a:rPr lang="en-US" dirty="0"/>
              <a:t> by</a:t>
            </a:r>
            <a:br>
              <a:rPr lang="en-US" dirty="0"/>
            </a:br>
            <a:r>
              <a:rPr lang="en-US" dirty="0"/>
              <a:t>looking at the processing load of the machine, location of</a:t>
            </a:r>
            <a:br>
              <a:rPr lang="en-US" dirty="0"/>
            </a:br>
            <a:r>
              <a:rPr lang="en-US" dirty="0" err="1"/>
              <a:t>fle</a:t>
            </a:r>
            <a:r>
              <a:rPr lang="en-US" dirty="0"/>
              <a:t> to be used, etc. In the least distributed case, the system</a:t>
            </a:r>
            <a:br>
              <a:rPr lang="en-US" dirty="0"/>
            </a:br>
            <a:r>
              <a:rPr lang="en-US" dirty="0"/>
              <a:t>always run the process on one </a:t>
            </a:r>
            <a:r>
              <a:rPr lang="en-US" dirty="0" err="1"/>
              <a:t>specifc</a:t>
            </a:r>
            <a:r>
              <a:rPr lang="en-US" dirty="0"/>
              <a:t> machine (usually the</a:t>
            </a:r>
            <a:br>
              <a:rPr lang="en-US" dirty="0"/>
            </a:br>
            <a:r>
              <a:rPr lang="en-US" dirty="0"/>
              <a:t>machine on which the user is logged in) </a:t>
            </a:r>
            <a:br>
              <a:rPr lang="en-US" dirty="0"/>
            </a:br>
            <a:endParaRPr lang="en-US" dirty="0"/>
          </a:p>
        </p:txBody>
      </p:sp>
    </p:spTree>
    <p:extLst>
      <p:ext uri="{BB962C8B-B14F-4D97-AF65-F5344CB8AC3E}">
        <p14:creationId xmlns:p14="http://schemas.microsoft.com/office/powerpoint/2010/main" val="2981616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 An Overview of UNIX Operating System</a:t>
            </a:r>
          </a:p>
        </p:txBody>
      </p:sp>
      <p:sp>
        <p:nvSpPr>
          <p:cNvPr id="3" name="Content Placeholder 2"/>
          <p:cNvSpPr>
            <a:spLocks noGrp="1"/>
          </p:cNvSpPr>
          <p:nvPr>
            <p:ph idx="1"/>
          </p:nvPr>
        </p:nvSpPr>
        <p:spPr/>
        <p:txBody>
          <a:bodyPr/>
          <a:lstStyle/>
          <a:p>
            <a:r>
              <a:rPr lang="en-US" dirty="0" err="1"/>
              <a:t>unix</a:t>
            </a:r>
            <a:r>
              <a:rPr lang="en-US" dirty="0"/>
              <a:t> is an operating system. It was created in the late 1960s,</a:t>
            </a:r>
            <a:br>
              <a:rPr lang="en-US" dirty="0"/>
            </a:br>
            <a:r>
              <a:rPr lang="en-US" dirty="0"/>
              <a:t>in an effort to provide a multi-user, multitasking system for</a:t>
            </a:r>
            <a:br>
              <a:rPr lang="en-US" dirty="0"/>
            </a:br>
            <a:r>
              <a:rPr lang="en-US" dirty="0"/>
              <a:t>use by programmers. The philosophy behind the design of</a:t>
            </a:r>
            <a:br>
              <a:rPr lang="en-US" dirty="0"/>
            </a:br>
            <a:r>
              <a:rPr lang="en-US" dirty="0" err="1"/>
              <a:t>unix</a:t>
            </a:r>
            <a:r>
              <a:rPr lang="en-US" dirty="0"/>
              <a:t> was to provide simple, yet powerful utilities that could</a:t>
            </a:r>
            <a:br>
              <a:rPr lang="en-US" dirty="0"/>
            </a:br>
            <a:r>
              <a:rPr lang="en-US" dirty="0"/>
              <a:t>be pieced together in a ﬂexible manner to perform a wide</a:t>
            </a:r>
            <a:br>
              <a:rPr lang="en-US" dirty="0"/>
            </a:br>
            <a:r>
              <a:rPr lang="en-US" dirty="0"/>
              <a:t>variety of tasks </a:t>
            </a:r>
            <a:br>
              <a:rPr lang="en-US" dirty="0"/>
            </a:br>
            <a:endParaRPr lang="en-US" dirty="0"/>
          </a:p>
        </p:txBody>
      </p:sp>
    </p:spTree>
    <p:extLst>
      <p:ext uri="{BB962C8B-B14F-4D97-AF65-F5344CB8AC3E}">
        <p14:creationId xmlns:p14="http://schemas.microsoft.com/office/powerpoint/2010/main" val="3487299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 An Overview of UNIX Operating System</a:t>
            </a:r>
          </a:p>
        </p:txBody>
      </p:sp>
      <p:sp>
        <p:nvSpPr>
          <p:cNvPr id="3" name="Content Placeholder 2"/>
          <p:cNvSpPr>
            <a:spLocks noGrp="1"/>
          </p:cNvSpPr>
          <p:nvPr>
            <p:ph idx="1"/>
          </p:nvPr>
        </p:nvSpPr>
        <p:spPr/>
        <p:txBody>
          <a:bodyPr>
            <a:normAutofit fontScale="85000" lnSpcReduction="20000"/>
          </a:bodyPr>
          <a:lstStyle/>
          <a:p>
            <a:r>
              <a:rPr lang="en-US" b="1" dirty="0"/>
              <a:t>Reasons for success of </a:t>
            </a:r>
            <a:r>
              <a:rPr lang="en-US" b="1" dirty="0" err="1"/>
              <a:t>unix</a:t>
            </a:r>
            <a:r>
              <a:rPr lang="en-US" dirty="0"/>
              <a:t> </a:t>
            </a:r>
          </a:p>
          <a:p>
            <a:pPr marL="0" indent="0">
              <a:buNone/>
            </a:pPr>
            <a:r>
              <a:rPr lang="en-US" dirty="0"/>
              <a:t>+ Portability </a:t>
            </a:r>
          </a:p>
          <a:p>
            <a:pPr marL="0" indent="0">
              <a:buNone/>
            </a:pPr>
            <a:r>
              <a:rPr lang="en-US" dirty="0"/>
              <a:t>+Open system </a:t>
            </a:r>
          </a:p>
          <a:p>
            <a:pPr marL="0" indent="0">
              <a:buNone/>
            </a:pPr>
            <a:r>
              <a:rPr lang="en-US" dirty="0"/>
              <a:t>+Rich and productive programming environment </a:t>
            </a:r>
          </a:p>
          <a:p>
            <a:pPr marL="0" indent="0">
              <a:buNone/>
            </a:pPr>
            <a:r>
              <a:rPr lang="en-US" dirty="0"/>
              <a:t>+Communication </a:t>
            </a:r>
          </a:p>
          <a:p>
            <a:pPr marL="0" indent="0">
              <a:buNone/>
            </a:pPr>
            <a:r>
              <a:rPr lang="en-US" dirty="0"/>
              <a:t>+Multi-user capability </a:t>
            </a:r>
            <a:br>
              <a:rPr lang="en-US" dirty="0"/>
            </a:br>
            <a:r>
              <a:rPr lang="en-US" dirty="0"/>
              <a:t>+Multitasking </a:t>
            </a: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549957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 An Overview of UNIX Operating System</a:t>
            </a:r>
          </a:p>
        </p:txBody>
      </p:sp>
      <p:sp>
        <p:nvSpPr>
          <p:cNvPr id="3" name="Content Placeholder 2"/>
          <p:cNvSpPr>
            <a:spLocks noGrp="1"/>
          </p:cNvSpPr>
          <p:nvPr>
            <p:ph idx="1"/>
          </p:nvPr>
        </p:nvSpPr>
        <p:spPr/>
        <p:txBody>
          <a:bodyPr/>
          <a:lstStyle/>
          <a:p>
            <a:r>
              <a:rPr lang="en-US" b="1" dirty="0"/>
              <a:t>Components of </a:t>
            </a:r>
            <a:r>
              <a:rPr lang="en-US" b="1" dirty="0" err="1"/>
              <a:t>unix</a:t>
            </a:r>
            <a:r>
              <a:rPr lang="en-US" dirty="0"/>
              <a:t> </a:t>
            </a:r>
            <a:br>
              <a:rPr lang="en-US" dirty="0"/>
            </a:br>
            <a:r>
              <a:rPr lang="en-US" dirty="0"/>
              <a:t>+</a:t>
            </a:r>
            <a:r>
              <a:rPr lang="en-US" b="1" i="1" dirty="0"/>
              <a:t>Kernel</a:t>
            </a:r>
            <a:r>
              <a:rPr lang="en-US" dirty="0"/>
              <a:t> </a:t>
            </a:r>
            <a:br>
              <a:rPr lang="en-US" dirty="0"/>
            </a:br>
            <a:r>
              <a:rPr lang="en-US" dirty="0"/>
              <a:t>+</a:t>
            </a:r>
            <a:r>
              <a:rPr lang="en-US" b="1" i="1" dirty="0"/>
              <a:t>Command interpreter</a:t>
            </a: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7124700" y="2182019"/>
            <a:ext cx="4229100" cy="3638550"/>
          </a:xfrm>
          <a:prstGeom prst="rect">
            <a:avLst/>
          </a:prstGeom>
        </p:spPr>
      </p:pic>
    </p:spTree>
    <p:extLst>
      <p:ext uri="{BB962C8B-B14F-4D97-AF65-F5344CB8AC3E}">
        <p14:creationId xmlns:p14="http://schemas.microsoft.com/office/powerpoint/2010/main" val="191989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838200" y="1825625"/>
            <a:ext cx="6825343" cy="4351338"/>
          </a:xfrm>
        </p:spPr>
        <p:txBody>
          <a:bodyPr>
            <a:normAutofit fontScale="85000" lnSpcReduction="20000"/>
          </a:bodyPr>
          <a:lstStyle/>
          <a:p>
            <a:pPr algn="just"/>
            <a:r>
              <a:rPr lang="en-US" dirty="0"/>
              <a:t>Computer software can be divided roughly into two parts: system programs, which manage the operation of the computer itself, and application programs, which perform the actual work the user wants. The most important system program is the operating system (OS) that controls all the computer resources and provides the base upon which the application program can be written </a:t>
            </a:r>
            <a:br>
              <a:rPr lang="en-US" dirty="0"/>
            </a:br>
            <a:endParaRPr lang="en-US" dirty="0"/>
          </a:p>
        </p:txBody>
      </p:sp>
      <p:sp>
        <p:nvSpPr>
          <p:cNvPr id="4" name="AutoShape 4" descr="Káº¿t quáº£ hÃ¬nh áº£nh cho operating system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8009391" y="2057853"/>
            <a:ext cx="3827536" cy="2763157"/>
          </a:xfrm>
          <a:prstGeom prst="rect">
            <a:avLst/>
          </a:prstGeom>
        </p:spPr>
      </p:pic>
    </p:spTree>
    <p:extLst>
      <p:ext uri="{BB962C8B-B14F-4D97-AF65-F5344CB8AC3E}">
        <p14:creationId xmlns:p14="http://schemas.microsoft.com/office/powerpoint/2010/main" val="1982224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9. An Overview of MSDOS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origin of </a:t>
            </a:r>
            <a:r>
              <a:rPr lang="en-US" dirty="0" err="1"/>
              <a:t>MsDOS</a:t>
            </a:r>
            <a:r>
              <a:rPr lang="en-US" dirty="0"/>
              <a:t> can be traced back to 1980 when Seattle Computer producers developed a microcomputer operating system for in-house use. It was called </a:t>
            </a:r>
            <a:r>
              <a:rPr lang="en-US" dirty="0" err="1"/>
              <a:t>qdos</a:t>
            </a:r>
            <a:r>
              <a:rPr lang="en-US" dirty="0"/>
              <a:t>. It was renamed 86-dos in the late 1980 after modifications </a:t>
            </a:r>
          </a:p>
          <a:p>
            <a:endParaRPr lang="en-US" dirty="0"/>
          </a:p>
          <a:p>
            <a:r>
              <a:rPr lang="en-US" dirty="0"/>
              <a:t>Version 4.0, released in 1988, provided the </a:t>
            </a:r>
            <a:r>
              <a:rPr lang="en-US" dirty="0" err="1"/>
              <a:t>dosshell</a:t>
            </a:r>
            <a:r>
              <a:rPr lang="en-US" dirty="0"/>
              <a:t>, expanded memory driver, and larger than 32MB hard disk partitions. Version 5.0, released in 1991, was designed as an upgrade. This version enabled device drivers to be placed in</a:t>
            </a:r>
            <a:br>
              <a:rPr lang="en-US" dirty="0"/>
            </a:br>
            <a:r>
              <a:rPr lang="en-US" dirty="0"/>
              <a:t>upper memory, leaving more conventional memory available to programs. MSDOS 6.22 was released in 1994. The latest version of dos is </a:t>
            </a:r>
            <a:r>
              <a:rPr lang="en-US" dirty="0" err="1"/>
              <a:t>MsDOS</a:t>
            </a:r>
            <a:r>
              <a:rPr lang="en-US" dirty="0"/>
              <a:t> 7, which is provided as a part of and inside the Windows system </a:t>
            </a:r>
            <a:br>
              <a:rPr lang="en-US" dirty="0"/>
            </a:br>
            <a:br>
              <a:rPr lang="en-US" dirty="0"/>
            </a:br>
            <a:endParaRPr lang="en-US" dirty="0"/>
          </a:p>
        </p:txBody>
      </p:sp>
    </p:spTree>
    <p:extLst>
      <p:ext uri="{BB962C8B-B14F-4D97-AF65-F5344CB8AC3E}">
        <p14:creationId xmlns:p14="http://schemas.microsoft.com/office/powerpoint/2010/main" val="340238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838200" y="1825625"/>
            <a:ext cx="5257800" cy="4351338"/>
          </a:xfrm>
        </p:spPr>
        <p:txBody>
          <a:bodyPr/>
          <a:lstStyle/>
          <a:p>
            <a:r>
              <a:rPr lang="en-US" dirty="0"/>
              <a:t>One of the major functions of the operating system is to hide all this complexity and give the programmer a more convenient set of instructions to work with. </a:t>
            </a:r>
            <a:br>
              <a:rPr lang="en-US" dirty="0"/>
            </a:br>
            <a:endParaRPr lang="en-US" dirty="0"/>
          </a:p>
        </p:txBody>
      </p:sp>
      <p:pic>
        <p:nvPicPr>
          <p:cNvPr id="4" name="Picture 3"/>
          <p:cNvPicPr>
            <a:picLocks noChangeAspect="1"/>
          </p:cNvPicPr>
          <p:nvPr/>
        </p:nvPicPr>
        <p:blipFill>
          <a:blip r:embed="rId2"/>
          <a:stretch>
            <a:fillRect/>
          </a:stretch>
        </p:blipFill>
        <p:spPr>
          <a:xfrm>
            <a:off x="6096000" y="1690688"/>
            <a:ext cx="6098768" cy="4260169"/>
          </a:xfrm>
          <a:prstGeom prst="rect">
            <a:avLst/>
          </a:prstGeom>
        </p:spPr>
      </p:pic>
    </p:spTree>
    <p:extLst>
      <p:ext uri="{BB962C8B-B14F-4D97-AF65-F5344CB8AC3E}">
        <p14:creationId xmlns:p14="http://schemas.microsoft.com/office/powerpoint/2010/main" val="87261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Introduction to Operating System</a:t>
            </a:r>
          </a:p>
        </p:txBody>
      </p:sp>
      <p:sp>
        <p:nvSpPr>
          <p:cNvPr id="3" name="Content Placeholder 2"/>
          <p:cNvSpPr>
            <a:spLocks noGrp="1"/>
          </p:cNvSpPr>
          <p:nvPr>
            <p:ph idx="1"/>
          </p:nvPr>
        </p:nvSpPr>
        <p:spPr>
          <a:xfrm>
            <a:off x="838201" y="1825625"/>
            <a:ext cx="7823426" cy="4351338"/>
          </a:xfrm>
        </p:spPr>
        <p:txBody>
          <a:bodyPr>
            <a:normAutofit fontScale="77500" lnSpcReduction="20000"/>
          </a:bodyPr>
          <a:lstStyle/>
          <a:p>
            <a:pPr marL="0" indent="0">
              <a:buNone/>
            </a:pPr>
            <a:r>
              <a:rPr lang="en-US" dirty="0"/>
              <a:t>An operating system is an important part of almost every</a:t>
            </a:r>
            <a:br>
              <a:rPr lang="en-US" dirty="0"/>
            </a:br>
            <a:r>
              <a:rPr lang="en-US" dirty="0"/>
              <a:t>computer system that comprises three main components: </a:t>
            </a:r>
          </a:p>
          <a:p>
            <a:r>
              <a:rPr lang="en-US" dirty="0"/>
              <a:t>The hardware (memory, </a:t>
            </a:r>
            <a:r>
              <a:rPr lang="en-US" dirty="0" err="1"/>
              <a:t>Cpu</a:t>
            </a:r>
            <a:r>
              <a:rPr lang="en-US" dirty="0"/>
              <a:t>, arithmetic-logic unit,</a:t>
            </a:r>
            <a:br>
              <a:rPr lang="en-US" dirty="0"/>
            </a:br>
            <a:r>
              <a:rPr lang="en-US" dirty="0"/>
              <a:t>various storage devices, I/O, peripheral devices, etc.)</a:t>
            </a:r>
          </a:p>
          <a:p>
            <a:r>
              <a:rPr lang="en-US" dirty="0"/>
              <a:t>Systems programs (operating system, compilers, editors,</a:t>
            </a:r>
            <a:br>
              <a:rPr lang="en-US" dirty="0"/>
            </a:br>
            <a:r>
              <a:rPr lang="en-US" dirty="0"/>
              <a:t>loaders, utilities, etc.)</a:t>
            </a:r>
          </a:p>
          <a:p>
            <a:r>
              <a:rPr lang="en-US" dirty="0"/>
              <a:t>Application programs (database systems, business</a:t>
            </a:r>
            <a:br>
              <a:rPr lang="en-US" dirty="0"/>
            </a:br>
            <a:r>
              <a:rPr lang="en-US" dirty="0"/>
              <a:t>programs, etc.) </a:t>
            </a:r>
            <a:br>
              <a:rPr lang="en-US" dirty="0"/>
            </a:br>
            <a:endParaRPr lang="en-US" dirty="0"/>
          </a:p>
        </p:txBody>
      </p:sp>
      <p:pic>
        <p:nvPicPr>
          <p:cNvPr id="4" name="Picture 3"/>
          <p:cNvPicPr>
            <a:picLocks noChangeAspect="1"/>
          </p:cNvPicPr>
          <p:nvPr/>
        </p:nvPicPr>
        <p:blipFill>
          <a:blip r:embed="rId2"/>
          <a:stretch>
            <a:fillRect/>
          </a:stretch>
        </p:blipFill>
        <p:spPr>
          <a:xfrm>
            <a:off x="8661626" y="1690688"/>
            <a:ext cx="3228975" cy="4876800"/>
          </a:xfrm>
          <a:prstGeom prst="rect">
            <a:avLst/>
          </a:prstGeom>
        </p:spPr>
      </p:pic>
    </p:spTree>
    <p:extLst>
      <p:ext uri="{BB962C8B-B14F-4D97-AF65-F5344CB8AC3E}">
        <p14:creationId xmlns:p14="http://schemas.microsoft.com/office/powerpoint/2010/main" val="421073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Introduction to Operating System</a:t>
            </a:r>
          </a:p>
        </p:txBody>
      </p:sp>
      <p:sp>
        <p:nvSpPr>
          <p:cNvPr id="3" name="Content Placeholder 2"/>
          <p:cNvSpPr>
            <a:spLocks noGrp="1"/>
          </p:cNvSpPr>
          <p:nvPr>
            <p:ph idx="1"/>
          </p:nvPr>
        </p:nvSpPr>
        <p:spPr>
          <a:xfrm>
            <a:off x="838200" y="1825625"/>
            <a:ext cx="6027057" cy="4351338"/>
          </a:xfrm>
        </p:spPr>
        <p:txBody>
          <a:bodyPr>
            <a:normAutofit fontScale="92500" lnSpcReduction="20000"/>
          </a:bodyPr>
          <a:lstStyle/>
          <a:p>
            <a:r>
              <a:rPr lang="en-US" dirty="0"/>
              <a:t>An operating system is also a control program. It controls the execution of user programs to prevent errors and improper use of the computer. Therefore, it may be </a:t>
            </a:r>
            <a:r>
              <a:rPr lang="en-US" dirty="0" err="1"/>
              <a:t>defned</a:t>
            </a:r>
            <a:r>
              <a:rPr lang="en-US" dirty="0"/>
              <a:t> as follows: An operating system (OS) refers to the software on a computer that lets it run applications, control peripherals, and communicate with other computers </a:t>
            </a:r>
          </a:p>
        </p:txBody>
      </p:sp>
      <p:pic>
        <p:nvPicPr>
          <p:cNvPr id="3074" name="Picture 2" descr="Káº¿t quáº£ hÃ¬nh áº£nh cho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257" y="2333852"/>
            <a:ext cx="5314538" cy="278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111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5.3 Functions of an operating system</a:t>
            </a:r>
            <a:r>
              <a:rPr lang="en-US" dirty="0"/>
              <a:t> </a:t>
            </a:r>
          </a:p>
        </p:txBody>
      </p:sp>
      <p:sp>
        <p:nvSpPr>
          <p:cNvPr id="3" name="Content Placeholder 2"/>
          <p:cNvSpPr>
            <a:spLocks noGrp="1"/>
          </p:cNvSpPr>
          <p:nvPr>
            <p:ph idx="1"/>
          </p:nvPr>
        </p:nvSpPr>
        <p:spPr>
          <a:xfrm>
            <a:off x="838200" y="1825625"/>
            <a:ext cx="10515600" cy="4618718"/>
          </a:xfrm>
        </p:spPr>
        <p:txBody>
          <a:bodyPr>
            <a:normAutofit fontScale="77500" lnSpcReduction="20000"/>
          </a:bodyPr>
          <a:lstStyle/>
          <a:p>
            <a:r>
              <a:rPr lang="en-US" b="1" i="1" dirty="0"/>
              <a:t>Process management</a:t>
            </a:r>
          </a:p>
          <a:p>
            <a:r>
              <a:rPr lang="en-US" dirty="0"/>
              <a:t>The operating system is responsible for the following activities with respect to process management:</a:t>
            </a:r>
            <a:br>
              <a:rPr lang="en-US" dirty="0"/>
            </a:br>
            <a:r>
              <a:rPr lang="en-US" dirty="0"/>
              <a:t>The creation and deletion of user and system processes</a:t>
            </a:r>
            <a:br>
              <a:rPr lang="en-US" dirty="0"/>
            </a:br>
            <a:r>
              <a:rPr lang="en-US" dirty="0"/>
              <a:t>The suspension and resumption of processes</a:t>
            </a:r>
            <a:br>
              <a:rPr lang="en-US" dirty="0"/>
            </a:br>
            <a:r>
              <a:rPr lang="en-US" dirty="0"/>
              <a:t>Keep track of the resources (processors and the status of processes). Allocate the resources to a process by setting up the necessary hardware reclaim the resources when the process relinquishes processor usage, terminates, or exceeds the allowed amount of usage</a:t>
            </a:r>
            <a:br>
              <a:rPr lang="en-US" dirty="0"/>
            </a:br>
            <a:r>
              <a:rPr lang="en-US" dirty="0"/>
              <a:t>The provision of mechanisms for process synchronization—decide which process gets the processor, when, and for how much time</a:t>
            </a:r>
            <a:br>
              <a:rPr lang="en-US" dirty="0"/>
            </a:br>
            <a:r>
              <a:rPr lang="en-US" dirty="0"/>
              <a:t>The provision of mechanisms for deadlock handling </a:t>
            </a:r>
            <a:br>
              <a:rPr lang="en-US" dirty="0"/>
            </a:br>
            <a:endParaRPr lang="en-US" dirty="0"/>
          </a:p>
        </p:txBody>
      </p:sp>
    </p:spTree>
    <p:extLst>
      <p:ext uri="{BB962C8B-B14F-4D97-AF65-F5344CB8AC3E}">
        <p14:creationId xmlns:p14="http://schemas.microsoft.com/office/powerpoint/2010/main" val="362499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5.3 Functions of an operating system</a:t>
            </a:r>
            <a:r>
              <a:rPr lang="en-US" dirty="0"/>
              <a:t> </a:t>
            </a:r>
          </a:p>
        </p:txBody>
      </p:sp>
      <p:sp>
        <p:nvSpPr>
          <p:cNvPr id="3" name="Content Placeholder 2"/>
          <p:cNvSpPr>
            <a:spLocks noGrp="1"/>
          </p:cNvSpPr>
          <p:nvPr>
            <p:ph idx="1"/>
          </p:nvPr>
        </p:nvSpPr>
        <p:spPr>
          <a:xfrm>
            <a:off x="838200" y="1825625"/>
            <a:ext cx="7420429" cy="4351338"/>
          </a:xfrm>
        </p:spPr>
        <p:txBody>
          <a:bodyPr>
            <a:normAutofit fontScale="70000" lnSpcReduction="20000"/>
          </a:bodyPr>
          <a:lstStyle/>
          <a:p>
            <a:r>
              <a:rPr lang="en-US" b="1" i="1" dirty="0"/>
              <a:t>Memory management</a:t>
            </a:r>
            <a:r>
              <a:rPr lang="en-US" dirty="0"/>
              <a:t> </a:t>
            </a:r>
          </a:p>
          <a:p>
            <a:pPr marL="0" indent="0">
              <a:buNone/>
            </a:pPr>
            <a:r>
              <a:rPr lang="en-US" b="1" dirty="0"/>
              <a:t>Primary memory management</a:t>
            </a:r>
          </a:p>
          <a:p>
            <a:pPr marL="0" indent="0">
              <a:buNone/>
            </a:pPr>
            <a:r>
              <a:rPr lang="en-US" dirty="0"/>
              <a:t>The operating system is responsible for the following</a:t>
            </a:r>
            <a:br>
              <a:rPr lang="en-US" dirty="0"/>
            </a:br>
            <a:r>
              <a:rPr lang="en-US" dirty="0"/>
              <a:t>activities for </a:t>
            </a:r>
            <a:r>
              <a:rPr lang="en-US" dirty="0" err="1"/>
              <a:t>fulflling</a:t>
            </a:r>
            <a:r>
              <a:rPr lang="en-US" dirty="0"/>
              <a:t> memory management functions.</a:t>
            </a:r>
            <a:br>
              <a:rPr lang="en-US" dirty="0"/>
            </a:br>
            <a:r>
              <a:rPr lang="en-US" dirty="0"/>
              <a:t>+ Keep track of the different parts of memory currently being used by various processes</a:t>
            </a:r>
            <a:br>
              <a:rPr lang="en-US" dirty="0"/>
            </a:br>
            <a:r>
              <a:rPr lang="en-US" dirty="0"/>
              <a:t>+ Decide which processes are to be loaded into memory when memory space becomes available</a:t>
            </a:r>
            <a:br>
              <a:rPr lang="en-US" dirty="0"/>
            </a:br>
            <a:r>
              <a:rPr lang="en-US" dirty="0"/>
              <a:t>+ Allocate and de-allocate memory space as needed </a:t>
            </a:r>
            <a:br>
              <a:rPr lang="en-US" dirty="0"/>
            </a:b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8258629" y="1690688"/>
            <a:ext cx="3933371" cy="4339771"/>
          </a:xfrm>
          <a:prstGeom prst="rect">
            <a:avLst/>
          </a:prstGeom>
        </p:spPr>
      </p:pic>
    </p:spTree>
    <p:extLst>
      <p:ext uri="{BB962C8B-B14F-4D97-AF65-F5344CB8AC3E}">
        <p14:creationId xmlns:p14="http://schemas.microsoft.com/office/powerpoint/2010/main" val="3493252363"/>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3C4CA2"/>
      </a:dk2>
      <a:lt2>
        <a:srgbClr val="A8AD36"/>
      </a:lt2>
      <a:accent1>
        <a:srgbClr val="0082B5"/>
      </a:accent1>
      <a:accent2>
        <a:srgbClr val="F6D688"/>
      </a:accent2>
      <a:accent3>
        <a:srgbClr val="A5A5A5"/>
      </a:accent3>
      <a:accent4>
        <a:srgbClr val="F16221"/>
      </a:accent4>
      <a:accent5>
        <a:srgbClr val="775BA6"/>
      </a:accent5>
      <a:accent6>
        <a:srgbClr val="4DAE46"/>
      </a:accent6>
      <a:hlink>
        <a:srgbClr val="FBC73C"/>
      </a:hlink>
      <a:folHlink>
        <a:srgbClr val="742C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oftUni3_1">
  <a:themeElements>
    <a:clrScheme name="Custom 2">
      <a:dk1>
        <a:srgbClr val="2D3791"/>
      </a:dk1>
      <a:lt1>
        <a:srgbClr val="FFA000"/>
      </a:lt1>
      <a:dk2>
        <a:srgbClr val="2D3791"/>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Presentation1" id="{2A2DC80F-E538-4589-B1F3-2EED59384EB1}" vid="{85D65DBA-69AC-4F47-AE27-BEFA464CAF6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236</TotalTime>
  <Words>3080</Words>
  <Application>Microsoft Macintosh PowerPoint</Application>
  <PresentationFormat>Widescreen</PresentationFormat>
  <Paragraphs>130</Paragraphs>
  <Slides>40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Arial Black</vt:lpstr>
      <vt:lpstr>Calibri</vt:lpstr>
      <vt:lpstr>Consolas</vt:lpstr>
      <vt:lpstr>Verdana</vt:lpstr>
      <vt:lpstr>Wingdings</vt:lpstr>
      <vt:lpstr>Office Theme</vt:lpstr>
      <vt:lpstr>SoftUni3_1</vt:lpstr>
      <vt:lpstr>PowerPoint Presentation</vt:lpstr>
      <vt:lpstr>Objectives</vt:lpstr>
      <vt:lpstr>Contents</vt:lpstr>
      <vt:lpstr>1. Introduction</vt:lpstr>
      <vt:lpstr>1. Introduction</vt:lpstr>
      <vt:lpstr>2. Introduction to Operating System</vt:lpstr>
      <vt:lpstr>2. Introduction to Operating System</vt:lpstr>
      <vt:lpstr>5.3 Functions of an operating system </vt:lpstr>
      <vt:lpstr>5.3 Functions of an operating system </vt:lpstr>
      <vt:lpstr>5.3 Functions of an operating system </vt:lpstr>
      <vt:lpstr>5.3 Functions of an operating system </vt:lpstr>
      <vt:lpstr>5.3 Functions of an operating system </vt:lpstr>
      <vt:lpstr>5.4 Components of an operating system  </vt:lpstr>
      <vt:lpstr>5.4 Components of an operating system </vt:lpstr>
      <vt:lpstr>5.4 Components of an operating system </vt:lpstr>
      <vt:lpstr>5. Interaction with Operating System</vt:lpstr>
      <vt:lpstr>5. Interaction with Operating System</vt:lpstr>
      <vt:lpstr>6. History of operating systems </vt:lpstr>
      <vt:lpstr>6.1 First generation (1945–55) </vt:lpstr>
      <vt:lpstr> 6.2. Second generation (1956–63) transistors and Batch system  </vt:lpstr>
      <vt:lpstr>6.2. Second generation (1956–63) transistors and Batch system</vt:lpstr>
      <vt:lpstr> 6.3 Third generation (1964–80)  </vt:lpstr>
      <vt:lpstr> 6.4 Fourth generation</vt:lpstr>
      <vt:lpstr>7. Types of Operating Systems</vt:lpstr>
      <vt:lpstr>7.1 Batch process operating system</vt:lpstr>
      <vt:lpstr>7.2 Multiprogramming operating system </vt:lpstr>
      <vt:lpstr>7.2 Multiprogramming operating system </vt:lpstr>
      <vt:lpstr>7.2 Multiprogramming operating system </vt:lpstr>
      <vt:lpstr>7.3 Time-sharing operating systems  </vt:lpstr>
      <vt:lpstr>7.4 Real-time operating systems </vt:lpstr>
      <vt:lpstr>7.4 Real-time operating systems </vt:lpstr>
      <vt:lpstr>7.5 Network operating system  </vt:lpstr>
      <vt:lpstr>7.6 Distributed operating system </vt:lpstr>
      <vt:lpstr>7.6 Distributed operating system </vt:lpstr>
      <vt:lpstr>7.6 Distributed operating system </vt:lpstr>
      <vt:lpstr>7.6 Distributed operating system </vt:lpstr>
      <vt:lpstr>8. An Overview of UNIX Operating System</vt:lpstr>
      <vt:lpstr>8. An Overview of UNIX Operating System</vt:lpstr>
      <vt:lpstr>8. An Overview of UNIX Operating System</vt:lpstr>
      <vt:lpstr>9. An Overview of MSDOS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Dinhkym Dinhkym</dc:creator>
  <cp:lastModifiedBy>Microsoft Office User</cp:lastModifiedBy>
  <cp:revision>43</cp:revision>
  <dcterms:created xsi:type="dcterms:W3CDTF">2015-08-26T02:19:51Z</dcterms:created>
  <dcterms:modified xsi:type="dcterms:W3CDTF">2021-05-03T12:12:13Z</dcterms:modified>
</cp:coreProperties>
</file>