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Lst>
  <p:notesMasterIdLst>
    <p:notesMasterId r:id="rId44"/>
  </p:notesMasterIdLst>
  <p:handoutMasterIdLst>
    <p:handoutMasterId r:id="rId45"/>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28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791"/>
    <a:srgbClr val="F06E28"/>
    <a:srgbClr val="1200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01"/>
    <p:restoredTop sz="91667"/>
  </p:normalViewPr>
  <p:slideViewPr>
    <p:cSldViewPr snapToGrid="0" snapToObjects="1">
      <p:cViewPr varScale="1">
        <p:scale>
          <a:sx n="95" d="100"/>
          <a:sy n="95" d="100"/>
        </p:scale>
        <p:origin x="216" y="61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C51BE-9B66-B447-8629-F07BEC8B0A22}" type="datetimeFigureOut">
              <a:rPr lang="en-US" smtClean="0"/>
              <a:t>5/3/21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9C81B-2B23-F740-97B9-1E5157854B66}" type="slidenum">
              <a:rPr lang="en-US" smtClean="0"/>
              <a:t>‹#›</a:t>
            </a:fld>
            <a:endParaRPr lang="en-US"/>
          </a:p>
        </p:txBody>
      </p:sp>
    </p:spTree>
    <p:extLst>
      <p:ext uri="{BB962C8B-B14F-4D97-AF65-F5344CB8AC3E}">
        <p14:creationId xmlns:p14="http://schemas.microsoft.com/office/powerpoint/2010/main" val="403051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7B61A-075D-404E-B197-788465D82141}" type="datetimeFigureOut">
              <a:rPr lang="en-VN" smtClean="0"/>
              <a:t>03/05/2021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5E25-2729-6B4E-BAA8-8C14245BC546}" type="slidenum">
              <a:rPr lang="en-VN" smtClean="0"/>
              <a:t>‹#›</a:t>
            </a:fld>
            <a:endParaRPr lang="en-VN"/>
          </a:p>
        </p:txBody>
      </p:sp>
    </p:spTree>
    <p:extLst>
      <p:ext uri="{BB962C8B-B14F-4D97-AF65-F5344CB8AC3E}">
        <p14:creationId xmlns:p14="http://schemas.microsoft.com/office/powerpoint/2010/main" val="351292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2" name="Title 1"/>
          <p:cNvSpPr>
            <a:spLocks noGrp="1"/>
          </p:cNvSpPr>
          <p:nvPr>
            <p:ph type="ctrTitle" hasCustomPrompt="1"/>
          </p:nvPr>
        </p:nvSpPr>
        <p:spPr>
          <a:xfrm>
            <a:off x="1778780" y="596900"/>
            <a:ext cx="7941733" cy="1358900"/>
          </a:xfrm>
          <a:prstGeom prst="rect">
            <a:avLst/>
          </a:prstGeom>
        </p:spPr>
        <p:txBody>
          <a:bodyPr/>
          <a:lstStyle>
            <a:lvl1pPr algn="r">
              <a:defRPr sz="3600" b="1">
                <a:solidFill>
                  <a:srgbClr val="FFFFFF"/>
                </a:solidFill>
              </a:defRPr>
            </a:lvl1pPr>
          </a:lstStyle>
          <a:p>
            <a:r>
              <a:rPr lang="vi-VN" dirty="0"/>
              <a:t>HEADLINE</a:t>
            </a:r>
            <a:br>
              <a:rPr lang="vi-VN" dirty="0"/>
            </a:br>
            <a:r>
              <a:rPr lang="vi-VN" dirty="0"/>
              <a:t>HERE</a:t>
            </a:r>
            <a:endParaRPr lang="en-US" dirty="0"/>
          </a:p>
        </p:txBody>
      </p:sp>
      <p:sp>
        <p:nvSpPr>
          <p:cNvPr id="3" name="Subtitle 2"/>
          <p:cNvSpPr>
            <a:spLocks noGrp="1"/>
          </p:cNvSpPr>
          <p:nvPr>
            <p:ph type="subTitle" idx="1" hasCustomPrompt="1"/>
          </p:nvPr>
        </p:nvSpPr>
        <p:spPr>
          <a:xfrm>
            <a:off x="1778780" y="2070100"/>
            <a:ext cx="7941733" cy="812800"/>
          </a:xfrm>
        </p:spPr>
        <p:txBody>
          <a:bodyPr>
            <a:normAutofit/>
          </a:bodyPr>
          <a:lstStyle>
            <a:lvl1pPr marL="0" indent="0" algn="r">
              <a:buNone/>
              <a:defRPr sz="2000" b="1">
                <a:solidFill>
                  <a:srgbClr val="F06E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dirty="0"/>
              <a:t>Full name</a:t>
            </a:r>
          </a:p>
          <a:p>
            <a:r>
              <a:rPr lang="vi-VN" dirty="0"/>
              <a:t>Title</a:t>
            </a:r>
            <a:endParaRPr lang="en-US" dirty="0"/>
          </a:p>
        </p:txBody>
      </p:sp>
      <p:pic>
        <p:nvPicPr>
          <p:cNvPr id="9" name="Picture 8"/>
          <p:cNvPicPr>
            <a:picLocks noChangeAspect="1"/>
          </p:cNvPicPr>
          <p:nvPr userDrawn="1"/>
        </p:nvPicPr>
        <p:blipFill>
          <a:blip r:embed="rId3"/>
          <a:stretch>
            <a:fillRect/>
          </a:stretch>
        </p:blipFill>
        <p:spPr>
          <a:xfrm>
            <a:off x="9974513" y="596900"/>
            <a:ext cx="271780" cy="1358900"/>
          </a:xfrm>
          <a:prstGeom prst="rect">
            <a:avLst/>
          </a:prstGeom>
        </p:spPr>
      </p:pic>
    </p:spTree>
    <p:extLst>
      <p:ext uri="{BB962C8B-B14F-4D97-AF65-F5344CB8AC3E}">
        <p14:creationId xmlns:p14="http://schemas.microsoft.com/office/powerpoint/2010/main" val="127895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10637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6" name="Rectangle 5"/>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5409212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1024818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8319697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6697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1"/>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5/3/21</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1461551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5/3/21</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79316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80F1A8-532C-4443-BDB9-44438A972E15}"/>
              </a:ext>
            </a:extLst>
          </p:cNvPr>
          <p:cNvSpPr/>
          <p:nvPr/>
        </p:nvSpPr>
        <p:spPr>
          <a:xfrm>
            <a:off x="3493" y="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5/3/21</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34467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5/3/21</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821123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5/3/21</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989926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hasCustomPrompt="1"/>
          </p:nvPr>
        </p:nvSpPr>
        <p:spPr/>
        <p:txBody>
          <a:bodyPr/>
          <a:lstStyle>
            <a:lvl1pPr>
              <a:defRPr baseline="0">
                <a:solidFill>
                  <a:srgbClr val="F06E28"/>
                </a:solidFill>
              </a:defRPr>
            </a:lvl1pPr>
            <a:lvl2pPr>
              <a:defRPr>
                <a:solidFill>
                  <a:srgbClr val="2E3791"/>
                </a:solidFill>
              </a:defRPr>
            </a:lvl2pPr>
            <a:lvl3pPr>
              <a:defRPr>
                <a:solidFill>
                  <a:srgbClr val="2E3791"/>
                </a:solidFill>
              </a:defRPr>
            </a:lvl3pPr>
            <a:lvl4pPr>
              <a:defRPr>
                <a:solidFill>
                  <a:srgbClr val="2E3791"/>
                </a:solidFill>
              </a:defRPr>
            </a:lvl4pPr>
            <a:lvl5pPr>
              <a:defRPr>
                <a:solidFill>
                  <a:srgbClr val="2E3791"/>
                </a:solidFill>
              </a:defRPr>
            </a:lvl5pPr>
          </a:lstStyle>
          <a:p>
            <a:pPr lvl="0"/>
            <a:r>
              <a:rPr lang="vi-VN" dirty="0"/>
              <a:t>Heading 1</a:t>
            </a:r>
            <a:endParaRPr lang="en-US" dirty="0"/>
          </a:p>
          <a:p>
            <a:pPr lvl="1"/>
            <a:r>
              <a:rPr lang="en-US" dirty="0"/>
              <a:t>S</a:t>
            </a:r>
            <a:r>
              <a:rPr lang="vi-VN" dirty="0"/>
              <a:t>ub heading</a:t>
            </a:r>
            <a:endParaRPr lang="en-US" dirty="0"/>
          </a:p>
          <a:p>
            <a:pPr lvl="2"/>
            <a:r>
              <a:rPr lang="vi-VN" dirty="0"/>
              <a:t>Content</a:t>
            </a:r>
            <a:endParaRPr lang="en-US" dirty="0"/>
          </a:p>
          <a:p>
            <a:pPr lvl="3"/>
            <a:r>
              <a:rPr lang="vi-VN" dirty="0"/>
              <a:t>Sub</a:t>
            </a:r>
            <a:endParaRPr lang="en-US" dirty="0"/>
          </a:p>
          <a:p>
            <a:pPr lvl="4"/>
            <a:r>
              <a:rPr lang="vi-VN" dirty="0"/>
              <a:t>Sub</a:t>
            </a:r>
            <a:endParaRPr lang="en-US" dirty="0"/>
          </a:p>
        </p:txBody>
      </p:sp>
      <p:sp>
        <p:nvSpPr>
          <p:cNvPr id="9" name="Title 1"/>
          <p:cNvSpPr>
            <a:spLocks noGrp="1"/>
          </p:cNvSpPr>
          <p:nvPr>
            <p:ph type="title" hasCustomPrompt="1"/>
          </p:nvPr>
        </p:nvSpPr>
        <p:spPr>
          <a:xfrm>
            <a:off x="5452533" y="466972"/>
            <a:ext cx="6129867" cy="802782"/>
          </a:xfrm>
          <a:prstGeom prst="rect">
            <a:avLst/>
          </a:prstGeom>
        </p:spPr>
        <p:txBody>
          <a:bodyPr>
            <a:normAutofit/>
          </a:bodyPr>
          <a:lstStyle>
            <a:lvl1pPr>
              <a:defRPr sz="3600" b="1">
                <a:solidFill>
                  <a:srgbClr val="2E3791"/>
                </a:solidFill>
                <a:latin typeface="+mj-lt"/>
              </a:defRPr>
            </a:lvl1pPr>
          </a:lstStyle>
          <a:p>
            <a:r>
              <a:rPr lang="vi-VN" dirty="0"/>
              <a:t>HEADLINE HERE</a:t>
            </a:r>
            <a:endParaRPr lang="en-US" dirty="0"/>
          </a:p>
        </p:txBody>
      </p:sp>
    </p:spTree>
    <p:extLst>
      <p:ext uri="{BB962C8B-B14F-4D97-AF65-F5344CB8AC3E}">
        <p14:creationId xmlns:p14="http://schemas.microsoft.com/office/powerpoint/2010/main" val="113347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t"/>
          <a:lstStyle>
            <a:lvl1pPr algn="r">
              <a:defRPr sz="4000" b="1" cap="all">
                <a:solidFill>
                  <a:srgbClr val="2E3791"/>
                </a:solidFill>
              </a:defRPr>
            </a:lvl1pPr>
          </a:lstStyle>
          <a:p>
            <a:r>
              <a:rPr lang="vi-VN" dirty="0"/>
              <a:t>HEADLINE</a:t>
            </a:r>
            <a:br>
              <a:rPr lang="vi-VN" dirty="0"/>
            </a:br>
            <a:r>
              <a:rPr lang="vi-VN" dirty="0"/>
              <a:t>here</a:t>
            </a:r>
            <a:endParaRPr lang="en-US" dirty="0"/>
          </a:p>
        </p:txBody>
      </p:sp>
      <p:sp>
        <p:nvSpPr>
          <p:cNvPr id="3" name="Text Placeholder 2"/>
          <p:cNvSpPr>
            <a:spLocks noGrp="1"/>
          </p:cNvSpPr>
          <p:nvPr>
            <p:ph type="body" idx="1" hasCustomPrompt="1"/>
          </p:nvPr>
        </p:nvSpPr>
        <p:spPr>
          <a:xfrm>
            <a:off x="963085" y="4270376"/>
            <a:ext cx="10619316" cy="1500187"/>
          </a:xfrm>
        </p:spPr>
        <p:txBody>
          <a:bodyPr anchor="b"/>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351453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sz="half" idx="1"/>
          </p:nvPr>
        </p:nvSpPr>
        <p:spPr>
          <a:xfrm>
            <a:off x="609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655734" y="571502"/>
            <a:ext cx="5926665" cy="802782"/>
          </a:xfrm>
          <a:prstGeom prst="rect">
            <a:avLst/>
          </a:prstGeom>
        </p:spPr>
        <p:txBody>
          <a:bodyPr>
            <a:normAutofit/>
          </a:bodyPr>
          <a:lstStyle>
            <a:lvl1pPr>
              <a:defRPr sz="2000">
                <a:solidFill>
                  <a:srgbClr val="2E3791"/>
                </a:solidFill>
              </a:defRPr>
            </a:lvl1pPr>
          </a:lstStyle>
          <a:p>
            <a:r>
              <a:rPr lang="en-US" dirty="0"/>
              <a:t>Click to edit Master title style</a:t>
            </a:r>
          </a:p>
        </p:txBody>
      </p:sp>
      <p:sp>
        <p:nvSpPr>
          <p:cNvPr id="12"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5/3/21</a:t>
            </a:fld>
            <a:endParaRPr lang="en-US" dirty="0"/>
          </a:p>
        </p:txBody>
      </p:sp>
      <p:sp>
        <p:nvSpPr>
          <p:cNvPr id="13"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105471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p:nvPr>
        </p:nvSpPr>
        <p:spPr>
          <a:xfrm>
            <a:off x="7433734" y="2"/>
            <a:ext cx="4148665" cy="802782"/>
          </a:xfrm>
          <a:prstGeom prst="rect">
            <a:avLst/>
          </a:prstGeom>
        </p:spPr>
        <p:txBody>
          <a:bodyPr>
            <a:normAutofit/>
          </a:bodyPr>
          <a:lstStyle>
            <a:lvl1pPr>
              <a:defRPr sz="2000">
                <a:solidFill>
                  <a:srgbClr val="2E3791"/>
                </a:solidFill>
              </a:defRPr>
            </a:lvl1pPr>
          </a:lstStyle>
          <a:p>
            <a:r>
              <a:rPr lang="en-US" dirty="0"/>
              <a:t>Click to edit Master title style</a:t>
            </a:r>
          </a:p>
        </p:txBody>
      </p:sp>
      <p:sp>
        <p:nvSpPr>
          <p:cNvPr id="10"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5/3/21</a:t>
            </a:fld>
            <a:endParaRPr lang="en-US" dirty="0"/>
          </a:p>
        </p:txBody>
      </p:sp>
      <p:sp>
        <p:nvSpPr>
          <p:cNvPr id="11"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27887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icture Placeholder 2"/>
          <p:cNvSpPr>
            <a:spLocks noGrp="1"/>
          </p:cNvSpPr>
          <p:nvPr>
            <p:ph type="pic" idx="1"/>
          </p:nvPr>
        </p:nvSpPr>
        <p:spPr>
          <a:xfrm>
            <a:off x="7078133" y="2870200"/>
            <a:ext cx="5113867" cy="398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p:nvPr>
        </p:nvSpPr>
        <p:spPr>
          <a:xfrm>
            <a:off x="963085" y="4406900"/>
            <a:ext cx="5386916" cy="1930400"/>
          </a:xfrm>
          <a:prstGeom prst="rect">
            <a:avLst/>
          </a:prstGeom>
        </p:spPr>
        <p:txBody>
          <a:bodyPr anchor="t"/>
          <a:lstStyle>
            <a:lvl1pPr algn="r">
              <a:defRPr sz="2800" b="1" cap="all">
                <a:solidFill>
                  <a:srgbClr val="2E3791"/>
                </a:solidFill>
              </a:defRPr>
            </a:lvl1pPr>
          </a:lstStyle>
          <a:p>
            <a:r>
              <a:rPr lang="en-US" dirty="0"/>
              <a:t>Click to edit Master title style</a:t>
            </a:r>
          </a:p>
        </p:txBody>
      </p:sp>
      <p:sp>
        <p:nvSpPr>
          <p:cNvPr id="8" name="Text Placeholder 2"/>
          <p:cNvSpPr>
            <a:spLocks noGrp="1"/>
          </p:cNvSpPr>
          <p:nvPr>
            <p:ph type="body" idx="10"/>
          </p:nvPr>
        </p:nvSpPr>
        <p:spPr>
          <a:xfrm>
            <a:off x="963085" y="2906714"/>
            <a:ext cx="5386916" cy="12588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9471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ctr"/>
          <a:lstStyle>
            <a:lvl1pPr algn="r">
              <a:defRPr sz="4000" b="1" cap="all">
                <a:solidFill>
                  <a:srgbClr val="2E3791"/>
                </a:solidFill>
              </a:defRPr>
            </a:lvl1pPr>
          </a:lstStyle>
          <a:p>
            <a:r>
              <a:rPr lang="vi-VN" dirty="0"/>
              <a:t>THANK YOU!</a:t>
            </a:r>
            <a:endParaRPr lang="en-US" dirty="0"/>
          </a:p>
        </p:txBody>
      </p:sp>
      <p:sp>
        <p:nvSpPr>
          <p:cNvPr id="3" name="Text Placeholder 2"/>
          <p:cNvSpPr>
            <a:spLocks noGrp="1"/>
          </p:cNvSpPr>
          <p:nvPr>
            <p:ph type="body" idx="1" hasCustomPrompt="1"/>
          </p:nvPr>
        </p:nvSpPr>
        <p:spPr>
          <a:xfrm>
            <a:off x="963085" y="4270376"/>
            <a:ext cx="10619316" cy="1500187"/>
          </a:xfrm>
        </p:spPr>
        <p:txBody>
          <a:bodyPr anchor="ctr"/>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199889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a:t>Click icon to add picture</a:t>
            </a:r>
            <a:endParaRPr lang="en-US" dirty="0"/>
          </a:p>
        </p:txBody>
      </p:sp>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068692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951C9B-3DEE-4E28-8D4C-55505E0CB6AB}"/>
              </a:ext>
            </a:extLst>
          </p:cNvPr>
          <p:cNvSpPr/>
          <p:nvPr/>
        </p:nvSpPr>
        <p:spPr>
          <a:xfrm>
            <a:off x="-4764" y="15240"/>
            <a:ext cx="12195176" cy="1095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5/3/21</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1425568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9B051-E427-A24A-B2DE-63B217F2562D}" type="datetimeFigureOut">
              <a:rPr lang="en-US" smtClean="0"/>
              <a:t>5/3/21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76BAB-5F5A-164F-A24E-8AA161AED09D}" type="slidenum">
              <a:rPr lang="en-US" smtClean="0"/>
              <a:t>‹#›</a:t>
            </a:fld>
            <a:endParaRPr lang="en-US"/>
          </a:p>
        </p:txBody>
      </p:sp>
    </p:spTree>
    <p:extLst>
      <p:ext uri="{BB962C8B-B14F-4D97-AF65-F5344CB8AC3E}">
        <p14:creationId xmlns:p14="http://schemas.microsoft.com/office/powerpoint/2010/main" val="38779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xStyles>
    <p:titleStyle>
      <a:lvl1pPr algn="r" defTabSz="457200" rtl="0" eaLnBrk="1" latinLnBrk="0" hangingPunct="1">
        <a:spcBef>
          <a:spcPct val="0"/>
        </a:spcBef>
        <a:buNone/>
        <a:defRPr sz="28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E379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E379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E379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2E379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E379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5/3/21</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8739830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ikihow.com/Choose-a-Paper-Topi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ikihow.com/Write-an-Academic-Essay#_note-4" TargetMode="External"/><Relationship Id="rId2" Type="http://schemas.openxmlformats.org/officeDocument/2006/relationships/hyperlink" Target="https://www.wikihow.com/Find-Scholarly-Articles-Onlin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ikihow.com/Write-an-Academic-Essay#_note-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ikihow.com/Evaluate-the-Credibility-of-a-Sourc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wikihow.com/Write-an-Academic-Essay#_note-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ikihow.com/Write-an-Academic-Essay#_note-7" TargetMode="External"/><Relationship Id="rId2" Type="http://schemas.openxmlformats.org/officeDocument/2006/relationships/hyperlink" Target="https://www.wikihow.com/Write-a-Thesis-Statemen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ikihow.com/Write-an-Academic-Essay#_note-8" TargetMode="External"/><Relationship Id="rId2" Type="http://schemas.openxmlformats.org/officeDocument/2006/relationships/hyperlink" Target="https://www.wikihow.com/Write-an-Essay-Outlin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wikihow.com/Write-an-Academic-Essay#_note-9"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wikihow.com/Write-an-Academic-Essay#_note-1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wikihow.com/Write-an-Academic-Essay#_note-11" TargetMode="External"/><Relationship Id="rId2" Type="http://schemas.openxmlformats.org/officeDocument/2006/relationships/hyperlink" Target="https://www.wikihow.com/Write-an-Essay-Introdu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ikihow.com/Write-an-Academic-Essay#_note-1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wikihow.com/Write-an-Academic-Essay#_note-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wikihow.com/Write-an-Academic-Essay#_note-14"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wikihow.com/Write-an-Academic-Essay#_note-15" TargetMode="External"/><Relationship Id="rId2" Type="http://schemas.openxmlformats.org/officeDocument/2006/relationships/hyperlink" Target="https://www.wikihow.com/End-an-Essa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wikihow.com/Write-a-Bibliograph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ikihow.com/Write-a-Research-Essay" TargetMode="External"/><Relationship Id="rId2" Type="http://schemas.openxmlformats.org/officeDocument/2006/relationships/hyperlink" Target="https://www.wikihow.com/Write-a-Critical-Essay" TargetMode="External"/><Relationship Id="rId1" Type="http://schemas.openxmlformats.org/officeDocument/2006/relationships/slideLayout" Target="../slideLayouts/slideLayout2.xml"/><Relationship Id="rId4" Type="http://schemas.openxmlformats.org/officeDocument/2006/relationships/hyperlink" Target="https://www.wikihow.com/Write-a-Compare-and-Contrast-Essa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wikihow.com/Write-an-Academic-Essa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ikihow.com/Cite-Sources-in-MLA-Format" TargetMode="External"/><Relationship Id="rId2" Type="http://schemas.openxmlformats.org/officeDocument/2006/relationships/hyperlink" Target="https://www.wikihow.com/Write-an-APA-Style-References-Page" TargetMode="External"/><Relationship Id="rId1" Type="http://schemas.openxmlformats.org/officeDocument/2006/relationships/slideLayout" Target="../slideLayouts/slideLayout2.xml"/><Relationship Id="rId5" Type="http://schemas.openxmlformats.org/officeDocument/2006/relationships/hyperlink" Target="https://www.wikihow.com/Cite-in-AMA-Style" TargetMode="External"/><Relationship Id="rId4" Type="http://schemas.openxmlformats.org/officeDocument/2006/relationships/hyperlink" Target="https://www.wikihow.com/Cite-Sources-in-Chicago-Manual-of-Style-Forma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0300" y="3365500"/>
            <a:ext cx="184666"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08F3E06-9A1B-9C4D-9E7D-F1EF53AC3799}"/>
              </a:ext>
            </a:extLst>
          </p:cNvPr>
          <p:cNvSpPr txBox="1"/>
          <p:nvPr/>
        </p:nvSpPr>
        <p:spPr>
          <a:xfrm>
            <a:off x="645459" y="658906"/>
            <a:ext cx="9224682" cy="1754326"/>
          </a:xfrm>
          <a:prstGeom prst="rect">
            <a:avLst/>
          </a:prstGeom>
          <a:noFill/>
        </p:spPr>
        <p:txBody>
          <a:bodyPr wrap="square" rtlCol="0">
            <a:spAutoFit/>
          </a:bodyPr>
          <a:lstStyle/>
          <a:p>
            <a:pPr algn="r"/>
            <a:r>
              <a:rPr lang="en-US" sz="5400" dirty="0">
                <a:solidFill>
                  <a:schemeClr val="bg1"/>
                </a:solidFill>
              </a:rPr>
              <a:t>Lecture 04: Writing Academic Report</a:t>
            </a:r>
          </a:p>
        </p:txBody>
      </p:sp>
    </p:spTree>
    <p:extLst>
      <p:ext uri="{BB962C8B-B14F-4D97-AF65-F5344CB8AC3E}">
        <p14:creationId xmlns:p14="http://schemas.microsoft.com/office/powerpoint/2010/main" val="56570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use Harvard Referencing System</a:t>
            </a:r>
            <a:br>
              <a:rPr lang="en-US" dirty="0"/>
            </a:br>
            <a:endParaRPr lang="en-US" dirty="0"/>
          </a:p>
        </p:txBody>
      </p:sp>
      <p:sp>
        <p:nvSpPr>
          <p:cNvPr id="3" name="Content Placeholder 2"/>
          <p:cNvSpPr>
            <a:spLocks noGrp="1"/>
          </p:cNvSpPr>
          <p:nvPr>
            <p:ph idx="1"/>
          </p:nvPr>
        </p:nvSpPr>
        <p:spPr/>
        <p:txBody>
          <a:bodyPr/>
          <a:lstStyle/>
          <a:p>
            <a:r>
              <a:rPr lang="en-US" dirty="0"/>
              <a:t>Word features a </a:t>
            </a:r>
            <a:r>
              <a:rPr lang="en-US" b="1" dirty="0"/>
              <a:t>built‐in referencing </a:t>
            </a:r>
            <a:r>
              <a:rPr lang="en-US" dirty="0"/>
              <a:t>function. This is a powerful tool that can automatically format </a:t>
            </a:r>
            <a:r>
              <a:rPr lang="en-US" b="1" dirty="0"/>
              <a:t>in‐text citations </a:t>
            </a:r>
            <a:r>
              <a:rPr lang="en-US" dirty="0"/>
              <a:t>and generate a </a:t>
            </a:r>
            <a:r>
              <a:rPr lang="en-US" b="1" dirty="0"/>
              <a:t>bibliography/reference list </a:t>
            </a:r>
            <a:r>
              <a:rPr lang="en-US" dirty="0"/>
              <a:t>for your work </a:t>
            </a:r>
            <a:br>
              <a:rPr lang="en-US" dirty="0"/>
            </a:br>
            <a:endParaRPr lang="en-US" dirty="0"/>
          </a:p>
        </p:txBody>
      </p:sp>
    </p:spTree>
    <p:extLst>
      <p:ext uri="{BB962C8B-B14F-4D97-AF65-F5344CB8AC3E}">
        <p14:creationId xmlns:p14="http://schemas.microsoft.com/office/powerpoint/2010/main" val="352204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use Harvard Referencing System</a:t>
            </a:r>
            <a:br>
              <a:rPr lang="en-US" dirty="0"/>
            </a:br>
            <a:endParaRPr lang="en-US" dirty="0"/>
          </a:p>
        </p:txBody>
      </p:sp>
      <p:sp>
        <p:nvSpPr>
          <p:cNvPr id="3" name="Content Placeholder 2"/>
          <p:cNvSpPr>
            <a:spLocks noGrp="1"/>
          </p:cNvSpPr>
          <p:nvPr>
            <p:ph idx="1"/>
          </p:nvPr>
        </p:nvSpPr>
        <p:spPr/>
        <p:txBody>
          <a:bodyPr/>
          <a:lstStyle/>
          <a:p>
            <a:r>
              <a:rPr lang="en-US" dirty="0"/>
              <a:t>• Click on the </a:t>
            </a:r>
            <a:r>
              <a:rPr lang="en-US" b="1" dirty="0"/>
              <a:t>References </a:t>
            </a:r>
            <a:r>
              <a:rPr lang="en-US" dirty="0"/>
              <a:t>tab on the top menu. The tool you will be using is </a:t>
            </a:r>
            <a:r>
              <a:rPr lang="en-US" b="1" dirty="0"/>
              <a:t>Citations &amp; Bibliography</a:t>
            </a:r>
            <a:br>
              <a:rPr lang="en-US" b="1" dirty="0"/>
            </a:br>
            <a:r>
              <a:rPr lang="en-US" dirty="0"/>
              <a:t>• The first thing you need to do is set the </a:t>
            </a:r>
            <a:r>
              <a:rPr lang="en-US" b="1" dirty="0"/>
              <a:t>Style </a:t>
            </a:r>
            <a:r>
              <a:rPr lang="en-US" dirty="0"/>
              <a:t>to </a:t>
            </a:r>
            <a:r>
              <a:rPr lang="en-US" b="1" dirty="0"/>
              <a:t>Harvard</a:t>
            </a:r>
            <a:br>
              <a:rPr lang="en-US" b="1" dirty="0"/>
            </a:br>
            <a:r>
              <a:rPr lang="en-US" dirty="0"/>
              <a:t>• Click on the button to the right of </a:t>
            </a:r>
            <a:r>
              <a:rPr lang="en-US" b="1" dirty="0"/>
              <a:t>Style</a:t>
            </a:r>
            <a:br>
              <a:rPr lang="en-US" b="1" dirty="0"/>
            </a:br>
            <a:r>
              <a:rPr lang="en-US" dirty="0"/>
              <a:t>• Select </a:t>
            </a:r>
            <a:r>
              <a:rPr lang="en-US" b="1" dirty="0"/>
              <a:t>Harvard</a:t>
            </a: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5002893" y="3813175"/>
            <a:ext cx="6134100" cy="2686050"/>
          </a:xfrm>
          <a:prstGeom prst="rect">
            <a:avLst/>
          </a:prstGeom>
        </p:spPr>
      </p:pic>
    </p:spTree>
    <p:extLst>
      <p:ext uri="{BB962C8B-B14F-4D97-AF65-F5344CB8AC3E}">
        <p14:creationId xmlns:p14="http://schemas.microsoft.com/office/powerpoint/2010/main" val="223441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 I enter information from sources</a:t>
            </a:r>
            <a:r>
              <a:rPr lang="en-US" dirty="0"/>
              <a:t> </a:t>
            </a:r>
          </a:p>
        </p:txBody>
      </p:sp>
      <p:sp>
        <p:nvSpPr>
          <p:cNvPr id="3" name="Content Placeholder 2"/>
          <p:cNvSpPr>
            <a:spLocks noGrp="1"/>
          </p:cNvSpPr>
          <p:nvPr>
            <p:ph idx="1"/>
          </p:nvPr>
        </p:nvSpPr>
        <p:spPr/>
        <p:txBody>
          <a:bodyPr/>
          <a:lstStyle/>
          <a:p>
            <a:r>
              <a:rPr lang="en-US" dirty="0"/>
              <a:t>Point the cursor at the point in the document (essay, report or dissertation) where you want to</a:t>
            </a:r>
            <a:br>
              <a:rPr lang="en-US" dirty="0"/>
            </a:br>
            <a:r>
              <a:rPr lang="en-US" dirty="0"/>
              <a:t>add a citation</a:t>
            </a:r>
            <a:br>
              <a:rPr lang="en-US" dirty="0"/>
            </a:br>
            <a:r>
              <a:rPr lang="en-US" dirty="0"/>
              <a:t>• Click </a:t>
            </a:r>
            <a:r>
              <a:rPr lang="en-US" b="1" dirty="0"/>
              <a:t>Insert Citation</a:t>
            </a: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5483225" y="2919865"/>
            <a:ext cx="5431518" cy="2394957"/>
          </a:xfrm>
          <a:prstGeom prst="rect">
            <a:avLst/>
          </a:prstGeom>
        </p:spPr>
      </p:pic>
    </p:spTree>
    <p:extLst>
      <p:ext uri="{BB962C8B-B14F-4D97-AF65-F5344CB8AC3E}">
        <p14:creationId xmlns:p14="http://schemas.microsoft.com/office/powerpoint/2010/main" val="186717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Click </a:t>
            </a:r>
            <a:r>
              <a:rPr lang="en-US" b="1" dirty="0"/>
              <a:t>Add New Source</a:t>
            </a:r>
            <a:br>
              <a:rPr lang="en-US" b="1" dirty="0"/>
            </a:br>
            <a:r>
              <a:rPr lang="en-US" dirty="0"/>
              <a:t>• This opens a </a:t>
            </a:r>
            <a:r>
              <a:rPr lang="en-US" b="1" dirty="0"/>
              <a:t>Create Source </a:t>
            </a:r>
            <a:r>
              <a:rPr lang="en-US" dirty="0"/>
              <a:t>form where you can enter the details of your source</a:t>
            </a:r>
            <a:br>
              <a:rPr lang="en-US" dirty="0"/>
            </a:br>
            <a:r>
              <a:rPr lang="en-US" dirty="0"/>
              <a:t>• Start by choosing the </a:t>
            </a:r>
            <a:r>
              <a:rPr lang="en-US" b="1" dirty="0"/>
              <a:t>Type of Source </a:t>
            </a:r>
            <a:r>
              <a:rPr lang="en-US" dirty="0"/>
              <a:t>from the drop-down box – book, journal, website </a:t>
            </a:r>
            <a:r>
              <a:rPr lang="en-US" dirty="0" err="1"/>
              <a:t>etc</a:t>
            </a:r>
            <a:br>
              <a:rPr lang="en-US" dirty="0"/>
            </a:br>
            <a:r>
              <a:rPr lang="en-US" dirty="0"/>
              <a:t>• Fill in the relevant details in each of the other boxes and click </a:t>
            </a:r>
            <a:r>
              <a:rPr lang="en-US" b="1" dirty="0"/>
              <a:t>OK</a:t>
            </a:r>
            <a:r>
              <a:rPr lang="en-US" dirty="0"/>
              <a:t> </a:t>
            </a:r>
            <a:br>
              <a:rPr lang="en-US" dirty="0"/>
            </a:br>
            <a:endParaRPr lang="en-US" dirty="0"/>
          </a:p>
        </p:txBody>
      </p:sp>
    </p:spTree>
    <p:extLst>
      <p:ext uri="{BB962C8B-B14F-4D97-AF65-F5344CB8AC3E}">
        <p14:creationId xmlns:p14="http://schemas.microsoft.com/office/powerpoint/2010/main" val="79617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62755" y="1939131"/>
            <a:ext cx="8943975" cy="4124325"/>
          </a:xfrm>
          <a:prstGeom prst="rect">
            <a:avLst/>
          </a:prstGeom>
        </p:spPr>
      </p:pic>
    </p:spTree>
    <p:extLst>
      <p:ext uri="{BB962C8B-B14F-4D97-AF65-F5344CB8AC3E}">
        <p14:creationId xmlns:p14="http://schemas.microsoft.com/office/powerpoint/2010/main" val="322104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 I add a Bibliography / Reference List?</a:t>
            </a:r>
            <a:r>
              <a:rPr lang="en-US" dirty="0"/>
              <a:t> </a:t>
            </a:r>
          </a:p>
        </p:txBody>
      </p:sp>
      <p:sp>
        <p:nvSpPr>
          <p:cNvPr id="3" name="Content Placeholder 2"/>
          <p:cNvSpPr>
            <a:spLocks noGrp="1"/>
          </p:cNvSpPr>
          <p:nvPr>
            <p:ph idx="1"/>
          </p:nvPr>
        </p:nvSpPr>
        <p:spPr>
          <a:xfrm>
            <a:off x="596153" y="1964413"/>
            <a:ext cx="10645588" cy="2126389"/>
          </a:xfrm>
        </p:spPr>
        <p:txBody>
          <a:bodyPr>
            <a:normAutofit/>
          </a:bodyPr>
          <a:lstStyle/>
          <a:p>
            <a:r>
              <a:rPr lang="en-US" sz="2800" dirty="0"/>
              <a:t>When you have a list of the sources you wish to include in your work, you can use the referencing</a:t>
            </a:r>
            <a:br>
              <a:rPr lang="en-US" sz="2800" dirty="0"/>
            </a:br>
            <a:r>
              <a:rPr lang="en-US" sz="2800" dirty="0"/>
              <a:t>tool to automatically generate a </a:t>
            </a:r>
            <a:r>
              <a:rPr lang="en-US" sz="2800" b="1" dirty="0"/>
              <a:t>Bibliography/Reference List</a:t>
            </a:r>
            <a:endParaRPr lang="en-US" sz="2800" dirty="0"/>
          </a:p>
        </p:txBody>
      </p:sp>
      <p:pic>
        <p:nvPicPr>
          <p:cNvPr id="4" name="Picture 3"/>
          <p:cNvPicPr>
            <a:picLocks noChangeAspect="1"/>
          </p:cNvPicPr>
          <p:nvPr/>
        </p:nvPicPr>
        <p:blipFill>
          <a:blip r:embed="rId2"/>
          <a:stretch>
            <a:fillRect/>
          </a:stretch>
        </p:blipFill>
        <p:spPr>
          <a:xfrm>
            <a:off x="6200356" y="3521437"/>
            <a:ext cx="6099221" cy="2528047"/>
          </a:xfrm>
          <a:prstGeom prst="rect">
            <a:avLst/>
          </a:prstGeom>
        </p:spPr>
      </p:pic>
      <p:sp>
        <p:nvSpPr>
          <p:cNvPr id="5" name="Content Placeholder 2">
            <a:extLst>
              <a:ext uri="{FF2B5EF4-FFF2-40B4-BE49-F238E27FC236}">
                <a16:creationId xmlns:a16="http://schemas.microsoft.com/office/drawing/2014/main" id="{087FA44F-87A1-F245-9A25-61423A433A02}"/>
              </a:ext>
            </a:extLst>
          </p:cNvPr>
          <p:cNvSpPr txBox="1">
            <a:spLocks/>
          </p:cNvSpPr>
          <p:nvPr/>
        </p:nvSpPr>
        <p:spPr>
          <a:xfrm>
            <a:off x="649942" y="3534884"/>
            <a:ext cx="5604203" cy="2735649"/>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baseline="0">
                <a:solidFill>
                  <a:srgbClr val="F06E28"/>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E379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E379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2E379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E379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On the </a:t>
            </a:r>
            <a:r>
              <a:rPr lang="en-US" sz="2800" b="1" dirty="0"/>
              <a:t>References </a:t>
            </a:r>
            <a:r>
              <a:rPr lang="en-US" sz="2800" dirty="0"/>
              <a:t>tab click </a:t>
            </a:r>
            <a:r>
              <a:rPr lang="en-US" sz="2800" b="1" dirty="0"/>
              <a:t>Bibliography</a:t>
            </a:r>
            <a:br>
              <a:rPr lang="en-US" sz="2800" b="1" dirty="0"/>
            </a:br>
            <a:r>
              <a:rPr lang="en-US" sz="2800" dirty="0"/>
              <a:t>• Click on a preferred template and Word will automatically generate a </a:t>
            </a:r>
            <a:r>
              <a:rPr lang="en-US" sz="2800" b="1" dirty="0"/>
              <a:t>Bibliography </a:t>
            </a:r>
            <a:r>
              <a:rPr lang="en-US" sz="2800" dirty="0"/>
              <a:t>for you </a:t>
            </a:r>
            <a:br>
              <a:rPr lang="en-US" sz="2800" dirty="0"/>
            </a:br>
            <a:endParaRPr lang="en-US" sz="2800" dirty="0"/>
          </a:p>
        </p:txBody>
      </p:sp>
    </p:spTree>
    <p:extLst>
      <p:ext uri="{BB962C8B-B14F-4D97-AF65-F5344CB8AC3E}">
        <p14:creationId xmlns:p14="http://schemas.microsoft.com/office/powerpoint/2010/main" val="35995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 good assignment</a:t>
            </a:r>
          </a:p>
        </p:txBody>
      </p:sp>
      <p:sp>
        <p:nvSpPr>
          <p:cNvPr id="3" name="Content Placeholder 2"/>
          <p:cNvSpPr>
            <a:spLocks noGrp="1"/>
          </p:cNvSpPr>
          <p:nvPr>
            <p:ph idx="1"/>
          </p:nvPr>
        </p:nvSpPr>
        <p:spPr/>
        <p:txBody>
          <a:bodyPr/>
          <a:lstStyle/>
          <a:p>
            <a:r>
              <a:rPr lang="en-US" b="1" dirty="0"/>
              <a:t>Ask for clarification if you don’t understand something.</a:t>
            </a:r>
            <a:r>
              <a:rPr lang="en-US" dirty="0"/>
              <a:t> </a:t>
            </a:r>
          </a:p>
          <a:p>
            <a:r>
              <a:rPr lang="en-US" dirty="0"/>
              <a:t>Don’t be afraid to ask your instructor any questions you may have about the assignment. Most instructors are happy to explain anything that might be unclear, or offer advice on how to approach the assignment.</a:t>
            </a:r>
          </a:p>
        </p:txBody>
      </p:sp>
    </p:spTree>
    <p:extLst>
      <p:ext uri="{BB962C8B-B14F-4D97-AF65-F5344CB8AC3E}">
        <p14:creationId xmlns:p14="http://schemas.microsoft.com/office/powerpoint/2010/main" val="1420080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 good assignment</a:t>
            </a:r>
          </a:p>
        </p:txBody>
      </p:sp>
      <p:sp>
        <p:nvSpPr>
          <p:cNvPr id="3" name="Content Placeholder 2"/>
          <p:cNvSpPr>
            <a:spLocks noGrp="1"/>
          </p:cNvSpPr>
          <p:nvPr>
            <p:ph idx="1"/>
          </p:nvPr>
        </p:nvSpPr>
        <p:spPr/>
        <p:txBody>
          <a:bodyPr/>
          <a:lstStyle/>
          <a:p>
            <a:r>
              <a:rPr lang="en-US" b="1" dirty="0"/>
              <a:t>Narrow down your topic.</a:t>
            </a:r>
            <a:r>
              <a:rPr lang="en-US" dirty="0"/>
              <a:t> </a:t>
            </a:r>
          </a:p>
          <a:p>
            <a:r>
              <a:rPr lang="en-US" dirty="0"/>
              <a:t>Unless you have been given a very specific assignment, you will probably need to </a:t>
            </a:r>
            <a:r>
              <a:rPr lang="en-US" dirty="0">
                <a:hlinkClick r:id="rId2" tooltip="Choose a Paper Topic"/>
              </a:rPr>
              <a:t>pick a topic</a:t>
            </a:r>
            <a:r>
              <a:rPr lang="en-US" dirty="0"/>
              <a:t> to focus on. Before you start writing, figure out what the main point of your essay will be, and how you plan to approach it. Choose a topic that really interests you, or that sparks a particular question you would like to answer</a:t>
            </a:r>
          </a:p>
        </p:txBody>
      </p:sp>
    </p:spTree>
    <p:extLst>
      <p:ext uri="{BB962C8B-B14F-4D97-AF65-F5344CB8AC3E}">
        <p14:creationId xmlns:p14="http://schemas.microsoft.com/office/powerpoint/2010/main" val="2429637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 good assignment</a:t>
            </a:r>
          </a:p>
        </p:txBody>
      </p:sp>
      <p:sp>
        <p:nvSpPr>
          <p:cNvPr id="3" name="Content Placeholder 2"/>
          <p:cNvSpPr>
            <a:spLocks noGrp="1"/>
          </p:cNvSpPr>
          <p:nvPr>
            <p:ph idx="1"/>
          </p:nvPr>
        </p:nvSpPr>
        <p:spPr/>
        <p:txBody>
          <a:bodyPr>
            <a:normAutofit fontScale="77500" lnSpcReduction="20000"/>
          </a:bodyPr>
          <a:lstStyle/>
          <a:p>
            <a:r>
              <a:rPr lang="en-US" b="1" dirty="0"/>
              <a:t>Take advantage of your school’s resources to build your bibliography.</a:t>
            </a:r>
            <a:r>
              <a:rPr lang="en-US" dirty="0"/>
              <a:t> </a:t>
            </a:r>
          </a:p>
          <a:p>
            <a:r>
              <a:rPr lang="en-US" dirty="0"/>
              <a:t>The first step in writing an academic paper is finding good sources. Start by going to your library’s website and searching for keywords related to your topic. You can also use </a:t>
            </a:r>
            <a:r>
              <a:rPr lang="en-US" dirty="0">
                <a:hlinkClick r:id="rId2" tooltip="Find Scholarly Articles Online"/>
              </a:rPr>
              <a:t>digital scholarly resources</a:t>
            </a:r>
            <a:r>
              <a:rPr lang="en-US" dirty="0"/>
              <a:t> like </a:t>
            </a:r>
            <a:r>
              <a:rPr lang="en-US" dirty="0" err="1"/>
              <a:t>WorldCat</a:t>
            </a:r>
            <a:r>
              <a:rPr lang="en-US" dirty="0"/>
              <a:t>, JSTOR, Google Scholar, or </a:t>
            </a:r>
            <a:r>
              <a:rPr lang="en-US" dirty="0" err="1"/>
              <a:t>ResearchGate</a:t>
            </a:r>
            <a:r>
              <a:rPr lang="en-US" dirty="0"/>
              <a:t>.</a:t>
            </a:r>
            <a:r>
              <a:rPr lang="en-US" baseline="30000" dirty="0">
                <a:hlinkClick r:id="rId3"/>
              </a:rPr>
              <a:t>[4]</a:t>
            </a:r>
            <a:r>
              <a:rPr lang="en-US" dirty="0"/>
              <a:t>You may need to log in with your student ID or institutional ID to get access to many online scholarly databases, or access them through a school or library computer.</a:t>
            </a:r>
          </a:p>
          <a:p>
            <a:r>
              <a:rPr lang="en-US" dirty="0"/>
              <a:t>Another good way to start building your bibliography is to look at the reference list on an introductory overview of your subject, such as an encyclopedia entry.</a:t>
            </a:r>
          </a:p>
          <a:p>
            <a:r>
              <a:rPr lang="en-US" dirty="0"/>
              <a:t>Your instructor, or your school’s reference librarian, may also be able to recommend some good sources on your topic</a:t>
            </a:r>
          </a:p>
          <a:p>
            <a:endParaRPr lang="en-US" dirty="0"/>
          </a:p>
        </p:txBody>
      </p:sp>
    </p:spTree>
    <p:extLst>
      <p:ext uri="{BB962C8B-B14F-4D97-AF65-F5344CB8AC3E}">
        <p14:creationId xmlns:p14="http://schemas.microsoft.com/office/powerpoint/2010/main" val="161080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 good assignment</a:t>
            </a:r>
          </a:p>
        </p:txBody>
      </p:sp>
      <p:sp>
        <p:nvSpPr>
          <p:cNvPr id="3" name="Content Placeholder 2"/>
          <p:cNvSpPr>
            <a:spLocks noGrp="1"/>
          </p:cNvSpPr>
          <p:nvPr>
            <p:ph idx="1"/>
          </p:nvPr>
        </p:nvSpPr>
        <p:spPr/>
        <p:txBody>
          <a:bodyPr>
            <a:normAutofit fontScale="85000" lnSpcReduction="10000"/>
          </a:bodyPr>
          <a:lstStyle/>
          <a:p>
            <a:r>
              <a:rPr lang="en-US" b="1" dirty="0"/>
              <a:t>Choose appropriate sources.</a:t>
            </a:r>
            <a:r>
              <a:rPr lang="en-US" dirty="0"/>
              <a:t> </a:t>
            </a:r>
          </a:p>
          <a:p>
            <a:r>
              <a:rPr lang="en-US" dirty="0"/>
              <a:t>Look for sources that are reputable, well-sourced, and up-to-date. Ideally, most of your sources should have been published within the last 5-10 years. Scholarly books and peer-reviewed articles from academic journals are usually acceptable sources, as well as articles from reputable news organizations. Avoid popular publications and user-edited websites, such as Wikipedia.</a:t>
            </a:r>
            <a:r>
              <a:rPr lang="en-US" baseline="30000" dirty="0">
                <a:hlinkClick r:id="rId2"/>
              </a:rPr>
              <a:t>[5]</a:t>
            </a:r>
            <a:r>
              <a:rPr lang="en-US" dirty="0"/>
              <a:t>While Wikipedia is often unreliable and is not considered an appropriate source for most academic writing, it can be a good starting point for research. Check the “References” section of the Wikipedia article on your topic for useful sources</a:t>
            </a:r>
          </a:p>
          <a:p>
            <a:endParaRPr lang="en-US" dirty="0"/>
          </a:p>
        </p:txBody>
      </p:sp>
    </p:spTree>
    <p:extLst>
      <p:ext uri="{BB962C8B-B14F-4D97-AF65-F5344CB8AC3E}">
        <p14:creationId xmlns:p14="http://schemas.microsoft.com/office/powerpoint/2010/main" val="3128846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Objectives</a:t>
            </a:r>
          </a:p>
          <a:p>
            <a:r>
              <a:rPr lang="en-US" dirty="0"/>
              <a:t>How to write a good assignment</a:t>
            </a:r>
          </a:p>
          <a:p>
            <a:r>
              <a:rPr lang="en-US" dirty="0"/>
              <a:t>How to create a table of content</a:t>
            </a:r>
          </a:p>
          <a:p>
            <a:r>
              <a:rPr lang="en-US" dirty="0"/>
              <a:t>Summary</a:t>
            </a:r>
          </a:p>
          <a:p>
            <a:endParaRPr lang="en-US" dirty="0"/>
          </a:p>
        </p:txBody>
      </p:sp>
    </p:spTree>
    <p:extLst>
      <p:ext uri="{BB962C8B-B14F-4D97-AF65-F5344CB8AC3E}">
        <p14:creationId xmlns:p14="http://schemas.microsoft.com/office/powerpoint/2010/main" val="307826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 good assignment</a:t>
            </a:r>
          </a:p>
        </p:txBody>
      </p:sp>
      <p:sp>
        <p:nvSpPr>
          <p:cNvPr id="3" name="Content Placeholder 2"/>
          <p:cNvSpPr>
            <a:spLocks noGrp="1"/>
          </p:cNvSpPr>
          <p:nvPr>
            <p:ph idx="1"/>
          </p:nvPr>
        </p:nvSpPr>
        <p:spPr/>
        <p:txBody>
          <a:bodyPr>
            <a:normAutofit fontScale="92500" lnSpcReduction="20000"/>
          </a:bodyPr>
          <a:lstStyle/>
          <a:p>
            <a:r>
              <a:rPr lang="en-US" b="1" dirty="0">
                <a:hlinkClick r:id="rId2" tooltip="Evaluate the Credibility of a Source"/>
              </a:rPr>
              <a:t>Read your sources critically</a:t>
            </a:r>
            <a:r>
              <a:rPr lang="en-US" b="1" dirty="0"/>
              <a:t>.</a:t>
            </a:r>
            <a:r>
              <a:rPr lang="en-US" dirty="0"/>
              <a:t> </a:t>
            </a:r>
          </a:p>
          <a:p>
            <a:r>
              <a:rPr lang="en-US" dirty="0"/>
              <a:t>Just because information comes from an apparently reputable source (such as a peer-reviewed journal, a scholarly book, or a news article), don’t assume that it is correct. Consider some of the following as you are doing your </a:t>
            </a:r>
            <a:r>
              <a:rPr lang="en-US" dirty="0" err="1"/>
              <a:t>research:Where</a:t>
            </a:r>
            <a:r>
              <a:rPr lang="en-US" dirty="0"/>
              <a:t> is the author getting their information? Do they provide credible sources?</a:t>
            </a:r>
          </a:p>
          <a:p>
            <a:r>
              <a:rPr lang="en-US" dirty="0"/>
              <a:t>Does the author provide convincing evidence to back up their arguments?</a:t>
            </a:r>
          </a:p>
          <a:p>
            <a:r>
              <a:rPr lang="en-US" dirty="0"/>
              <a:t>Does the author have any obvious biases or agendas that affect the way they present or interpret their information</a:t>
            </a:r>
          </a:p>
          <a:p>
            <a:endParaRPr lang="en-US" dirty="0"/>
          </a:p>
        </p:txBody>
      </p:sp>
    </p:spTree>
    <p:extLst>
      <p:ext uri="{BB962C8B-B14F-4D97-AF65-F5344CB8AC3E}">
        <p14:creationId xmlns:p14="http://schemas.microsoft.com/office/powerpoint/2010/main" val="267579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 good assignment</a:t>
            </a:r>
          </a:p>
        </p:txBody>
      </p:sp>
      <p:sp>
        <p:nvSpPr>
          <p:cNvPr id="3" name="Content Placeholder 2"/>
          <p:cNvSpPr>
            <a:spLocks noGrp="1"/>
          </p:cNvSpPr>
          <p:nvPr>
            <p:ph idx="1"/>
          </p:nvPr>
        </p:nvSpPr>
        <p:spPr/>
        <p:txBody>
          <a:bodyPr>
            <a:normAutofit fontScale="77500" lnSpcReduction="20000"/>
          </a:bodyPr>
          <a:lstStyle/>
          <a:p>
            <a:br>
              <a:rPr lang="en-US" b="1" dirty="0"/>
            </a:br>
            <a:r>
              <a:rPr lang="en-US" b="1" dirty="0"/>
              <a:t>Incorporate primary sources, if applicable.</a:t>
            </a:r>
            <a:r>
              <a:rPr lang="en-US" dirty="0"/>
              <a:t> </a:t>
            </a:r>
          </a:p>
          <a:p>
            <a:r>
              <a:rPr lang="en-US" dirty="0"/>
              <a:t>A primary source is any type of first-hand or direct evidence about your topic. Depending on the subject matter, a primary source might be something like a video recording of an event, data from a laboratory experiment, an interview with an eyewitness, or a historical document, such as a monument, work of art, or </a:t>
            </a:r>
            <a:r>
              <a:rPr lang="en-US" dirty="0" err="1"/>
              <a:t>memoir.When</a:t>
            </a:r>
            <a:r>
              <a:rPr lang="en-US" dirty="0"/>
              <a:t> you look at secondary sources, such as scholarly papers or news articles, you are seeing the data filtered through someone else’s perspective. Looking at primary data allows you to interpret the evidence for yourself.</a:t>
            </a:r>
          </a:p>
          <a:p>
            <a:r>
              <a:rPr lang="en-US" dirty="0"/>
              <a:t>Your instructor should specify whether you need to incorporate primary sources into your research, and if so, how to find and utilize them. If you’re not sure, ask.</a:t>
            </a:r>
          </a:p>
          <a:p>
            <a:endParaRPr lang="en-US" dirty="0"/>
          </a:p>
        </p:txBody>
      </p:sp>
    </p:spTree>
    <p:extLst>
      <p:ext uri="{BB962C8B-B14F-4D97-AF65-F5344CB8AC3E}">
        <p14:creationId xmlns:p14="http://schemas.microsoft.com/office/powerpoint/2010/main" val="3644908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 good assignment</a:t>
            </a:r>
          </a:p>
        </p:txBody>
      </p:sp>
      <p:sp>
        <p:nvSpPr>
          <p:cNvPr id="3" name="Content Placeholder 2"/>
          <p:cNvSpPr>
            <a:spLocks noGrp="1"/>
          </p:cNvSpPr>
          <p:nvPr>
            <p:ph idx="1"/>
          </p:nvPr>
        </p:nvSpPr>
        <p:spPr/>
        <p:txBody>
          <a:bodyPr>
            <a:normAutofit fontScale="70000" lnSpcReduction="20000"/>
          </a:bodyPr>
          <a:lstStyle/>
          <a:p>
            <a:r>
              <a:rPr lang="en-US" b="1" dirty="0"/>
              <a:t>Evaluate online sources carefully.</a:t>
            </a:r>
            <a:r>
              <a:rPr lang="en-US" dirty="0"/>
              <a:t> </a:t>
            </a:r>
          </a:p>
          <a:p>
            <a:r>
              <a:rPr lang="en-US" dirty="0"/>
              <a:t>While the internet offers a vast quantity of useful information for researchers, it can be hard to separate good-quality resources from bad ones. In general, look for sources that are published on scholarly websites (such as university, library, or museum websites), by reputable news organizations (such as the BBC, NPR, or the Associated Press), or by government organizations (like the EPA or FDA). When using online articles or other online sources, also consider these questions:</a:t>
            </a:r>
            <a:r>
              <a:rPr lang="en-US" baseline="30000" dirty="0">
                <a:hlinkClick r:id="rId2"/>
              </a:rPr>
              <a:t>[6]</a:t>
            </a:r>
            <a:r>
              <a:rPr lang="en-US" dirty="0"/>
              <a:t>Are the author’s credentials given? Is the author qualified to write on the subject?</a:t>
            </a:r>
          </a:p>
          <a:p>
            <a:r>
              <a:rPr lang="en-US" dirty="0"/>
              <a:t>Does the author state where they got their information? Are you able to verify the sources?</a:t>
            </a:r>
          </a:p>
          <a:p>
            <a:r>
              <a:rPr lang="en-US" dirty="0"/>
              <a:t>Is the article written in an objective, unbiased manner?</a:t>
            </a:r>
          </a:p>
          <a:p>
            <a:r>
              <a:rPr lang="en-US" dirty="0"/>
              <a:t>Is the article written for an academic audience? Is the content intended to be educational?</a:t>
            </a:r>
          </a:p>
          <a:p>
            <a:r>
              <a:rPr lang="en-US" dirty="0"/>
              <a:t>How does the URL end? Generally, sites that end in .</a:t>
            </a:r>
            <a:r>
              <a:rPr lang="en-US" dirty="0" err="1"/>
              <a:t>edu</a:t>
            </a:r>
            <a:r>
              <a:rPr lang="en-US" dirty="0"/>
              <a:t>, .org, or .</a:t>
            </a:r>
            <a:r>
              <a:rPr lang="en-US" dirty="0" err="1"/>
              <a:t>gov</a:t>
            </a:r>
            <a:r>
              <a:rPr lang="en-US" dirty="0"/>
              <a:t> are more reputable than sites that end in .com.</a:t>
            </a:r>
          </a:p>
          <a:p>
            <a:endParaRPr lang="en-US" dirty="0"/>
          </a:p>
        </p:txBody>
      </p:sp>
    </p:spTree>
    <p:extLst>
      <p:ext uri="{BB962C8B-B14F-4D97-AF65-F5344CB8AC3E}">
        <p14:creationId xmlns:p14="http://schemas.microsoft.com/office/powerpoint/2010/main" val="4160407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Constructing Your Essay</a:t>
            </a:r>
            <a:endParaRPr lang="en-US" dirty="0"/>
          </a:p>
        </p:txBody>
      </p:sp>
      <p:sp>
        <p:nvSpPr>
          <p:cNvPr id="3" name="Content Placeholder 2"/>
          <p:cNvSpPr>
            <a:spLocks noGrp="1"/>
          </p:cNvSpPr>
          <p:nvPr>
            <p:ph idx="1"/>
          </p:nvPr>
        </p:nvSpPr>
        <p:spPr/>
        <p:txBody>
          <a:bodyPr>
            <a:normAutofit fontScale="70000" lnSpcReduction="20000"/>
          </a:bodyPr>
          <a:lstStyle/>
          <a:p>
            <a:br>
              <a:rPr lang="en-US" b="1" dirty="0">
                <a:hlinkClick r:id="rId2" tooltip="Write a Thesis Statement"/>
              </a:rPr>
            </a:br>
            <a:r>
              <a:rPr lang="en-US" b="1" dirty="0">
                <a:hlinkClick r:id="rId2" tooltip="Write a Thesis Statement"/>
              </a:rPr>
              <a:t>Create a clear thesis statement</a:t>
            </a:r>
            <a:r>
              <a:rPr lang="en-US" b="1" dirty="0"/>
              <a:t>.</a:t>
            </a:r>
          </a:p>
          <a:p>
            <a:r>
              <a:rPr lang="en-US" dirty="0"/>
              <a:t> Your thesis statement is the most important part of your essay. This is where you get to explain, in clear, concise terms, the main argument that you are planning to make in your essay. State your thesis in 1-2 sentences, then work on building an outline and essay that supports your thesis.</a:t>
            </a:r>
            <a:r>
              <a:rPr lang="en-US" baseline="30000" dirty="0">
                <a:hlinkClick r:id="rId3"/>
              </a:rPr>
              <a:t>[7]</a:t>
            </a:r>
            <a:r>
              <a:rPr lang="en-US" dirty="0"/>
              <a:t>The thesis should be included toward the end of your introduction along with a brief outline of the evidence you will use to support your thesis.</a:t>
            </a:r>
          </a:p>
          <a:p>
            <a:r>
              <a:rPr lang="en-US" dirty="0"/>
              <a:t>An example of a thesis statement is, “A growing body of evidence suggests that ‘Ode to a Tufted Titmouse’ may in fact have been written by </a:t>
            </a:r>
            <a:r>
              <a:rPr lang="en-US" dirty="0" err="1"/>
              <a:t>Huffbottom’s</a:t>
            </a:r>
            <a:r>
              <a:rPr lang="en-US" dirty="0"/>
              <a:t> lesser-known contemporary, Georgina </a:t>
            </a:r>
            <a:r>
              <a:rPr lang="en-US" dirty="0" err="1"/>
              <a:t>Roodles</a:t>
            </a:r>
            <a:r>
              <a:rPr lang="en-US" dirty="0"/>
              <a:t>. In addition to the poem’s numerous stylistic parallels to </a:t>
            </a:r>
            <a:r>
              <a:rPr lang="en-US" dirty="0" err="1"/>
              <a:t>Roodles</a:t>
            </a:r>
            <a:r>
              <a:rPr lang="en-US" dirty="0"/>
              <a:t>’ known works, private letters between </a:t>
            </a:r>
            <a:r>
              <a:rPr lang="en-US" dirty="0" err="1"/>
              <a:t>Roodles</a:t>
            </a:r>
            <a:r>
              <a:rPr lang="en-US" dirty="0"/>
              <a:t> and her brother demonstrate that she was keenly interested in ornithology at the time that ‘Tufted Titmouse’ was published.”</a:t>
            </a:r>
          </a:p>
          <a:p>
            <a:endParaRPr lang="en-US" dirty="0"/>
          </a:p>
        </p:txBody>
      </p:sp>
    </p:spTree>
    <p:extLst>
      <p:ext uri="{BB962C8B-B14F-4D97-AF65-F5344CB8AC3E}">
        <p14:creationId xmlns:p14="http://schemas.microsoft.com/office/powerpoint/2010/main" val="2181820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Constructing Your Essay</a:t>
            </a:r>
            <a:endParaRPr lang="en-US" dirty="0"/>
          </a:p>
        </p:txBody>
      </p:sp>
      <p:sp>
        <p:nvSpPr>
          <p:cNvPr id="3" name="Content Placeholder 2"/>
          <p:cNvSpPr>
            <a:spLocks noGrp="1"/>
          </p:cNvSpPr>
          <p:nvPr>
            <p:ph idx="1"/>
          </p:nvPr>
        </p:nvSpPr>
        <p:spPr/>
        <p:txBody>
          <a:bodyPr>
            <a:normAutofit fontScale="70000" lnSpcReduction="20000"/>
          </a:bodyPr>
          <a:lstStyle/>
          <a:p>
            <a:br>
              <a:rPr lang="en-US" b="1" dirty="0">
                <a:hlinkClick r:id="rId2" tooltip="Write an Essay Outline"/>
              </a:rPr>
            </a:br>
            <a:r>
              <a:rPr lang="en-US" b="1" dirty="0">
                <a:hlinkClick r:id="rId2" tooltip="Write an Essay Outline"/>
              </a:rPr>
              <a:t>Make an outline</a:t>
            </a:r>
            <a:r>
              <a:rPr lang="en-US" b="1" dirty="0"/>
              <a:t>.</a:t>
            </a:r>
          </a:p>
          <a:p>
            <a:r>
              <a:rPr lang="en-US" dirty="0"/>
              <a:t> Once you have narrowed down your topic and done your research, start organizing your thoughts. Write a list of the most important points that you would like to touch on, in the order in which you plan to address them.</a:t>
            </a:r>
            <a:r>
              <a:rPr lang="en-US" baseline="30000" dirty="0">
                <a:hlinkClick r:id="rId3"/>
              </a:rPr>
              <a:t>[8]</a:t>
            </a:r>
            <a:r>
              <a:rPr lang="en-US" dirty="0"/>
              <a:t> The basic structure of your outline could look something like </a:t>
            </a:r>
            <a:r>
              <a:rPr lang="en-US" dirty="0" err="1"/>
              <a:t>this:Introduction</a:t>
            </a:r>
            <a:endParaRPr lang="en-US" dirty="0"/>
          </a:p>
          <a:p>
            <a:r>
              <a:rPr lang="en-US" dirty="0"/>
              <a:t>Body</a:t>
            </a:r>
          </a:p>
          <a:p>
            <a:pPr lvl="1"/>
            <a:r>
              <a:rPr lang="en-US" dirty="0"/>
              <a:t>Point 1, with supporting evidence</a:t>
            </a:r>
          </a:p>
          <a:p>
            <a:pPr lvl="1"/>
            <a:r>
              <a:rPr lang="en-US" dirty="0"/>
              <a:t>Point 2, with supporting evidence</a:t>
            </a:r>
          </a:p>
          <a:p>
            <a:pPr lvl="1"/>
            <a:r>
              <a:rPr lang="en-US" dirty="0"/>
              <a:t>Point 3, with supporting evidence</a:t>
            </a:r>
          </a:p>
          <a:p>
            <a:pPr lvl="1"/>
            <a:r>
              <a:rPr lang="en-US" dirty="0"/>
              <a:t>Counter-argument(s)</a:t>
            </a:r>
          </a:p>
          <a:p>
            <a:pPr lvl="1"/>
            <a:r>
              <a:rPr lang="en-US" dirty="0"/>
              <a:t>Your refutation of the counter-argument(s)</a:t>
            </a:r>
          </a:p>
          <a:p>
            <a:r>
              <a:rPr lang="en-US" dirty="0"/>
              <a:t>Conclusion</a:t>
            </a:r>
          </a:p>
          <a:p>
            <a:endParaRPr lang="en-US" dirty="0"/>
          </a:p>
        </p:txBody>
      </p:sp>
    </p:spTree>
    <p:extLst>
      <p:ext uri="{BB962C8B-B14F-4D97-AF65-F5344CB8AC3E}">
        <p14:creationId xmlns:p14="http://schemas.microsoft.com/office/powerpoint/2010/main" val="1819373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Constructing Your Essay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Present your argument in detail.</a:t>
            </a:r>
            <a:r>
              <a:rPr lang="en-US" dirty="0"/>
              <a:t> </a:t>
            </a:r>
          </a:p>
          <a:p>
            <a:r>
              <a:rPr lang="en-US" dirty="0"/>
              <a:t>After the introduction comes the “body” of the essay. This is the main part of the essay, consisting of several paragraphs in which you present the major arguments and evidence in support of your thesis.</a:t>
            </a:r>
            <a:r>
              <a:rPr lang="en-US" baseline="30000" dirty="0">
                <a:hlinkClick r:id="rId2"/>
              </a:rPr>
              <a:t>[9]</a:t>
            </a:r>
            <a:r>
              <a:rPr lang="en-US" dirty="0"/>
              <a:t>Each paragraph should include a “topic sentence” that clearly states the main point of the paragraph. For example: “The poem is characterized by several stylistic features that occur in numerous examples of </a:t>
            </a:r>
            <a:r>
              <a:rPr lang="en-US" dirty="0" err="1"/>
              <a:t>Roodles</a:t>
            </a:r>
            <a:r>
              <a:rPr lang="en-US" dirty="0"/>
              <a:t>’ work, including alliteration, humorous synecdoche, and malapropisms.”</a:t>
            </a:r>
          </a:p>
          <a:p>
            <a:endParaRPr lang="en-US" dirty="0"/>
          </a:p>
        </p:txBody>
      </p:sp>
    </p:spTree>
    <p:extLst>
      <p:ext uri="{BB962C8B-B14F-4D97-AF65-F5344CB8AC3E}">
        <p14:creationId xmlns:p14="http://schemas.microsoft.com/office/powerpoint/2010/main" val="2065353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Constructing Your Essay</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Support each statement with examples, evidence, and an analysis.</a:t>
            </a:r>
            <a:r>
              <a:rPr lang="en-US" dirty="0"/>
              <a:t> </a:t>
            </a:r>
          </a:p>
          <a:p>
            <a:r>
              <a:rPr lang="en-US" dirty="0"/>
              <a:t>It’s not enough to simply make a claim. In order to make your argument convincing, you must provide concrete evidence and an analysis of the evidence. In each body paragraph, include a topic sentence (which is the main idea), evidence that supports the topic sentence, and an analysis of the evidence that links back to the thesis of the essay and the topic sentence of the paragraph. </a:t>
            </a:r>
            <a:r>
              <a:rPr lang="en-US" baseline="30000" dirty="0">
                <a:hlinkClick r:id="rId2"/>
              </a:rPr>
              <a:t>[10]</a:t>
            </a:r>
            <a:r>
              <a:rPr lang="en-US" dirty="0"/>
              <a:t>For example, “Compare the alliterative phrase ‘timid and tremulous twittering,’ which appears in the first stanza of ‘Ode to a Tufted Titmouse,’ with ‘mild and melodious meowing,’ which appears in the second stanza of </a:t>
            </a:r>
            <a:r>
              <a:rPr lang="en-US" dirty="0" err="1"/>
              <a:t>Roodles</a:t>
            </a:r>
            <a:r>
              <a:rPr lang="en-US" dirty="0"/>
              <a:t>’ 1904 poem, ‘Sadie: A Cat.’ By contrast, alliteration is almost completely absent from the contemporary works of Reginald </a:t>
            </a:r>
            <a:r>
              <a:rPr lang="en-US" dirty="0" err="1"/>
              <a:t>Huffbottom</a:t>
            </a:r>
            <a:r>
              <a:rPr lang="en-US" dirty="0"/>
              <a:t>.”</a:t>
            </a:r>
          </a:p>
          <a:p>
            <a:endParaRPr lang="en-US" dirty="0"/>
          </a:p>
        </p:txBody>
      </p:sp>
    </p:spTree>
    <p:extLst>
      <p:ext uri="{BB962C8B-B14F-4D97-AF65-F5344CB8AC3E}">
        <p14:creationId xmlns:p14="http://schemas.microsoft.com/office/powerpoint/2010/main" val="1024981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Constructing Your Essay</a:t>
            </a:r>
            <a:endParaRPr lang="en-US" dirty="0"/>
          </a:p>
        </p:txBody>
      </p:sp>
      <p:sp>
        <p:nvSpPr>
          <p:cNvPr id="3" name="Content Placeholder 2"/>
          <p:cNvSpPr>
            <a:spLocks noGrp="1"/>
          </p:cNvSpPr>
          <p:nvPr>
            <p:ph idx="1"/>
          </p:nvPr>
        </p:nvSpPr>
        <p:spPr/>
        <p:txBody>
          <a:bodyPr>
            <a:normAutofit fontScale="70000" lnSpcReduction="20000"/>
          </a:bodyPr>
          <a:lstStyle/>
          <a:p>
            <a:br>
              <a:rPr lang="en-US" b="1" dirty="0">
                <a:hlinkClick r:id="rId2" tooltip="Write an Essay Introduction"/>
              </a:rPr>
            </a:br>
            <a:r>
              <a:rPr lang="en-US" b="1" dirty="0">
                <a:hlinkClick r:id="rId2" tooltip="Write an Essay Introduction"/>
              </a:rPr>
              <a:t>Write an introduction</a:t>
            </a:r>
            <a:r>
              <a:rPr lang="en-US" b="1" dirty="0"/>
              <a:t>.</a:t>
            </a:r>
            <a:r>
              <a:rPr lang="en-US" dirty="0"/>
              <a:t> </a:t>
            </a:r>
          </a:p>
          <a:p>
            <a:r>
              <a:rPr lang="en-US" dirty="0"/>
              <a:t>Before you present the main body of your essay, you will need to provide a little background on the topic. It is often easiest to write the introduction after you have already drafted the rest of your essay. The intro doesn’t have to be an exhaustive overview – just enough information to help set the stage and tell the reader the basics of what they need to know. Your introduction should also include a clear summary of the main point of your essay, and a breakdown of how you plan to approach the topic. </a:t>
            </a:r>
            <a:r>
              <a:rPr lang="en-US" baseline="30000" dirty="0">
                <a:hlinkClick r:id="rId3"/>
              </a:rPr>
              <a:t>[11]</a:t>
            </a:r>
            <a:r>
              <a:rPr lang="en-US" dirty="0"/>
              <a:t> For </a:t>
            </a:r>
            <a:r>
              <a:rPr lang="en-US" dirty="0" err="1"/>
              <a:t>example:“In</a:t>
            </a:r>
            <a:r>
              <a:rPr lang="en-US" dirty="0"/>
              <a:t> 1910, an anonymous poem entitled ‘Ode to a Tufted Titmouse’ appeared in the Winter issue of </a:t>
            </a:r>
            <a:r>
              <a:rPr lang="en-US" i="1" dirty="0"/>
              <a:t>Bertram’s Bogus Ballads Quarterly</a:t>
            </a:r>
            <a:r>
              <a:rPr lang="en-US" dirty="0"/>
              <a:t>. The poem was eventually republished in a compilation edited by D. Travers (1934, p. 13-15), where it was attributed to Reginald </a:t>
            </a:r>
            <a:r>
              <a:rPr lang="en-US" dirty="0" err="1"/>
              <a:t>Huffbottom</a:t>
            </a:r>
            <a:r>
              <a:rPr lang="en-US" dirty="0"/>
              <a:t>. Several literary critics have since questioned </a:t>
            </a:r>
            <a:r>
              <a:rPr lang="en-US" dirty="0" err="1"/>
              <a:t>Huffbottom’s</a:t>
            </a:r>
            <a:r>
              <a:rPr lang="en-US" dirty="0"/>
              <a:t> authorship of the poem. This essay will utilize a combination of stylistic analysis and evidence from private correspondence to attempt to identify the true author of ‘Tufted Titmouse.’”</a:t>
            </a:r>
          </a:p>
          <a:p>
            <a:endParaRPr lang="en-US" dirty="0"/>
          </a:p>
        </p:txBody>
      </p:sp>
    </p:spTree>
    <p:extLst>
      <p:ext uri="{BB962C8B-B14F-4D97-AF65-F5344CB8AC3E}">
        <p14:creationId xmlns:p14="http://schemas.microsoft.com/office/powerpoint/2010/main" val="1355214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Constructing Your Essay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Use transitional sentences.</a:t>
            </a:r>
            <a:r>
              <a:rPr lang="en-US" dirty="0"/>
              <a:t> </a:t>
            </a:r>
          </a:p>
          <a:p>
            <a:r>
              <a:rPr lang="en-US" dirty="0"/>
              <a:t>Your essay should not feel choppy and disjointed. Look for ways to segue from one paragraph to another in a smooth, logical way. You might accomplish this by starting each paragraph with a brief sentence that connects it with the topic of the previous one (or ending each paragraph with a sentence that links it to the next).</a:t>
            </a:r>
            <a:r>
              <a:rPr lang="en-US" baseline="30000" dirty="0">
                <a:hlinkClick r:id="rId2"/>
              </a:rPr>
              <a:t>[12]</a:t>
            </a:r>
            <a:r>
              <a:rPr lang="en-US" dirty="0"/>
              <a:t> For </a:t>
            </a:r>
            <a:r>
              <a:rPr lang="en-US" dirty="0" err="1"/>
              <a:t>example:“In</a:t>
            </a:r>
            <a:r>
              <a:rPr lang="en-US" dirty="0"/>
              <a:t> addition to alliteration, ‘Ode to a Tufted Titmouse’ contains several examples of synecdoche, another stylistic device that occurs in several of </a:t>
            </a:r>
            <a:r>
              <a:rPr lang="en-US" dirty="0" err="1"/>
              <a:t>Roodles</a:t>
            </a:r>
            <a:r>
              <a:rPr lang="en-US" dirty="0"/>
              <a:t>’ earlier works.”</a:t>
            </a:r>
          </a:p>
          <a:p>
            <a:endParaRPr lang="en-US" dirty="0"/>
          </a:p>
        </p:txBody>
      </p:sp>
    </p:spTree>
    <p:extLst>
      <p:ext uri="{BB962C8B-B14F-4D97-AF65-F5344CB8AC3E}">
        <p14:creationId xmlns:p14="http://schemas.microsoft.com/office/powerpoint/2010/main" val="267916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Constructing Your Essay</a:t>
            </a:r>
            <a:endParaRPr lang="en-US" dirty="0"/>
          </a:p>
        </p:txBody>
      </p:sp>
      <p:sp>
        <p:nvSpPr>
          <p:cNvPr id="3" name="Content Placeholder 2"/>
          <p:cNvSpPr>
            <a:spLocks noGrp="1"/>
          </p:cNvSpPr>
          <p:nvPr>
            <p:ph idx="1"/>
          </p:nvPr>
        </p:nvSpPr>
        <p:spPr/>
        <p:txBody>
          <a:bodyPr>
            <a:normAutofit fontScale="55000" lnSpcReduction="20000"/>
          </a:bodyPr>
          <a:lstStyle/>
          <a:p>
            <a:br>
              <a:rPr lang="en-US" b="1" dirty="0"/>
            </a:br>
            <a:r>
              <a:rPr lang="en-US" b="1" dirty="0"/>
              <a:t>Cite your sources clearly and correctly.</a:t>
            </a:r>
            <a:r>
              <a:rPr lang="en-US" dirty="0"/>
              <a:t> </a:t>
            </a:r>
          </a:p>
          <a:p>
            <a:r>
              <a:rPr lang="en-US" dirty="0"/>
              <a:t>Any time you present information from another source, whether it’s a direct quote or a summary of someone else’s idea, it is vital that you identify the source. Follow the rules of the citation style that you are using to determine how to format each citation (e.g., with inline references, footnotes, or endnotes).</a:t>
            </a:r>
            <a:r>
              <a:rPr lang="en-US" baseline="30000" dirty="0">
                <a:hlinkClick r:id="rId2"/>
              </a:rPr>
              <a:t>[13]</a:t>
            </a:r>
            <a:r>
              <a:rPr lang="en-US" dirty="0"/>
              <a:t>Always make a clear distinction between paraphrasing (putting someone else’s statement into your own words) and quoting directly (using someone else’s exact words).</a:t>
            </a:r>
          </a:p>
          <a:p>
            <a:r>
              <a:rPr lang="en-US" dirty="0"/>
              <a:t>If you are paraphrasing, rephrase your source’s statement or idea using your own words, but identify the source with a footnote or in-text citation. E.g.: Percival Bingley states that ‘Ode to a Tufted Titmouse’ was most stylistically similar to </a:t>
            </a:r>
            <a:r>
              <a:rPr lang="en-US" dirty="0" err="1"/>
              <a:t>Roodles</a:t>
            </a:r>
            <a:r>
              <a:rPr lang="en-US" dirty="0"/>
              <a:t>’ earliest work, and was unlikely to have been written later than 1906 (2015, p. 357).</a:t>
            </a:r>
          </a:p>
          <a:p>
            <a:r>
              <a:rPr lang="en-US" dirty="0"/>
              <a:t>For short direct quotations, put the passage you’re quoting in quotation marks (“”), and identify the source immediately after the quote with a footnote or in-text citation. E.g.: In May 1908, </a:t>
            </a:r>
            <a:r>
              <a:rPr lang="en-US" dirty="0" err="1"/>
              <a:t>Roodles</a:t>
            </a:r>
            <a:r>
              <a:rPr lang="en-US" dirty="0"/>
              <a:t> stated in a letter to her brother that she found it “quite impossible to get a good rhyme for Bay-breasted Warbler” (</a:t>
            </a:r>
            <a:r>
              <a:rPr lang="en-US" dirty="0" err="1"/>
              <a:t>Twistleton</a:t>
            </a:r>
            <a:r>
              <a:rPr lang="en-US" dirty="0"/>
              <a:t>, 2010, p. 78).</a:t>
            </a:r>
          </a:p>
          <a:p>
            <a:r>
              <a:rPr lang="en-US" dirty="0"/>
              <a:t>Longer “block quotations” (of 3 lines or more) should not be put in quotes. Instead, every line of the quote should be indented from the left-hand side.</a:t>
            </a:r>
          </a:p>
          <a:p>
            <a:endParaRPr lang="en-US" dirty="0"/>
          </a:p>
        </p:txBody>
      </p:sp>
    </p:spTree>
    <p:extLst>
      <p:ext uri="{BB962C8B-B14F-4D97-AF65-F5344CB8AC3E}">
        <p14:creationId xmlns:p14="http://schemas.microsoft.com/office/powerpoint/2010/main" val="307364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Objectieves</a:t>
            </a:r>
            <a:endParaRPr lang="en-US" dirty="0"/>
          </a:p>
        </p:txBody>
      </p:sp>
      <p:sp>
        <p:nvSpPr>
          <p:cNvPr id="3" name="Content Placeholder 2"/>
          <p:cNvSpPr>
            <a:spLocks noGrp="1"/>
          </p:cNvSpPr>
          <p:nvPr>
            <p:ph idx="1"/>
          </p:nvPr>
        </p:nvSpPr>
        <p:spPr/>
        <p:txBody>
          <a:bodyPr/>
          <a:lstStyle/>
          <a:p>
            <a:r>
              <a:rPr lang="en-US" dirty="0"/>
              <a:t>Guide students on how to write an academic assignment.</a:t>
            </a:r>
          </a:p>
          <a:p>
            <a:r>
              <a:rPr lang="en-US" dirty="0"/>
              <a:t>Know how to use </a:t>
            </a:r>
            <a:r>
              <a:rPr lang="en-US" dirty="0" err="1"/>
              <a:t>Havard</a:t>
            </a:r>
            <a:r>
              <a:rPr lang="en-US" dirty="0"/>
              <a:t> referencing system</a:t>
            </a:r>
          </a:p>
          <a:p>
            <a:r>
              <a:rPr lang="en-US" dirty="0"/>
              <a:t>Know how to create table of content</a:t>
            </a:r>
          </a:p>
        </p:txBody>
      </p:sp>
    </p:spTree>
    <p:extLst>
      <p:ext uri="{BB962C8B-B14F-4D97-AF65-F5344CB8AC3E}">
        <p14:creationId xmlns:p14="http://schemas.microsoft.com/office/powerpoint/2010/main" val="2587853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Constructing Your Essay</a:t>
            </a:r>
            <a:endParaRPr lang="en-US" dirty="0"/>
          </a:p>
        </p:txBody>
      </p:sp>
      <p:sp>
        <p:nvSpPr>
          <p:cNvPr id="3" name="Content Placeholder 2"/>
          <p:cNvSpPr>
            <a:spLocks noGrp="1"/>
          </p:cNvSpPr>
          <p:nvPr>
            <p:ph idx="1"/>
          </p:nvPr>
        </p:nvSpPr>
        <p:spPr/>
        <p:txBody>
          <a:bodyPr>
            <a:normAutofit fontScale="77500" lnSpcReduction="20000"/>
          </a:bodyPr>
          <a:lstStyle/>
          <a:p>
            <a:br>
              <a:rPr lang="en-US" b="1" dirty="0"/>
            </a:br>
            <a:r>
              <a:rPr lang="en-US" b="1" dirty="0"/>
              <a:t>Address counterarguments.</a:t>
            </a:r>
            <a:r>
              <a:rPr lang="en-US" dirty="0"/>
              <a:t> </a:t>
            </a:r>
          </a:p>
          <a:p>
            <a:r>
              <a:rPr lang="en-US" dirty="0"/>
              <a:t>If you come across any convincing counterarguments to your thesis, acknowledge them in your essay. If you can, provide evidence to refute these counterarguments. Addressing alternative interpretations of the evidence will show that you have researched your topic thoroughly and allow you to present your case in a fair and balanced manner. Convincingly rebutting the major counterarguments will make your own argument more compelling to your readers.</a:t>
            </a:r>
            <a:r>
              <a:rPr lang="en-US" baseline="30000" dirty="0">
                <a:hlinkClick r:id="rId2"/>
              </a:rPr>
              <a:t>[14]</a:t>
            </a:r>
            <a:r>
              <a:rPr lang="en-US" dirty="0"/>
              <a:t> For example:“</a:t>
            </a:r>
            <a:r>
              <a:rPr lang="en-US" dirty="0" err="1"/>
              <a:t>Vogle</a:t>
            </a:r>
            <a:r>
              <a:rPr lang="en-US" dirty="0"/>
              <a:t> has argued against </a:t>
            </a:r>
            <a:r>
              <a:rPr lang="en-US" dirty="0" err="1"/>
              <a:t>Roodles</a:t>
            </a:r>
            <a:r>
              <a:rPr lang="en-US" dirty="0"/>
              <a:t> as a likely author of ‘Tufted </a:t>
            </a:r>
            <a:r>
              <a:rPr lang="en-US" dirty="0" err="1"/>
              <a:t>Titmose</a:t>
            </a:r>
            <a:r>
              <a:rPr lang="en-US" dirty="0"/>
              <a:t>’ based on the fact that none of her known works contain references to birds (2007, p. 73). However, several of </a:t>
            </a:r>
            <a:r>
              <a:rPr lang="en-US" dirty="0" err="1"/>
              <a:t>Roodles</a:t>
            </a:r>
            <a:r>
              <a:rPr lang="en-US" dirty="0"/>
              <a:t>’ letters to her brother, written between 1906 and 1909, refer to ‘those blasted bird poems I’ve been working on’ (</a:t>
            </a:r>
            <a:r>
              <a:rPr lang="en-US" dirty="0" err="1"/>
              <a:t>Twistleton</a:t>
            </a:r>
            <a:r>
              <a:rPr lang="en-US" dirty="0"/>
              <a:t>, 2010, pgs. 23-24, 35, and 78).”</a:t>
            </a:r>
          </a:p>
          <a:p>
            <a:endParaRPr lang="en-US" dirty="0"/>
          </a:p>
        </p:txBody>
      </p:sp>
    </p:spTree>
    <p:extLst>
      <p:ext uri="{BB962C8B-B14F-4D97-AF65-F5344CB8AC3E}">
        <p14:creationId xmlns:p14="http://schemas.microsoft.com/office/powerpoint/2010/main" val="968105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Constructing Your Essay</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hlinkClick r:id="rId2" tooltip="End an Essay"/>
              </a:rPr>
              <a:t>Write a concluding paragraph</a:t>
            </a:r>
            <a:r>
              <a:rPr lang="en-US" b="1" dirty="0"/>
              <a:t>.</a:t>
            </a:r>
            <a:r>
              <a:rPr lang="en-US" dirty="0"/>
              <a:t> </a:t>
            </a:r>
          </a:p>
          <a:p>
            <a:pPr marL="0" indent="0">
              <a:buNone/>
            </a:pPr>
            <a:r>
              <a:rPr lang="en-US" dirty="0"/>
              <a:t>Once you have presented your arguments and evidence, tie everything together with a concise summary. State, in a clear and confident way, why you think that your argument successfully supports your thesis, and summarize a few of the key points or discoveries that you made. If you have any final thoughts, such as ideas for further research on the topic or questions that still need to be answered, this is the place to state them.</a:t>
            </a:r>
            <a:r>
              <a:rPr lang="en-US" baseline="30000" dirty="0">
                <a:hlinkClick r:id="rId3"/>
              </a:rPr>
              <a:t>[15]</a:t>
            </a:r>
            <a:r>
              <a:rPr lang="en-US" dirty="0"/>
              <a:t>Don’t just rehash what you wrote in your introduction. Use a few sentences to reflect on the significance of your argument, and how it might affect future studies of this topic.</a:t>
            </a:r>
          </a:p>
          <a:p>
            <a:endParaRPr lang="en-US" dirty="0"/>
          </a:p>
        </p:txBody>
      </p:sp>
    </p:spTree>
    <p:extLst>
      <p:ext uri="{BB962C8B-B14F-4D97-AF65-F5344CB8AC3E}">
        <p14:creationId xmlns:p14="http://schemas.microsoft.com/office/powerpoint/2010/main" val="1077048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Constructing Your Essay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hlinkClick r:id="rId2" tooltip="Write a Bibliography"/>
              </a:rPr>
              <a:t>Create a bibliography</a:t>
            </a:r>
            <a:r>
              <a:rPr lang="en-US" b="1" dirty="0"/>
              <a:t>.</a:t>
            </a:r>
          </a:p>
          <a:p>
            <a:pPr marL="0" indent="0">
              <a:buNone/>
            </a:pPr>
            <a:r>
              <a:rPr lang="en-US" dirty="0"/>
              <a:t> Your bibliography should contain a list of every source that you made reference to in the paper, however briefly. While the format of the bibliography will vary depending on the citation style you are using, each citation should include (at minimum):The name of the author.</a:t>
            </a:r>
          </a:p>
          <a:p>
            <a:r>
              <a:rPr lang="en-US" dirty="0"/>
              <a:t>The title of the work.</a:t>
            </a:r>
          </a:p>
          <a:p>
            <a:r>
              <a:rPr lang="en-US" dirty="0"/>
              <a:t>The name of the publisher, and (usually) the place of publication.</a:t>
            </a:r>
          </a:p>
          <a:p>
            <a:r>
              <a:rPr lang="en-US" dirty="0"/>
              <a:t>The date of the publication.</a:t>
            </a:r>
          </a:p>
          <a:p>
            <a:endParaRPr lang="en-US" dirty="0"/>
          </a:p>
        </p:txBody>
      </p:sp>
    </p:spTree>
    <p:extLst>
      <p:ext uri="{BB962C8B-B14F-4D97-AF65-F5344CB8AC3E}">
        <p14:creationId xmlns:p14="http://schemas.microsoft.com/office/powerpoint/2010/main" val="767192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Insert your</a:t>
            </a:r>
            <a:br>
              <a:rPr lang="en-US" dirty="0"/>
            </a:br>
            <a:r>
              <a:rPr lang="en-US" dirty="0"/>
              <a:t>first table of contents</a:t>
            </a:r>
          </a:p>
          <a:p>
            <a:r>
              <a:rPr lang="en-US" dirty="0"/>
              <a:t>Create, update, and customize a table of contents</a:t>
            </a:r>
          </a:p>
          <a:p>
            <a:r>
              <a:rPr lang="en-US" dirty="0"/>
              <a:t>You don’t need to wait until your pages are finalized; inserting a table of contents can be an early step in creating your document. As the pages of your document develop, Word helps you keep the table of contents up to date.</a:t>
            </a:r>
          </a:p>
          <a:p>
            <a:endParaRPr lang="en-US" dirty="0"/>
          </a:p>
        </p:txBody>
      </p:sp>
    </p:spTree>
    <p:extLst>
      <p:ext uri="{BB962C8B-B14F-4D97-AF65-F5344CB8AC3E}">
        <p14:creationId xmlns:p14="http://schemas.microsoft.com/office/powerpoint/2010/main" val="3454180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838200" y="496434"/>
            <a:ext cx="7598489" cy="5730195"/>
          </a:xfrm>
          <a:prstGeom prst="rect">
            <a:avLst/>
          </a:prstGeom>
        </p:spPr>
      </p:pic>
    </p:spTree>
    <p:extLst>
      <p:ext uri="{BB962C8B-B14F-4D97-AF65-F5344CB8AC3E}">
        <p14:creationId xmlns:p14="http://schemas.microsoft.com/office/powerpoint/2010/main" val="3937052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61167" y="365125"/>
            <a:ext cx="7461538" cy="5556704"/>
          </a:xfrm>
          <a:prstGeom prst="rect">
            <a:avLst/>
          </a:prstGeom>
        </p:spPr>
      </p:pic>
    </p:spTree>
    <p:extLst>
      <p:ext uri="{BB962C8B-B14F-4D97-AF65-F5344CB8AC3E}">
        <p14:creationId xmlns:p14="http://schemas.microsoft.com/office/powerpoint/2010/main" val="3369490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92943" y="745217"/>
            <a:ext cx="8471090" cy="5191125"/>
          </a:xfrm>
          <a:prstGeom prst="rect">
            <a:avLst/>
          </a:prstGeom>
        </p:spPr>
      </p:pic>
    </p:spTree>
    <p:extLst>
      <p:ext uri="{BB962C8B-B14F-4D97-AF65-F5344CB8AC3E}">
        <p14:creationId xmlns:p14="http://schemas.microsoft.com/office/powerpoint/2010/main" val="1641312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a:t>Dive deeper than Heading 1</a:t>
            </a:r>
          </a:p>
          <a:p>
            <a:r>
              <a:rPr lang="en-US" dirty="0"/>
              <a:t>Want more levels in your TOC? That’s where the rest of the Heading styles come in. Mark subheadings in your document with Heading 2, lower-level headings with Heading 3, and so on. </a:t>
            </a:r>
          </a:p>
          <a:p>
            <a:r>
              <a:rPr lang="en-US" b="1" i="1" dirty="0"/>
              <a:t>Try It:</a:t>
            </a:r>
            <a:r>
              <a:rPr lang="en-US" dirty="0"/>
              <a:t> Apply </a:t>
            </a:r>
            <a:r>
              <a:rPr lang="en-US" b="1" dirty="0"/>
              <a:t>Heading 2</a:t>
            </a:r>
            <a:r>
              <a:rPr lang="en-US" dirty="0"/>
              <a:t> to the paragraph below (</a:t>
            </a:r>
            <a:r>
              <a:rPr lang="en-US" i="1" dirty="0"/>
              <a:t>Add a Level 2 TOC entry</a:t>
            </a:r>
            <a:r>
              <a:rPr lang="en-US" dirty="0"/>
              <a:t>), and then update your TOC like you did before. Remember to update the entire table!</a:t>
            </a:r>
          </a:p>
          <a:p>
            <a:r>
              <a:rPr lang="en-US" dirty="0"/>
              <a:t>Add a Level 2 TOC entry </a:t>
            </a:r>
          </a:p>
          <a:p>
            <a:r>
              <a:rPr lang="en-US" b="1" dirty="0"/>
              <a:t>Under the hood</a:t>
            </a:r>
            <a:r>
              <a:rPr lang="en-US" dirty="0"/>
              <a:t>: Heading styles hold formatting, font, size, color, and more. They also hold a paragraph format known as an </a:t>
            </a:r>
            <a:r>
              <a:rPr lang="en-US" i="1" dirty="0"/>
              <a:t>outline level</a:t>
            </a:r>
            <a:r>
              <a:rPr lang="en-US" dirty="0"/>
              <a:t>, which is picked up by the TOC. </a:t>
            </a:r>
          </a:p>
          <a:p>
            <a:r>
              <a:rPr lang="en-US" b="1" dirty="0"/>
              <a:t>Customize your TOC</a:t>
            </a:r>
          </a:p>
          <a:p>
            <a:r>
              <a:rPr lang="en-US" dirty="0"/>
              <a:t>The space between an entry and its page number in a TOC is known as a </a:t>
            </a:r>
            <a:r>
              <a:rPr lang="en-US" i="1" dirty="0"/>
              <a:t>tab leader</a:t>
            </a:r>
            <a:r>
              <a:rPr lang="en-US" dirty="0"/>
              <a:t>. By default, Word makes the tab leader a row of dots (dot leader), but you can easily switch to something else, like an underline. You don’t need to start over—you don’t even need to select the TOC. Word knows where it is. Just use the Custom TOC option to make this type of change, and Word will do its thing.</a:t>
            </a:r>
          </a:p>
          <a:p>
            <a:r>
              <a:rPr lang="en-US" b="1" i="1" dirty="0"/>
              <a:t>Try It:</a:t>
            </a:r>
            <a:r>
              <a:rPr lang="en-US" dirty="0"/>
              <a:t> Change the dot leader to an underline.</a:t>
            </a:r>
          </a:p>
          <a:p>
            <a:pPr lvl="0"/>
            <a:r>
              <a:rPr lang="en-US" dirty="0"/>
              <a:t>On the </a:t>
            </a:r>
            <a:r>
              <a:rPr lang="en-US" b="1" dirty="0"/>
              <a:t>References</a:t>
            </a:r>
            <a:r>
              <a:rPr lang="en-US" dirty="0"/>
              <a:t> tab, click </a:t>
            </a:r>
            <a:r>
              <a:rPr lang="en-US" b="1" dirty="0"/>
              <a:t>Table of Contents</a:t>
            </a:r>
            <a:r>
              <a:rPr lang="en-US" dirty="0"/>
              <a:t>, and then near the bottom, click </a:t>
            </a:r>
            <a:r>
              <a:rPr lang="en-US" b="1" dirty="0"/>
              <a:t>Custom Table of Contents</a:t>
            </a:r>
            <a:r>
              <a:rPr lang="en-US" dirty="0"/>
              <a:t>.</a:t>
            </a:r>
          </a:p>
          <a:p>
            <a:endParaRPr lang="en-US" dirty="0"/>
          </a:p>
        </p:txBody>
      </p:sp>
    </p:spTree>
    <p:extLst>
      <p:ext uri="{BB962C8B-B14F-4D97-AF65-F5344CB8AC3E}">
        <p14:creationId xmlns:p14="http://schemas.microsoft.com/office/powerpoint/2010/main" val="3248465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89994" y="1825624"/>
            <a:ext cx="6947577" cy="4459061"/>
          </a:xfrm>
          <a:prstGeom prst="rect">
            <a:avLst/>
          </a:prstGeom>
        </p:spPr>
      </p:pic>
    </p:spTree>
    <p:extLst>
      <p:ext uri="{BB962C8B-B14F-4D97-AF65-F5344CB8AC3E}">
        <p14:creationId xmlns:p14="http://schemas.microsoft.com/office/powerpoint/2010/main" val="3830275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21229" y="1449613"/>
            <a:ext cx="7485742" cy="4787393"/>
          </a:xfrm>
          <a:prstGeom prst="rect">
            <a:avLst/>
          </a:prstGeom>
        </p:spPr>
      </p:pic>
    </p:spTree>
    <p:extLst>
      <p:ext uri="{BB962C8B-B14F-4D97-AF65-F5344CB8AC3E}">
        <p14:creationId xmlns:p14="http://schemas.microsoft.com/office/powerpoint/2010/main" val="179269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 good assignment</a:t>
            </a:r>
          </a:p>
        </p:txBody>
      </p:sp>
      <p:sp>
        <p:nvSpPr>
          <p:cNvPr id="3" name="Content Placeholder 2"/>
          <p:cNvSpPr>
            <a:spLocks noGrp="1"/>
          </p:cNvSpPr>
          <p:nvPr>
            <p:ph idx="1"/>
          </p:nvPr>
        </p:nvSpPr>
        <p:spPr/>
        <p:txBody>
          <a:bodyPr>
            <a:normAutofit fontScale="85000" lnSpcReduction="20000"/>
          </a:bodyPr>
          <a:lstStyle/>
          <a:p>
            <a:r>
              <a:rPr lang="en-US" b="1" dirty="0"/>
              <a:t>Read the instructions carefully.</a:t>
            </a:r>
            <a:r>
              <a:rPr lang="en-US" dirty="0"/>
              <a:t> </a:t>
            </a:r>
          </a:p>
          <a:p>
            <a:r>
              <a:rPr lang="en-US" dirty="0"/>
              <a:t>Before you begin working on your essay, it is crucial to understand what the assignment is about, and to learn if there are any specific rules you need to follow. Read your assignment thoroughly, and assess what you need to do. For example:</a:t>
            </a:r>
            <a:r>
              <a:rPr lang="en-US" baseline="30000" dirty="0"/>
              <a:t> </a:t>
            </a:r>
            <a:r>
              <a:rPr lang="en-US" dirty="0"/>
              <a:t>Does your essay need to answer a specific question or questions?</a:t>
            </a:r>
          </a:p>
          <a:p>
            <a:r>
              <a:rPr lang="en-US" dirty="0"/>
              <a:t>Is your essay supposed to </a:t>
            </a:r>
            <a:r>
              <a:rPr lang="en-US" dirty="0">
                <a:hlinkClick r:id="rId2" tooltip="Write a Critical Essay"/>
              </a:rPr>
              <a:t>present a critical analysis of a source</a:t>
            </a:r>
            <a:r>
              <a:rPr lang="en-US" dirty="0"/>
              <a:t>, such as a book, poem, film, or work of art?</a:t>
            </a:r>
          </a:p>
          <a:p>
            <a:r>
              <a:rPr lang="en-US" dirty="0"/>
              <a:t>Is the objective to demonstrate your ability to present an original argument based on </a:t>
            </a:r>
            <a:r>
              <a:rPr lang="en-US" dirty="0">
                <a:hlinkClick r:id="rId3" tooltip="Write a Research Essay"/>
              </a:rPr>
              <a:t>research</a:t>
            </a:r>
            <a:r>
              <a:rPr lang="en-US" dirty="0"/>
              <a:t>?</a:t>
            </a:r>
          </a:p>
          <a:p>
            <a:r>
              <a:rPr lang="en-US" dirty="0"/>
              <a:t>Have you been asked to </a:t>
            </a:r>
            <a:r>
              <a:rPr lang="en-US" dirty="0">
                <a:hlinkClick r:id="rId4" tooltip="Write a Compare and Contrast Essay"/>
              </a:rPr>
              <a:t>compare and contrast</a:t>
            </a:r>
            <a:r>
              <a:rPr lang="en-US" dirty="0"/>
              <a:t> two ideas, events, or literary or artistic works?</a:t>
            </a:r>
          </a:p>
          <a:p>
            <a:endParaRPr lang="en-US" dirty="0"/>
          </a:p>
        </p:txBody>
      </p:sp>
    </p:spTree>
    <p:extLst>
      <p:ext uri="{BB962C8B-B14F-4D97-AF65-F5344CB8AC3E}">
        <p14:creationId xmlns:p14="http://schemas.microsoft.com/office/powerpoint/2010/main" val="3224295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This lecture provided some important parts such as</a:t>
            </a:r>
          </a:p>
          <a:p>
            <a:r>
              <a:rPr lang="en-US" dirty="0"/>
              <a:t>How to write a good assignment</a:t>
            </a:r>
          </a:p>
          <a:p>
            <a:r>
              <a:rPr lang="en-US" dirty="0"/>
              <a:t>How to use </a:t>
            </a:r>
            <a:r>
              <a:rPr lang="en-US" dirty="0" err="1"/>
              <a:t>Havard</a:t>
            </a:r>
            <a:r>
              <a:rPr lang="en-US" dirty="0"/>
              <a:t> Referencing system</a:t>
            </a:r>
          </a:p>
          <a:p>
            <a:r>
              <a:rPr lang="en-US" dirty="0"/>
              <a:t>How to create table of content</a:t>
            </a:r>
          </a:p>
        </p:txBody>
      </p:sp>
    </p:spTree>
    <p:extLst>
      <p:ext uri="{BB962C8B-B14F-4D97-AF65-F5344CB8AC3E}">
        <p14:creationId xmlns:p14="http://schemas.microsoft.com/office/powerpoint/2010/main" val="3742822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idx="1"/>
          </p:nvPr>
        </p:nvSpPr>
        <p:spPr/>
        <p:txBody>
          <a:bodyPr/>
          <a:lstStyle/>
          <a:p>
            <a:r>
              <a:rPr lang="en-US" dirty="0">
                <a:hlinkClick r:id="rId2"/>
              </a:rPr>
              <a:t>https://www.wikihow.com/Write-an-Academic-Essay</a:t>
            </a:r>
            <a:endParaRPr lang="en-US" dirty="0"/>
          </a:p>
        </p:txBody>
      </p:sp>
    </p:spTree>
    <p:extLst>
      <p:ext uri="{BB962C8B-B14F-4D97-AF65-F5344CB8AC3E}">
        <p14:creationId xmlns:p14="http://schemas.microsoft.com/office/powerpoint/2010/main" val="301982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 good assignment</a:t>
            </a:r>
          </a:p>
        </p:txBody>
      </p:sp>
      <p:sp>
        <p:nvSpPr>
          <p:cNvPr id="3" name="Content Placeholder 2"/>
          <p:cNvSpPr>
            <a:spLocks noGrp="1"/>
          </p:cNvSpPr>
          <p:nvPr>
            <p:ph idx="1"/>
          </p:nvPr>
        </p:nvSpPr>
        <p:spPr/>
        <p:txBody>
          <a:bodyPr>
            <a:normAutofit lnSpcReduction="10000"/>
          </a:bodyPr>
          <a:lstStyle/>
          <a:p>
            <a:r>
              <a:rPr lang="en-US" b="1" dirty="0"/>
              <a:t>Make note of any formatting requirements.</a:t>
            </a:r>
            <a:r>
              <a:rPr lang="en-US" dirty="0"/>
              <a:t> </a:t>
            </a:r>
          </a:p>
          <a:p>
            <a:r>
              <a:rPr lang="en-US" dirty="0"/>
              <a:t>Different instructors have different expectations regarding formatting. Check your assignment carefully for formatting guidelines. These might include things like line spacing, total essay length (in words, pages, or paragraphs), font size, page numbers, or requirements for cover pages and section </a:t>
            </a:r>
            <a:r>
              <a:rPr lang="en-US" dirty="0" err="1"/>
              <a:t>headings.If</a:t>
            </a:r>
            <a:r>
              <a:rPr lang="en-US" dirty="0"/>
              <a:t> the formatting requirements aren’t on your assignment sheet, check the course syllabus or ask your instructor</a:t>
            </a:r>
          </a:p>
          <a:p>
            <a:endParaRPr lang="en-US" dirty="0"/>
          </a:p>
        </p:txBody>
      </p:sp>
    </p:spTree>
    <p:extLst>
      <p:ext uri="{BB962C8B-B14F-4D97-AF65-F5344CB8AC3E}">
        <p14:creationId xmlns:p14="http://schemas.microsoft.com/office/powerpoint/2010/main" val="205591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83116" y="2169432"/>
            <a:ext cx="9267825" cy="2838450"/>
          </a:xfrm>
          <a:prstGeom prst="rect">
            <a:avLst/>
          </a:prstGeom>
        </p:spPr>
      </p:pic>
    </p:spTree>
    <p:extLst>
      <p:ext uri="{BB962C8B-B14F-4D97-AF65-F5344CB8AC3E}">
        <p14:creationId xmlns:p14="http://schemas.microsoft.com/office/powerpoint/2010/main" val="291764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sheet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12357" y="1576388"/>
            <a:ext cx="6477000" cy="4600575"/>
          </a:xfrm>
          <a:prstGeom prst="rect">
            <a:avLst/>
          </a:prstGeom>
        </p:spPr>
      </p:pic>
    </p:spTree>
    <p:extLst>
      <p:ext uri="{BB962C8B-B14F-4D97-AF65-F5344CB8AC3E}">
        <p14:creationId xmlns:p14="http://schemas.microsoft.com/office/powerpoint/2010/main" val="332534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26001" y="2425247"/>
            <a:ext cx="5153025" cy="3371850"/>
          </a:xfrm>
          <a:prstGeom prst="rect">
            <a:avLst/>
          </a:prstGeom>
        </p:spPr>
      </p:pic>
    </p:spTree>
    <p:extLst>
      <p:ext uri="{BB962C8B-B14F-4D97-AF65-F5344CB8AC3E}">
        <p14:creationId xmlns:p14="http://schemas.microsoft.com/office/powerpoint/2010/main" val="153660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write a good assignment</a:t>
            </a:r>
          </a:p>
        </p:txBody>
      </p:sp>
      <p:sp>
        <p:nvSpPr>
          <p:cNvPr id="3" name="Content Placeholder 2"/>
          <p:cNvSpPr>
            <a:spLocks noGrp="1"/>
          </p:cNvSpPr>
          <p:nvPr>
            <p:ph idx="1"/>
          </p:nvPr>
        </p:nvSpPr>
        <p:spPr/>
        <p:txBody>
          <a:bodyPr>
            <a:normAutofit fontScale="77500" lnSpcReduction="20000"/>
          </a:bodyPr>
          <a:lstStyle/>
          <a:p>
            <a:br>
              <a:rPr lang="en-US" b="1" dirty="0"/>
            </a:br>
            <a:r>
              <a:rPr lang="en-US" b="1" dirty="0"/>
              <a:t>Pay attention to citation style requirements.</a:t>
            </a:r>
            <a:r>
              <a:rPr lang="en-US" dirty="0"/>
              <a:t> </a:t>
            </a:r>
          </a:p>
          <a:p>
            <a:r>
              <a:rPr lang="en-US" dirty="0"/>
              <a:t>Depending on the subject matter and the personal preferences of your instructor, you may be required to use a particular citation style. In the US, for </a:t>
            </a:r>
            <a:r>
              <a:rPr lang="en-US" dirty="0" err="1"/>
              <a:t>example:Essays</a:t>
            </a:r>
            <a:r>
              <a:rPr lang="en-US" dirty="0"/>
              <a:t> on subjects in the social sciences usually use </a:t>
            </a:r>
            <a:r>
              <a:rPr lang="en-US" u="sng" dirty="0">
                <a:hlinkClick r:id="rId2" tooltip="Write an APA Style References Page"/>
              </a:rPr>
              <a:t>APA-style citations</a:t>
            </a:r>
            <a:r>
              <a:rPr lang="en-US" dirty="0"/>
              <a:t>.</a:t>
            </a:r>
          </a:p>
          <a:p>
            <a:r>
              <a:rPr lang="en-US" dirty="0"/>
              <a:t>Essays on subjects in the humanities, such as literature or history, typically use </a:t>
            </a:r>
            <a:r>
              <a:rPr lang="en-US" dirty="0">
                <a:hlinkClick r:id="rId3" tooltip="Cite Sources in MLA Format"/>
              </a:rPr>
              <a:t>MLA</a:t>
            </a:r>
            <a:r>
              <a:rPr lang="en-US" dirty="0"/>
              <a:t> or </a:t>
            </a:r>
            <a:r>
              <a:rPr lang="en-US" dirty="0">
                <a:hlinkClick r:id="rId4" tooltip="Cite Sources in Chicago Manual of Style Format"/>
              </a:rPr>
              <a:t>Chicago Style</a:t>
            </a:r>
            <a:r>
              <a:rPr lang="en-US" dirty="0"/>
              <a:t>.</a:t>
            </a:r>
          </a:p>
          <a:p>
            <a:r>
              <a:rPr lang="en-US" dirty="0"/>
              <a:t>Essays on medical or health-related topics may use the </a:t>
            </a:r>
            <a:r>
              <a:rPr lang="en-US" dirty="0">
                <a:hlinkClick r:id="rId5" tooltip="Cite in AMA Style"/>
              </a:rPr>
              <a:t>AMA style</a:t>
            </a:r>
            <a:r>
              <a:rPr lang="en-US" dirty="0"/>
              <a:t>, while other sciences have their own discipline-specific styles.</a:t>
            </a:r>
          </a:p>
          <a:p>
            <a:r>
              <a:rPr lang="en-US" dirty="0"/>
              <a:t>The basic rules for most common citation styles are readily available online. For more detailed information, look for a style guide in your school library or bookstore.</a:t>
            </a:r>
          </a:p>
          <a:p>
            <a:endParaRPr lang="en-US" dirty="0"/>
          </a:p>
        </p:txBody>
      </p:sp>
    </p:spTree>
    <p:extLst>
      <p:ext uri="{BB962C8B-B14F-4D97-AF65-F5344CB8AC3E}">
        <p14:creationId xmlns:p14="http://schemas.microsoft.com/office/powerpoint/2010/main" val="1961577177"/>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3C4CA2"/>
      </a:dk2>
      <a:lt2>
        <a:srgbClr val="A8AD36"/>
      </a:lt2>
      <a:accent1>
        <a:srgbClr val="0082B5"/>
      </a:accent1>
      <a:accent2>
        <a:srgbClr val="F6D688"/>
      </a:accent2>
      <a:accent3>
        <a:srgbClr val="A5A5A5"/>
      </a:accent3>
      <a:accent4>
        <a:srgbClr val="F16221"/>
      </a:accent4>
      <a:accent5>
        <a:srgbClr val="775BA6"/>
      </a:accent5>
      <a:accent6>
        <a:srgbClr val="4DAE46"/>
      </a:accent6>
      <a:hlink>
        <a:srgbClr val="FBC73C"/>
      </a:hlink>
      <a:folHlink>
        <a:srgbClr val="742C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oftUni3_1">
  <a:themeElements>
    <a:clrScheme name="Custom 2">
      <a:dk1>
        <a:srgbClr val="2D3791"/>
      </a:dk1>
      <a:lt1>
        <a:srgbClr val="FFA000"/>
      </a:lt1>
      <a:dk2>
        <a:srgbClr val="2D3791"/>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Presentation1" id="{2A2DC80F-E538-4589-B1F3-2EED59384EB1}" vid="{85D65DBA-69AC-4F47-AE27-BEFA464CAF6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235</TotalTime>
  <Words>3347</Words>
  <Application>Microsoft Macintosh PowerPoint</Application>
  <PresentationFormat>Widescreen</PresentationFormat>
  <Paragraphs>131</Paragraphs>
  <Slides>41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vt:lpstr>
      <vt:lpstr>Arial Black</vt:lpstr>
      <vt:lpstr>Calibri</vt:lpstr>
      <vt:lpstr>Consolas</vt:lpstr>
      <vt:lpstr>Verdana</vt:lpstr>
      <vt:lpstr>Wingdings</vt:lpstr>
      <vt:lpstr>Office Theme</vt:lpstr>
      <vt:lpstr>SoftUni3_1</vt:lpstr>
      <vt:lpstr>PowerPoint Presentation</vt:lpstr>
      <vt:lpstr>Content</vt:lpstr>
      <vt:lpstr>Objectieves</vt:lpstr>
      <vt:lpstr>How to write a good assignment</vt:lpstr>
      <vt:lpstr>How to write a good assignment</vt:lpstr>
      <vt:lpstr>For example</vt:lpstr>
      <vt:lpstr>Front sheet</vt:lpstr>
      <vt:lpstr>feedback</vt:lpstr>
      <vt:lpstr>How to write a good assignment</vt:lpstr>
      <vt:lpstr>How to use Harvard Referencing System </vt:lpstr>
      <vt:lpstr>How to use Harvard Referencing System </vt:lpstr>
      <vt:lpstr>How do I enter information from sources </vt:lpstr>
      <vt:lpstr>PowerPoint Presentation</vt:lpstr>
      <vt:lpstr>PowerPoint Presentation</vt:lpstr>
      <vt:lpstr>How do I add a Bibliography / Reference List? </vt:lpstr>
      <vt:lpstr>How to write a good assignment</vt:lpstr>
      <vt:lpstr>How to write a good assignment</vt:lpstr>
      <vt:lpstr>How to write a good assignment</vt:lpstr>
      <vt:lpstr>How to write a good assignment</vt:lpstr>
      <vt:lpstr>How to write a good assignment</vt:lpstr>
      <vt:lpstr>How to write a good assignment</vt:lpstr>
      <vt:lpstr>How to write a good assignment</vt:lpstr>
      <vt:lpstr>Constructing Your Essay</vt:lpstr>
      <vt:lpstr>Constructing Your Essay</vt:lpstr>
      <vt:lpstr>Constructing Your Essay</vt:lpstr>
      <vt:lpstr>Constructing Your Essay</vt:lpstr>
      <vt:lpstr>Constructing Your Essay</vt:lpstr>
      <vt:lpstr>Constructing Your Essay</vt:lpstr>
      <vt:lpstr>Constructing Your Essay</vt:lpstr>
      <vt:lpstr>Constructing Your Essay</vt:lpstr>
      <vt:lpstr>Constructing Your Essay</vt:lpstr>
      <vt:lpstr>Constructing Your Essay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Dinhkym Dinhkym</dc:creator>
  <cp:lastModifiedBy>Microsoft Office User</cp:lastModifiedBy>
  <cp:revision>41</cp:revision>
  <dcterms:created xsi:type="dcterms:W3CDTF">2015-08-26T02:19:51Z</dcterms:created>
  <dcterms:modified xsi:type="dcterms:W3CDTF">2021-05-03T12:12:34Z</dcterms:modified>
</cp:coreProperties>
</file>