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261" r:id="rId5"/>
    <p:sldId id="303" r:id="rId6"/>
    <p:sldId id="304" r:id="rId7"/>
    <p:sldId id="306" r:id="rId8"/>
    <p:sldId id="262" r:id="rId9"/>
    <p:sldId id="259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5" r:id="rId21"/>
    <p:sldId id="276" r:id="rId22"/>
    <p:sldId id="274" r:id="rId23"/>
    <p:sldId id="277" r:id="rId24"/>
    <p:sldId id="278" r:id="rId25"/>
    <p:sldId id="279" r:id="rId26"/>
    <p:sldId id="281" r:id="rId27"/>
    <p:sldId id="280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03/05/2021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06: C  Language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4A6D1D-F0EC-2243-A0C5-F9BAE057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Manual Operation 3"/>
          <p:cNvSpPr/>
          <p:nvPr/>
        </p:nvSpPr>
        <p:spPr>
          <a:xfrm>
            <a:off x="3124200" y="2859823"/>
            <a:ext cx="2667000" cy="1905000"/>
          </a:xfrm>
          <a:prstGeom prst="flowChartManualOpe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Variable</a:t>
            </a:r>
          </a:p>
        </p:txBody>
      </p:sp>
      <p:sp>
        <p:nvSpPr>
          <p:cNvPr id="5" name="Oval 4"/>
          <p:cNvSpPr/>
          <p:nvPr/>
        </p:nvSpPr>
        <p:spPr>
          <a:xfrm>
            <a:off x="3124200" y="2478823"/>
            <a:ext cx="2667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7543800" y="3012223"/>
            <a:ext cx="1752600" cy="1066800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7482" y="4891872"/>
            <a:ext cx="70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is used to store data</a:t>
            </a:r>
          </a:p>
        </p:txBody>
      </p:sp>
    </p:spTree>
    <p:extLst>
      <p:ext uri="{BB962C8B-B14F-4D97-AF65-F5344CB8AC3E}">
        <p14:creationId xmlns:p14="http://schemas.microsoft.com/office/powerpoint/2010/main" val="161522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4184 -0.09005 -0.08333 -0.17963 -0.15625 -0.20116 C -0.22916 -0.22222 -0.3335 -0.17569 -0.4375 -0.1291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nual Operation 7"/>
          <p:cNvSpPr/>
          <p:nvPr/>
        </p:nvSpPr>
        <p:spPr>
          <a:xfrm>
            <a:off x="3130541" y="2894889"/>
            <a:ext cx="2667000" cy="1905000"/>
          </a:xfrm>
          <a:prstGeom prst="flowChartManualOpe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Variable</a:t>
            </a:r>
          </a:p>
        </p:txBody>
      </p:sp>
      <p:sp>
        <p:nvSpPr>
          <p:cNvPr id="9" name="Oval 8"/>
          <p:cNvSpPr/>
          <p:nvPr/>
        </p:nvSpPr>
        <p:spPr>
          <a:xfrm>
            <a:off x="3130541" y="2513889"/>
            <a:ext cx="2667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3587741" y="2056689"/>
            <a:ext cx="1752600" cy="1066800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7482" y="4891873"/>
            <a:ext cx="705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is used to store data</a:t>
            </a:r>
          </a:p>
          <a:p>
            <a:r>
              <a:rPr lang="en-US" dirty="0"/>
              <a:t>“Variable” means it could store different data at different time</a:t>
            </a:r>
          </a:p>
        </p:txBody>
      </p:sp>
      <p:sp>
        <p:nvSpPr>
          <p:cNvPr id="11" name="Cloud 10"/>
          <p:cNvSpPr/>
          <p:nvPr/>
        </p:nvSpPr>
        <p:spPr>
          <a:xfrm>
            <a:off x="7702541" y="2894889"/>
            <a:ext cx="1752600" cy="1066800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95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4184 -0.09005 -0.08333 -0.17963 -0.15625 -0.20116 C -0.22916 -0.22222 -0.3335 -0.17569 -0.4375 -0.1291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4184 -0.09005 -0.08333 -0.17963 -0.15625 -0.20116 C -0.22916 -0.22222 -0.3335 -0.17569 -0.4375 -0.1291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Constants refer to fixed values</a:t>
            </a:r>
          </a:p>
          <a:p>
            <a:pPr lvl="1"/>
            <a:r>
              <a:rPr lang="en-US" dirty="0"/>
              <a:t>These fixed values are also called literals</a:t>
            </a:r>
          </a:p>
          <a:p>
            <a:r>
              <a:rPr lang="en-US" dirty="0"/>
              <a:t>E.g., </a:t>
            </a:r>
          </a:p>
          <a:p>
            <a:pPr lvl="1"/>
            <a:r>
              <a:rPr lang="en-US" dirty="0"/>
              <a:t>Integer constants: 1, 2, 3,</a:t>
            </a:r>
            <a:r>
              <a:rPr lang="is-IS" dirty="0"/>
              <a:t>…</a:t>
            </a:r>
          </a:p>
          <a:p>
            <a:pPr lvl="1"/>
            <a:r>
              <a:rPr lang="en-US" dirty="0"/>
              <a:t>F</a:t>
            </a:r>
            <a:r>
              <a:rPr lang="is-IS" dirty="0"/>
              <a:t>loating constants: 1.1, 2.3, 4.0,...</a:t>
            </a:r>
          </a:p>
          <a:p>
            <a:pPr lvl="1"/>
            <a:r>
              <a:rPr lang="en-US" dirty="0"/>
              <a:t>Character constants: ‘a’, ‘b’, ‘c’,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String literals: “Hello,  there”, “Hi, there”, ...</a:t>
            </a:r>
          </a:p>
          <a:p>
            <a:r>
              <a:rPr lang="en-US" dirty="0"/>
              <a:t>Variables are used to hold constant values</a:t>
            </a:r>
          </a:p>
          <a:p>
            <a:pPr lvl="1"/>
            <a:r>
              <a:rPr lang="en-US" dirty="0"/>
              <a:t>But at different time it can hold different constant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Constants/Literals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must have a data type, which specifies</a:t>
            </a:r>
          </a:p>
          <a:p>
            <a:pPr lvl="1"/>
            <a:r>
              <a:rPr lang="en-US" dirty="0"/>
              <a:t>Which kind of data it can contain</a:t>
            </a:r>
          </a:p>
          <a:p>
            <a:pPr lvl="1"/>
            <a:r>
              <a:rPr lang="en-US" dirty="0"/>
              <a:t>Size of data to be stored in the memory (bytes)</a:t>
            </a:r>
          </a:p>
          <a:p>
            <a:pPr lvl="1"/>
            <a:r>
              <a:rPr lang="en-US" dirty="0"/>
              <a:t>How to convert from them from/to binary format</a:t>
            </a:r>
          </a:p>
          <a:p>
            <a:r>
              <a:rPr lang="en-US" dirty="0"/>
              <a:t>Data types can be divided into</a:t>
            </a:r>
          </a:p>
          <a:p>
            <a:pPr lvl="1"/>
            <a:r>
              <a:rPr lang="en-US" dirty="0"/>
              <a:t>Primitive data types e.g., int, float double, etc.</a:t>
            </a:r>
          </a:p>
          <a:p>
            <a:pPr lvl="1"/>
            <a:r>
              <a:rPr lang="en-US" dirty="0"/>
              <a:t>Reference data types e.g., array, pointer,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61499D-3CC5-E747-AFD2-7ADCA1C2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20208" y="2401122"/>
            <a:ext cx="1981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5" name="Oval 4"/>
          <p:cNvSpPr/>
          <p:nvPr/>
        </p:nvSpPr>
        <p:spPr>
          <a:xfrm>
            <a:off x="2586208" y="2324922"/>
            <a:ext cx="1524000" cy="1524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variable</a:t>
            </a:r>
          </a:p>
        </p:txBody>
      </p:sp>
      <p:sp>
        <p:nvSpPr>
          <p:cNvPr id="6" name="Oval 5"/>
          <p:cNvSpPr/>
          <p:nvPr/>
        </p:nvSpPr>
        <p:spPr>
          <a:xfrm>
            <a:off x="5481808" y="2324922"/>
            <a:ext cx="1524000" cy="15240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983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3166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40833 -0.0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using a variable, we need to declare it</a:t>
            </a:r>
          </a:p>
          <a:p>
            <a:r>
              <a:rPr lang="en-US" dirty="0"/>
              <a:t>Declaring a variable:</a:t>
            </a:r>
          </a:p>
          <a:p>
            <a:pPr lvl="1"/>
            <a:r>
              <a:rPr lang="en-US" dirty="0"/>
              <a:t>The name of the variable is preceded with the data type</a:t>
            </a:r>
          </a:p>
          <a:p>
            <a:r>
              <a:rPr lang="en-US" dirty="0"/>
              <a:t>The name should follow naming conventions</a:t>
            </a:r>
          </a:p>
          <a:p>
            <a:pPr lvl="1"/>
            <a:r>
              <a:rPr lang="en-US" dirty="0"/>
              <a:t>No white spaces, special characters (*, !, ?, etc.)</a:t>
            </a:r>
          </a:p>
          <a:p>
            <a:pPr lvl="1"/>
            <a:r>
              <a:rPr lang="en-US" dirty="0"/>
              <a:t>Could include underscore (‘_’)</a:t>
            </a:r>
          </a:p>
          <a:p>
            <a:pPr lvl="1"/>
            <a:r>
              <a:rPr lang="en-US" dirty="0"/>
              <a:t>Could include digits (but not at the start of the name)</a:t>
            </a:r>
          </a:p>
          <a:p>
            <a:pPr lvl="1"/>
            <a:r>
              <a:rPr lang="en-US" dirty="0"/>
              <a:t>Etc.,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E245F75-F42B-9A4C-975D-A9FE2ED7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742168" y="3163874"/>
            <a:ext cx="2539900" cy="16883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5920" y="1796464"/>
            <a:ext cx="2005943" cy="1035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Size: 4 bytes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E.g., 1, 2, 3,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9147" y="1798230"/>
            <a:ext cx="2005943" cy="1035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float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Size: 4 bytes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E.g., 1.1, 1.2,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96269" y="1798230"/>
            <a:ext cx="2005943" cy="1035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Size: 8 bytes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E.g., 1.234, 2.3, etc.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5920" y="4900744"/>
            <a:ext cx="2005943" cy="1035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Size: 1 byte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E.g., ‘a’, ‘b, ‘c’,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96269" y="4900744"/>
            <a:ext cx="2005943" cy="1035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2766" y="4938380"/>
            <a:ext cx="3232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Usage: datatype varName;</a:t>
            </a:r>
          </a:p>
          <a:p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/>
              <a:t>x;</a:t>
            </a:r>
          </a:p>
          <a:p>
            <a:r>
              <a:rPr lang="en-US" dirty="0"/>
              <a:t>E.g., with initialization</a:t>
            </a:r>
          </a:p>
          <a:p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x = 10;</a:t>
            </a:r>
          </a:p>
        </p:txBody>
      </p:sp>
      <p:cxnSp>
        <p:nvCxnSpPr>
          <p:cNvPr id="12" name="Straight Arrow Connector 11"/>
          <p:cNvCxnSpPr>
            <a:stCxn id="4" idx="0"/>
            <a:endCxn id="6" idx="2"/>
          </p:cNvCxnSpPr>
          <p:nvPr/>
        </p:nvCxnSpPr>
        <p:spPr>
          <a:xfrm flipV="1">
            <a:off x="6012118" y="2833743"/>
            <a:ext cx="0" cy="33013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1"/>
            <a:endCxn id="5" idx="2"/>
          </p:cNvCxnSpPr>
          <p:nvPr/>
        </p:nvCxnSpPr>
        <p:spPr>
          <a:xfrm flipH="1" flipV="1">
            <a:off x="2858892" y="2831977"/>
            <a:ext cx="2255237" cy="57914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8" idx="0"/>
          </p:cNvCxnSpPr>
          <p:nvPr/>
        </p:nvCxnSpPr>
        <p:spPr>
          <a:xfrm flipH="1">
            <a:off x="2858892" y="4604967"/>
            <a:ext cx="2255237" cy="29577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7"/>
            <a:endCxn id="7" idx="2"/>
          </p:cNvCxnSpPr>
          <p:nvPr/>
        </p:nvCxnSpPr>
        <p:spPr>
          <a:xfrm flipV="1">
            <a:off x="6910108" y="2833743"/>
            <a:ext cx="1989132" cy="57738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9" idx="0"/>
          </p:cNvCxnSpPr>
          <p:nvPr/>
        </p:nvCxnSpPr>
        <p:spPr>
          <a:xfrm>
            <a:off x="6910108" y="4604967"/>
            <a:ext cx="1989132" cy="29577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5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Stores numeric data</a:t>
            </a:r>
          </a:p>
          <a:p>
            <a:pPr lvl="1"/>
            <a:r>
              <a:rPr lang="en-US" dirty="0"/>
              <a:t>Cannot store other type e.g., “Alan” or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  <a:p>
            <a:r>
              <a:rPr lang="en-US" dirty="0"/>
              <a:t>Declaration: 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/>
              <a:t>Size (Depends on the Operating System)</a:t>
            </a:r>
          </a:p>
          <a:p>
            <a:pPr lvl="1"/>
            <a:r>
              <a:rPr lang="en-US" dirty="0"/>
              <a:t>Normally 32 bits (4 bytes) </a:t>
            </a:r>
          </a:p>
          <a:p>
            <a:r>
              <a:rPr lang="en-US" dirty="0"/>
              <a:t>Integers in the range: -32768 to 32767 </a:t>
            </a:r>
          </a:p>
          <a:p>
            <a:pPr lvl="1"/>
            <a:r>
              <a:rPr lang="en-US" dirty="0"/>
              <a:t>Examples: 12322, 0, -232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0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values containing decimal places</a:t>
            </a:r>
          </a:p>
          <a:p>
            <a:pPr lvl="1"/>
            <a:r>
              <a:rPr lang="en-US" dirty="0"/>
              <a:t>Cannot store other type e.g., “Alan” or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Precision of up to 6 digits</a:t>
            </a:r>
          </a:p>
          <a:p>
            <a:r>
              <a:rPr lang="en-US" dirty="0"/>
              <a:t>Declaration: 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float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/>
              <a:t>Size (Depends on the Operating System)</a:t>
            </a:r>
          </a:p>
          <a:p>
            <a:pPr lvl="1"/>
            <a:r>
              <a:rPr lang="en-US" dirty="0"/>
              <a:t>Normally 32 bits (4 bytes) </a:t>
            </a:r>
          </a:p>
          <a:p>
            <a:r>
              <a:rPr lang="en-US" dirty="0"/>
              <a:t>Examples: 12.1, 14.5, 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float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6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values containing decimal places</a:t>
            </a:r>
          </a:p>
          <a:p>
            <a:pPr lvl="1"/>
            <a:r>
              <a:rPr lang="en-US" dirty="0"/>
              <a:t>Cannot store other type e.g., “Alan” or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Precision of up to 10 digits</a:t>
            </a:r>
          </a:p>
          <a:p>
            <a:r>
              <a:rPr lang="en-US" dirty="0"/>
              <a:t>Declaration: 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double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/>
              <a:t>Size (Depends on the Operating System)</a:t>
            </a:r>
          </a:p>
          <a:p>
            <a:pPr lvl="1"/>
            <a:r>
              <a:rPr lang="en-US" dirty="0"/>
              <a:t>Normally 64 bits (8 bytes) </a:t>
            </a:r>
          </a:p>
          <a:p>
            <a:r>
              <a:rPr lang="en-US" dirty="0"/>
              <a:t>Examples: 15.0, 2.456, 1245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double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program/Memory architecture</a:t>
            </a:r>
          </a:p>
          <a:p>
            <a:r>
              <a:rPr lang="en-US" dirty="0"/>
              <a:t>Typical C program elements</a:t>
            </a:r>
          </a:p>
          <a:p>
            <a:r>
              <a:rPr lang="en-US" dirty="0"/>
              <a:t>C statements and comments</a:t>
            </a:r>
          </a:p>
          <a:p>
            <a:r>
              <a:rPr lang="en-US" dirty="0"/>
              <a:t>Variables and Data types</a:t>
            </a:r>
          </a:p>
          <a:p>
            <a:r>
              <a:rPr lang="en-US" dirty="0"/>
              <a:t>Variables vs. Constants/Literals</a:t>
            </a:r>
          </a:p>
          <a:p>
            <a:r>
              <a:rPr lang="en-US" dirty="0"/>
              <a:t>Standard Inputs/Outputs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single character information</a:t>
            </a:r>
          </a:p>
          <a:p>
            <a:pPr lvl="1"/>
            <a:r>
              <a:rPr lang="en-US" dirty="0"/>
              <a:t>Cannot store other type e.g., “Alan” or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  <a:p>
            <a:r>
              <a:rPr lang="en-US" dirty="0"/>
              <a:t>Declaration: 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char </a:t>
            </a:r>
            <a:r>
              <a:rPr lang="en-US" dirty="0">
                <a:latin typeface="Courier"/>
                <a:cs typeface="Courier"/>
              </a:rPr>
              <a:t>c;</a:t>
            </a:r>
          </a:p>
          <a:p>
            <a:r>
              <a:rPr lang="en-US" dirty="0"/>
              <a:t>Size (Depends on the Operating System)</a:t>
            </a:r>
          </a:p>
          <a:p>
            <a:pPr lvl="1"/>
            <a:r>
              <a:rPr lang="en-US" dirty="0"/>
              <a:t>Normally 8 bits (1 byte) </a:t>
            </a:r>
          </a:p>
          <a:p>
            <a:r>
              <a:rPr lang="en-US" dirty="0"/>
              <a:t>Examples: ‘a’, ‘b’, ‘$’, ‘%’, ‘1’, ‘2’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nothing</a:t>
            </a:r>
          </a:p>
          <a:p>
            <a:pPr lvl="1"/>
            <a:r>
              <a:rPr lang="en-US" dirty="0"/>
              <a:t>This is used to indicate the compiler that there is nothing to expect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void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C6ACE6CC-31D2-C648-B72C-89E8FA97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009186" y="4037990"/>
            <a:ext cx="8580437" cy="554038"/>
            <a:chOff x="563" y="2588"/>
            <a:chExt cx="5405" cy="349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791" y="2688"/>
              <a:ext cx="192" cy="192"/>
              <a:chOff x="2367" y="1536"/>
              <a:chExt cx="192" cy="192"/>
            </a:xfrm>
          </p:grpSpPr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2463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367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3561" y="2736"/>
              <a:ext cx="384" cy="96"/>
              <a:chOff x="3561" y="1584"/>
              <a:chExt cx="384" cy="96"/>
            </a:xfrm>
          </p:grpSpPr>
          <p:sp>
            <p:nvSpPr>
              <p:cNvPr id="10" name="Line 25"/>
              <p:cNvSpPr>
                <a:spLocks noChangeShapeType="1"/>
              </p:cNvSpPr>
              <p:nvPr/>
            </p:nvSpPr>
            <p:spPr bwMode="auto">
              <a:xfrm>
                <a:off x="3561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26"/>
              <p:cNvSpPr>
                <a:spLocks noChangeShapeType="1"/>
              </p:cNvSpPr>
              <p:nvPr/>
            </p:nvSpPr>
            <p:spPr bwMode="auto">
              <a:xfrm>
                <a:off x="3561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2340" y="2640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int</a:t>
              </a:r>
            </a:p>
          </p:txBody>
        </p:sp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563" y="2619"/>
              <a:ext cx="5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short</a:t>
              </a: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4247" y="2588"/>
              <a:ext cx="172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short int </a:t>
              </a:r>
            </a:p>
            <a:p>
              <a:pPr eaLnBrk="1" hangingPunct="1"/>
              <a:r>
                <a:rPr lang="en-US" sz="1200" dirty="0"/>
                <a:t>(Occupies less memory space)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960222" y="2141312"/>
            <a:ext cx="304800" cy="304800"/>
            <a:chOff x="2160" y="1536"/>
            <a:chExt cx="192" cy="192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2256" y="15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160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6855822" y="2217512"/>
            <a:ext cx="609600" cy="152400"/>
            <a:chOff x="3408" y="1584"/>
            <a:chExt cx="384" cy="96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408" y="158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3408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7922622" y="1969862"/>
            <a:ext cx="2362200" cy="6096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Derived data type</a:t>
            </a: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auto">
          <a:xfrm>
            <a:off x="4493622" y="1988912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D7D2D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Basic Data</a:t>
            </a:r>
          </a:p>
          <a:p>
            <a:r>
              <a:rPr lang="en-US"/>
              <a:t> types </a:t>
            </a: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1826622" y="1988912"/>
            <a:ext cx="1828800" cy="609600"/>
          </a:xfrm>
          <a:prstGeom prst="rect">
            <a:avLst/>
          </a:prstGeom>
          <a:solidFill>
            <a:srgbClr val="ADD3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Data type </a:t>
            </a:r>
          </a:p>
          <a:p>
            <a:r>
              <a:rPr lang="en-US" sz="1600"/>
              <a:t>Modifiers</a:t>
            </a:r>
          </a:p>
        </p:txBody>
      </p:sp>
      <p:grpSp>
        <p:nvGrpSpPr>
          <p:cNvPr id="23" name="Group 44"/>
          <p:cNvGrpSpPr>
            <a:grpSpLocks/>
          </p:cNvGrpSpPr>
          <p:nvPr/>
        </p:nvGrpSpPr>
        <p:grpSpPr bwMode="auto">
          <a:xfrm>
            <a:off x="2009186" y="3003328"/>
            <a:ext cx="8686799" cy="554038"/>
            <a:chOff x="355" y="2079"/>
            <a:chExt cx="5472" cy="349"/>
          </a:xfrm>
        </p:grpSpPr>
        <p:grpSp>
          <p:nvGrpSpPr>
            <p:cNvPr id="24" name="Group 12"/>
            <p:cNvGrpSpPr>
              <a:grpSpLocks/>
            </p:cNvGrpSpPr>
            <p:nvPr/>
          </p:nvGrpSpPr>
          <p:grpSpPr bwMode="auto">
            <a:xfrm>
              <a:off x="1584" y="2160"/>
              <a:ext cx="192" cy="192"/>
              <a:chOff x="2160" y="1536"/>
              <a:chExt cx="192" cy="192"/>
            </a:xfrm>
          </p:grpSpPr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3396" y="2208"/>
              <a:ext cx="384" cy="96"/>
              <a:chOff x="3408" y="1584"/>
              <a:chExt cx="384" cy="96"/>
            </a:xfrm>
          </p:grpSpPr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2156" y="2091"/>
              <a:ext cx="3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int </a:t>
              </a: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4032" y="2079"/>
              <a:ext cx="179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unsigned int </a:t>
              </a:r>
            </a:p>
            <a:p>
              <a:pPr eaLnBrk="1" hangingPunct="1"/>
              <a:r>
                <a:rPr lang="en-US" sz="1200" dirty="0"/>
                <a:t>(Permits only positive numbers)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355" y="2091"/>
              <a:ext cx="8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unsigned</a:t>
              </a:r>
            </a:p>
          </p:txBody>
        </p:sp>
      </p:grpSp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2009186" y="5478239"/>
            <a:ext cx="7969249" cy="523875"/>
            <a:chOff x="643" y="3413"/>
            <a:chExt cx="5020" cy="330"/>
          </a:xfrm>
        </p:grpSpPr>
        <p:grpSp>
          <p:nvGrpSpPr>
            <p:cNvPr id="34" name="Group 18"/>
            <p:cNvGrpSpPr>
              <a:grpSpLocks/>
            </p:cNvGrpSpPr>
            <p:nvPr/>
          </p:nvGrpSpPr>
          <p:grpSpPr bwMode="auto">
            <a:xfrm>
              <a:off x="1890" y="3504"/>
              <a:ext cx="192" cy="192"/>
              <a:chOff x="2466" y="1536"/>
              <a:chExt cx="192" cy="192"/>
            </a:xfrm>
          </p:grpSpPr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>
                <a:off x="2562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20"/>
              <p:cNvSpPr>
                <a:spLocks noChangeShapeType="1"/>
              </p:cNvSpPr>
              <p:nvPr/>
            </p:nvSpPr>
            <p:spPr bwMode="auto">
              <a:xfrm>
                <a:off x="2466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27"/>
            <p:cNvGrpSpPr>
              <a:grpSpLocks/>
            </p:cNvGrpSpPr>
            <p:nvPr/>
          </p:nvGrpSpPr>
          <p:grpSpPr bwMode="auto">
            <a:xfrm>
              <a:off x="3660" y="3552"/>
              <a:ext cx="384" cy="96"/>
              <a:chOff x="3660" y="1584"/>
              <a:chExt cx="384" cy="96"/>
            </a:xfrm>
          </p:grpSpPr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3660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3660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434" y="3435"/>
              <a:ext cx="9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int/double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4327" y="3413"/>
              <a:ext cx="13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Long int /long double</a:t>
              </a:r>
            </a:p>
            <a:p>
              <a:pPr eaLnBrk="1" hangingPunct="1"/>
              <a:r>
                <a:rPr lang="en-US" sz="1200" dirty="0"/>
                <a:t>(Occupies more space)</a:t>
              </a:r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643" y="3435"/>
              <a:ext cx="4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985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616559"/>
              </p:ext>
            </p:extLst>
          </p:nvPr>
        </p:nvGraphicFramePr>
        <p:xfrm>
          <a:off x="609600" y="1600200"/>
          <a:ext cx="10972798" cy="3744910"/>
        </p:xfrm>
        <a:graphic>
          <a:graphicData uri="http://schemas.openxmlformats.org/drawingml/2006/table">
            <a:tbl>
              <a:tblPr/>
              <a:tblGrid>
                <a:gridCol w="290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Approximate Size in Bits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Minimal Range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to 255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char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0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2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to 65,535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Same as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short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to 255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 and their range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85365" y="546893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size of data type depends Operating System</a:t>
            </a:r>
          </a:p>
          <a:p>
            <a:r>
              <a:rPr lang="en-US" dirty="0" err="1"/>
              <a:t>sizeof</a:t>
            </a:r>
            <a:r>
              <a:rPr lang="en-US" dirty="0"/>
              <a:t>(data type) function returns the size of data type</a:t>
            </a:r>
          </a:p>
        </p:txBody>
      </p:sp>
    </p:spTree>
    <p:extLst>
      <p:ext uri="{BB962C8B-B14F-4D97-AF65-F5344CB8AC3E}">
        <p14:creationId xmlns:p14="http://schemas.microsoft.com/office/powerpoint/2010/main" val="51271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38542-E816-4D4F-8B97-23695BEA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 and their range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" name="Group 47"/>
          <p:cNvGraphicFramePr>
            <a:graphicFrameLocks/>
          </p:cNvGraphicFramePr>
          <p:nvPr/>
        </p:nvGraphicFramePr>
        <p:xfrm>
          <a:off x="1941514" y="2165351"/>
          <a:ext cx="8574087" cy="3962401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Type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Approximate Size in Bits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Minimal Range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signed short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Same as short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8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-2,147,483,647 to 2,147,483,647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signed long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Same as long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unsigned long int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 to 4,294,967,295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float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Six digits of precision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Ten digits of precision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128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Ten digits of precision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86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You could initialize values to variables at the time of declaring them</a:t>
            </a:r>
          </a:p>
          <a:p>
            <a:pPr lvl="1"/>
            <a:r>
              <a:rPr lang="en-US" dirty="0"/>
              <a:t>Usage: datatype varName = value;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86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 variable for each of the following data types and initialize each with a value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9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expression can be forced to be of a certain type by using a cast</a:t>
            </a:r>
          </a:p>
          <a:p>
            <a:r>
              <a:rPr lang="en-US" dirty="0"/>
              <a:t>The general syntax of cast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dataType</a:t>
            </a:r>
            <a:r>
              <a:rPr lang="en-US" sz="2400" dirty="0">
                <a:latin typeface="Courier"/>
                <a:cs typeface="Courier"/>
              </a:rPr>
              <a:t> varName = (</a:t>
            </a:r>
            <a:r>
              <a:rPr lang="en-US" sz="2400" dirty="0" err="1">
                <a:latin typeface="Courier"/>
                <a:cs typeface="Courier"/>
              </a:rPr>
              <a:t>dataType</a:t>
            </a:r>
            <a:r>
              <a:rPr lang="en-US" sz="2400" dirty="0">
                <a:latin typeface="Courier"/>
                <a:cs typeface="Courier"/>
              </a:rPr>
              <a:t>)expression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float x, y;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y=45.6;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int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 (int)y;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x = (int)y;//Value of x will be 45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7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3E103-D155-BF40-BD54-2DBDEE7C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910490"/>
            <a:ext cx="7200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95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functions are to handle inputs, outputs, and errors</a:t>
            </a:r>
          </a:p>
          <a:p>
            <a:r>
              <a:rPr lang="en-US" dirty="0"/>
              <a:t>Standard input is usually from keyboard</a:t>
            </a:r>
          </a:p>
          <a:p>
            <a:r>
              <a:rPr lang="en-US" dirty="0"/>
              <a:t>Standard output is usually the monitor (via console, or terminal)</a:t>
            </a:r>
          </a:p>
          <a:p>
            <a:r>
              <a:rPr lang="en-US" dirty="0"/>
              <a:t>Error is normally output to the monitor (via console, or terminal)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 is to complete a task when executed on a computer</a:t>
            </a:r>
          </a:p>
          <a:p>
            <a:r>
              <a:rPr lang="en-US" dirty="0"/>
              <a:t>The computer itself doesn’t know how to complete the task</a:t>
            </a:r>
          </a:p>
          <a:p>
            <a:pPr lvl="1"/>
            <a:r>
              <a:rPr lang="en-US" dirty="0"/>
              <a:t>A programmer must instruct the computer to do the task</a:t>
            </a:r>
          </a:p>
          <a:p>
            <a:pPr lvl="1"/>
            <a:r>
              <a:rPr lang="en-US" dirty="0"/>
              <a:t>And so, programmer need to write codes for the instructions</a:t>
            </a:r>
          </a:p>
          <a:p>
            <a:r>
              <a:rPr lang="en-US" dirty="0"/>
              <a:t>Computer’s vocabulary only includes 1s and 0s</a:t>
            </a:r>
          </a:p>
          <a:p>
            <a:pPr lvl="1"/>
            <a:r>
              <a:rPr lang="en-US" dirty="0"/>
              <a:t>Programmers can write code in 1s and 0s (punch card) – low level language</a:t>
            </a:r>
          </a:p>
          <a:p>
            <a:pPr lvl="1"/>
            <a:r>
              <a:rPr lang="en-US" dirty="0"/>
              <a:t>Or in high level language (C, C++, Java) and there must be compilers to compile the high level language to machine language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4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(“”, value) </a:t>
            </a:r>
            <a:r>
              <a:rPr lang="en-US" dirty="0"/>
              <a:t>function allows the user to write values of various types</a:t>
            </a:r>
          </a:p>
          <a:p>
            <a:r>
              <a:rPr lang="en-US" dirty="0"/>
              <a:t>To use the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/>
              <a:t> method, you need to have the </a:t>
            </a: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/>
              <a:t>preprocessor directive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output (basics)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04" y="3740151"/>
            <a:ext cx="2552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 rot="8187309">
            <a:off x="8890593" y="4682356"/>
            <a:ext cx="460375" cy="1001712"/>
          </a:xfrm>
          <a:custGeom>
            <a:avLst/>
            <a:gdLst>
              <a:gd name="connsiteX0" fmla="*/ 444500 w 487271"/>
              <a:gd name="connsiteY0" fmla="*/ 1193800 h 1193800"/>
              <a:gd name="connsiteX1" fmla="*/ 444500 w 487271"/>
              <a:gd name="connsiteY1" fmla="*/ 381000 h 1193800"/>
              <a:gd name="connsiteX2" fmla="*/ 0 w 487271"/>
              <a:gd name="connsiteY2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271" h="1193800">
                <a:moveTo>
                  <a:pt x="444500" y="1193800"/>
                </a:moveTo>
                <a:cubicBezTo>
                  <a:pt x="481541" y="886883"/>
                  <a:pt x="518583" y="579967"/>
                  <a:pt x="444500" y="381000"/>
                </a:cubicBezTo>
                <a:cubicBezTo>
                  <a:pt x="370417" y="182033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968531">
            <a:off x="9304622" y="4443882"/>
            <a:ext cx="863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Hello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4872" y="4743529"/>
            <a:ext cx="50162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Usage, example:</a:t>
            </a:r>
          </a:p>
          <a:p>
            <a:pPr lvl="1" algn="just">
              <a:defRPr/>
            </a:pPr>
            <a:r>
              <a:rPr lang="en-US" sz="2200" dirty="0" err="1">
                <a:latin typeface="Courier New" charset="0"/>
              </a:rPr>
              <a:t>printf</a:t>
            </a:r>
            <a:r>
              <a:rPr lang="en-US" sz="2200" dirty="0">
                <a:latin typeface="Courier New" charset="0"/>
              </a:rPr>
              <a:t>(“Hello”);</a:t>
            </a:r>
          </a:p>
          <a:p>
            <a:pPr lvl="1" algn="just">
              <a:defRPr/>
            </a:pPr>
            <a:r>
              <a:rPr lang="en-US" sz="2200" dirty="0">
                <a:latin typeface="Courier New" charset="0"/>
              </a:rPr>
              <a:t>Or: 	</a:t>
            </a:r>
            <a:r>
              <a:rPr lang="en-US" sz="2200" dirty="0" err="1">
                <a:latin typeface="Courier New" charset="0"/>
              </a:rPr>
              <a:t>printf</a:t>
            </a:r>
            <a:r>
              <a:rPr lang="en-US" sz="2200" dirty="0">
                <a:latin typeface="Courier New" charset="0"/>
              </a:rPr>
              <a:t>(“%d”, value);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(“”, &amp;</a:t>
            </a:r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function allows the user to read values of various types</a:t>
            </a:r>
          </a:p>
          <a:p>
            <a:r>
              <a:rPr lang="en-US" dirty="0"/>
              <a:t>To use the </a:t>
            </a:r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/>
              <a:t> method, you need to have the </a:t>
            </a: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/>
              <a:t>preprocessor directive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(basics)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4872" y="4743529"/>
            <a:ext cx="50162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Usage, example:</a:t>
            </a:r>
          </a:p>
          <a:p>
            <a:pPr lvl="1" algn="just">
              <a:defRPr/>
            </a:pPr>
            <a:r>
              <a:rPr lang="en-US" sz="2200" dirty="0">
                <a:latin typeface="Courier New" charset="0"/>
              </a:rPr>
              <a:t>int x;</a:t>
            </a:r>
          </a:p>
          <a:p>
            <a:pPr lvl="1" algn="just">
              <a:defRPr/>
            </a:pPr>
            <a:r>
              <a:rPr lang="en-US" sz="2200" dirty="0" err="1">
                <a:latin typeface="Courier New" charset="0"/>
              </a:rPr>
              <a:t>scanf</a:t>
            </a:r>
            <a:r>
              <a:rPr lang="en-US" sz="2200" dirty="0">
                <a:latin typeface="Courier New" charset="0"/>
              </a:rPr>
              <a:t>(“%d”, &amp;x);</a:t>
            </a:r>
            <a:endParaRPr lang="en-US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50" y="3810000"/>
            <a:ext cx="2552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7940651" y="4635500"/>
            <a:ext cx="487363" cy="1193800"/>
          </a:xfrm>
          <a:custGeom>
            <a:avLst/>
            <a:gdLst>
              <a:gd name="connsiteX0" fmla="*/ 444500 w 487271"/>
              <a:gd name="connsiteY0" fmla="*/ 1193800 h 1193800"/>
              <a:gd name="connsiteX1" fmla="*/ 444500 w 487271"/>
              <a:gd name="connsiteY1" fmla="*/ 381000 h 1193800"/>
              <a:gd name="connsiteX2" fmla="*/ 0 w 487271"/>
              <a:gd name="connsiteY2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271" h="1193800">
                <a:moveTo>
                  <a:pt x="444500" y="1193800"/>
                </a:moveTo>
                <a:cubicBezTo>
                  <a:pt x="481541" y="886883"/>
                  <a:pt x="518583" y="579967"/>
                  <a:pt x="444500" y="381000"/>
                </a:cubicBezTo>
                <a:cubicBezTo>
                  <a:pt x="370417" y="182033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#include&lt;</a:t>
            </a:r>
            <a:r>
              <a:rPr lang="en-US" i="1" dirty="0" err="1"/>
              <a:t>stdio.h</a:t>
            </a:r>
            <a:r>
              <a:rPr lang="en-US" i="1" dirty="0"/>
              <a:t>&gt;</a:t>
            </a:r>
            <a:r>
              <a:rPr lang="en-US" dirty="0"/>
              <a:t> is a preprocessor directive</a:t>
            </a:r>
          </a:p>
          <a:p>
            <a:r>
              <a:rPr lang="en-US" i="1" dirty="0" err="1"/>
              <a:t>stdio.h</a:t>
            </a:r>
            <a:r>
              <a:rPr lang="en-US" dirty="0"/>
              <a:t> is  the header file</a:t>
            </a:r>
          </a:p>
          <a:p>
            <a:pPr lvl="1"/>
            <a:r>
              <a:rPr lang="en-US" dirty="0"/>
              <a:t>It contains macros for many I/O functions</a:t>
            </a:r>
          </a:p>
          <a:p>
            <a:pPr lvl="1"/>
            <a:r>
              <a:rPr lang="en-US" i="1" dirty="0" err="1"/>
              <a:t>printf</a:t>
            </a:r>
            <a:r>
              <a:rPr lang="en-US" dirty="0"/>
              <a:t>(), </a:t>
            </a:r>
            <a:r>
              <a:rPr lang="en-US" i="1" dirty="0" err="1"/>
              <a:t>scanf</a:t>
            </a:r>
            <a:r>
              <a:rPr lang="en-US" dirty="0"/>
              <a:t>(), </a:t>
            </a:r>
            <a:r>
              <a:rPr lang="en-US" i="1" dirty="0" err="1"/>
              <a:t>putch</a:t>
            </a:r>
            <a:r>
              <a:rPr lang="en-US" dirty="0"/>
              <a:t>(), </a:t>
            </a:r>
            <a:r>
              <a:rPr lang="en-US" i="1" dirty="0" err="1"/>
              <a:t>getch</a:t>
            </a:r>
            <a:r>
              <a:rPr lang="en-US" dirty="0"/>
              <a:t>(), </a:t>
            </a:r>
            <a:r>
              <a:rPr lang="en-US" i="1" dirty="0"/>
              <a:t>puts</a:t>
            </a:r>
            <a:r>
              <a:rPr lang="en-US" dirty="0"/>
              <a:t>(), </a:t>
            </a:r>
            <a:r>
              <a:rPr lang="en-US" i="1" dirty="0"/>
              <a:t>gets</a:t>
            </a:r>
            <a:r>
              <a:rPr lang="en-US" dirty="0"/>
              <a:t>() functions require the macros in </a:t>
            </a:r>
            <a:r>
              <a:rPr lang="en-US" i="1" dirty="0" err="1"/>
              <a:t>stdio.h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header file </a:t>
            </a:r>
            <a:r>
              <a:rPr lang="en-US" dirty="0" err="1"/>
              <a:t>stdio.h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63" y="4485098"/>
            <a:ext cx="5182989" cy="17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24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display data on the standard output console (terminal)</a:t>
            </a:r>
          </a:p>
          <a:p>
            <a:r>
              <a:rPr lang="en-US" dirty="0"/>
              <a:t>Syntax: 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(“control string”, argument list);</a:t>
            </a:r>
          </a:p>
          <a:p>
            <a:r>
              <a:rPr lang="en-US" dirty="0"/>
              <a:t>Argument list consists of constants, variables, expressions or functions separated by comas</a:t>
            </a:r>
          </a:p>
          <a:p>
            <a:r>
              <a:rPr lang="en-US" dirty="0"/>
              <a:t>Control String consists of</a:t>
            </a:r>
          </a:p>
          <a:p>
            <a:pPr lvl="1"/>
            <a:r>
              <a:rPr lang="en-US" dirty="0"/>
              <a:t>Text characters</a:t>
            </a:r>
          </a:p>
          <a:p>
            <a:pPr lvl="1"/>
            <a:r>
              <a:rPr lang="en-US" dirty="0"/>
              <a:t>Format commands: </a:t>
            </a:r>
            <a:r>
              <a:rPr lang="en-US" i="1" dirty="0"/>
              <a:t>% sign + format code</a:t>
            </a:r>
          </a:p>
          <a:p>
            <a:pPr lvl="1"/>
            <a:r>
              <a:rPr lang="en-US" dirty="0"/>
              <a:t>Special characters: </a:t>
            </a:r>
            <a:r>
              <a:rPr lang="en-US" i="1" dirty="0"/>
              <a:t>\\, \”, %%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29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4C1C7-F4FD-4F44-B921-6ED0A051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codes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4" name="Group 235"/>
          <p:cNvGraphicFramePr>
            <a:graphicFrameLocks noGrp="1"/>
          </p:cNvGraphicFramePr>
          <p:nvPr/>
        </p:nvGraphicFramePr>
        <p:xfrm>
          <a:off x="1883645" y="1689994"/>
          <a:ext cx="7453630" cy="3620392"/>
        </p:xfrm>
        <a:graphic>
          <a:graphicData uri="http://schemas.openxmlformats.org/drawingml/2006/table">
            <a:tbl>
              <a:tblPr/>
              <a:tblGrid>
                <a:gridCol w="461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Format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printf()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scanf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()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Single Character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String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Signed decimal integer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Floating point (decimal notation)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%f or %e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Floating point (decimal notation)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%lf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%lf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Floating point (exponential notation)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%f or %e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Floating point ( %f  or %e , whichever is shorter)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Unsigned decimal integer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%u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%u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Unsigned hexadecimal integer (uses </a:t>
                      </a:r>
                      <a:r>
                        <a:rPr kumimoji="0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“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ABCDEF</a:t>
                      </a:r>
                      <a:r>
                        <a:rPr kumimoji="0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”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%x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%x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Unsigned octal integer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385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meta characters (used to represent about other characters)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4" name="Group 55"/>
          <p:cNvGraphicFramePr>
            <a:graphicFrameLocks noGrp="1"/>
          </p:cNvGraphicFramePr>
          <p:nvPr/>
        </p:nvGraphicFramePr>
        <p:xfrm>
          <a:off x="2438400" y="2787061"/>
          <a:ext cx="7391400" cy="2667001"/>
        </p:xfrm>
        <a:graphic>
          <a:graphicData uri="http://schemas.openxmlformats.org/drawingml/2006/table">
            <a:tbl>
              <a:tblPr/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to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print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\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\ </a:t>
                      </a:r>
                      <a:r>
                        <a:rPr kumimoji="0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“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to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print </a:t>
                      </a:r>
                      <a:r>
                        <a:rPr kumimoji="0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%%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to print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96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0AAFB-0A8B-B041-9DD7-40196B23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</a:t>
            </a:r>
            <a:r>
              <a:rPr lang="en-US" dirty="0" err="1"/>
              <a:t>printf</a:t>
            </a:r>
            <a:r>
              <a:rPr lang="en-US" dirty="0"/>
              <a:t>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752600" y="1753761"/>
            <a:ext cx="8686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#include &lt;</a:t>
            </a:r>
            <a:r>
              <a:rPr lang="en-US" sz="2000" b="1" dirty="0" err="1">
                <a:latin typeface="Courier New" charset="0"/>
              </a:rPr>
              <a:t>stdio.h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void main()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{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		int a = 10;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		float b = 24.67892345;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		char 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ja-JP" altLang="en-US" sz="2000" b="1" dirty="0">
                <a:latin typeface="Courier New" charset="0"/>
              </a:rPr>
              <a:t>‘</a:t>
            </a:r>
            <a:r>
              <a:rPr lang="en-US" altLang="ja-JP" sz="2000" b="1" dirty="0">
                <a:latin typeface="Courier New" charset="0"/>
              </a:rPr>
              <a:t>A</a:t>
            </a:r>
            <a:r>
              <a:rPr lang="ja-JP" altLang="en-US" sz="2000" b="1" dirty="0">
                <a:latin typeface="Courier New" charset="0"/>
              </a:rPr>
              <a:t>’</a:t>
            </a:r>
            <a:r>
              <a:rPr lang="en-US" altLang="ja-JP" sz="2000" b="1" dirty="0">
                <a:latin typeface="Courier New" charset="0"/>
              </a:rPr>
              <a:t>;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	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		</a:t>
            </a:r>
            <a:r>
              <a:rPr lang="pt-BR" sz="2000" b="1" dirty="0" err="1">
                <a:latin typeface="Courier New" charset="0"/>
              </a:rPr>
              <a:t>printf</a:t>
            </a:r>
            <a:r>
              <a:rPr lang="pt-BR" sz="2000" b="1" dirty="0">
                <a:latin typeface="Courier New" charset="0"/>
              </a:rPr>
              <a:t>(“</a:t>
            </a:r>
            <a:r>
              <a:rPr lang="pt-BR" altLang="ja-JP" sz="2000" b="1" dirty="0" err="1">
                <a:latin typeface="Courier New" charset="0"/>
              </a:rPr>
              <a:t>Integer</a:t>
            </a:r>
            <a:r>
              <a:rPr lang="pt-BR" altLang="ja-JP" sz="2000" b="1" dirty="0">
                <a:latin typeface="Courier New" charset="0"/>
              </a:rPr>
              <a:t> data = %</a:t>
            </a:r>
            <a:r>
              <a:rPr lang="pt-BR" altLang="ja-JP" sz="2000" b="1" dirty="0" err="1">
                <a:latin typeface="Courier New" charset="0"/>
              </a:rPr>
              <a:t>d</a:t>
            </a:r>
            <a:r>
              <a:rPr lang="pt-BR" sz="2000" b="1" dirty="0">
                <a:latin typeface="Courier New" charset="0"/>
              </a:rPr>
              <a:t>”</a:t>
            </a:r>
            <a:r>
              <a:rPr lang="pt-BR" altLang="ja-JP" sz="2000" b="1" dirty="0">
                <a:latin typeface="Courier New" charset="0"/>
              </a:rPr>
              <a:t>, a);</a:t>
            </a:r>
            <a:endParaRPr lang="en-US" altLang="ja-JP" sz="2000" b="1" dirty="0">
              <a:latin typeface="Courier New" charset="0"/>
            </a:endParaRPr>
          </a:p>
          <a:p>
            <a:pPr>
              <a:tabLst>
                <a:tab pos="342900" algn="l"/>
              </a:tabLst>
            </a:pPr>
            <a:r>
              <a:rPr lang="pt-BR" sz="2000" b="1" dirty="0">
                <a:latin typeface="Courier New" charset="0"/>
              </a:rPr>
              <a:t>		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ja-JP" altLang="en-US" sz="2000" b="1" dirty="0">
                <a:latin typeface="Courier New" charset="0"/>
              </a:rPr>
              <a:t>“</a:t>
            </a:r>
            <a:r>
              <a:rPr lang="en-US" altLang="ja-JP" sz="2000" b="1" dirty="0">
                <a:latin typeface="Courier New" charset="0"/>
              </a:rPr>
              <a:t>Float Data = %f</a:t>
            </a:r>
            <a:r>
              <a:rPr lang="ja-JP" altLang="en-US" sz="2000" b="1" dirty="0">
                <a:latin typeface="Courier New" charset="0"/>
              </a:rPr>
              <a:t>”</a:t>
            </a:r>
            <a:r>
              <a:rPr lang="en-US" altLang="ja-JP" sz="2000" b="1" dirty="0">
                <a:latin typeface="Courier New" charset="0"/>
              </a:rPr>
              <a:t>,b);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	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ja-JP" altLang="en-US" sz="2000" b="1" dirty="0">
                <a:latin typeface="Courier New" charset="0"/>
              </a:rPr>
              <a:t>“</a:t>
            </a:r>
            <a:r>
              <a:rPr lang="en-US" altLang="ja-JP" sz="2000" b="1" dirty="0">
                <a:latin typeface="Courier New" charset="0"/>
              </a:rPr>
              <a:t>Character = %c</a:t>
            </a:r>
            <a:r>
              <a:rPr lang="ja-JP" altLang="en-US" sz="2000" b="1" dirty="0">
                <a:latin typeface="Courier New" charset="0"/>
              </a:rPr>
              <a:t>”</a:t>
            </a:r>
            <a:r>
              <a:rPr lang="en-US" altLang="ja-JP" sz="2000" b="1" dirty="0">
                <a:latin typeface="Courier New" charset="0"/>
              </a:rPr>
              <a:t>,</a:t>
            </a:r>
            <a:r>
              <a:rPr lang="en-US" altLang="ja-JP" sz="2000" b="1" dirty="0" err="1">
                <a:latin typeface="Courier New" charset="0"/>
              </a:rPr>
              <a:t>ch</a:t>
            </a:r>
            <a:r>
              <a:rPr lang="en-US" altLang="ja-JP" sz="2000" b="1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	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ja-JP" altLang="en-US" sz="2000" b="1" dirty="0">
                <a:latin typeface="Courier New" charset="0"/>
              </a:rPr>
              <a:t>“</a:t>
            </a:r>
            <a:r>
              <a:rPr lang="en-US" altLang="ja-JP" sz="2000" b="1" dirty="0">
                <a:latin typeface="Courier New" charset="0"/>
              </a:rPr>
              <a:t>This prints the string</a:t>
            </a:r>
            <a:r>
              <a:rPr lang="ja-JP" altLang="en-US" sz="2000" b="1" dirty="0">
                <a:latin typeface="Courier New" charset="0"/>
              </a:rPr>
              <a:t>”</a:t>
            </a:r>
            <a:r>
              <a:rPr lang="en-US" altLang="ja-JP" sz="2000" b="1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		</a:t>
            </a:r>
            <a:r>
              <a:rPr lang="en-US" sz="2000" b="1" dirty="0" err="1">
                <a:latin typeface="Courier New" charset="0"/>
              </a:rPr>
              <a:t>printf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ja-JP" altLang="en-US" sz="2000" b="1" dirty="0">
                <a:latin typeface="Courier New" charset="0"/>
              </a:rPr>
              <a:t>“</a:t>
            </a:r>
            <a:r>
              <a:rPr lang="en-US" altLang="ja-JP" sz="2000" b="1" dirty="0">
                <a:latin typeface="Courier New" charset="0"/>
              </a:rPr>
              <a:t>%s</a:t>
            </a:r>
            <a:r>
              <a:rPr lang="ja-JP" altLang="en-US" sz="2000" b="1" dirty="0">
                <a:latin typeface="Courier New" charset="0"/>
              </a:rPr>
              <a:t>”</a:t>
            </a:r>
            <a:r>
              <a:rPr lang="en-US" altLang="ja-JP" sz="2000" b="1" dirty="0">
                <a:latin typeface="Courier New" charset="0"/>
              </a:rPr>
              <a:t>,</a:t>
            </a:r>
            <a:r>
              <a:rPr lang="ja-JP" altLang="en-US" sz="2000" b="1" dirty="0">
                <a:latin typeface="Courier New" charset="0"/>
              </a:rPr>
              <a:t>”</a:t>
            </a:r>
            <a:r>
              <a:rPr lang="en-US" altLang="ja-JP" sz="2000" b="1" dirty="0">
                <a:latin typeface="Courier New" charset="0"/>
              </a:rPr>
              <a:t>This also prints a string</a:t>
            </a:r>
            <a:r>
              <a:rPr lang="ja-JP" altLang="en-US" sz="2000" b="1" dirty="0">
                <a:latin typeface="Courier New" charset="0"/>
              </a:rPr>
              <a:t>”</a:t>
            </a:r>
            <a:r>
              <a:rPr lang="en-US" altLang="ja-JP" sz="2000" b="1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latin typeface="Courier New" charset="0"/>
              </a:rPr>
              <a:t>	 }</a:t>
            </a:r>
          </a:p>
        </p:txBody>
      </p:sp>
    </p:spTree>
    <p:extLst>
      <p:ext uri="{BB962C8B-B14F-4D97-AF65-F5344CB8AC3E}">
        <p14:creationId xmlns:p14="http://schemas.microsoft.com/office/powerpoint/2010/main" val="988137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 width modifier</a:t>
            </a:r>
          </a:p>
          <a:p>
            <a:pPr lvl="1"/>
            <a:r>
              <a:rPr lang="en-US" dirty="0"/>
              <a:t>It’s an integer, defines minimum field with for displaying the data</a:t>
            </a:r>
          </a:p>
          <a:p>
            <a:r>
              <a:rPr lang="en-US" dirty="0"/>
              <a:t>Alignment modifier (‘-’)</a:t>
            </a:r>
          </a:p>
          <a:p>
            <a:pPr lvl="1"/>
            <a:r>
              <a:rPr lang="en-US" dirty="0"/>
              <a:t>The item will be printed beginning from the leftmost position of its field</a:t>
            </a:r>
          </a:p>
          <a:p>
            <a:r>
              <a:rPr lang="en-US" dirty="0"/>
              <a:t>Precision modifier</a:t>
            </a:r>
          </a:p>
          <a:p>
            <a:pPr lvl="1"/>
            <a:r>
              <a:rPr lang="en-US" dirty="0"/>
              <a:t>It indicates the maximum number of digits to be printed after the floating point</a:t>
            </a:r>
          </a:p>
          <a:p>
            <a:r>
              <a:rPr lang="en-US" dirty="0"/>
              <a:t>Zero padding modifier (‘0’)</a:t>
            </a:r>
          </a:p>
          <a:p>
            <a:pPr lvl="1"/>
            <a:r>
              <a:rPr lang="en-US" dirty="0"/>
              <a:t>Used to pad ‘0’ to values if there are more space for its displaying field (field width)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modifiers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4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Long Modifier (‘l’)</a:t>
            </a:r>
          </a:p>
          <a:p>
            <a:pPr lvl="1"/>
            <a:r>
              <a:rPr lang="en-US" dirty="0"/>
              <a:t>Used to display long integer or double precision argument (“%</a:t>
            </a:r>
            <a:r>
              <a:rPr lang="en-US" dirty="0" err="1"/>
              <a:t>ld</a:t>
            </a:r>
            <a:r>
              <a:rPr lang="en-US" dirty="0"/>
              <a:t>”)</a:t>
            </a:r>
          </a:p>
          <a:p>
            <a:r>
              <a:rPr lang="en-US" dirty="0"/>
              <a:t>Short modifier (‘h’)</a:t>
            </a:r>
          </a:p>
          <a:p>
            <a:pPr lvl="1"/>
            <a:r>
              <a:rPr lang="en-US" dirty="0"/>
              <a:t>Used to display short integers (“%</a:t>
            </a:r>
            <a:r>
              <a:rPr lang="en-US" dirty="0" err="1"/>
              <a:t>hd</a:t>
            </a:r>
            <a:r>
              <a:rPr lang="en-US" dirty="0"/>
              <a:t>”).</a:t>
            </a:r>
          </a:p>
          <a:p>
            <a:r>
              <a:rPr lang="en-US" dirty="0"/>
              <a:t>‘*’ Modifier</a:t>
            </a:r>
          </a:p>
          <a:p>
            <a:pPr lvl="1"/>
            <a:r>
              <a:rPr lang="en-US" dirty="0"/>
              <a:t>Used as a place holder to match with an argument in an order in which they occur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printf</a:t>
            </a:r>
            <a:r>
              <a:rPr lang="en-US" dirty="0"/>
              <a:t>(“%*.2f”, 20, 55.0)</a:t>
            </a:r>
          </a:p>
          <a:p>
            <a:pPr lvl="1"/>
            <a:r>
              <a:rPr lang="en-US" dirty="0"/>
              <a:t>‘*’ will be replaced with 20 (first argument for *) so it becomes </a:t>
            </a:r>
            <a:r>
              <a:rPr lang="en-US" dirty="0" err="1"/>
              <a:t>printf</a:t>
            </a:r>
            <a:r>
              <a:rPr lang="en-US" dirty="0"/>
              <a:t>(“%20.2f”, 55.0) -&gt; displays: 55.00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modifiers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821101" y="5041279"/>
            <a:ext cx="731263" cy="231910"/>
          </a:xfrm>
          <a:custGeom>
            <a:avLst/>
            <a:gdLst>
              <a:gd name="connsiteX0" fmla="*/ 0 w 821067"/>
              <a:gd name="connsiteY0" fmla="*/ 0 h 231910"/>
              <a:gd name="connsiteX1" fmla="*/ 397704 w 821067"/>
              <a:gd name="connsiteY1" fmla="*/ 230899 h 231910"/>
              <a:gd name="connsiteX2" fmla="*/ 821067 w 821067"/>
              <a:gd name="connsiteY2" fmla="*/ 89794 h 23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067" h="231910">
                <a:moveTo>
                  <a:pt x="0" y="0"/>
                </a:moveTo>
                <a:cubicBezTo>
                  <a:pt x="130430" y="107966"/>
                  <a:pt x="260860" y="215933"/>
                  <a:pt x="397704" y="230899"/>
                </a:cubicBezTo>
                <a:cubicBezTo>
                  <a:pt x="534549" y="245865"/>
                  <a:pt x="821067" y="89794"/>
                  <a:pt x="821067" y="89794"/>
                </a:cubicBezTo>
              </a:path>
            </a:pathLst>
          </a:custGeom>
          <a:ln w="127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0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Wikipedia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29220"/>
            <a:ext cx="9296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 Program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38" y="1498396"/>
            <a:ext cx="5067300" cy="248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53318" y="4216238"/>
            <a:ext cx="87140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Preprocessor directives provide instructions to the preprocessor, to include functions from the system library, to define the symbolic constants and macro.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Every C program must have one main() function. Your application will start from this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46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Example for modifiers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928950" y="1909801"/>
            <a:ext cx="851045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/* This program demonstrate the use of Modifiers in </a:t>
            </a:r>
            <a:r>
              <a:rPr lang="en-US" sz="1600" b="1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() */</a:t>
            </a:r>
          </a:p>
          <a:p>
            <a:pPr indent="457200"/>
            <a:r>
              <a:rPr lang="en-US" sz="1600" b="1" dirty="0">
                <a:latin typeface="Courier New" charset="0"/>
              </a:rPr>
              <a:t>#include &lt;</a:t>
            </a:r>
            <a:r>
              <a:rPr lang="en-US" sz="1600" b="1" dirty="0" err="1">
                <a:latin typeface="Courier New" charset="0"/>
              </a:rPr>
              <a:t>stdio.h</a:t>
            </a:r>
            <a:r>
              <a:rPr lang="en-US" sz="1600" b="1" dirty="0">
                <a:latin typeface="Courier New" charset="0"/>
              </a:rPr>
              <a:t>&gt;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void main()</a:t>
            </a:r>
          </a:p>
          <a:p>
            <a:pPr indent="457200"/>
            <a:r>
              <a:rPr lang="en-US" sz="1600" b="1" dirty="0">
                <a:latin typeface="Courier New" charset="0"/>
              </a:rPr>
              <a:t>{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The number 555 in various forms:\n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Without any modifier: 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[%d]\n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,555);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With – modifier :\n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[%-d]\n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,555);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With digit string 10 as modifier :\n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[%10d]\n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,555);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With 0 as modifier : 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[%0d]\n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,555);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With 0 and digit string 10 as modifiers :\n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[%010d]\n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,555);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With -, 0 and digit string 10 as modifiers: 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ja-JP" altLang="en-US" sz="1600" b="1" dirty="0">
                <a:latin typeface="Courier New" charset="0"/>
              </a:rPr>
              <a:t>“</a:t>
            </a:r>
            <a:r>
              <a:rPr lang="en-US" altLang="ja-JP" sz="1600" b="1" dirty="0">
                <a:latin typeface="Courier New" charset="0"/>
              </a:rPr>
              <a:t>[%-010d]\n</a:t>
            </a:r>
            <a:r>
              <a:rPr lang="ja-JP" altLang="en-US" sz="1600" b="1" dirty="0">
                <a:latin typeface="Courier New" charset="0"/>
              </a:rPr>
              <a:t>”</a:t>
            </a:r>
            <a:r>
              <a:rPr lang="en-US" altLang="ja-JP" sz="1600" b="1" dirty="0">
                <a:latin typeface="Courier New" charset="0"/>
              </a:rPr>
              <a:t>,555);</a:t>
            </a:r>
          </a:p>
          <a:p>
            <a:pPr indent="457200"/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42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accept data from standard Input</a:t>
            </a:r>
          </a:p>
          <a:p>
            <a:r>
              <a:rPr lang="en-US" dirty="0"/>
              <a:t>General format of </a:t>
            </a:r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 function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(“control string”, arg. list)</a:t>
            </a:r>
          </a:p>
          <a:p>
            <a:r>
              <a:rPr lang="en-US" dirty="0"/>
              <a:t>The format codes used in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are the same as in the </a:t>
            </a:r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, with some notices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4" name="Group 32"/>
          <p:cNvGraphicFramePr>
            <a:graphicFrameLocks/>
          </p:cNvGraphicFramePr>
          <p:nvPr/>
        </p:nvGraphicFramePr>
        <p:xfrm>
          <a:off x="2133600" y="4269088"/>
          <a:ext cx="7870490" cy="2072819"/>
        </p:xfrm>
        <a:graphic>
          <a:graphicData uri="http://schemas.openxmlformats.org/drawingml/2006/table">
            <a:tbl>
              <a:tblPr/>
              <a:tblGrid>
                <a:gridCol w="182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printf()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scanf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Argument list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Clr>
                          <a:srgbClr val="0000FF"/>
                        </a:buClr>
                        <a:buFont typeface="Wingdings" pitchFamily="2" charset="2"/>
                        <a:buNone/>
                      </a:pPr>
                      <a:r>
                        <a:rPr lang="en-US" sz="1400" dirty="0"/>
                        <a:t>uses variable names, constants, symbolic constants  and expressions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lang="en-US" sz="1400" dirty="0"/>
                        <a:t>uses pointers to variables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%g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%f and %e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Are different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lang="en-US" sz="1400" dirty="0"/>
                        <a:t>Are the same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670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request to ask user to input</a:t>
            </a:r>
          </a:p>
          <a:p>
            <a:pPr lvl="1"/>
            <a:r>
              <a:rPr lang="en-US" dirty="0"/>
              <a:t>2 numbers a &amp; b of type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Then display greeting message to the user using the input name/age 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Welcome to C class, sum of [a] &amp; [b] is [sum].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</a:t>
            </a:r>
            <a:r>
              <a:rPr lang="en-US" dirty="0" err="1"/>
              <a:t>scanf</a:t>
            </a:r>
            <a:r>
              <a:rPr lang="en-US" dirty="0"/>
              <a:t>()/</a:t>
            </a:r>
            <a:r>
              <a:rPr lang="en-US" dirty="0" err="1"/>
              <a:t>printf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9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Accepts single character from input stream </a:t>
            </a:r>
            <a:r>
              <a:rPr lang="en-US" dirty="0" err="1"/>
              <a:t>stdin</a:t>
            </a:r>
            <a:r>
              <a:rPr lang="en-US" dirty="0"/>
              <a:t> (keyboard buffer)</a:t>
            </a:r>
          </a:p>
          <a:p>
            <a:pPr lvl="1"/>
            <a:r>
              <a:rPr lang="en-US" dirty="0"/>
              <a:t>Usage: </a:t>
            </a:r>
            <a:r>
              <a:rPr lang="en-US" dirty="0">
                <a:latin typeface="Courier"/>
                <a:cs typeface="Courier"/>
              </a:rPr>
              <a:t>char c = </a:t>
            </a:r>
            <a:r>
              <a:rPr lang="en-US" dirty="0" err="1">
                <a:latin typeface="Courier"/>
                <a:cs typeface="Courier"/>
              </a:rPr>
              <a:t>getchar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 err="1"/>
              <a:t>putchar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This function displays a single character to the standard output (</a:t>
            </a:r>
            <a:r>
              <a:rPr lang="en-US" dirty="0" err="1"/>
              <a:t>stdout</a:t>
            </a:r>
            <a:r>
              <a:rPr lang="en-US" dirty="0"/>
              <a:t>), monitor</a:t>
            </a:r>
          </a:p>
          <a:p>
            <a:pPr lvl="1"/>
            <a:r>
              <a:rPr lang="en-US" dirty="0"/>
              <a:t>Usage: </a:t>
            </a:r>
            <a:r>
              <a:rPr lang="en-US" dirty="0" err="1"/>
              <a:t>putchar</a:t>
            </a:r>
            <a:r>
              <a:rPr lang="it-IT" dirty="0"/>
              <a:t>(c)</a:t>
            </a:r>
            <a:r>
              <a:rPr lang="de-DE" dirty="0"/>
              <a:t>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input and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10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gets()</a:t>
            </a:r>
          </a:p>
          <a:p>
            <a:pPr lvl="1"/>
            <a:r>
              <a:rPr lang="en-US" dirty="0"/>
              <a:t>Accepts a string terminated by a new line</a:t>
            </a:r>
          </a:p>
          <a:p>
            <a:pPr lvl="1"/>
            <a:r>
              <a:rPr lang="en-US" dirty="0"/>
              <a:t>Usage: </a:t>
            </a:r>
            <a:r>
              <a:rPr lang="en-US" dirty="0">
                <a:latin typeface="Courier"/>
                <a:cs typeface="Courier"/>
              </a:rPr>
              <a:t>gets(</a:t>
            </a:r>
            <a:r>
              <a:rPr lang="en-US" dirty="0" err="1">
                <a:latin typeface="Courier"/>
                <a:cs typeface="Courier"/>
              </a:rPr>
              <a:t>stringvariable</a:t>
            </a:r>
            <a:r>
              <a:rPr lang="en-US" dirty="0">
                <a:latin typeface="Courier"/>
                <a:cs typeface="Courier"/>
              </a:rPr>
              <a:t>); </a:t>
            </a:r>
          </a:p>
          <a:p>
            <a:pPr lvl="1"/>
            <a:r>
              <a:rPr lang="en-US" dirty="0"/>
              <a:t>String is represented as array of characters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"/>
                <a:cs typeface="Courier"/>
              </a:rPr>
              <a:t>char </a:t>
            </a:r>
            <a:r>
              <a:rPr lang="en-US" dirty="0" err="1">
                <a:latin typeface="Courier"/>
                <a:cs typeface="Courier"/>
              </a:rPr>
              <a:t>ch</a:t>
            </a:r>
            <a:r>
              <a:rPr lang="en-US" dirty="0">
                <a:latin typeface="Courier"/>
                <a:cs typeface="Courier"/>
              </a:rPr>
              <a:t>[5]; gets(</a:t>
            </a:r>
            <a:r>
              <a:rPr lang="en-US" dirty="0" err="1">
                <a:latin typeface="Courier"/>
                <a:cs typeface="Courier"/>
              </a:rPr>
              <a:t>ch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/>
              <a:t>puts()</a:t>
            </a:r>
          </a:p>
          <a:p>
            <a:pPr lvl="1"/>
            <a:r>
              <a:rPr lang="en-US" dirty="0"/>
              <a:t>Displays the string in the standard output</a:t>
            </a:r>
          </a:p>
          <a:p>
            <a:pPr lvl="1"/>
            <a:r>
              <a:rPr lang="en-US" dirty="0"/>
              <a:t>Usage: </a:t>
            </a:r>
            <a:r>
              <a:rPr lang="en-US" dirty="0">
                <a:latin typeface="Courier"/>
                <a:cs typeface="Courier"/>
              </a:rPr>
              <a:t>puts(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 and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63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user to input his/her name</a:t>
            </a:r>
          </a:p>
          <a:p>
            <a:r>
              <a:rPr lang="en-US" dirty="0"/>
              <a:t>Display greeting message to the person</a:t>
            </a:r>
          </a:p>
          <a:p>
            <a:r>
              <a:rPr lang="en-US" dirty="0"/>
              <a:t>E.g.,</a:t>
            </a:r>
          </a:p>
          <a:p>
            <a:pPr lvl="1"/>
            <a:r>
              <a:rPr lang="en-US" dirty="0"/>
              <a:t>Please input your name: </a:t>
            </a:r>
            <a:r>
              <a:rPr lang="en-US" i="1" dirty="0"/>
              <a:t>Mr. A</a:t>
            </a:r>
          </a:p>
          <a:p>
            <a:pPr lvl="1"/>
            <a:r>
              <a:rPr lang="en-US" dirty="0"/>
              <a:t>Welcome </a:t>
            </a:r>
            <a:r>
              <a:rPr lang="en-US" i="1" dirty="0"/>
              <a:t>Mr. A </a:t>
            </a:r>
            <a:r>
              <a:rPr lang="en-US" dirty="0"/>
              <a:t>to Procedural Programming!</a:t>
            </a:r>
          </a:p>
          <a:p>
            <a:pPr lvl="1"/>
            <a:r>
              <a:rPr lang="en-US" dirty="0"/>
              <a:t>In which, </a:t>
            </a:r>
            <a:r>
              <a:rPr lang="en-US" i="1" dirty="0"/>
              <a:t>Mr. A </a:t>
            </a:r>
            <a:r>
              <a:rPr lang="en-US" dirty="0"/>
              <a:t>is the user input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4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program/Memory architecture</a:t>
            </a:r>
          </a:p>
          <a:p>
            <a:r>
              <a:rPr lang="en-US" dirty="0"/>
              <a:t>Typical C program elements</a:t>
            </a:r>
          </a:p>
          <a:p>
            <a:r>
              <a:rPr lang="en-US" dirty="0"/>
              <a:t>C statements and comments</a:t>
            </a:r>
          </a:p>
          <a:p>
            <a:r>
              <a:rPr lang="en-US" dirty="0"/>
              <a:t>Variables and Data types</a:t>
            </a:r>
          </a:p>
          <a:p>
            <a:r>
              <a:rPr lang="en-US" dirty="0"/>
              <a:t>Variables vs. Constants/Literals</a:t>
            </a:r>
          </a:p>
          <a:p>
            <a:r>
              <a:rPr lang="en-US" dirty="0"/>
              <a:t>Standard Inputs/Outputs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 statement is terminated with semicolon ‘;’</a:t>
            </a:r>
          </a:p>
          <a:p>
            <a:r>
              <a:rPr lang="en-US" dirty="0"/>
              <a:t>We could write comments to explain code, and comments will not be executed</a:t>
            </a:r>
          </a:p>
          <a:p>
            <a:pPr lvl="1"/>
            <a:r>
              <a:rPr lang="en-US" dirty="0"/>
              <a:t>Comment a single line with //</a:t>
            </a:r>
          </a:p>
          <a:p>
            <a:pPr lvl="1"/>
            <a:r>
              <a:rPr lang="en-US" dirty="0"/>
              <a:t>Comment a block with /*</a:t>
            </a:r>
            <a:r>
              <a:rPr lang="is-IS" dirty="0"/>
              <a:t>….......*/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statements/comments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Compilation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97224"/>
            <a:ext cx="9144000" cy="5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6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2F305-5BF0-434F-A549-8434C332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a computer program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45" y="2502468"/>
            <a:ext cx="4871631" cy="25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2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52501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4762000"/>
            <a:ext cx="96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able to complete a task, program needs to have the ability to store its data</a:t>
            </a:r>
          </a:p>
          <a:p>
            <a:r>
              <a:rPr lang="en-US" dirty="0"/>
              <a:t>Program’s data is stored in computer’s memory</a:t>
            </a:r>
          </a:p>
          <a:p>
            <a:r>
              <a:rPr lang="en-US" dirty="0"/>
              <a:t>Computer Memory stores data in a sequence of bits (each bit can either store 0 or 1)</a:t>
            </a:r>
          </a:p>
          <a:p>
            <a:r>
              <a:rPr lang="en-US" dirty="0"/>
              <a:t>Even though the smallest unit is a bit, smallest usable unit in memory is a byte</a:t>
            </a:r>
          </a:p>
          <a:p>
            <a:r>
              <a:rPr lang="en-US" dirty="0"/>
              <a:t>Each byte (8 bits) in the memory has an unique location (its counting index)</a:t>
            </a:r>
          </a:p>
        </p:txBody>
      </p:sp>
    </p:spTree>
    <p:extLst>
      <p:ext uri="{BB962C8B-B14F-4D97-AF65-F5344CB8AC3E}">
        <p14:creationId xmlns:p14="http://schemas.microsoft.com/office/powerpoint/2010/main" val="317630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555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 to C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F802C-6362-5F48-B8CC-E1868178C4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4761999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meaningful name for a location in memory</a:t>
            </a:r>
          </a:p>
          <a:p>
            <a:r>
              <a:rPr lang="en-US" dirty="0"/>
              <a:t>Is a location in the memory where value is stored and can be retrieved later</a:t>
            </a:r>
          </a:p>
          <a:p>
            <a:r>
              <a:rPr lang="en-US" dirty="0"/>
              <a:t>Variable must be declared before it can be used</a:t>
            </a:r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/>
        </p:nvGraphicFramePr>
        <p:xfrm>
          <a:off x="1981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8511" y="11937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31443" y="1417639"/>
            <a:ext cx="4580507" cy="9585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08039" y="223962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29307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2851</Words>
  <Application>Microsoft Macintosh PowerPoint</Application>
  <PresentationFormat>Widescreen</PresentationFormat>
  <Paragraphs>653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Black</vt:lpstr>
      <vt:lpstr>Calibri</vt:lpstr>
      <vt:lpstr>Consolas</vt:lpstr>
      <vt:lpstr>Courier</vt:lpstr>
      <vt:lpstr>Courier New</vt:lpstr>
      <vt:lpstr>Tahoma</vt:lpstr>
      <vt:lpstr>Times New Roman</vt:lpstr>
      <vt:lpstr>Verdana</vt:lpstr>
      <vt:lpstr>Wingdings</vt:lpstr>
      <vt:lpstr>Office Theme</vt:lpstr>
      <vt:lpstr>SoftUni3_1</vt:lpstr>
      <vt:lpstr>PowerPoint Presentation</vt:lpstr>
      <vt:lpstr>Objectives</vt:lpstr>
      <vt:lpstr>Computer program</vt:lpstr>
      <vt:lpstr>A C Program</vt:lpstr>
      <vt:lpstr>C statements/comments</vt:lpstr>
      <vt:lpstr>C Compilation model</vt:lpstr>
      <vt:lpstr>Components of a computer program</vt:lpstr>
      <vt:lpstr>Memory</vt:lpstr>
      <vt:lpstr>Variable</vt:lpstr>
      <vt:lpstr>Variable</vt:lpstr>
      <vt:lpstr>Variable</vt:lpstr>
      <vt:lpstr>Constants/Literals</vt:lpstr>
      <vt:lpstr>Data types</vt:lpstr>
      <vt:lpstr>Data Types</vt:lpstr>
      <vt:lpstr>Variable declaration</vt:lpstr>
      <vt:lpstr>Basic data types</vt:lpstr>
      <vt:lpstr>Type int</vt:lpstr>
      <vt:lpstr>Type float</vt:lpstr>
      <vt:lpstr>Type double</vt:lpstr>
      <vt:lpstr>Type char</vt:lpstr>
      <vt:lpstr>Type void</vt:lpstr>
      <vt:lpstr>Derived data types</vt:lpstr>
      <vt:lpstr>Data types and their range</vt:lpstr>
      <vt:lpstr>Data types and their range</vt:lpstr>
      <vt:lpstr>Variable initialization</vt:lpstr>
      <vt:lpstr>Activity</vt:lpstr>
      <vt:lpstr>Type casting</vt:lpstr>
      <vt:lpstr>Standard I/O</vt:lpstr>
      <vt:lpstr>Standard I/O</vt:lpstr>
      <vt:lpstr>Standard output (basics)</vt:lpstr>
      <vt:lpstr>Standard Input (basics)</vt:lpstr>
      <vt:lpstr>The header file stdio.h</vt:lpstr>
      <vt:lpstr>printf()</vt:lpstr>
      <vt:lpstr>Format codes</vt:lpstr>
      <vt:lpstr>Special characters</vt:lpstr>
      <vt:lpstr>Activity: printf example</vt:lpstr>
      <vt:lpstr>printf modifiers</vt:lpstr>
      <vt:lpstr>printf modifiers</vt:lpstr>
      <vt:lpstr>Activity</vt:lpstr>
      <vt:lpstr>Activity: Example for modifiers</vt:lpstr>
      <vt:lpstr>scanf()</vt:lpstr>
      <vt:lpstr>Activity: scanf()/printf()</vt:lpstr>
      <vt:lpstr>Character input and output</vt:lpstr>
      <vt:lpstr>String input and output</vt:lpstr>
      <vt:lpstr>Activity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43</cp:revision>
  <dcterms:created xsi:type="dcterms:W3CDTF">2015-08-26T02:19:51Z</dcterms:created>
  <dcterms:modified xsi:type="dcterms:W3CDTF">2021-05-03T10:29:13Z</dcterms:modified>
</cp:coreProperties>
</file>