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3" r:id="rId11"/>
    <p:sldId id="265" r:id="rId12"/>
    <p:sldId id="264" r:id="rId13"/>
    <p:sldId id="266" r:id="rId14"/>
    <p:sldId id="267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03/05/2021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45459" y="658906"/>
            <a:ext cx="9224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07: Operators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 program to show truth tables</a:t>
            </a:r>
          </a:p>
          <a:p>
            <a:pPr lvl="1"/>
            <a:r>
              <a:rPr lang="en-US" dirty="0"/>
              <a:t>Make use of logical operators</a:t>
            </a:r>
          </a:p>
          <a:p>
            <a:r>
              <a:rPr lang="en-US" dirty="0"/>
              <a:t>E.g., will show the results of </a:t>
            </a:r>
          </a:p>
          <a:p>
            <a:pPr lvl="1"/>
            <a:r>
              <a:rPr lang="en-US" dirty="0"/>
              <a:t>1 &amp;&amp; 1</a:t>
            </a:r>
          </a:p>
          <a:p>
            <a:pPr lvl="1"/>
            <a:r>
              <a:rPr lang="en-US" dirty="0"/>
              <a:t>1 &amp;&amp; 0</a:t>
            </a:r>
          </a:p>
          <a:p>
            <a:pPr lvl="1"/>
            <a:r>
              <a:rPr lang="en-US" dirty="0"/>
              <a:t>0 &amp;&amp; 1</a:t>
            </a:r>
          </a:p>
          <a:p>
            <a:pPr lvl="1"/>
            <a:r>
              <a:rPr lang="en-US" dirty="0"/>
              <a:t>0 &amp;&amp; 0</a:t>
            </a:r>
          </a:p>
          <a:p>
            <a:pPr lvl="1"/>
            <a:r>
              <a:rPr lang="en-US" dirty="0"/>
              <a:t>So on and so forth (for other logical operators)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make comparison expression</a:t>
            </a:r>
          </a:p>
          <a:p>
            <a:pPr lvl="1"/>
            <a:r>
              <a:rPr lang="en-US" dirty="0"/>
              <a:t>Will produce logical value (true/false)</a:t>
            </a:r>
          </a:p>
          <a:p>
            <a:r>
              <a:rPr lang="en-US" dirty="0"/>
              <a:t>Several operators 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Relational/Comparison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3144" y="3607575"/>
          <a:ext cx="792765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&gt; 11 =&gt;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&gt;=</a:t>
                      </a:r>
                      <a:r>
                        <a:rPr lang="en-US" baseline="0" dirty="0"/>
                        <a:t> 10 =&gt; </a:t>
                      </a: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== 9 =&gt;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&lt;= 10 =&gt;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&lt; 10 =&gt;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!= 10 =&gt;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71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 program to display the result of following expressions</a:t>
            </a:r>
          </a:p>
          <a:p>
            <a:pPr lvl="1"/>
            <a:r>
              <a:rPr lang="en-US" dirty="0"/>
              <a:t>10 &gt; 11</a:t>
            </a:r>
          </a:p>
          <a:p>
            <a:pPr lvl="1"/>
            <a:r>
              <a:rPr lang="en-US" dirty="0"/>
              <a:t>10 &gt;= 11</a:t>
            </a:r>
          </a:p>
          <a:p>
            <a:pPr lvl="1"/>
            <a:r>
              <a:rPr lang="en-US" dirty="0"/>
              <a:t>10 == 11</a:t>
            </a:r>
          </a:p>
          <a:p>
            <a:pPr lvl="1"/>
            <a:r>
              <a:rPr lang="en-US" dirty="0"/>
              <a:t>10 &lt;= 11</a:t>
            </a:r>
          </a:p>
          <a:p>
            <a:pPr lvl="1"/>
            <a:r>
              <a:rPr lang="en-US" dirty="0"/>
              <a:t>10 &lt; 11</a:t>
            </a:r>
          </a:p>
          <a:p>
            <a:pPr lvl="1"/>
            <a:r>
              <a:rPr lang="en-US" dirty="0"/>
              <a:t>10 != 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operates on the operands as binary format</a:t>
            </a:r>
          </a:p>
          <a:p>
            <a:pPr lvl="1"/>
            <a:r>
              <a:rPr lang="en-US" dirty="0"/>
              <a:t>It works on a bit at a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Binary/bitwise operators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Advanced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Group 120"/>
          <p:cNvGraphicFramePr>
            <a:graphicFrameLocks noGrp="1"/>
          </p:cNvGraphicFramePr>
          <p:nvPr/>
        </p:nvGraphicFramePr>
        <p:xfrm>
          <a:off x="1981201" y="2971800"/>
          <a:ext cx="8229599" cy="3048000"/>
        </p:xfrm>
        <a:graphic>
          <a:graphicData uri="http://schemas.openxmlformats.org/drawingml/2006/table">
            <a:tbl>
              <a:tblPr/>
              <a:tblGrid>
                <a:gridCol w="244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5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NUM1 &amp; NUM2)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 1 if both the  operands are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NUM1 | NUM2 )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1 if bits of either of the operand are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~ NUM1)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Reverses the bits of its operand ( from 0 to 1 and 1 to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 NUM1 ^ NUM2)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1 if either of the bits in an operand is 1 but not both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45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651126" y="1752601"/>
            <a:ext cx="7026275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Make a program to test these</a:t>
            </a:r>
          </a:p>
          <a:p>
            <a:br>
              <a:rPr lang="en-US" sz="1800" dirty="0"/>
            </a:br>
            <a:r>
              <a:rPr lang="en-US" dirty="0"/>
              <a:t>10 &amp; 15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 charset="0"/>
              </a:rPr>
              <a:t>1010 &amp; 1111</a:t>
            </a:r>
            <a:r>
              <a:rPr lang="en-US" dirty="0">
                <a:sym typeface="Wingdings" charset="0"/>
              </a:rPr>
              <a:t></a:t>
            </a:r>
            <a:r>
              <a:rPr lang="en-US" dirty="0">
                <a:solidFill>
                  <a:schemeClr val="folHlink"/>
                </a:solidFill>
                <a:sym typeface="Wingdings" charset="0"/>
              </a:rPr>
              <a:t>1010</a:t>
            </a:r>
            <a:r>
              <a:rPr lang="en-US" dirty="0">
                <a:sym typeface="Wingdings" charset="0"/>
              </a:rPr>
              <a:t>  10</a:t>
            </a:r>
            <a:br>
              <a:rPr lang="en-US" dirty="0">
                <a:solidFill>
                  <a:srgbClr val="FF0066"/>
                </a:solidFill>
                <a:sym typeface="Wingdings" charset="0"/>
              </a:rPr>
            </a:br>
            <a:br>
              <a:rPr lang="en-US" dirty="0">
                <a:solidFill>
                  <a:srgbClr val="FF0066"/>
                </a:solidFill>
                <a:sym typeface="Wingdings" charset="0"/>
              </a:rPr>
            </a:br>
            <a:r>
              <a:rPr lang="en-US" dirty="0"/>
              <a:t>10 | 15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 charset="0"/>
              </a:rPr>
              <a:t>1010 | 1111</a:t>
            </a:r>
            <a:r>
              <a:rPr lang="en-US" dirty="0">
                <a:sym typeface="Wingdings" charset="0"/>
              </a:rPr>
              <a:t></a:t>
            </a:r>
            <a:r>
              <a:rPr lang="en-US" dirty="0">
                <a:solidFill>
                  <a:schemeClr val="folHlink"/>
                </a:solidFill>
                <a:sym typeface="Wingdings" charset="0"/>
              </a:rPr>
              <a:t>1111</a:t>
            </a:r>
            <a:r>
              <a:rPr lang="en-US" dirty="0">
                <a:sym typeface="Wingdings" charset="0"/>
              </a:rPr>
              <a:t>  1</a:t>
            </a:r>
            <a:r>
              <a:rPr lang="en-US" dirty="0">
                <a:solidFill>
                  <a:srgbClr val="FF0066"/>
                </a:solidFill>
                <a:sym typeface="Wingdings" charset="0"/>
              </a:rPr>
              <a:t>5</a:t>
            </a:r>
            <a:br>
              <a:rPr lang="en-US" dirty="0">
                <a:solidFill>
                  <a:srgbClr val="FF0066"/>
                </a:solidFill>
                <a:sym typeface="Wingdings" charset="0"/>
              </a:rPr>
            </a:br>
            <a:br>
              <a:rPr lang="en-US" dirty="0">
                <a:solidFill>
                  <a:srgbClr val="FF0066"/>
                </a:solidFill>
                <a:sym typeface="Wingdings" charset="0"/>
              </a:rPr>
            </a:br>
            <a:r>
              <a:rPr lang="en-US" dirty="0"/>
              <a:t>10 ^ 15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 charset="0"/>
              </a:rPr>
              <a:t>1010 ^ 1111</a:t>
            </a:r>
            <a:r>
              <a:rPr lang="en-US" dirty="0">
                <a:sym typeface="Wingdings" charset="0"/>
              </a:rPr>
              <a:t></a:t>
            </a:r>
            <a:r>
              <a:rPr lang="en-US" dirty="0">
                <a:solidFill>
                  <a:schemeClr val="folHlink"/>
                </a:solidFill>
                <a:sym typeface="Wingdings" charset="0"/>
              </a:rPr>
              <a:t>0101</a:t>
            </a:r>
            <a:r>
              <a:rPr lang="en-US" dirty="0">
                <a:sym typeface="Wingdings" charset="0"/>
              </a:rPr>
              <a:t>  </a:t>
            </a:r>
            <a:r>
              <a:rPr lang="en-US" dirty="0">
                <a:solidFill>
                  <a:srgbClr val="FF0066"/>
                </a:solidFill>
                <a:sym typeface="Wingdings" charset="0"/>
              </a:rPr>
              <a:t>5</a:t>
            </a:r>
            <a:br>
              <a:rPr lang="en-US" dirty="0">
                <a:solidFill>
                  <a:srgbClr val="FF0066"/>
                </a:solidFill>
                <a:sym typeface="Wingdings" charset="0"/>
              </a:rPr>
            </a:br>
            <a:br>
              <a:rPr lang="en-US" dirty="0">
                <a:solidFill>
                  <a:srgbClr val="FF0066"/>
                </a:solidFill>
                <a:sym typeface="Wingdings" charset="0"/>
              </a:rPr>
            </a:br>
            <a:r>
              <a:rPr lang="en-US" dirty="0"/>
              <a:t>~ 10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 charset="0"/>
              </a:rPr>
              <a:t>~1010 </a:t>
            </a:r>
            <a:r>
              <a:rPr lang="en-US" dirty="0">
                <a:sym typeface="Wingdings" charset="0"/>
              </a:rPr>
              <a:t>1011  -11</a:t>
            </a:r>
            <a:br>
              <a:rPr lang="en-US" dirty="0">
                <a:solidFill>
                  <a:srgbClr val="FF0066"/>
                </a:solidFill>
                <a:sym typeface="Wingdings" charset="0"/>
              </a:rPr>
            </a:br>
            <a:endParaRPr lang="en-US" dirty="0">
              <a:solidFill>
                <a:srgbClr val="FF0066"/>
              </a:solidFill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0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  <a:p>
            <a:r>
              <a:rPr lang="en-US" dirty="0"/>
              <a:t>Expression definition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Binary operators</a:t>
            </a:r>
          </a:p>
          <a:p>
            <a:r>
              <a:rPr lang="en-US" dirty="0"/>
              <a:t>Operator precedence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  <a:p>
            <a:r>
              <a:rPr lang="en-US" dirty="0"/>
              <a:t>Expression definition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Binary operators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7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 (=) is used to assign a value to a variable</a:t>
            </a:r>
          </a:p>
          <a:p>
            <a:r>
              <a:rPr lang="en-US" dirty="0"/>
              <a:t>Usage LHS = RHS;</a:t>
            </a:r>
          </a:p>
          <a:p>
            <a:pPr lvl="1"/>
            <a:r>
              <a:rPr lang="en-US" dirty="0"/>
              <a:t>LHS: is a variable used to store the value</a:t>
            </a:r>
          </a:p>
          <a:p>
            <a:pPr lvl="1"/>
            <a:r>
              <a:rPr lang="en-US" dirty="0"/>
              <a:t>RHS: is a value or an expression to be evaluated as a value before assigning to the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is a combination between operands and operators</a:t>
            </a:r>
          </a:p>
          <a:p>
            <a:r>
              <a:rPr lang="en-US" dirty="0"/>
              <a:t>An expression can be evaluated as a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9681" y="3909342"/>
            <a:ext cx="2111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 + 7 *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450" y="4959226"/>
            <a:ext cx="1784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operands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4088" y="3226736"/>
            <a:ext cx="1806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operators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0624" y="4106053"/>
            <a:ext cx="2040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expression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76294" y="4487820"/>
            <a:ext cx="490662" cy="4714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76295" y="4487820"/>
            <a:ext cx="1197793" cy="4714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76294" y="4487819"/>
            <a:ext cx="1883092" cy="4714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86482" y="3780734"/>
            <a:ext cx="389645" cy="36075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6126" y="3780734"/>
            <a:ext cx="202036" cy="36075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7036738" y="3477702"/>
            <a:ext cx="259763" cy="2035522"/>
          </a:xfrm>
          <a:prstGeom prst="righ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assignment operator, there are more important operators</a:t>
            </a:r>
          </a:p>
          <a:p>
            <a:pPr lvl="1"/>
            <a:r>
              <a:rPr lang="en-US" dirty="0"/>
              <a:t>Arithmetic operators: +, -, *, /, %</a:t>
            </a:r>
          </a:p>
          <a:p>
            <a:pPr lvl="1"/>
            <a:r>
              <a:rPr lang="en-US" dirty="0"/>
              <a:t>Unary operators: ++, --</a:t>
            </a:r>
          </a:p>
          <a:p>
            <a:pPr lvl="1"/>
            <a:r>
              <a:rPr lang="en-US" dirty="0"/>
              <a:t>Logical operators: &amp;&amp;, ||, !</a:t>
            </a:r>
          </a:p>
          <a:p>
            <a:pPr lvl="1"/>
            <a:r>
              <a:rPr lang="en-US" dirty="0"/>
              <a:t>Relational operators: &gt;, &gt;=, =, &lt;, &lt;=, !=</a:t>
            </a:r>
          </a:p>
          <a:p>
            <a:pPr lvl="1"/>
            <a:r>
              <a:rPr lang="en-US" dirty="0"/>
              <a:t>Bitwise (binary) operators: &amp;,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make arithmetic expressions</a:t>
            </a:r>
          </a:p>
          <a:p>
            <a:pPr lvl="1"/>
            <a:r>
              <a:rPr lang="en-US" dirty="0"/>
              <a:t>Work with numeric operands</a:t>
            </a:r>
          </a:p>
          <a:p>
            <a:r>
              <a:rPr lang="en-US" dirty="0"/>
              <a:t>Several operators are</a:t>
            </a:r>
          </a:p>
          <a:p>
            <a:pPr lvl="1"/>
            <a:r>
              <a:rPr lang="en-US" dirty="0"/>
              <a:t>Add: +</a:t>
            </a:r>
          </a:p>
          <a:p>
            <a:pPr lvl="1"/>
            <a:r>
              <a:rPr lang="en-US" dirty="0"/>
              <a:t>Minus: -</a:t>
            </a:r>
          </a:p>
          <a:p>
            <a:pPr lvl="1"/>
            <a:r>
              <a:rPr lang="en-US" dirty="0"/>
              <a:t>Multiply: *</a:t>
            </a:r>
          </a:p>
          <a:p>
            <a:pPr lvl="1"/>
            <a:r>
              <a:rPr lang="en-US" dirty="0"/>
              <a:t>Division: /</a:t>
            </a:r>
          </a:p>
          <a:p>
            <a:pPr lvl="1"/>
            <a:r>
              <a:rPr lang="en-US" dirty="0"/>
              <a:t>Modulus: %</a:t>
            </a:r>
          </a:p>
          <a:p>
            <a:r>
              <a:rPr lang="en-US" dirty="0"/>
              <a:t>Modulus example: 10%3 = 1;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 Program to test the modulus operator. E.g., display the result of </a:t>
            </a:r>
          </a:p>
          <a:p>
            <a:pPr lvl="1"/>
            <a:r>
              <a:rPr lang="en-US" dirty="0"/>
              <a:t>1%3</a:t>
            </a:r>
          </a:p>
          <a:p>
            <a:pPr lvl="1"/>
            <a:r>
              <a:rPr lang="en-US" dirty="0"/>
              <a:t>2%3</a:t>
            </a:r>
          </a:p>
          <a:p>
            <a:pPr lvl="1"/>
            <a:r>
              <a:rPr lang="en-US" dirty="0"/>
              <a:t>3%3</a:t>
            </a:r>
          </a:p>
          <a:p>
            <a:pPr lvl="1"/>
            <a:r>
              <a:rPr lang="en-US" dirty="0"/>
              <a:t>4%3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7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Plus plus operator (++)/minus minus operator (--) is used to increase/decrease the operand by 1</a:t>
            </a:r>
          </a:p>
          <a:p>
            <a:pPr lvl="1"/>
            <a:r>
              <a:rPr lang="en-US" sz="2400" dirty="0"/>
              <a:t>E.g., x++ means x = x + 1;</a:t>
            </a:r>
          </a:p>
          <a:p>
            <a:pPr lvl="1"/>
            <a:r>
              <a:rPr lang="en-US" sz="2400" dirty="0"/>
              <a:t>E.g., x</a:t>
            </a:r>
            <a:r>
              <a:rPr lang="uk-UA" sz="2400" dirty="0"/>
              <a:t>--</a:t>
            </a:r>
            <a:r>
              <a:rPr lang="en-US" sz="2400" dirty="0"/>
              <a:t> means x = x – 1;</a:t>
            </a:r>
          </a:p>
          <a:p>
            <a:r>
              <a:rPr lang="en-US" sz="2800" dirty="0"/>
              <a:t>The place of these operators matters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operators: ++, --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38388" y="3992263"/>
          <a:ext cx="36322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3632200" imgH="1816100" progId="Word.Document.12">
                  <p:embed/>
                </p:oleObj>
              </mc:Choice>
              <mc:Fallback>
                <p:oleObj name="Document" r:id="rId3" imgW="3632200" imgH="18161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8388" y="3992263"/>
                        <a:ext cx="3632200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72225" y="3977833"/>
          <a:ext cx="36322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5" imgW="3632200" imgH="1816100" progId="Word.Document.12">
                  <p:embed/>
                </p:oleObj>
              </mc:Choice>
              <mc:Fallback>
                <p:oleObj name="Document" r:id="rId5" imgW="3632200" imgH="18161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2225" y="3977833"/>
                        <a:ext cx="3632200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38388" y="5794263"/>
            <a:ext cx="36322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225" y="5794263"/>
            <a:ext cx="36322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062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Used to make logical expressions</a:t>
            </a:r>
          </a:p>
          <a:p>
            <a:pPr lvl="1"/>
            <a:r>
              <a:rPr lang="en-US" sz="1800" dirty="0"/>
              <a:t>Work with logical operands (true, false)</a:t>
            </a:r>
          </a:p>
          <a:p>
            <a:r>
              <a:rPr lang="en-US" sz="2000" dirty="0"/>
              <a:t>Several operators are</a:t>
            </a:r>
          </a:p>
          <a:p>
            <a:pPr lvl="1"/>
            <a:r>
              <a:rPr lang="en-US" sz="1800" dirty="0"/>
              <a:t>AND operator: &amp;&amp;</a:t>
            </a:r>
          </a:p>
          <a:p>
            <a:pPr lvl="1"/>
            <a:r>
              <a:rPr lang="en-US" sz="1800" dirty="0"/>
              <a:t>OR operator: ||</a:t>
            </a:r>
          </a:p>
          <a:p>
            <a:pPr lvl="1"/>
            <a:r>
              <a:rPr lang="en-US" sz="1800" dirty="0"/>
              <a:t>NOT operator: !</a:t>
            </a:r>
          </a:p>
          <a:p>
            <a:r>
              <a:rPr lang="en-US" sz="2000" dirty="0"/>
              <a:t>TRUTH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Operator and Expression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24334" y="3982917"/>
          <a:ext cx="7009494" cy="1828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94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436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||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36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36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36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436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50907" y="5904630"/>
            <a:ext cx="856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that in C programming, </a:t>
            </a:r>
            <a:r>
              <a:rPr lang="en-US" i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rgbClr val="FF0000"/>
                </a:solidFill>
              </a:rPr>
              <a:t> is represented as 0 and </a:t>
            </a:r>
            <a:r>
              <a:rPr lang="en-US" i="1" dirty="0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rgbClr val="FF0000"/>
                </a:solidFill>
              </a:rPr>
              <a:t> is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84459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713</Words>
  <Application>Microsoft Macintosh PowerPoint</Application>
  <PresentationFormat>Widescreen</PresentationFormat>
  <Paragraphs>180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Consolas</vt:lpstr>
      <vt:lpstr>Tahoma</vt:lpstr>
      <vt:lpstr>Verdana</vt:lpstr>
      <vt:lpstr>Wingdings</vt:lpstr>
      <vt:lpstr>Office Theme</vt:lpstr>
      <vt:lpstr>SoftUni3_1</vt:lpstr>
      <vt:lpstr>Document</vt:lpstr>
      <vt:lpstr>PowerPoint Presentation</vt:lpstr>
      <vt:lpstr>Objectives</vt:lpstr>
      <vt:lpstr>Assignment operator</vt:lpstr>
      <vt:lpstr>Expression</vt:lpstr>
      <vt:lpstr>Operators</vt:lpstr>
      <vt:lpstr>Arithmetic operators</vt:lpstr>
      <vt:lpstr>Activity</vt:lpstr>
      <vt:lpstr>Unary operators: ++, --</vt:lpstr>
      <vt:lpstr>Logical operators</vt:lpstr>
      <vt:lpstr>Activity</vt:lpstr>
      <vt:lpstr>Relational/Comparison operators</vt:lpstr>
      <vt:lpstr>Activity</vt:lpstr>
      <vt:lpstr>Binary/bitwise operators (Advanced)</vt:lpstr>
      <vt:lpstr>Activity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40</cp:revision>
  <dcterms:created xsi:type="dcterms:W3CDTF">2015-08-26T02:19:51Z</dcterms:created>
  <dcterms:modified xsi:type="dcterms:W3CDTF">2021-05-03T11:04:43Z</dcterms:modified>
</cp:coreProperties>
</file>