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75" r:id="rId11"/>
    <p:sldId id="270" r:id="rId12"/>
    <p:sldId id="265" r:id="rId13"/>
    <p:sldId id="266" r:id="rId14"/>
    <p:sldId id="276" r:id="rId15"/>
    <p:sldId id="267" r:id="rId16"/>
    <p:sldId id="277" r:id="rId17"/>
    <p:sldId id="268" r:id="rId18"/>
    <p:sldId id="269" r:id="rId19"/>
    <p:sldId id="271" r:id="rId20"/>
    <p:sldId id="278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03/05/2021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08: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Create a program to</a:t>
            </a:r>
          </a:p>
          <a:p>
            <a:pPr lvl="1"/>
            <a:r>
              <a:rPr lang="en-US" dirty="0"/>
              <a:t>Ask user to input two integers</a:t>
            </a:r>
          </a:p>
          <a:p>
            <a:pPr lvl="1"/>
            <a:r>
              <a:rPr lang="en-US" dirty="0"/>
              <a:t>Find and display the larger 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Find maximum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https://i.ytimg.com/vi/_7yldqVEOIg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60" y="2148681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5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condition is evaluated sequentially </a:t>
            </a:r>
          </a:p>
          <a:p>
            <a:pPr lvl="1"/>
            <a:r>
              <a:rPr lang="en-US" dirty="0"/>
              <a:t>From the top of the ladder and moving downwards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if ladder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0932" y="3345857"/>
            <a:ext cx="7738534" cy="209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Courier New" charset="0"/>
                <a:cs typeface="Arial" charset="0"/>
              </a:rPr>
              <a:t>if</a:t>
            </a:r>
            <a:r>
              <a:rPr lang="en-US" dirty="0">
                <a:latin typeface="Courier New" charset="0"/>
                <a:cs typeface="Arial" charset="0"/>
              </a:rPr>
              <a:t> (condition){</a:t>
            </a:r>
          </a:p>
          <a:p>
            <a:pPr algn="just">
              <a:lnSpc>
                <a:spcPct val="90000"/>
              </a:lnSpc>
            </a:pPr>
            <a:r>
              <a:rPr lang="en-US" i="1" dirty="0">
                <a:latin typeface="Courier New" charset="0"/>
                <a:cs typeface="Arial" charset="0"/>
              </a:rPr>
              <a:t>	//one or more statements;</a:t>
            </a:r>
            <a:endParaRPr lang="en-US" dirty="0">
              <a:latin typeface="Courier New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}</a:t>
            </a:r>
            <a:r>
              <a:rPr lang="en-US" b="1" dirty="0">
                <a:latin typeface="Courier New" charset="0"/>
                <a:cs typeface="Arial" charset="0"/>
              </a:rPr>
              <a:t>else if</a:t>
            </a:r>
            <a:r>
              <a:rPr lang="en-US" dirty="0">
                <a:latin typeface="Courier New" charset="0"/>
                <a:cs typeface="Arial" charset="0"/>
              </a:rPr>
              <a:t> (condition) {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</a:t>
            </a:r>
            <a:r>
              <a:rPr lang="en-US" i="1" dirty="0">
                <a:latin typeface="Courier New" charset="0"/>
                <a:cs typeface="Arial" charset="0"/>
              </a:rPr>
              <a:t>//one or more statements;</a:t>
            </a:r>
            <a:r>
              <a:rPr lang="en-US" dirty="0">
                <a:latin typeface="Courier New" charset="0"/>
                <a:cs typeface="Arial" charset="0"/>
              </a:rPr>
              <a:t>		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…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}</a:t>
            </a:r>
            <a:r>
              <a:rPr lang="en-US" b="1" dirty="0">
                <a:latin typeface="Courier New" charset="0"/>
                <a:cs typeface="Arial" charset="0"/>
              </a:rPr>
              <a:t>else</a:t>
            </a:r>
            <a:r>
              <a:rPr lang="en-US" dirty="0">
                <a:latin typeface="Courier New" charset="0"/>
                <a:cs typeface="Arial" charset="0"/>
              </a:rPr>
              <a:t> {</a:t>
            </a:r>
          </a:p>
          <a:p>
            <a:pPr algn="just">
              <a:lnSpc>
                <a:spcPct val="90000"/>
              </a:lnSpc>
            </a:pPr>
            <a:r>
              <a:rPr lang="en-US" i="1" dirty="0">
                <a:latin typeface="Courier New" charset="0"/>
                <a:cs typeface="Arial" charset="0"/>
              </a:rPr>
              <a:t>	//one or more statements;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85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43875B-07EB-C249-8984-BAAC00CE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if-else if ladder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79619" y="1878292"/>
            <a:ext cx="7772400" cy="4216539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 dirty="0">
                <a:latin typeface="Courier New" charset="0"/>
              </a:rPr>
              <a:t>	void main()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 dirty="0">
                <a:latin typeface="Courier New" charset="0"/>
              </a:rPr>
              <a:t>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 dirty="0">
                <a:latin typeface="Courier New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x;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</a:t>
            </a:r>
            <a:r>
              <a:rPr lang="en-US" dirty="0" err="1">
                <a:latin typeface="Courier New" charset="0"/>
              </a:rPr>
              <a:t>printf</a:t>
            </a:r>
            <a:r>
              <a:rPr lang="en-US" dirty="0">
                <a:latin typeface="Courier New" charset="0"/>
              </a:rPr>
              <a:t>(</a:t>
            </a:r>
            <a:r>
              <a:rPr lang="ja-JP" altLang="en-US" dirty="0">
                <a:latin typeface="Courier New" charset="0"/>
              </a:rPr>
              <a:t>“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Enter your choice (1 - 3) : </a:t>
            </a:r>
            <a:r>
              <a:rPr lang="ja-JP" altLang="en-US" dirty="0">
                <a:latin typeface="Courier New" charset="0"/>
              </a:rPr>
              <a:t>“</a:t>
            </a:r>
            <a:r>
              <a:rPr lang="en-US" altLang="ja-JP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</a:t>
            </a:r>
            <a:r>
              <a:rPr lang="en-US" dirty="0" err="1">
                <a:latin typeface="Courier New" charset="0"/>
              </a:rPr>
              <a:t>scanf</a:t>
            </a:r>
            <a:r>
              <a:rPr lang="en-US" dirty="0">
                <a:latin typeface="Courier New" charset="0"/>
              </a:rPr>
              <a:t>(</a:t>
            </a:r>
            <a:r>
              <a:rPr lang="ja-JP" altLang="en-US" dirty="0">
                <a:latin typeface="Courier New" charset="0"/>
              </a:rPr>
              <a:t>“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%d</a:t>
            </a:r>
            <a:r>
              <a:rPr lang="ja-JP" altLang="en-US" dirty="0">
                <a:latin typeface="Courier New" charset="0"/>
              </a:rPr>
              <a:t>”</a:t>
            </a:r>
            <a:r>
              <a:rPr lang="en-US" altLang="ja-JP" dirty="0">
                <a:latin typeface="Courier New" charset="0"/>
              </a:rPr>
              <a:t>, &amp;x);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dirty="0">
                <a:latin typeface="Courier New" charset="0"/>
              </a:rPr>
              <a:t> (x == 1)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	</a:t>
            </a:r>
            <a:r>
              <a:rPr lang="en-US" dirty="0" err="1">
                <a:latin typeface="Courier New" charset="0"/>
              </a:rPr>
              <a:t>printf</a:t>
            </a:r>
            <a:r>
              <a:rPr lang="en-US" dirty="0">
                <a:latin typeface="Courier New" charset="0"/>
              </a:rPr>
              <a:t> (</a:t>
            </a:r>
            <a:r>
              <a:rPr lang="ja-JP" altLang="en-US" dirty="0">
                <a:latin typeface="Courier New" charset="0"/>
              </a:rPr>
              <a:t>“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\</a:t>
            </a:r>
            <a:r>
              <a:rPr lang="en-US" altLang="ja-JP" sz="2000" dirty="0" err="1">
                <a:solidFill>
                  <a:srgbClr val="A31515"/>
                </a:solidFill>
                <a:latin typeface="Courier New" charset="0"/>
                <a:cs typeface="Calibri" charset="0"/>
              </a:rPr>
              <a:t>nYour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 choice is one</a:t>
            </a:r>
            <a:r>
              <a:rPr lang="ja-JP" altLang="en-US" dirty="0">
                <a:latin typeface="Courier New" charset="0"/>
              </a:rPr>
              <a:t>”</a:t>
            </a:r>
            <a:r>
              <a:rPr lang="en-US" altLang="ja-JP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charset="0"/>
              </a:rPr>
              <a:t>else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dirty="0">
                <a:latin typeface="Courier New" charset="0"/>
              </a:rPr>
              <a:t> ( x == 2)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	</a:t>
            </a:r>
            <a:r>
              <a:rPr lang="en-US" dirty="0" err="1">
                <a:latin typeface="Courier New" charset="0"/>
              </a:rPr>
              <a:t>printf</a:t>
            </a:r>
            <a:r>
              <a:rPr lang="en-US" dirty="0">
                <a:latin typeface="Courier New" charset="0"/>
              </a:rPr>
              <a:t> (</a:t>
            </a:r>
            <a:r>
              <a:rPr lang="ja-JP" altLang="en-US" dirty="0">
                <a:latin typeface="Courier New" charset="0"/>
              </a:rPr>
              <a:t>“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\</a:t>
            </a:r>
            <a:r>
              <a:rPr lang="en-US" altLang="ja-JP" sz="2000" dirty="0" err="1">
                <a:solidFill>
                  <a:srgbClr val="A31515"/>
                </a:solidFill>
                <a:latin typeface="Courier New" charset="0"/>
                <a:cs typeface="Calibri" charset="0"/>
              </a:rPr>
              <a:t>nYour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 choice is two</a:t>
            </a:r>
            <a:r>
              <a:rPr lang="ja-JP" altLang="en-US" dirty="0">
                <a:latin typeface="Courier New" charset="0"/>
              </a:rPr>
              <a:t>”</a:t>
            </a:r>
            <a:r>
              <a:rPr lang="en-US" altLang="ja-JP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charset="0"/>
              </a:rPr>
              <a:t>else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dirty="0">
                <a:latin typeface="Courier New" charset="0"/>
              </a:rPr>
              <a:t> ( x == 3)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	</a:t>
            </a:r>
            <a:r>
              <a:rPr lang="en-US" dirty="0" err="1">
                <a:latin typeface="Courier New" charset="0"/>
              </a:rPr>
              <a:t>printf</a:t>
            </a:r>
            <a:r>
              <a:rPr lang="en-US" dirty="0">
                <a:latin typeface="Courier New" charset="0"/>
              </a:rPr>
              <a:t> (</a:t>
            </a:r>
            <a:r>
              <a:rPr lang="ja-JP" altLang="en-US" dirty="0">
                <a:latin typeface="Courier New" charset="0"/>
              </a:rPr>
              <a:t>“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\</a:t>
            </a:r>
            <a:r>
              <a:rPr lang="en-US" altLang="ja-JP" sz="2000" dirty="0" err="1">
                <a:solidFill>
                  <a:srgbClr val="A31515"/>
                </a:solidFill>
                <a:latin typeface="Courier New" charset="0"/>
                <a:cs typeface="Calibri" charset="0"/>
              </a:rPr>
              <a:t>nYour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 choice is three</a:t>
            </a:r>
            <a:r>
              <a:rPr lang="ja-JP" altLang="en-US" dirty="0">
                <a:latin typeface="Courier New" charset="0"/>
              </a:rPr>
              <a:t>”</a:t>
            </a:r>
            <a:r>
              <a:rPr lang="en-US" altLang="ja-JP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charset="0"/>
              </a:rPr>
              <a:t>else</a:t>
            </a:r>
            <a:r>
              <a:rPr lang="en-US" dirty="0">
                <a:latin typeface="Courier New" charset="0"/>
              </a:rPr>
              <a:t> 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>
                <a:latin typeface="Courier New" charset="0"/>
              </a:rPr>
              <a:t>			</a:t>
            </a:r>
            <a:r>
              <a:rPr lang="en-US" dirty="0" err="1">
                <a:latin typeface="Courier New" charset="0"/>
              </a:rPr>
              <a:t>printf</a:t>
            </a:r>
            <a:r>
              <a:rPr lang="en-US" dirty="0">
                <a:latin typeface="Courier New" charset="0"/>
              </a:rPr>
              <a:t> (</a:t>
            </a:r>
            <a:r>
              <a:rPr lang="ja-JP" altLang="en-US" dirty="0">
                <a:latin typeface="Courier New" charset="0"/>
              </a:rPr>
              <a:t>“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\</a:t>
            </a:r>
            <a:r>
              <a:rPr lang="en-US" altLang="ja-JP" sz="2000" dirty="0" err="1">
                <a:solidFill>
                  <a:srgbClr val="A31515"/>
                </a:solidFill>
                <a:latin typeface="Courier New" charset="0"/>
                <a:cs typeface="Calibri" charset="0"/>
              </a:rPr>
              <a:t>nInvalid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 choice</a:t>
            </a:r>
            <a:r>
              <a:rPr lang="ja-JP" altLang="en-US" dirty="0">
                <a:latin typeface="Courier New" charset="0"/>
              </a:rPr>
              <a:t>“</a:t>
            </a:r>
            <a:r>
              <a:rPr lang="en-US" altLang="ja-JP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 dirty="0">
                <a:latin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5458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program to find grade classification</a:t>
            </a:r>
          </a:p>
          <a:p>
            <a:pPr lvl="1"/>
            <a:r>
              <a:rPr lang="en-US" dirty="0"/>
              <a:t>Ask user to input a grade (ranging from 0 to 100)</a:t>
            </a:r>
          </a:p>
          <a:p>
            <a:pPr lvl="1"/>
            <a:r>
              <a:rPr lang="en-US" dirty="0"/>
              <a:t>If that grade is &lt; 40 -&gt; Fail</a:t>
            </a:r>
          </a:p>
          <a:p>
            <a:pPr lvl="1"/>
            <a:r>
              <a:rPr lang="en-US" dirty="0"/>
              <a:t>If that grade is &gt;= 40 and &lt; 50 -&gt; 3</a:t>
            </a:r>
            <a:r>
              <a:rPr lang="en-US" baseline="30000" dirty="0"/>
              <a:t>rd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If that grade is &gt;= 50 and &lt; 60 -&gt; 2</a:t>
            </a:r>
            <a:r>
              <a:rPr lang="en-US" baseline="30000" dirty="0"/>
              <a:t>nd</a:t>
            </a:r>
            <a:r>
              <a:rPr lang="en-US" dirty="0"/>
              <a:t> class 2</a:t>
            </a:r>
            <a:r>
              <a:rPr lang="en-US" baseline="30000" dirty="0"/>
              <a:t>nd</a:t>
            </a:r>
            <a:r>
              <a:rPr lang="en-US" dirty="0"/>
              <a:t>  division</a:t>
            </a:r>
          </a:p>
          <a:p>
            <a:pPr lvl="1"/>
            <a:r>
              <a:rPr lang="en-US" dirty="0"/>
              <a:t>If that grade is &gt;= 60 and &lt; 70 -&gt; 2</a:t>
            </a:r>
            <a:r>
              <a:rPr lang="en-US" baseline="30000" dirty="0"/>
              <a:t>nd</a:t>
            </a:r>
            <a:r>
              <a:rPr lang="en-US" dirty="0"/>
              <a:t> class 1</a:t>
            </a:r>
            <a:r>
              <a:rPr lang="en-US" baseline="30000" dirty="0"/>
              <a:t>st</a:t>
            </a:r>
            <a:r>
              <a:rPr lang="en-US" dirty="0"/>
              <a:t> division</a:t>
            </a:r>
          </a:p>
          <a:p>
            <a:pPr lvl="1"/>
            <a:r>
              <a:rPr lang="en-US" dirty="0"/>
              <a:t>If that grade is &gt;= 70 -&gt; first class</a:t>
            </a:r>
          </a:p>
          <a:p>
            <a:pPr lvl="1"/>
            <a:r>
              <a:rPr lang="en-US" dirty="0"/>
              <a:t>And display corresponding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if-else if ladder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This operator takes 3 expressions/operands</a:t>
            </a:r>
          </a:p>
          <a:p>
            <a:r>
              <a:rPr lang="en-US" dirty="0"/>
              <a:t> It is more efficient form for expressing simple if statement</a:t>
            </a:r>
          </a:p>
          <a:p>
            <a:r>
              <a:rPr lang="en-US" dirty="0"/>
              <a:t> General form</a:t>
            </a:r>
          </a:p>
          <a:p>
            <a:pPr lvl="1"/>
            <a:r>
              <a:rPr lang="en-US" dirty="0"/>
              <a:t>[variable = ] expr1 ? Expr2 : expr3</a:t>
            </a:r>
          </a:p>
          <a:p>
            <a:r>
              <a:rPr lang="en-US" dirty="0"/>
              <a:t>This simply states</a:t>
            </a:r>
          </a:p>
          <a:p>
            <a:pPr lvl="1"/>
            <a:r>
              <a:rPr lang="en-US" dirty="0"/>
              <a:t>if(expr1 is true) then expr2 else expr3</a:t>
            </a:r>
          </a:p>
          <a:p>
            <a:r>
              <a:rPr lang="en-US" dirty="0"/>
              <a:t> Where</a:t>
            </a:r>
          </a:p>
          <a:p>
            <a:pPr lvl="1"/>
            <a:r>
              <a:rPr lang="en-US" dirty="0"/>
              <a:t>expr2 is evaluated, if the value of expr1 is non-zero (true)</a:t>
            </a:r>
          </a:p>
          <a:p>
            <a:pPr lvl="1"/>
            <a:r>
              <a:rPr lang="en-US" dirty="0"/>
              <a:t>expr3 is evaluated, if the value of expr1 is zero (false)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Conditional/Ternary/? :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411BD-EE4B-164D-AE1C-5F307618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ternary operator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840892"/>
            <a:ext cx="77724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 dirty="0">
                <a:latin typeface="Courier New" charset="0"/>
              </a:rPr>
              <a:t>	void main()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 dirty="0">
                <a:latin typeface="Courier New" charset="0"/>
              </a:rPr>
              <a:t>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 dirty="0">
                <a:latin typeface="Courier New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x;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>
                <a:latin typeface="Courier New" charset="0"/>
              </a:rPr>
              <a:t>		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</a:t>
            </a:r>
            <a:r>
              <a:rPr lang="ja-JP" altLang="en-US" sz="2000" dirty="0">
                <a:latin typeface="Courier New" charset="0"/>
              </a:rPr>
              <a:t>“</a:t>
            </a:r>
            <a:r>
              <a:rPr lang="en-US" altLang="ja-JP" sz="2200" dirty="0">
                <a:solidFill>
                  <a:srgbClr val="A31515"/>
                </a:solidFill>
                <a:latin typeface="Courier New" charset="0"/>
                <a:cs typeface="Calibri" charset="0"/>
              </a:rPr>
              <a:t>Enter a number from 1 to 10: </a:t>
            </a:r>
            <a:r>
              <a:rPr lang="ja-JP" altLang="en-US" sz="2000" dirty="0">
                <a:latin typeface="Courier New" charset="0"/>
              </a:rPr>
              <a:t>“</a:t>
            </a:r>
            <a:r>
              <a:rPr lang="en-US" altLang="ja-JP" sz="2000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>
                <a:latin typeface="Courier New" charset="0"/>
              </a:rPr>
              <a:t>		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</a:t>
            </a:r>
            <a:r>
              <a:rPr lang="ja-JP" altLang="en-US" sz="2000" dirty="0">
                <a:latin typeface="Courier New" charset="0"/>
              </a:rPr>
              <a:t>“</a:t>
            </a:r>
            <a:r>
              <a:rPr lang="en-US" altLang="ja-JP" sz="2200" dirty="0">
                <a:solidFill>
                  <a:srgbClr val="A31515"/>
                </a:solidFill>
                <a:latin typeface="Courier New" charset="0"/>
                <a:cs typeface="Calibri" charset="0"/>
              </a:rPr>
              <a:t>%d</a:t>
            </a:r>
            <a:r>
              <a:rPr lang="ja-JP" altLang="en-US" sz="2000" dirty="0">
                <a:latin typeface="Courier New" charset="0"/>
              </a:rPr>
              <a:t>”</a:t>
            </a:r>
            <a:r>
              <a:rPr lang="en-US" altLang="ja-JP" sz="2000" dirty="0">
                <a:latin typeface="Courier New" charset="0"/>
              </a:rPr>
              <a:t>, &amp;x);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>
                <a:latin typeface="Courier New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result = (x &gt;= 1 &amp;&amp; x &lt;= 10)? 1 : 0;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altLang="ja-JP" sz="2000" dirty="0">
                <a:solidFill>
                  <a:srgbClr val="000000"/>
                </a:solidFill>
                <a:latin typeface="Courier New" charset="0"/>
              </a:rPr>
              <a:t>		if(result){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altLang="ja-JP" sz="2000" dirty="0">
                <a:solidFill>
                  <a:srgbClr val="000000"/>
                </a:solidFill>
                <a:latin typeface="Courier New" charset="0"/>
              </a:rPr>
              <a:t>			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</a:t>
            </a:r>
            <a:r>
              <a:rPr lang="ja-JP" altLang="en-US" sz="2000" dirty="0">
                <a:latin typeface="Courier New" charset="0"/>
              </a:rPr>
              <a:t>“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Valid input</a:t>
            </a:r>
            <a:r>
              <a:rPr lang="ja-JP" altLang="en-US" sz="2000" dirty="0">
                <a:latin typeface="Courier New" charset="0"/>
              </a:rPr>
              <a:t>“</a:t>
            </a:r>
            <a:r>
              <a:rPr lang="en-US" altLang="ja-JP" sz="2000" dirty="0">
                <a:latin typeface="Courier New" charset="0"/>
              </a:rPr>
              <a:t>);</a:t>
            </a:r>
            <a:endParaRPr lang="en-US" altLang="ja-JP" sz="2000" dirty="0">
              <a:solidFill>
                <a:srgbClr val="000000"/>
              </a:solidFill>
              <a:latin typeface="Courier New" charset="0"/>
            </a:endParaRP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altLang="ja-JP" sz="2000" dirty="0">
                <a:solidFill>
                  <a:srgbClr val="000000"/>
                </a:solidFill>
                <a:latin typeface="Courier New" charset="0"/>
              </a:rPr>
              <a:t>		}else{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altLang="ja-JP" sz="2000" dirty="0">
                <a:solidFill>
                  <a:srgbClr val="000000"/>
                </a:solidFill>
                <a:latin typeface="Courier New" charset="0"/>
              </a:rPr>
              <a:t>			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</a:t>
            </a:r>
            <a:r>
              <a:rPr lang="ja-JP" altLang="en-US" sz="2000" dirty="0">
                <a:latin typeface="Courier New" charset="0"/>
              </a:rPr>
              <a:t>“</a:t>
            </a:r>
            <a:r>
              <a:rPr lang="en-US" altLang="ja-JP" sz="2000" dirty="0">
                <a:solidFill>
                  <a:srgbClr val="A31515"/>
                </a:solidFill>
                <a:latin typeface="Courier New" charset="0"/>
                <a:cs typeface="Calibri" charset="0"/>
              </a:rPr>
              <a:t>Invalid input</a:t>
            </a:r>
            <a:r>
              <a:rPr lang="ja-JP" altLang="en-US" sz="2000" dirty="0">
                <a:latin typeface="Courier New" charset="0"/>
              </a:rPr>
              <a:t>“</a:t>
            </a:r>
            <a:r>
              <a:rPr lang="en-US" altLang="ja-JP" sz="2000" dirty="0">
                <a:latin typeface="Courier New" charset="0"/>
              </a:rPr>
              <a:t>);</a:t>
            </a:r>
            <a:r>
              <a:rPr lang="en-US" altLang="ja-JP" sz="2000" dirty="0">
                <a:solidFill>
                  <a:srgbClr val="000000"/>
                </a:solidFill>
                <a:latin typeface="Courier New" charset="0"/>
              </a:rPr>
              <a:t>		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altLang="ja-JP" sz="2000" dirty="0">
                <a:solidFill>
                  <a:srgbClr val="000000"/>
                </a:solidFill>
                <a:latin typeface="Courier New" charset="0"/>
              </a:rPr>
              <a:t>		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 dirty="0">
                <a:latin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2384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to</a:t>
            </a:r>
          </a:p>
          <a:p>
            <a:pPr lvl="1"/>
            <a:r>
              <a:rPr lang="en-US" dirty="0"/>
              <a:t>Ask user to input two integers</a:t>
            </a:r>
          </a:p>
          <a:p>
            <a:pPr lvl="1"/>
            <a:r>
              <a:rPr lang="en-US" dirty="0"/>
              <a:t>Find the larger one using Ternary operator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8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place of </a:t>
            </a:r>
            <a:r>
              <a:rPr lang="en-US" b="1" dirty="0">
                <a:latin typeface="Courier New" charset="0"/>
              </a:rPr>
              <a:t>if-else-if</a:t>
            </a:r>
            <a:r>
              <a:rPr lang="en-US" dirty="0"/>
              <a:t> statements</a:t>
            </a:r>
          </a:p>
          <a:p>
            <a:r>
              <a:rPr lang="en-US" dirty="0"/>
              <a:t>Used in situations where the expression being evaluated results in multiple values.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404" y="2998996"/>
            <a:ext cx="5850670" cy="3043786"/>
            <a:chOff x="1714006" y="3632201"/>
            <a:chExt cx="5850670" cy="30437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7176" y="3632201"/>
              <a:ext cx="2857500" cy="2857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006" y="3769621"/>
              <a:ext cx="2513613" cy="2906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457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972B0-1167-E241-B306-5C743B1B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form of 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46960" y="2069806"/>
            <a:ext cx="7738534" cy="358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Courier New" charset="0"/>
                <a:cs typeface="Arial" charset="0"/>
              </a:rPr>
              <a:t>switch</a:t>
            </a:r>
            <a:r>
              <a:rPr lang="en-US" dirty="0">
                <a:latin typeface="Courier New" charset="0"/>
                <a:cs typeface="Arial" charset="0"/>
              </a:rPr>
              <a:t>(expression){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</a:t>
            </a:r>
            <a:r>
              <a:rPr lang="en-US" b="1" dirty="0">
                <a:latin typeface="Courier New" charset="0"/>
                <a:cs typeface="Arial" charset="0"/>
              </a:rPr>
              <a:t>case</a:t>
            </a:r>
            <a:r>
              <a:rPr lang="en-US" dirty="0">
                <a:latin typeface="Courier New" charset="0"/>
                <a:cs typeface="Arial" charset="0"/>
              </a:rPr>
              <a:t> item1: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	</a:t>
            </a:r>
            <a:r>
              <a:rPr lang="en-US" i="1" dirty="0">
                <a:latin typeface="Courier New" charset="0"/>
                <a:cs typeface="Arial" charset="0"/>
              </a:rPr>
              <a:t>//one or more statements;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	break;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</a:t>
            </a:r>
            <a:r>
              <a:rPr lang="en-US" b="1" dirty="0">
                <a:latin typeface="Courier New" charset="0"/>
                <a:cs typeface="Arial" charset="0"/>
              </a:rPr>
              <a:t>case</a:t>
            </a:r>
            <a:r>
              <a:rPr lang="en-US" dirty="0">
                <a:latin typeface="Courier New" charset="0"/>
                <a:cs typeface="Arial" charset="0"/>
              </a:rPr>
              <a:t> item2: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	</a:t>
            </a:r>
            <a:r>
              <a:rPr lang="en-US" i="1" dirty="0">
                <a:latin typeface="Courier New" charset="0"/>
                <a:cs typeface="Arial" charset="0"/>
              </a:rPr>
              <a:t>//one or more statements;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	break;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</a:t>
            </a:r>
            <a:r>
              <a:rPr lang="en-US" b="1" dirty="0">
                <a:latin typeface="Courier New" charset="0"/>
                <a:cs typeface="Arial" charset="0"/>
              </a:rPr>
              <a:t>case</a:t>
            </a:r>
            <a:r>
              <a:rPr lang="en-US" dirty="0">
                <a:latin typeface="Courier New" charset="0"/>
                <a:cs typeface="Arial" charset="0"/>
              </a:rPr>
              <a:t> </a:t>
            </a:r>
            <a:r>
              <a:rPr lang="en-US" dirty="0" err="1">
                <a:latin typeface="Courier New" charset="0"/>
                <a:cs typeface="Arial" charset="0"/>
              </a:rPr>
              <a:t>itemn</a:t>
            </a:r>
            <a:r>
              <a:rPr lang="en-US" dirty="0">
                <a:latin typeface="Courier New" charset="0"/>
                <a:cs typeface="Arial" charset="0"/>
              </a:rPr>
              <a:t>: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	</a:t>
            </a:r>
            <a:r>
              <a:rPr lang="en-US" i="1" dirty="0">
                <a:latin typeface="Courier New" charset="0"/>
                <a:cs typeface="Arial" charset="0"/>
              </a:rPr>
              <a:t>//one or more statements;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	break;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</a:t>
            </a:r>
            <a:r>
              <a:rPr lang="en-US" b="1" dirty="0">
                <a:latin typeface="Courier New" charset="0"/>
                <a:cs typeface="Arial" charset="0"/>
              </a:rPr>
              <a:t>default</a:t>
            </a:r>
            <a:r>
              <a:rPr lang="en-US" dirty="0">
                <a:latin typeface="Courier New" charset="0"/>
                <a:cs typeface="Arial" charset="0"/>
              </a:rPr>
              <a:t>: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	</a:t>
            </a:r>
            <a:r>
              <a:rPr lang="en-US" i="1" dirty="0">
                <a:latin typeface="Courier New" charset="0"/>
                <a:cs typeface="Arial" charset="0"/>
              </a:rPr>
              <a:t>//one or more statements;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		break;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urier New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1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5C528-24AC-8541-983C-BF3699E5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438400" y="1827208"/>
            <a:ext cx="7772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charset="0"/>
              </a:rPr>
              <a:t>void main(){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x;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</a:rPr>
              <a:t>	</a:t>
            </a:r>
            <a:r>
              <a:rPr lang="en-US" sz="1400" dirty="0" err="1">
                <a:latin typeface="Courier New" charset="0"/>
              </a:rPr>
              <a:t>printf</a:t>
            </a:r>
            <a:r>
              <a:rPr lang="en-US" sz="1400" dirty="0">
                <a:latin typeface="Courier New" charset="0"/>
              </a:rPr>
              <a:t>(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solidFill>
                  <a:srgbClr val="A31515"/>
                </a:solidFill>
                <a:latin typeface="Courier New" charset="0"/>
                <a:cs typeface="Calibri" charset="0"/>
              </a:rPr>
              <a:t>Enter a number from 0 to 3: 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</a:rPr>
              <a:t>	</a:t>
            </a:r>
            <a:r>
              <a:rPr lang="en-US" sz="1400" dirty="0" err="1">
                <a:latin typeface="Courier New" charset="0"/>
              </a:rPr>
              <a:t>scanf</a:t>
            </a:r>
            <a:r>
              <a:rPr lang="en-US" sz="1400" dirty="0">
                <a:latin typeface="Courier New" charset="0"/>
              </a:rPr>
              <a:t>(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solidFill>
                  <a:srgbClr val="A31515"/>
                </a:solidFill>
                <a:latin typeface="Courier New" charset="0"/>
                <a:cs typeface="Calibri" charset="0"/>
              </a:rPr>
              <a:t>%d</a:t>
            </a:r>
            <a:r>
              <a:rPr lang="ja-JP" altLang="en-US" sz="1400" dirty="0">
                <a:latin typeface="Courier New" charset="0"/>
              </a:rPr>
              <a:t>”</a:t>
            </a:r>
            <a:r>
              <a:rPr lang="en-US" altLang="ja-JP" sz="1400" dirty="0">
                <a:latin typeface="Courier New" charset="0"/>
              </a:rPr>
              <a:t>, &amp;x);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switch</a:t>
            </a:r>
            <a:r>
              <a:rPr lang="en-US" sz="1400" dirty="0">
                <a:latin typeface="Courier New" charset="0"/>
                <a:cs typeface="Arial" charset="0"/>
              </a:rPr>
              <a:t>(expression){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case</a:t>
            </a:r>
            <a:r>
              <a:rPr lang="en-US" sz="1400" dirty="0">
                <a:latin typeface="Courier New" charset="0"/>
                <a:cs typeface="Arial" charset="0"/>
              </a:rPr>
              <a:t> 0: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</a:rPr>
              <a:t>		</a:t>
            </a:r>
            <a:r>
              <a:rPr lang="en-US" sz="1400" dirty="0" err="1">
                <a:latin typeface="Courier New" charset="0"/>
              </a:rPr>
              <a:t>printf</a:t>
            </a:r>
            <a:r>
              <a:rPr lang="en-US" sz="1400" dirty="0">
                <a:latin typeface="Courier New" charset="0"/>
              </a:rPr>
              <a:t>(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solidFill>
                  <a:srgbClr val="A31515"/>
                </a:solidFill>
                <a:latin typeface="Courier New" charset="0"/>
                <a:cs typeface="Calibri" charset="0"/>
              </a:rPr>
              <a:t>The fan is off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break</a:t>
            </a:r>
            <a:r>
              <a:rPr lang="en-US" sz="1400" dirty="0">
                <a:latin typeface="Courier New" charset="0"/>
                <a:cs typeface="Arial" charset="0"/>
              </a:rPr>
              <a:t>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case</a:t>
            </a:r>
            <a:r>
              <a:rPr lang="en-US" sz="1400" dirty="0">
                <a:latin typeface="Courier New" charset="0"/>
                <a:cs typeface="Arial" charset="0"/>
              </a:rPr>
              <a:t> 1: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</a:rPr>
              <a:t>		</a:t>
            </a:r>
            <a:r>
              <a:rPr lang="en-US" sz="1400" dirty="0" err="1">
                <a:latin typeface="Courier New" charset="0"/>
              </a:rPr>
              <a:t>printf</a:t>
            </a:r>
            <a:r>
              <a:rPr lang="en-US" sz="1400" dirty="0">
                <a:latin typeface="Courier New" charset="0"/>
              </a:rPr>
              <a:t>(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solidFill>
                  <a:srgbClr val="A31515"/>
                </a:solidFill>
                <a:latin typeface="Courier New" charset="0"/>
                <a:cs typeface="Calibri" charset="0"/>
              </a:rPr>
              <a:t>The fan is running with speed one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break</a:t>
            </a:r>
            <a:r>
              <a:rPr lang="en-US" sz="1400" dirty="0">
                <a:latin typeface="Courier New" charset="0"/>
                <a:cs typeface="Arial" charset="0"/>
              </a:rPr>
              <a:t>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case</a:t>
            </a:r>
            <a:r>
              <a:rPr lang="en-US" sz="1400" dirty="0">
                <a:latin typeface="Courier New" charset="0"/>
                <a:cs typeface="Arial" charset="0"/>
              </a:rPr>
              <a:t> 2: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</a:rPr>
              <a:t>		</a:t>
            </a:r>
            <a:r>
              <a:rPr lang="en-US" sz="1400" dirty="0" err="1">
                <a:latin typeface="Courier New" charset="0"/>
              </a:rPr>
              <a:t>printf</a:t>
            </a:r>
            <a:r>
              <a:rPr lang="en-US" sz="1400" dirty="0">
                <a:latin typeface="Courier New" charset="0"/>
              </a:rPr>
              <a:t>(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solidFill>
                  <a:srgbClr val="A31515"/>
                </a:solidFill>
                <a:latin typeface="Courier New" charset="0"/>
                <a:cs typeface="Calibri" charset="0"/>
              </a:rPr>
              <a:t>The fan is running with speed two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break</a:t>
            </a:r>
            <a:r>
              <a:rPr lang="en-US" sz="1400" dirty="0">
                <a:latin typeface="Courier New" charset="0"/>
                <a:cs typeface="Arial" charset="0"/>
              </a:rPr>
              <a:t>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case</a:t>
            </a:r>
            <a:r>
              <a:rPr lang="en-US" sz="1400" dirty="0">
                <a:latin typeface="Courier New" charset="0"/>
                <a:cs typeface="Arial" charset="0"/>
              </a:rPr>
              <a:t> 3: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</a:rPr>
              <a:t>		</a:t>
            </a:r>
            <a:r>
              <a:rPr lang="en-US" sz="1400" dirty="0" err="1">
                <a:latin typeface="Courier New" charset="0"/>
              </a:rPr>
              <a:t>printf</a:t>
            </a:r>
            <a:r>
              <a:rPr lang="en-US" sz="1400" dirty="0">
                <a:latin typeface="Courier New" charset="0"/>
              </a:rPr>
              <a:t>(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solidFill>
                  <a:srgbClr val="A31515"/>
                </a:solidFill>
                <a:latin typeface="Courier New" charset="0"/>
                <a:cs typeface="Calibri" charset="0"/>
              </a:rPr>
              <a:t>The fan is running with speed three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break</a:t>
            </a:r>
            <a:r>
              <a:rPr lang="en-US" sz="1400" dirty="0">
                <a:latin typeface="Courier New" charset="0"/>
                <a:cs typeface="Arial" charset="0"/>
              </a:rPr>
              <a:t>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default</a:t>
            </a:r>
            <a:r>
              <a:rPr lang="en-US" sz="1400" dirty="0">
                <a:latin typeface="Courier New" charset="0"/>
                <a:cs typeface="Arial" charset="0"/>
              </a:rPr>
              <a:t>: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</a:rPr>
              <a:t>		</a:t>
            </a:r>
            <a:r>
              <a:rPr lang="en-US" sz="1400" dirty="0" err="1">
                <a:latin typeface="Courier New" charset="0"/>
              </a:rPr>
              <a:t>printf</a:t>
            </a:r>
            <a:r>
              <a:rPr lang="en-US" sz="1400" dirty="0">
                <a:latin typeface="Courier New" charset="0"/>
              </a:rPr>
              <a:t>(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solidFill>
                  <a:srgbClr val="A31515"/>
                </a:solidFill>
                <a:latin typeface="Courier New" charset="0"/>
                <a:cs typeface="Calibri" charset="0"/>
              </a:rPr>
              <a:t>Invalid input</a:t>
            </a:r>
            <a:r>
              <a:rPr lang="ja-JP" altLang="en-US" sz="1400" dirty="0">
                <a:latin typeface="Courier New" charset="0"/>
              </a:rPr>
              <a:t>“</a:t>
            </a:r>
            <a:r>
              <a:rPr lang="en-US" altLang="ja-JP" sz="1400" dirty="0">
                <a:latin typeface="Courier New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urier New" charset="0"/>
              </a:rPr>
              <a:t>break</a:t>
            </a:r>
            <a:r>
              <a:rPr lang="en-US" sz="1400" dirty="0">
                <a:latin typeface="Courier New" charset="0"/>
                <a:cs typeface="Arial" charset="0"/>
              </a:rPr>
              <a:t>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dirty="0">
                <a:latin typeface="Courier New" charset="0"/>
                <a:cs typeface="Arial" charset="0"/>
              </a:rPr>
              <a:t>	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Basic programming constructs</a:t>
            </a:r>
          </a:p>
          <a:p>
            <a:r>
              <a:rPr lang="en-US" dirty="0"/>
              <a:t> Sequence</a:t>
            </a:r>
          </a:p>
          <a:p>
            <a:r>
              <a:rPr lang="en-US" dirty="0"/>
              <a:t> Selection statements</a:t>
            </a:r>
          </a:p>
          <a:p>
            <a:r>
              <a:rPr lang="en-US" dirty="0"/>
              <a:t> 'if' statements</a:t>
            </a:r>
          </a:p>
          <a:p>
            <a:r>
              <a:rPr lang="en-US" dirty="0"/>
              <a:t> Conditional/ternary/?: operator</a:t>
            </a:r>
          </a:p>
          <a:p>
            <a:r>
              <a:rPr lang="en-US" dirty="0"/>
              <a:t> Switch statement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to</a:t>
            </a:r>
          </a:p>
          <a:p>
            <a:pPr lvl="1"/>
            <a:r>
              <a:rPr lang="en-US" dirty="0"/>
              <a:t>Ask user to input two numbers</a:t>
            </a:r>
          </a:p>
          <a:p>
            <a:pPr lvl="1"/>
            <a:r>
              <a:rPr lang="en-US" dirty="0"/>
              <a:t>Ask user to input one of these arithmetic operators represented by character (‘+’, ‘-’, ‘*’, ‘/’)</a:t>
            </a:r>
          </a:p>
          <a:p>
            <a:pPr lvl="1"/>
            <a:r>
              <a:rPr lang="en-US" dirty="0"/>
              <a:t>Display “invalid operator” if user inputs the wrong character</a:t>
            </a:r>
          </a:p>
          <a:p>
            <a:pPr lvl="1"/>
            <a:r>
              <a:rPr lang="en-US" dirty="0"/>
              <a:t>Else, display the corresponding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Arithmetic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Make a program to</a:t>
            </a:r>
          </a:p>
          <a:p>
            <a:pPr lvl="1"/>
            <a:r>
              <a:rPr lang="en-US" dirty="0"/>
              <a:t>Ask user to input a character</a:t>
            </a:r>
          </a:p>
          <a:p>
            <a:pPr lvl="1"/>
            <a:r>
              <a:rPr lang="en-US" dirty="0"/>
              <a:t>Display an error message if user inputs a non alphabet character (check with ASCII e.g.,  ‘a’ &lt; c &lt;‘z’ for lower case characters)</a:t>
            </a:r>
          </a:p>
          <a:p>
            <a:pPr lvl="1"/>
            <a:r>
              <a:rPr lang="en-US" dirty="0"/>
              <a:t>If the character is alphabet, check if it is a vowel (‘a’, ‘e’, ‘</a:t>
            </a:r>
            <a:r>
              <a:rPr lang="en-US" dirty="0" err="1"/>
              <a:t>i</a:t>
            </a:r>
            <a:r>
              <a:rPr lang="en-US" dirty="0"/>
              <a:t>’, ‘o’, ‘u’) or a consonant</a:t>
            </a:r>
          </a:p>
          <a:p>
            <a:pPr lvl="1"/>
            <a:r>
              <a:rPr lang="en-US" dirty="0"/>
              <a:t>Display the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vowels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programming constructs</a:t>
            </a:r>
          </a:p>
          <a:p>
            <a:r>
              <a:rPr lang="en-US" dirty="0"/>
              <a:t>Sequence</a:t>
            </a:r>
          </a:p>
          <a:p>
            <a:r>
              <a:rPr lang="en-US" dirty="0"/>
              <a:t>Selection statements</a:t>
            </a:r>
          </a:p>
          <a:p>
            <a:r>
              <a:rPr lang="en-US" dirty="0"/>
              <a:t>'if' statements</a:t>
            </a:r>
          </a:p>
          <a:p>
            <a:r>
              <a:rPr lang="en-US" dirty="0"/>
              <a:t>Conditional/ternary/?: operator</a:t>
            </a:r>
          </a:p>
          <a:p>
            <a:r>
              <a:rPr lang="en-US"/>
              <a:t>Switch statement 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Basic programming constructs are</a:t>
            </a:r>
          </a:p>
          <a:p>
            <a:pPr lvl="1"/>
            <a:r>
              <a:rPr lang="en-US" dirty="0"/>
              <a:t>Sequence, selection, and iteration (looping)</a:t>
            </a:r>
          </a:p>
          <a:p>
            <a:r>
              <a:rPr lang="en-US" dirty="0"/>
              <a:t> Sequence construct</a:t>
            </a:r>
          </a:p>
          <a:p>
            <a:pPr lvl="1"/>
            <a:r>
              <a:rPr lang="en-US" dirty="0"/>
              <a:t>Instructions are executed in the same order as they appear</a:t>
            </a:r>
          </a:p>
          <a:p>
            <a:r>
              <a:rPr lang="en-US" dirty="0"/>
              <a:t> Selection structure</a:t>
            </a:r>
          </a:p>
          <a:p>
            <a:pPr lvl="1"/>
            <a:r>
              <a:rPr lang="en-US" dirty="0"/>
              <a:t>Control flow can be changed by evaluating conditions</a:t>
            </a:r>
          </a:p>
          <a:p>
            <a:r>
              <a:rPr lang="en-US" dirty="0"/>
              <a:t> Iterative structure</a:t>
            </a:r>
          </a:p>
          <a:p>
            <a:pPr lvl="1"/>
            <a:r>
              <a:rPr lang="en-US" dirty="0"/>
              <a:t>A group of instructions is executed repeatedly</a:t>
            </a:r>
          </a:p>
          <a:p>
            <a:pPr lvl="1"/>
            <a:r>
              <a:rPr lang="en-US" dirty="0"/>
              <a:t>Until some condition is satisfied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Programming Constructs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466" y="4983288"/>
            <a:ext cx="3101945" cy="8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Simple statement (expression statement)</a:t>
            </a:r>
          </a:p>
          <a:p>
            <a:pPr lvl="1"/>
            <a:r>
              <a:rPr lang="en-US" dirty="0"/>
              <a:t>It is terminated by a semicolon (;)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int</a:t>
            </a:r>
            <a:r>
              <a:rPr lang="en-US" dirty="0"/>
              <a:t> a = 8;</a:t>
            </a:r>
          </a:p>
          <a:p>
            <a:r>
              <a:rPr lang="en-US" dirty="0"/>
              <a:t> Compound statements/blocks</a:t>
            </a:r>
          </a:p>
          <a:p>
            <a:pPr lvl="1"/>
            <a:r>
              <a:rPr lang="en-US" dirty="0"/>
              <a:t>Used to group statements into a single executable unit</a:t>
            </a:r>
          </a:p>
          <a:p>
            <a:pPr lvl="1"/>
            <a:r>
              <a:rPr lang="en-US" dirty="0"/>
              <a:t>Includes of one or more statements enclosed within {}</a:t>
            </a:r>
          </a:p>
          <a:p>
            <a:pPr lvl="1"/>
            <a:r>
              <a:rPr lang="en-US" dirty="0"/>
              <a:t>E.g.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a = 10;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b = 11;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r = </a:t>
            </a:r>
            <a:r>
              <a:rPr lang="en-US" dirty="0" err="1"/>
              <a:t>a+b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399235" cy="4525963"/>
          </a:xfrm>
        </p:spPr>
        <p:txBody>
          <a:bodyPr/>
          <a:lstStyle/>
          <a:p>
            <a:r>
              <a:rPr lang="en-US" dirty="0"/>
              <a:t> A program, which consists of</a:t>
            </a:r>
          </a:p>
          <a:p>
            <a:pPr lvl="1"/>
            <a:r>
              <a:rPr lang="en-US" dirty="0"/>
              <a:t>Declaration statements</a:t>
            </a:r>
          </a:p>
          <a:p>
            <a:pPr lvl="1"/>
            <a:r>
              <a:rPr lang="en-US" dirty="0"/>
              <a:t>Input-output statements</a:t>
            </a:r>
          </a:p>
          <a:p>
            <a:pPr lvl="1"/>
            <a:r>
              <a:rPr lang="en-US" dirty="0"/>
              <a:t>One or more simple expression statements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83" y="100013"/>
            <a:ext cx="1384300" cy="153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3165" y="1722369"/>
            <a:ext cx="5981125" cy="341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r>
              <a:rPr lang="en-US" dirty="0"/>
              <a:t>	// declare a variable of type string</a:t>
            </a:r>
          </a:p>
          <a:p>
            <a:r>
              <a:rPr lang="en-US" dirty="0"/>
              <a:t>	char s[10]; // s cannot have more than 10 characters</a:t>
            </a:r>
          </a:p>
          <a:p>
            <a:r>
              <a:rPr lang="en-US" dirty="0"/>
              <a:t>	// ask user to enter a name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a name: ");</a:t>
            </a:r>
          </a:p>
          <a:p>
            <a:r>
              <a:rPr lang="en-US" dirty="0"/>
              <a:t>	// use gets to get a string from console</a:t>
            </a:r>
          </a:p>
          <a:p>
            <a:r>
              <a:rPr lang="en-US" dirty="0"/>
              <a:t>	gets(s);</a:t>
            </a:r>
          </a:p>
          <a:p>
            <a:r>
              <a:rPr lang="en-US" dirty="0"/>
              <a:t>	// print result: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("Here is a name: \n");</a:t>
            </a:r>
          </a:p>
          <a:p>
            <a:r>
              <a:rPr lang="en-US" dirty="0"/>
              <a:t>	puts(s);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37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 Used to alter normal flow of control</a:t>
            </a:r>
          </a:p>
          <a:p>
            <a:r>
              <a:rPr lang="en-US" dirty="0"/>
              <a:t> Provides ability to decide order of execution</a:t>
            </a:r>
          </a:p>
          <a:p>
            <a:r>
              <a:rPr lang="en-US" dirty="0"/>
              <a:t> Selection constructs in C are</a:t>
            </a:r>
          </a:p>
          <a:p>
            <a:pPr lvl="1"/>
            <a:r>
              <a:rPr lang="en-US" dirty="0"/>
              <a:t>“if” statement</a:t>
            </a:r>
          </a:p>
          <a:p>
            <a:pPr lvl="1"/>
            <a:r>
              <a:rPr lang="en-US" dirty="0"/>
              <a:t>Conditional/Ternary operator statement (? </a:t>
            </a:r>
            <a:r>
              <a:rPr lang="is-IS" dirty="0">
                <a:sym typeface="Wingdings"/>
              </a:rPr>
              <a:t>: )</a:t>
            </a:r>
          </a:p>
          <a:p>
            <a:pPr lvl="1"/>
            <a:r>
              <a:rPr lang="is-IS" dirty="0">
                <a:sym typeface="Wingdings"/>
              </a:rPr>
              <a:t>“switch”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Selection/Conditional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52533" y="4425434"/>
            <a:ext cx="4823883" cy="1664730"/>
            <a:chOff x="2161117" y="4888469"/>
            <a:chExt cx="4823883" cy="1664730"/>
          </a:xfrm>
        </p:grpSpPr>
        <p:pic>
          <p:nvPicPr>
            <p:cNvPr id="5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117" y="4888469"/>
              <a:ext cx="2222500" cy="166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300" y="5029199"/>
              <a:ext cx="19177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30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Allows us to establish decision-making in the programs</a:t>
            </a:r>
          </a:p>
          <a:p>
            <a:r>
              <a:rPr lang="en-US" dirty="0"/>
              <a:t> Allow programs to test certain condition and make decision about which code block to be executed</a:t>
            </a:r>
          </a:p>
          <a:p>
            <a:r>
              <a:rPr lang="en-US" dirty="0"/>
              <a:t> The if statement has two basic forms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if-else if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“if”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6D208BD-DE12-1649-B203-6660A065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if-else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667660" y="2076571"/>
            <a:ext cx="4814356" cy="1614486"/>
            <a:chOff x="2143660" y="1462616"/>
            <a:chExt cx="4814356" cy="1614486"/>
          </a:xfrm>
        </p:grpSpPr>
        <p:sp>
          <p:nvSpPr>
            <p:cNvPr id="4" name="Freeform 3"/>
            <p:cNvSpPr/>
            <p:nvPr/>
          </p:nvSpPr>
          <p:spPr>
            <a:xfrm>
              <a:off x="4380448" y="1537229"/>
              <a:ext cx="1220787" cy="687387"/>
            </a:xfrm>
            <a:custGeom>
              <a:avLst/>
              <a:gdLst>
                <a:gd name="connsiteX0" fmla="*/ 0 w 1221017"/>
                <a:gd name="connsiteY0" fmla="*/ 194505 h 686907"/>
                <a:gd name="connsiteX1" fmla="*/ 686813 w 1221017"/>
                <a:gd name="connsiteY1" fmla="*/ 135 h 686907"/>
                <a:gd name="connsiteX2" fmla="*/ 1153327 w 1221017"/>
                <a:gd name="connsiteY2" fmla="*/ 220421 h 686907"/>
                <a:gd name="connsiteX3" fmla="*/ 1218120 w 1221017"/>
                <a:gd name="connsiteY3" fmla="*/ 686907 h 68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017" h="686907">
                  <a:moveTo>
                    <a:pt x="0" y="194505"/>
                  </a:moveTo>
                  <a:cubicBezTo>
                    <a:pt x="247296" y="95160"/>
                    <a:pt x="494592" y="-4184"/>
                    <a:pt x="686813" y="135"/>
                  </a:cubicBezTo>
                  <a:cubicBezTo>
                    <a:pt x="879034" y="4454"/>
                    <a:pt x="1064776" y="105959"/>
                    <a:pt x="1153327" y="220421"/>
                  </a:cubicBezTo>
                  <a:cubicBezTo>
                    <a:pt x="1241878" y="334883"/>
                    <a:pt x="1218120" y="686907"/>
                    <a:pt x="1218120" y="686907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43660" y="1462616"/>
              <a:ext cx="1387475" cy="1512888"/>
            </a:xfrm>
            <a:custGeom>
              <a:avLst/>
              <a:gdLst>
                <a:gd name="connsiteX0" fmla="*/ 1387713 w 1387713"/>
                <a:gd name="connsiteY0" fmla="*/ 256000 h 1512922"/>
                <a:gd name="connsiteX1" fmla="*/ 519479 w 1387713"/>
                <a:gd name="connsiteY1" fmla="*/ 9799 h 1512922"/>
                <a:gd name="connsiteX2" fmla="*/ 14088 w 1387713"/>
                <a:gd name="connsiteY2" fmla="*/ 554033 h 1512922"/>
                <a:gd name="connsiteX3" fmla="*/ 182552 w 1387713"/>
                <a:gd name="connsiteY3" fmla="*/ 1279679 h 1512922"/>
                <a:gd name="connsiteX4" fmla="*/ 623148 w 1387713"/>
                <a:gd name="connsiteY4" fmla="*/ 1512922 h 15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7713" h="1512922">
                  <a:moveTo>
                    <a:pt x="1387713" y="256000"/>
                  </a:moveTo>
                  <a:cubicBezTo>
                    <a:pt x="1068064" y="108063"/>
                    <a:pt x="748416" y="-39873"/>
                    <a:pt x="519479" y="9799"/>
                  </a:cubicBezTo>
                  <a:cubicBezTo>
                    <a:pt x="290542" y="59471"/>
                    <a:pt x="70242" y="342386"/>
                    <a:pt x="14088" y="554033"/>
                  </a:cubicBezTo>
                  <a:cubicBezTo>
                    <a:pt x="-42066" y="765680"/>
                    <a:pt x="81042" y="1119864"/>
                    <a:pt x="182552" y="1279679"/>
                  </a:cubicBezTo>
                  <a:cubicBezTo>
                    <a:pt x="284062" y="1439494"/>
                    <a:pt x="623148" y="1512922"/>
                    <a:pt x="623148" y="1512922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4153435" y="1626129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800"/>
                <a:t>true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3315235" y="1615016"/>
              <a:ext cx="65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07749" y="1876773"/>
              <a:ext cx="4250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4138" lvl="4" algn="just"/>
              <a:r>
                <a:rPr lang="en-US" b="1" dirty="0">
                  <a:latin typeface="Courier New" charset="0"/>
                  <a:cs typeface="Arial" charset="0"/>
                </a:rPr>
                <a:t>if</a:t>
              </a:r>
              <a:r>
                <a:rPr lang="en-US" dirty="0">
                  <a:latin typeface="Courier New" charset="0"/>
                  <a:cs typeface="Arial" charset="0"/>
                </a:rPr>
                <a:t> (condition){</a:t>
              </a:r>
            </a:p>
            <a:p>
              <a:pPr marL="84138" lvl="4" algn="just"/>
              <a:r>
                <a:rPr lang="en-US" dirty="0">
                  <a:latin typeface="Courier New" charset="0"/>
                  <a:cs typeface="Arial" charset="0"/>
                </a:rPr>
                <a:t>	</a:t>
              </a:r>
              <a:r>
                <a:rPr lang="en-US" i="1" dirty="0">
                  <a:latin typeface="Courier New" charset="0"/>
                  <a:cs typeface="Arial" charset="0"/>
                </a:rPr>
                <a:t>//one or more statements;</a:t>
              </a:r>
            </a:p>
            <a:p>
              <a:pPr marL="84138" lvl="4" algn="just"/>
              <a:r>
                <a:rPr lang="en-US" dirty="0">
                  <a:latin typeface="Courier New" charset="0"/>
                  <a:cs typeface="Arial" charset="0"/>
                </a:rPr>
                <a:t>}</a:t>
              </a:r>
            </a:p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1361" y="4033512"/>
            <a:ext cx="5457293" cy="2195306"/>
            <a:chOff x="2247360" y="4033512"/>
            <a:chExt cx="5457293" cy="2195306"/>
          </a:xfrm>
        </p:grpSpPr>
        <p:sp>
          <p:nvSpPr>
            <p:cNvPr id="9" name="Freeform 8"/>
            <p:cNvSpPr/>
            <p:nvPr/>
          </p:nvSpPr>
          <p:spPr>
            <a:xfrm>
              <a:off x="4484148" y="4108125"/>
              <a:ext cx="1220787" cy="687387"/>
            </a:xfrm>
            <a:custGeom>
              <a:avLst/>
              <a:gdLst>
                <a:gd name="connsiteX0" fmla="*/ 0 w 1221017"/>
                <a:gd name="connsiteY0" fmla="*/ 194505 h 686907"/>
                <a:gd name="connsiteX1" fmla="*/ 686813 w 1221017"/>
                <a:gd name="connsiteY1" fmla="*/ 135 h 686907"/>
                <a:gd name="connsiteX2" fmla="*/ 1153327 w 1221017"/>
                <a:gd name="connsiteY2" fmla="*/ 220421 h 686907"/>
                <a:gd name="connsiteX3" fmla="*/ 1218120 w 1221017"/>
                <a:gd name="connsiteY3" fmla="*/ 686907 h 68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017" h="686907">
                  <a:moveTo>
                    <a:pt x="0" y="194505"/>
                  </a:moveTo>
                  <a:cubicBezTo>
                    <a:pt x="247296" y="95160"/>
                    <a:pt x="494592" y="-4184"/>
                    <a:pt x="686813" y="135"/>
                  </a:cubicBezTo>
                  <a:cubicBezTo>
                    <a:pt x="879034" y="4454"/>
                    <a:pt x="1064776" y="105959"/>
                    <a:pt x="1153327" y="220421"/>
                  </a:cubicBezTo>
                  <a:cubicBezTo>
                    <a:pt x="1241878" y="334883"/>
                    <a:pt x="1218120" y="686907"/>
                    <a:pt x="1218120" y="686907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7360" y="4033512"/>
              <a:ext cx="1387475" cy="1512888"/>
            </a:xfrm>
            <a:custGeom>
              <a:avLst/>
              <a:gdLst>
                <a:gd name="connsiteX0" fmla="*/ 1387713 w 1387713"/>
                <a:gd name="connsiteY0" fmla="*/ 256000 h 1512922"/>
                <a:gd name="connsiteX1" fmla="*/ 519479 w 1387713"/>
                <a:gd name="connsiteY1" fmla="*/ 9799 h 1512922"/>
                <a:gd name="connsiteX2" fmla="*/ 14088 w 1387713"/>
                <a:gd name="connsiteY2" fmla="*/ 554033 h 1512922"/>
                <a:gd name="connsiteX3" fmla="*/ 182552 w 1387713"/>
                <a:gd name="connsiteY3" fmla="*/ 1279679 h 1512922"/>
                <a:gd name="connsiteX4" fmla="*/ 623148 w 1387713"/>
                <a:gd name="connsiteY4" fmla="*/ 1512922 h 15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7713" h="1512922">
                  <a:moveTo>
                    <a:pt x="1387713" y="256000"/>
                  </a:moveTo>
                  <a:cubicBezTo>
                    <a:pt x="1068064" y="108063"/>
                    <a:pt x="748416" y="-39873"/>
                    <a:pt x="519479" y="9799"/>
                  </a:cubicBezTo>
                  <a:cubicBezTo>
                    <a:pt x="290542" y="59471"/>
                    <a:pt x="70242" y="342386"/>
                    <a:pt x="14088" y="554033"/>
                  </a:cubicBezTo>
                  <a:cubicBezTo>
                    <a:pt x="-42066" y="765680"/>
                    <a:pt x="81042" y="1119864"/>
                    <a:pt x="182552" y="1279679"/>
                  </a:cubicBezTo>
                  <a:cubicBezTo>
                    <a:pt x="284062" y="1439494"/>
                    <a:pt x="623148" y="1512922"/>
                    <a:pt x="623148" y="1512922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257135" y="4197025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800"/>
                <a:t>true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3418935" y="4185912"/>
              <a:ext cx="65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8382" y="4442560"/>
              <a:ext cx="4876271" cy="1786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algn="just">
                <a:lnSpc>
                  <a:spcPct val="105000"/>
                </a:lnSpc>
              </a:pPr>
              <a:r>
                <a:rPr lang="en-US" sz="2100" b="1" dirty="0">
                  <a:latin typeface="Courier New" charset="0"/>
                  <a:cs typeface="Arial" charset="0"/>
                </a:rPr>
                <a:t>if</a:t>
              </a:r>
              <a:r>
                <a:rPr lang="en-US" sz="2100" dirty="0">
                  <a:latin typeface="Courier New" charset="0"/>
                  <a:cs typeface="Arial" charset="0"/>
                </a:rPr>
                <a:t> (condition){</a:t>
              </a:r>
            </a:p>
            <a:p>
              <a:pPr marL="0" lvl="2" algn="just">
                <a:lnSpc>
                  <a:spcPct val="105000"/>
                </a:lnSpc>
              </a:pPr>
              <a:r>
                <a:rPr lang="en-US" sz="2100" i="1" dirty="0">
                  <a:latin typeface="Courier New" charset="0"/>
                  <a:cs typeface="Arial" charset="0"/>
                </a:rPr>
                <a:t>	//one or more statements;	</a:t>
              </a:r>
            </a:p>
            <a:p>
              <a:pPr marL="0" lvl="2" algn="just">
                <a:lnSpc>
                  <a:spcPct val="105000"/>
                </a:lnSpc>
              </a:pPr>
              <a:r>
                <a:rPr lang="en-US" sz="2100" dirty="0">
                  <a:latin typeface="Courier New" charset="0"/>
                  <a:cs typeface="Arial" charset="0"/>
                </a:rPr>
                <a:t>}</a:t>
              </a:r>
              <a:r>
                <a:rPr lang="en-US" sz="2100" b="1" dirty="0">
                  <a:latin typeface="Courier New" charset="0"/>
                  <a:cs typeface="Arial" charset="0"/>
                </a:rPr>
                <a:t>else</a:t>
              </a:r>
              <a:r>
                <a:rPr lang="en-US" sz="2100" dirty="0">
                  <a:latin typeface="Courier New" charset="0"/>
                  <a:cs typeface="Arial" charset="0"/>
                </a:rPr>
                <a:t>	{</a:t>
              </a:r>
            </a:p>
            <a:p>
              <a:pPr marL="0" lvl="2" algn="just">
                <a:lnSpc>
                  <a:spcPct val="105000"/>
                </a:lnSpc>
              </a:pPr>
              <a:r>
                <a:rPr lang="en-US" sz="2100" i="1" dirty="0">
                  <a:latin typeface="Courier New" charset="0"/>
                  <a:cs typeface="Arial" charset="0"/>
                </a:rPr>
                <a:t>	//one or more statements;</a:t>
              </a:r>
            </a:p>
            <a:p>
              <a:pPr marL="0" lvl="2" algn="just">
                <a:lnSpc>
                  <a:spcPct val="105000"/>
                </a:lnSpc>
              </a:pPr>
              <a:r>
                <a:rPr lang="en-US" sz="2100" dirty="0">
                  <a:latin typeface="Courier New" charset="0"/>
                  <a:cs typeface="Arial" charset="0"/>
                </a:rPr>
                <a:t>}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252134" y="3938672"/>
            <a:ext cx="7958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9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void main()</a:t>
            </a:r>
            <a:endParaRPr lang="en-US" sz="18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{</a:t>
            </a:r>
            <a:endParaRPr lang="en-US" sz="18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1800" dirty="0">
                <a:latin typeface="Courier New" charset="0"/>
                <a:cs typeface="Calibri" charset="0"/>
              </a:rPr>
              <a:t> x;</a:t>
            </a:r>
            <a:endParaRPr lang="en-US" sz="18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	</a:t>
            </a:r>
            <a:r>
              <a:rPr lang="en-US" sz="1800" dirty="0" err="1">
                <a:latin typeface="Courier New" charset="0"/>
                <a:cs typeface="Calibri" charset="0"/>
              </a:rPr>
              <a:t>printf</a:t>
            </a:r>
            <a:r>
              <a:rPr lang="en-US" sz="1800" dirty="0">
                <a:latin typeface="Courier New" charset="0"/>
                <a:cs typeface="Calibri" charset="0"/>
              </a:rPr>
              <a:t>(“</a:t>
            </a:r>
            <a:r>
              <a:rPr lang="en-US" sz="1800" dirty="0">
                <a:solidFill>
                  <a:srgbClr val="A31515"/>
                </a:solidFill>
                <a:latin typeface="Courier New" charset="0"/>
                <a:cs typeface="Calibri" charset="0"/>
              </a:rPr>
              <a:t>Please input x: 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cs typeface="Calibri" charset="0"/>
              </a:rPr>
              <a:t>"</a:t>
            </a:r>
            <a:r>
              <a:rPr lang="en-US" sz="1800" dirty="0">
                <a:latin typeface="Courier New" charset="0"/>
                <a:cs typeface="Calibri" charset="0"/>
              </a:rPr>
              <a:t>);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	</a:t>
            </a:r>
            <a:r>
              <a:rPr lang="en-US" sz="1800" dirty="0" err="1">
                <a:latin typeface="Courier New" charset="0"/>
                <a:cs typeface="Calibri" charset="0"/>
              </a:rPr>
              <a:t>scanf</a:t>
            </a:r>
            <a:r>
              <a:rPr lang="en-US" sz="1800" dirty="0">
                <a:latin typeface="Courier New" charset="0"/>
                <a:cs typeface="Calibri" charset="0"/>
              </a:rPr>
              <a:t>(“</a:t>
            </a:r>
            <a:r>
              <a:rPr lang="en-US" sz="1800" dirty="0">
                <a:solidFill>
                  <a:srgbClr val="A31515"/>
                </a:solidFill>
                <a:latin typeface="Courier New" charset="0"/>
                <a:cs typeface="Calibri" charset="0"/>
              </a:rPr>
              <a:t>%d</a:t>
            </a:r>
            <a:r>
              <a:rPr lang="en-US" sz="1800" dirty="0">
                <a:latin typeface="Courier New" charset="0"/>
                <a:cs typeface="Calibri" charset="0"/>
              </a:rPr>
              <a:t>”, &amp;x);</a:t>
            </a:r>
            <a:endParaRPr lang="en-US" sz="18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urier New" charset="0"/>
                <a:cs typeface="Calibri" charset="0"/>
              </a:rPr>
              <a:t>if</a:t>
            </a:r>
            <a:r>
              <a:rPr lang="en-US" sz="1800" dirty="0">
                <a:latin typeface="Courier New" charset="0"/>
                <a:cs typeface="Calibri" charset="0"/>
              </a:rPr>
              <a:t>(x &gt; 10){</a:t>
            </a:r>
            <a:endParaRPr lang="en-US" sz="18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		</a:t>
            </a:r>
            <a:r>
              <a:rPr lang="en-US" sz="1800" dirty="0" err="1">
                <a:latin typeface="Courier New" charset="0"/>
                <a:cs typeface="Calibri" charset="0"/>
              </a:rPr>
              <a:t>printf</a:t>
            </a:r>
            <a:r>
              <a:rPr lang="en-US" sz="1800" dirty="0">
                <a:latin typeface="Courier New" charset="0"/>
                <a:cs typeface="Calibri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cs typeface="Calibri" charset="0"/>
              </a:rPr>
              <a:t>”</a:t>
            </a:r>
            <a:r>
              <a:rPr lang="en-US" sz="1800" dirty="0">
                <a:solidFill>
                  <a:srgbClr val="A31515"/>
                </a:solidFill>
                <a:latin typeface="Courier New" charset="0"/>
                <a:cs typeface="Calibri" charset="0"/>
              </a:rPr>
              <a:t>x is greater than 10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cs typeface="Calibri" charset="0"/>
              </a:rPr>
              <a:t>"</a:t>
            </a:r>
            <a:r>
              <a:rPr lang="en-US" sz="1800" dirty="0">
                <a:latin typeface="Courier New" charset="0"/>
                <a:cs typeface="Calibri" charset="0"/>
              </a:rPr>
              <a:t>);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	} else {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		</a:t>
            </a:r>
            <a:r>
              <a:rPr lang="en-US" sz="1800" dirty="0" err="1">
                <a:latin typeface="Courier New" charset="0"/>
                <a:cs typeface="Calibri" charset="0"/>
              </a:rPr>
              <a:t>printf</a:t>
            </a:r>
            <a:r>
              <a:rPr lang="en-US" sz="1800" dirty="0">
                <a:latin typeface="Courier New" charset="0"/>
                <a:cs typeface="Calibri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cs typeface="Calibri" charset="0"/>
              </a:rPr>
              <a:t>”</a:t>
            </a:r>
            <a:r>
              <a:rPr lang="en-US" sz="1800" dirty="0">
                <a:solidFill>
                  <a:srgbClr val="A31515"/>
                </a:solidFill>
                <a:latin typeface="Courier New" charset="0"/>
                <a:cs typeface="Calibri" charset="0"/>
              </a:rPr>
              <a:t>x is smaller than or equal to 10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cs typeface="Calibri" charset="0"/>
              </a:rPr>
              <a:t>"</a:t>
            </a:r>
            <a:r>
              <a:rPr lang="en-US" sz="1800" dirty="0">
                <a:latin typeface="Courier New" charset="0"/>
                <a:cs typeface="Calibri" charset="0"/>
              </a:rPr>
              <a:t>);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	}</a:t>
            </a:r>
            <a:endParaRPr lang="en-US" sz="18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1800" dirty="0">
                <a:latin typeface="Courier New" charset="0"/>
                <a:cs typeface="Calibri" charset="0"/>
              </a:rPr>
              <a:t>}</a:t>
            </a:r>
            <a:endParaRPr lang="en-US" sz="1800" dirty="0">
              <a:latin typeface="Calibri" charset="0"/>
              <a:cs typeface="Calibri" charset="0"/>
            </a:endParaRPr>
          </a:p>
          <a:p>
            <a:pPr marL="0" indent="0">
              <a:buNone/>
            </a:pPr>
            <a:endParaRPr lang="en-US" sz="18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simple if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07750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C74960-9042-D248-B86F-743D6C6822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3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1353</Words>
  <Application>Microsoft Macintosh PowerPoint</Application>
  <PresentationFormat>Widescreen</PresentationFormat>
  <Paragraphs>228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Courier New</vt:lpstr>
      <vt:lpstr>Tahoma</vt:lpstr>
      <vt:lpstr>Verdana</vt:lpstr>
      <vt:lpstr>Wingdings</vt:lpstr>
      <vt:lpstr>Office Theme</vt:lpstr>
      <vt:lpstr>SoftUni3_1</vt:lpstr>
      <vt:lpstr>PowerPoint Presentation</vt:lpstr>
      <vt:lpstr>Objectives</vt:lpstr>
      <vt:lpstr>Basic Programming Constructs</vt:lpstr>
      <vt:lpstr>Statements in C</vt:lpstr>
      <vt:lpstr>Sequence</vt:lpstr>
      <vt:lpstr>Selection/Conditional Statements</vt:lpstr>
      <vt:lpstr>“if” Statement</vt:lpstr>
      <vt:lpstr>Simple if-else</vt:lpstr>
      <vt:lpstr>Example simple if example</vt:lpstr>
      <vt:lpstr>Activity: Find maximum</vt:lpstr>
      <vt:lpstr>if-else if ladder</vt:lpstr>
      <vt:lpstr>Example if-else if ladder</vt:lpstr>
      <vt:lpstr>Activity: if-else if ladder</vt:lpstr>
      <vt:lpstr>Conditional/Ternary/? : Operator</vt:lpstr>
      <vt:lpstr>Example ternary operator</vt:lpstr>
      <vt:lpstr>Activity</vt:lpstr>
      <vt:lpstr>Switch Statements</vt:lpstr>
      <vt:lpstr>General form of Switch statement</vt:lpstr>
      <vt:lpstr>Example switch statement</vt:lpstr>
      <vt:lpstr>Activity: Arithmetic operators</vt:lpstr>
      <vt:lpstr>Activity: vowels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42</cp:revision>
  <dcterms:created xsi:type="dcterms:W3CDTF">2015-08-26T02:19:51Z</dcterms:created>
  <dcterms:modified xsi:type="dcterms:W3CDTF">2021-05-03T11:14:47Z</dcterms:modified>
</cp:coreProperties>
</file>