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8" r:id="rId4"/>
    <p:sldId id="259" r:id="rId5"/>
    <p:sldId id="260" r:id="rId6"/>
    <p:sldId id="261" r:id="rId7"/>
    <p:sldId id="289" r:id="rId8"/>
    <p:sldId id="267" r:id="rId9"/>
    <p:sldId id="263" r:id="rId10"/>
    <p:sldId id="264" r:id="rId11"/>
    <p:sldId id="265" r:id="rId12"/>
    <p:sldId id="266" r:id="rId13"/>
    <p:sldId id="277" r:id="rId14"/>
    <p:sldId id="276" r:id="rId15"/>
    <p:sldId id="269" r:id="rId16"/>
    <p:sldId id="262" r:id="rId17"/>
    <p:sldId id="290" r:id="rId18"/>
    <p:sldId id="268" r:id="rId19"/>
    <p:sldId id="270" r:id="rId20"/>
    <p:sldId id="272" r:id="rId21"/>
    <p:sldId id="271" r:id="rId22"/>
    <p:sldId id="273" r:id="rId23"/>
    <p:sldId id="275" r:id="rId24"/>
    <p:sldId id="281" r:id="rId25"/>
    <p:sldId id="282" r:id="rId26"/>
    <p:sldId id="284" r:id="rId27"/>
    <p:sldId id="285" r:id="rId28"/>
    <p:sldId id="288" r:id="rId29"/>
    <p:sldId id="274" r:id="rId30"/>
    <p:sldId id="278" r:id="rId31"/>
    <p:sldId id="279" r:id="rId32"/>
    <p:sldId id="280" r:id="rId33"/>
    <p:sldId id="287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9B051-E427-A24A-B2DE-63B217F2562D}" type="datetimeFigureOut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B051-E427-A24A-B2DE-63B217F2562D}" type="datetimeFigureOut">
              <a:rPr lang="en-US" smtClean="0"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09: Iteration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 dirty="0">
                <a:latin typeface="Arial" charset="0"/>
              </a:rPr>
              <a:t>    </a:t>
            </a:r>
            <a:r>
              <a:rPr lang="en-US" sz="2000" b="1" dirty="0">
                <a:latin typeface="Arial" charset="0"/>
                <a:cs typeface="Arial" charset="0"/>
              </a:rPr>
              <a:t>for (</a:t>
            </a:r>
            <a:r>
              <a:rPr lang="en-US" sz="2000" b="1" dirty="0">
                <a:solidFill>
                  <a:srgbClr val="3366FF"/>
                </a:solidFill>
                <a:latin typeface="Arial" charset="0"/>
                <a:cs typeface="Arial" charset="0"/>
              </a:rPr>
              <a:t>initialization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rial" charset="0"/>
                <a:cs typeface="Arial" charset="0"/>
              </a:rPr>
              <a:t>condition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increment / decrement </a:t>
            </a:r>
            <a:r>
              <a:rPr lang="en-US" sz="2000" b="1" dirty="0">
                <a:latin typeface="Arial" charset="0"/>
                <a:cs typeface="Arial" charset="0"/>
              </a:rPr>
              <a:t>)</a:t>
            </a:r>
            <a:r>
              <a:rPr lang="en-US" sz="2200" b="1" dirty="0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95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11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973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023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16500" y="295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72051" y="29591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35300" y="37973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60600" y="1676400"/>
            <a:ext cx="6235700" cy="2959100"/>
          </a:xfrm>
          <a:custGeom>
            <a:avLst/>
            <a:gdLst>
              <a:gd name="connsiteX0" fmla="*/ 546581 w 6236181"/>
              <a:gd name="connsiteY0" fmla="*/ 2958626 h 2958626"/>
              <a:gd name="connsiteX1" fmla="*/ 25881 w 6236181"/>
              <a:gd name="connsiteY1" fmla="*/ 1714026 h 2958626"/>
              <a:gd name="connsiteX2" fmla="*/ 343381 w 6236181"/>
              <a:gd name="connsiteY2" fmla="*/ 342426 h 2958626"/>
              <a:gd name="connsiteX3" fmla="*/ 2540481 w 6236181"/>
              <a:gd name="connsiteY3" fmla="*/ 24926 h 2958626"/>
              <a:gd name="connsiteX4" fmla="*/ 6236181 w 6236181"/>
              <a:gd name="connsiteY4" fmla="*/ 825026 h 29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181" h="2958626">
                <a:moveTo>
                  <a:pt x="546581" y="2958626"/>
                </a:moveTo>
                <a:cubicBezTo>
                  <a:pt x="303164" y="2554342"/>
                  <a:pt x="59748" y="2150059"/>
                  <a:pt x="25881" y="1714026"/>
                </a:cubicBezTo>
                <a:cubicBezTo>
                  <a:pt x="-7986" y="1277993"/>
                  <a:pt x="-75719" y="623943"/>
                  <a:pt x="343381" y="342426"/>
                </a:cubicBezTo>
                <a:cubicBezTo>
                  <a:pt x="762481" y="60909"/>
                  <a:pt x="1558348" y="-55507"/>
                  <a:pt x="2540481" y="24926"/>
                </a:cubicBezTo>
                <a:cubicBezTo>
                  <a:pt x="3522614" y="105359"/>
                  <a:pt x="6236181" y="825026"/>
                  <a:pt x="6236181" y="8250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3300" y="25781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 dirty="0">
                <a:latin typeface="Arial" charset="0"/>
              </a:rPr>
              <a:t>    </a:t>
            </a:r>
            <a:r>
              <a:rPr lang="en-US" sz="2000" b="1" dirty="0">
                <a:latin typeface="Arial" charset="0"/>
                <a:cs typeface="Arial" charset="0"/>
              </a:rPr>
              <a:t>for (</a:t>
            </a:r>
            <a:r>
              <a:rPr lang="en-US" sz="2000" b="1" dirty="0">
                <a:solidFill>
                  <a:srgbClr val="3366FF"/>
                </a:solidFill>
                <a:latin typeface="Arial" charset="0"/>
                <a:cs typeface="Arial" charset="0"/>
              </a:rPr>
              <a:t>initialization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rial" charset="0"/>
                <a:cs typeface="Arial" charset="0"/>
              </a:rPr>
              <a:t>condition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increment / decrement </a:t>
            </a:r>
            <a:r>
              <a:rPr lang="en-US" sz="2000" b="1" dirty="0">
                <a:latin typeface="Arial" charset="0"/>
                <a:cs typeface="Arial" charset="0"/>
              </a:rPr>
              <a:t>)</a:t>
            </a:r>
            <a:r>
              <a:rPr lang="en-US" sz="2200" b="1" dirty="0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11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973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023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07100" y="28829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30901" y="3035300"/>
            <a:ext cx="65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false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3300" y="25781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program to display this message, using for loop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This is a 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		world!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example - requirement</a:t>
            </a:r>
          </a:p>
        </p:txBody>
      </p:sp>
    </p:spTree>
    <p:extLst>
      <p:ext uri="{BB962C8B-B14F-4D97-AF65-F5344CB8AC3E}">
        <p14:creationId xmlns:p14="http://schemas.microsoft.com/office/powerpoint/2010/main" val="146903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633F-3D55-2840-882E-5C72397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" y="53788"/>
            <a:ext cx="4165600" cy="6477000"/>
            <a:chOff x="4521200" y="142688"/>
            <a:chExt cx="4165600" cy="6477000"/>
          </a:xfrm>
        </p:grpSpPr>
        <p:pic>
          <p:nvPicPr>
            <p:cNvPr id="4" name="Picture 3" descr="niceniceworl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00" y="142688"/>
              <a:ext cx="4165600" cy="6477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8100" y="5156200"/>
              <a:ext cx="4064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42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void</a:t>
            </a:r>
            <a:r>
              <a:rPr lang="en-US" sz="2200" dirty="0">
                <a:latin typeface="Courier New" charset="0"/>
                <a:cs typeface="Calibri" charset="0"/>
              </a:rPr>
              <a:t> </a:t>
            </a:r>
            <a:r>
              <a:rPr lang="en-US" sz="2200" b="1" dirty="0">
                <a:latin typeface="Courier New" charset="0"/>
                <a:cs typeface="Calibri" charset="0"/>
              </a:rPr>
              <a:t>main()</a:t>
            </a:r>
            <a:endParaRPr lang="en-US" sz="2200" b="1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200" dirty="0">
                <a:latin typeface="Courier New" charset="0"/>
                <a:cs typeface="Calibri" charset="0"/>
              </a:rPr>
              <a:t> counter;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 err="1">
                <a:latin typeface="Courier New" charset="0"/>
                <a:cs typeface="Calibri" charset="0"/>
              </a:rPr>
              <a:t>printf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”This is a\n"</a:t>
            </a:r>
            <a:r>
              <a:rPr lang="en-US" sz="2200" dirty="0">
                <a:latin typeface="Courier New" charset="0"/>
                <a:cs typeface="Calibri" charset="0"/>
              </a:rPr>
              <a:t>);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for</a:t>
            </a:r>
            <a:r>
              <a:rPr lang="en-US" sz="2200" dirty="0">
                <a:latin typeface="Courier New" charset="0"/>
                <a:cs typeface="Calibri" charset="0"/>
              </a:rPr>
              <a:t>(counter = 1; counter &lt;=6 ; counter++){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</a:t>
            </a:r>
            <a:r>
              <a:rPr lang="en-US" sz="2200" dirty="0" err="1">
                <a:latin typeface="Courier New" charset="0"/>
                <a:cs typeface="Calibri" charset="0"/>
              </a:rPr>
              <a:t>printf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“\t\</a:t>
            </a:r>
            <a:r>
              <a:rPr lang="en-US" sz="2200" dirty="0" err="1">
                <a:solidFill>
                  <a:srgbClr val="A31515"/>
                </a:solidFill>
                <a:latin typeface="Courier New" charset="0"/>
                <a:cs typeface="Calibri" charset="0"/>
              </a:rPr>
              <a:t>tnice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\n"</a:t>
            </a:r>
            <a:r>
              <a:rPr lang="en-US" sz="2200" dirty="0">
                <a:latin typeface="Courier New" charset="0"/>
                <a:cs typeface="Calibri" charset="0"/>
              </a:rPr>
              <a:t>);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}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 err="1">
                <a:latin typeface="Courier New" charset="0"/>
                <a:cs typeface="Calibri" charset="0"/>
              </a:rPr>
              <a:t>printf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“\t\t\t\</a:t>
            </a:r>
            <a:r>
              <a:rPr lang="en-US" sz="2200" dirty="0" err="1">
                <a:solidFill>
                  <a:srgbClr val="A31515"/>
                </a:solidFill>
                <a:latin typeface="Courier New" charset="0"/>
                <a:cs typeface="Calibri" charset="0"/>
              </a:rPr>
              <a:t>tworld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.\n"</a:t>
            </a:r>
            <a:r>
              <a:rPr lang="en-US" sz="2200" dirty="0">
                <a:latin typeface="Courier New" charset="0"/>
                <a:cs typeface="Calibri" charset="0"/>
              </a:rPr>
              <a:t>);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}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example - code</a:t>
            </a:r>
          </a:p>
        </p:txBody>
      </p:sp>
    </p:spTree>
    <p:extLst>
      <p:ext uri="{BB962C8B-B14F-4D97-AF65-F5344CB8AC3E}">
        <p14:creationId xmlns:p14="http://schemas.microsoft.com/office/powerpoint/2010/main" val="181830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Display integers from 1 to 10</a:t>
            </a:r>
          </a:p>
          <a:p>
            <a:r>
              <a:rPr lang="en-US" dirty="0"/>
              <a:t>Make another program to</a:t>
            </a:r>
          </a:p>
          <a:p>
            <a:pPr lvl="1"/>
            <a:r>
              <a:rPr lang="en-US" dirty="0"/>
              <a:t>Display odd integers in the range 1 to 10</a:t>
            </a:r>
          </a:p>
          <a:p>
            <a:r>
              <a:rPr lang="en-US" dirty="0"/>
              <a:t>Make another program to</a:t>
            </a:r>
          </a:p>
          <a:p>
            <a:pPr lvl="1"/>
            <a:r>
              <a:rPr lang="en-US" dirty="0"/>
              <a:t>Display even integers in the range 1 to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for loop</a:t>
            </a:r>
          </a:p>
        </p:txBody>
      </p:sp>
    </p:spTree>
    <p:extLst>
      <p:ext uri="{BB962C8B-B14F-4D97-AF65-F5344CB8AC3E}">
        <p14:creationId xmlns:p14="http://schemas.microsoft.com/office/powerpoint/2010/main" val="160081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</a:t>
            </a:r>
          </a:p>
          <a:p>
            <a:pPr lvl="1"/>
            <a:r>
              <a:rPr lang="en-US" dirty="0"/>
              <a:t>Display integers from 10 to 1</a:t>
            </a:r>
          </a:p>
          <a:p>
            <a:pPr lvl="1"/>
            <a:r>
              <a:rPr lang="en-US" dirty="0"/>
              <a:t>Display odd integers in the range 10 to 1</a:t>
            </a:r>
          </a:p>
          <a:p>
            <a:pPr lvl="1"/>
            <a:r>
              <a:rPr lang="en-US" dirty="0"/>
              <a:t>Display even integers in the range 10 to 1</a:t>
            </a:r>
          </a:p>
          <a:p>
            <a:r>
              <a:rPr lang="en-US" dirty="0" err="1"/>
              <a:t>Nhap</a:t>
            </a:r>
            <a:r>
              <a:rPr lang="en-US" dirty="0"/>
              <a:t> n &lt; 10, in bang </a:t>
            </a:r>
            <a:r>
              <a:rPr lang="en-US" dirty="0" err="1"/>
              <a:t>cuu</a:t>
            </a:r>
            <a:r>
              <a:rPr lang="en-US" dirty="0"/>
              <a:t> </a:t>
            </a:r>
            <a:r>
              <a:rPr lang="en-US" dirty="0" err="1"/>
              <a:t>chuong</a:t>
            </a:r>
            <a:r>
              <a:rPr lang="en-US"/>
              <a:t> 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for loop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(Homework)</a:t>
            </a:r>
          </a:p>
        </p:txBody>
      </p:sp>
    </p:spTree>
    <p:extLst>
      <p:ext uri="{BB962C8B-B14F-4D97-AF65-F5344CB8AC3E}">
        <p14:creationId xmlns:p14="http://schemas.microsoft.com/office/powerpoint/2010/main" val="2302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US" dirty="0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//one or more statements;</a:t>
            </a: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It’s entry controlled loop statement</a:t>
            </a:r>
          </a:p>
          <a:p>
            <a:pPr lvl="1"/>
            <a:r>
              <a:rPr lang="en-US" dirty="0"/>
              <a:t>The condition is true, the loop body is executed</a:t>
            </a:r>
          </a:p>
          <a:p>
            <a:pPr lvl="1"/>
            <a:r>
              <a:rPr lang="en-US" dirty="0"/>
              <a:t>Otherwise, the loop will finish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“while” loop</a:t>
            </a:r>
          </a:p>
        </p:txBody>
      </p:sp>
    </p:spTree>
    <p:extLst>
      <p:ext uri="{BB962C8B-B14F-4D97-AF65-F5344CB8AC3E}">
        <p14:creationId xmlns:p14="http://schemas.microsoft.com/office/powerpoint/2010/main" val="4450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void</a:t>
            </a:r>
            <a:r>
              <a:rPr lang="en-US" sz="2000" dirty="0">
                <a:latin typeface="Courier New" charset="0"/>
                <a:cs typeface="Calibri" charset="0"/>
              </a:rPr>
              <a:t> </a:t>
            </a:r>
            <a:r>
              <a:rPr lang="en-US" sz="2000" b="1" dirty="0">
                <a:latin typeface="Courier New" charset="0"/>
                <a:cs typeface="Calibri" charset="0"/>
              </a:rPr>
              <a:t>main</a:t>
            </a:r>
            <a:r>
              <a:rPr lang="en-US" sz="2000" dirty="0">
                <a:latin typeface="Courier New" charset="0"/>
                <a:cs typeface="Calibri" charset="0"/>
              </a:rPr>
              <a:t>()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latin typeface="Courier New" charset="0"/>
                <a:cs typeface="Calibri" charset="0"/>
              </a:rPr>
              <a:t> c = 1;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while</a:t>
            </a:r>
            <a:r>
              <a:rPr lang="en-US" sz="2000" dirty="0">
                <a:latin typeface="Courier New" charset="0"/>
                <a:cs typeface="Calibri" charset="0"/>
              </a:rPr>
              <a:t>( c &lt;= 10)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	</a:t>
            </a:r>
            <a:r>
              <a:rPr lang="en-US" sz="2000" dirty="0" err="1">
                <a:latin typeface="Courier New" charset="0"/>
                <a:cs typeface="Calibri" charset="0"/>
              </a:rPr>
              <a:t>printf</a:t>
            </a:r>
            <a:r>
              <a:rPr lang="en-US" sz="2000" dirty="0">
                <a:latin typeface="Courier New" charset="0"/>
                <a:cs typeface="Calibri" charset="0"/>
              </a:rPr>
              <a:t>(</a:t>
            </a:r>
            <a:r>
              <a:rPr lang="ja-JP" altLang="en-US" sz="2000" dirty="0">
                <a:latin typeface="Courier New" charset="0"/>
                <a:cs typeface="Calibri" charset="0"/>
              </a:rPr>
              <a:t>“</a:t>
            </a:r>
            <a:r>
              <a:rPr lang="en-US" altLang="ja-JP" sz="2000" dirty="0">
                <a:solidFill>
                  <a:srgbClr val="953735"/>
                </a:solidFill>
                <a:latin typeface="Courier New" charset="0"/>
                <a:cs typeface="Times New Roman" charset="0"/>
              </a:rPr>
              <a:t>Iteration number %d\n</a:t>
            </a:r>
            <a:r>
              <a:rPr lang="ja-JP" altLang="en-US" sz="2000" dirty="0">
                <a:latin typeface="Courier New" charset="0"/>
                <a:cs typeface="Calibri" charset="0"/>
              </a:rPr>
              <a:t>”</a:t>
            </a:r>
            <a:r>
              <a:rPr lang="en-US" altLang="ja-JP" sz="2000" dirty="0">
                <a:latin typeface="Courier New" charset="0"/>
                <a:cs typeface="Times New Roman" charset="0"/>
              </a:rPr>
              <a:t>,c);</a:t>
            </a:r>
            <a:endParaRPr lang="en-US" altLang="ja-JP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		</a:t>
            </a:r>
            <a:r>
              <a:rPr lang="en-US" sz="2000" dirty="0" err="1">
                <a:latin typeface="Courier New" charset="0"/>
                <a:cs typeface="Times New Roman" charset="0"/>
              </a:rPr>
              <a:t>c++</a:t>
            </a:r>
            <a:r>
              <a:rPr lang="en-US" sz="2000" dirty="0">
                <a:latin typeface="Courier New" charset="0"/>
                <a:cs typeface="Times New Roman" charset="0"/>
              </a:rPr>
              <a:t>;</a:t>
            </a:r>
            <a:endParaRPr lang="en-US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	}</a:t>
            </a:r>
            <a:endParaRPr lang="en-US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	</a:t>
            </a:r>
            <a:r>
              <a:rPr lang="en-US" sz="2000" dirty="0" err="1">
                <a:latin typeface="Courier New" charset="0"/>
                <a:cs typeface="Times New Roman" charset="0"/>
              </a:rPr>
              <a:t>printf</a:t>
            </a:r>
            <a:r>
              <a:rPr lang="en-US" sz="2000" dirty="0">
                <a:latin typeface="Courier New" charset="0"/>
                <a:cs typeface="Times New Roman" charset="0"/>
              </a:rPr>
              <a:t>(</a:t>
            </a:r>
            <a:r>
              <a:rPr lang="ja-JP" altLang="en-US" sz="2000" dirty="0">
                <a:latin typeface="Courier New" charset="0"/>
                <a:cs typeface="Calibri" charset="0"/>
              </a:rPr>
              <a:t>“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Courier New" charset="0"/>
                <a:cs typeface="Times New Roman" charset="0"/>
              </a:rPr>
              <a:t>The loop is completed.\n</a:t>
            </a:r>
            <a:r>
              <a:rPr lang="ja-JP" altLang="en-US" sz="2000" dirty="0">
                <a:latin typeface="Courier New" charset="0"/>
                <a:cs typeface="Calibri" charset="0"/>
              </a:rPr>
              <a:t>”</a:t>
            </a:r>
            <a:r>
              <a:rPr lang="en-US" altLang="ja-JP" sz="2000" dirty="0">
                <a:latin typeface="Courier New" charset="0"/>
                <a:cs typeface="Times New Roman" charset="0"/>
              </a:rPr>
              <a:t>);</a:t>
            </a:r>
            <a:endParaRPr lang="en-US" altLang="ja-JP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}</a:t>
            </a:r>
            <a:endParaRPr lang="en-US" sz="2000" dirty="0">
              <a:latin typeface="Calibri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“while” loop example</a:t>
            </a:r>
          </a:p>
        </p:txBody>
      </p:sp>
    </p:spTree>
    <p:extLst>
      <p:ext uri="{BB962C8B-B14F-4D97-AF65-F5344CB8AC3E}">
        <p14:creationId xmlns:p14="http://schemas.microsoft.com/office/powerpoint/2010/main" val="233813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while loop, please:</a:t>
            </a:r>
          </a:p>
          <a:p>
            <a:pPr lvl="1"/>
            <a:r>
              <a:rPr lang="en-US" dirty="0"/>
              <a:t>Make a program to display odd integers in the range 1 to 10</a:t>
            </a:r>
          </a:p>
          <a:p>
            <a:pPr lvl="1"/>
            <a:r>
              <a:rPr lang="en-US" dirty="0"/>
              <a:t>Make another program to display even integers in the range 1 to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while loop</a:t>
            </a:r>
          </a:p>
        </p:txBody>
      </p:sp>
    </p:spTree>
    <p:extLst>
      <p:ext uri="{BB962C8B-B14F-4D97-AF65-F5344CB8AC3E}">
        <p14:creationId xmlns:p14="http://schemas.microsoft.com/office/powerpoint/2010/main" val="26969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‘for’ loop in ‘C’</a:t>
            </a:r>
          </a:p>
          <a:p>
            <a:r>
              <a:rPr lang="en-US" dirty="0"/>
              <a:t>Understand the ‘while’ loop and the ‘do-while’ loop</a:t>
            </a:r>
          </a:p>
          <a:p>
            <a:r>
              <a:rPr lang="en-US" dirty="0"/>
              <a:t>Work with break and continue statements</a:t>
            </a:r>
          </a:p>
          <a:p>
            <a:r>
              <a:rPr lang="en-US" dirty="0"/>
              <a:t>Understand the exit()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50587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Syntax</a:t>
            </a:r>
            <a:endParaRPr lang="en-US" dirty="0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//one or more statements;</a:t>
            </a: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Program will always execute the loop body first</a:t>
            </a:r>
          </a:p>
          <a:p>
            <a:pPr lvl="1"/>
            <a:r>
              <a:rPr lang="en-US" dirty="0"/>
              <a:t>The body is always executed at least once</a:t>
            </a:r>
          </a:p>
          <a:p>
            <a:pPr lvl="1"/>
            <a:r>
              <a:rPr lang="en-US" dirty="0"/>
              <a:t>At the end of every loop, condition is evaluated</a:t>
            </a:r>
          </a:p>
          <a:p>
            <a:pPr lvl="1"/>
            <a:r>
              <a:rPr lang="en-US" dirty="0"/>
              <a:t>If it’s true, the loop continues</a:t>
            </a:r>
          </a:p>
          <a:p>
            <a:pPr lvl="1"/>
            <a:r>
              <a:rPr lang="en-US" dirty="0"/>
              <a:t>If it’s false, the loop finishes</a:t>
            </a:r>
          </a:p>
          <a:p>
            <a:pPr lvl="1"/>
            <a:r>
              <a:rPr lang="en-US" dirty="0"/>
              <a:t>The do-while statement must be terminated with ‘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“do-while” loop</a:t>
            </a:r>
          </a:p>
        </p:txBody>
      </p:sp>
    </p:spTree>
    <p:extLst>
      <p:ext uri="{BB962C8B-B14F-4D97-AF65-F5344CB8AC3E}">
        <p14:creationId xmlns:p14="http://schemas.microsoft.com/office/powerpoint/2010/main" val="359897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void</a:t>
            </a:r>
            <a:r>
              <a:rPr lang="en-US" sz="2000" dirty="0">
                <a:latin typeface="Courier New" charset="0"/>
                <a:cs typeface="Calibri" charset="0"/>
              </a:rPr>
              <a:t> </a:t>
            </a:r>
            <a:r>
              <a:rPr lang="en-US" sz="2000" b="1" dirty="0">
                <a:latin typeface="Courier New" charset="0"/>
                <a:cs typeface="Calibri" charset="0"/>
              </a:rPr>
              <a:t>main</a:t>
            </a:r>
            <a:r>
              <a:rPr lang="en-US" sz="2000" dirty="0">
                <a:latin typeface="Courier New" charset="0"/>
                <a:cs typeface="Calibri" charset="0"/>
              </a:rPr>
              <a:t>()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000" dirty="0">
                <a:latin typeface="Courier New" charset="0"/>
                <a:cs typeface="Calibri" charset="0"/>
              </a:rPr>
              <a:t> c = 1;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do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{</a:t>
            </a:r>
            <a:endParaRPr lang="en-US" sz="20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Calibri" charset="0"/>
              </a:rPr>
              <a:t>		</a:t>
            </a:r>
            <a:r>
              <a:rPr lang="en-US" sz="2000" dirty="0" err="1">
                <a:latin typeface="Courier New" charset="0"/>
                <a:cs typeface="Calibri" charset="0"/>
              </a:rPr>
              <a:t>printf</a:t>
            </a:r>
            <a:r>
              <a:rPr lang="en-US" sz="2000" dirty="0">
                <a:latin typeface="Courier New" charset="0"/>
                <a:cs typeface="Calibri" charset="0"/>
              </a:rPr>
              <a:t>(</a:t>
            </a:r>
            <a:r>
              <a:rPr lang="ja-JP" altLang="en-US" sz="2000" dirty="0">
                <a:latin typeface="Courier New" charset="0"/>
                <a:cs typeface="Calibri" charset="0"/>
              </a:rPr>
              <a:t>“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latin typeface="Courier New" charset="0"/>
                <a:cs typeface="Times New Roman" charset="0"/>
              </a:rPr>
              <a:t>Iteration number %d\n</a:t>
            </a:r>
            <a:r>
              <a:rPr lang="ja-JP" altLang="en-US" sz="2000" dirty="0">
                <a:latin typeface="Courier New" charset="0"/>
                <a:cs typeface="Calibri" charset="0"/>
              </a:rPr>
              <a:t>”</a:t>
            </a:r>
            <a:r>
              <a:rPr lang="en-US" altLang="ja-JP" sz="2000" dirty="0">
                <a:latin typeface="Courier New" charset="0"/>
                <a:cs typeface="Times New Roman" charset="0"/>
              </a:rPr>
              <a:t>,c);</a:t>
            </a:r>
            <a:endParaRPr lang="en-US" altLang="ja-JP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		</a:t>
            </a:r>
            <a:r>
              <a:rPr lang="en-US" sz="2000" dirty="0" err="1">
                <a:latin typeface="Courier New" charset="0"/>
                <a:cs typeface="Times New Roman" charset="0"/>
              </a:rPr>
              <a:t>c++</a:t>
            </a:r>
            <a:r>
              <a:rPr lang="en-US" sz="2000" dirty="0">
                <a:latin typeface="Courier New" charset="0"/>
                <a:cs typeface="Times New Roman" charset="0"/>
              </a:rPr>
              <a:t>;</a:t>
            </a:r>
            <a:endParaRPr lang="en-US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	}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alibri" charset="0"/>
              </a:rPr>
              <a:t> while</a:t>
            </a:r>
            <a:r>
              <a:rPr lang="en-US" sz="2000" dirty="0">
                <a:latin typeface="Courier New" charset="0"/>
                <a:cs typeface="Calibri" charset="0"/>
              </a:rPr>
              <a:t>( c &lt;= 10);</a:t>
            </a:r>
            <a:endParaRPr lang="en-US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	</a:t>
            </a:r>
            <a:r>
              <a:rPr lang="en-US" sz="2000" dirty="0" err="1">
                <a:latin typeface="Courier New" charset="0"/>
                <a:cs typeface="Times New Roman" charset="0"/>
              </a:rPr>
              <a:t>printf</a:t>
            </a:r>
            <a:r>
              <a:rPr lang="en-US" sz="2000" dirty="0">
                <a:latin typeface="Courier New" charset="0"/>
                <a:cs typeface="Times New Roman" charset="0"/>
              </a:rPr>
              <a:t>(</a:t>
            </a:r>
            <a:r>
              <a:rPr lang="ja-JP" altLang="en-US" sz="2000" dirty="0">
                <a:latin typeface="Courier New" charset="0"/>
                <a:cs typeface="Calibri" charset="0"/>
              </a:rPr>
              <a:t>“</a:t>
            </a:r>
            <a:r>
              <a:rPr lang="en-US" altLang="ja-JP" sz="2000" dirty="0">
                <a:solidFill>
                  <a:srgbClr val="953735"/>
                </a:solidFill>
                <a:latin typeface="Courier New" charset="0"/>
                <a:cs typeface="Times New Roman" charset="0"/>
              </a:rPr>
              <a:t>The loop is completed.\n</a:t>
            </a:r>
            <a:r>
              <a:rPr lang="ja-JP" altLang="en-US" sz="2000" dirty="0">
                <a:latin typeface="Courier New" charset="0"/>
                <a:cs typeface="Calibri" charset="0"/>
              </a:rPr>
              <a:t>”</a:t>
            </a:r>
            <a:r>
              <a:rPr lang="en-US" altLang="ja-JP" sz="2000" dirty="0">
                <a:latin typeface="Courier New" charset="0"/>
                <a:cs typeface="Times New Roman" charset="0"/>
              </a:rPr>
              <a:t>);</a:t>
            </a:r>
            <a:endParaRPr lang="en-US" altLang="ja-JP" sz="2000" dirty="0">
              <a:latin typeface="Calibri" charset="0"/>
              <a:cs typeface="Times New Roman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}</a:t>
            </a:r>
            <a:endParaRPr lang="en-US" sz="2000" dirty="0">
              <a:latin typeface="Calibri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“do-while” loop example</a:t>
            </a:r>
          </a:p>
        </p:txBody>
      </p:sp>
    </p:spTree>
    <p:extLst>
      <p:ext uri="{BB962C8B-B14F-4D97-AF65-F5344CB8AC3E}">
        <p14:creationId xmlns:p14="http://schemas.microsoft.com/office/powerpoint/2010/main" val="365097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do-while loop, please:</a:t>
            </a:r>
          </a:p>
          <a:p>
            <a:pPr lvl="1"/>
            <a:r>
              <a:rPr lang="en-US" dirty="0"/>
              <a:t>Make a program to display odd integers in the range 1 to 10</a:t>
            </a:r>
          </a:p>
          <a:p>
            <a:pPr lvl="1"/>
            <a:r>
              <a:rPr lang="en-US" dirty="0"/>
              <a:t>Make another program to display even integers in the range 1 to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do-while loop</a:t>
            </a:r>
          </a:p>
        </p:txBody>
      </p:sp>
    </p:spTree>
    <p:extLst>
      <p:ext uri="{BB962C8B-B14F-4D97-AF65-F5344CB8AC3E}">
        <p14:creationId xmlns:p14="http://schemas.microsoft.com/office/powerpoint/2010/main" val="182475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statement can appear in the switch statement and the loop statement</a:t>
            </a:r>
          </a:p>
          <a:p>
            <a:pPr lvl="1"/>
            <a:r>
              <a:rPr lang="en-US" dirty="0"/>
              <a:t>It cause the execution of the current enclosing switch case or the loop to terminate</a:t>
            </a:r>
          </a:p>
          <a:p>
            <a:pPr lvl="1"/>
            <a:r>
              <a:rPr lang="en-US" dirty="0"/>
              <a:t>When it is encountered, all the rest of the codes after the break inside the code block are skipped</a:t>
            </a:r>
          </a:p>
          <a:p>
            <a:pPr lvl="1"/>
            <a:r>
              <a:rPr lang="en-US" dirty="0"/>
              <a:t>General syntax: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break</a:t>
            </a:r>
            <a:r>
              <a:rPr lang="en-US" dirty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</p:spTree>
    <p:extLst>
      <p:ext uri="{BB962C8B-B14F-4D97-AF65-F5344CB8AC3E}">
        <p14:creationId xmlns:p14="http://schemas.microsoft.com/office/powerpoint/2010/main" val="368653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void</a:t>
            </a:r>
            <a:r>
              <a:rPr lang="en-US" sz="2200" dirty="0">
                <a:latin typeface="Courier New" charset="0"/>
                <a:cs typeface="Calibri" charset="0"/>
              </a:rPr>
              <a:t> </a:t>
            </a:r>
            <a:r>
              <a:rPr lang="en-US" sz="2200" b="1" dirty="0">
                <a:latin typeface="Courier New" charset="0"/>
                <a:cs typeface="Calibri" charset="0"/>
              </a:rPr>
              <a:t>main ()</a:t>
            </a:r>
            <a:endParaRPr lang="en-US" sz="2200" b="1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200" dirty="0">
                <a:latin typeface="Courier New" charset="0"/>
                <a:cs typeface="Calibri" charset="0"/>
              </a:rPr>
              <a:t> 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for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 = 1;i &lt;=10; 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++)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if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==5){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			break</a:t>
            </a:r>
            <a:r>
              <a:rPr lang="en-US" sz="2200" dirty="0">
                <a:latin typeface="Courier New" charset="0"/>
                <a:cs typeface="Calibri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}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</a:t>
            </a:r>
            <a:r>
              <a:rPr lang="en-US" sz="2200" dirty="0" err="1">
                <a:latin typeface="Courier New" charset="0"/>
                <a:cs typeface="Calibri" charset="0"/>
              </a:rPr>
              <a:t>printf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”%d"</a:t>
            </a:r>
            <a:r>
              <a:rPr lang="en-US" sz="2200" dirty="0">
                <a:latin typeface="Courier New" charset="0"/>
                <a:cs typeface="Calibri" charset="0"/>
              </a:rPr>
              <a:t>,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);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}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}</a:t>
            </a:r>
            <a:endParaRPr lang="en-US" sz="2200" dirty="0">
              <a:latin typeface="Arial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– break example</a:t>
            </a:r>
          </a:p>
        </p:txBody>
      </p:sp>
    </p:spTree>
    <p:extLst>
      <p:ext uri="{BB962C8B-B14F-4D97-AF65-F5344CB8AC3E}">
        <p14:creationId xmlns:p14="http://schemas.microsoft.com/office/powerpoint/2010/main" val="57659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statement can only appear in the the loop statement</a:t>
            </a:r>
          </a:p>
          <a:p>
            <a:pPr lvl="1"/>
            <a:r>
              <a:rPr lang="en-US" dirty="0"/>
              <a:t>It’s used to terminate the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 iteration</a:t>
            </a:r>
            <a:r>
              <a:rPr lang="en-US" dirty="0">
                <a:solidFill>
                  <a:srgbClr val="FF0000"/>
                </a:solidFill>
              </a:rPr>
              <a:t> only</a:t>
            </a:r>
          </a:p>
          <a:p>
            <a:pPr lvl="1"/>
            <a:r>
              <a:rPr lang="en-US" dirty="0"/>
              <a:t>It skips the rest of the statements in the body of the loop and begins next iteration</a:t>
            </a:r>
          </a:p>
          <a:p>
            <a:pPr lvl="1"/>
            <a:r>
              <a:rPr lang="en-US" dirty="0"/>
              <a:t>General syntax: 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continue</a:t>
            </a:r>
            <a:r>
              <a:rPr lang="en-US" dirty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continue statement</a:t>
            </a:r>
          </a:p>
        </p:txBody>
      </p:sp>
    </p:spTree>
    <p:extLst>
      <p:ext uri="{BB962C8B-B14F-4D97-AF65-F5344CB8AC3E}">
        <p14:creationId xmlns:p14="http://schemas.microsoft.com/office/powerpoint/2010/main" val="389278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void</a:t>
            </a:r>
            <a:r>
              <a:rPr lang="en-US" sz="2200" dirty="0">
                <a:latin typeface="Courier New" charset="0"/>
                <a:cs typeface="Calibri" charset="0"/>
              </a:rPr>
              <a:t> </a:t>
            </a:r>
            <a:r>
              <a:rPr lang="en-US" sz="2200" b="1" dirty="0">
                <a:latin typeface="Courier New" charset="0"/>
                <a:cs typeface="Calibri" charset="0"/>
              </a:rPr>
              <a:t>main ()</a:t>
            </a:r>
            <a:endParaRPr lang="en-US" sz="2200" b="1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urier New" charset="0"/>
                <a:cs typeface="Calibri" charset="0"/>
              </a:rPr>
              <a:t>int</a:t>
            </a:r>
            <a:r>
              <a:rPr lang="en-US" sz="2200" dirty="0">
                <a:latin typeface="Courier New" charset="0"/>
                <a:cs typeface="Calibri" charset="0"/>
              </a:rPr>
              <a:t> 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for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 = 1;i &lt;=10; 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++)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if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==5){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urier New" charset="0"/>
                <a:cs typeface="Calibri" charset="0"/>
              </a:rPr>
              <a:t>			continue</a:t>
            </a:r>
            <a:r>
              <a:rPr lang="en-US" sz="2200" dirty="0">
                <a:latin typeface="Courier New" charset="0"/>
                <a:cs typeface="Calibri" charset="0"/>
              </a:rPr>
              <a:t>;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}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	</a:t>
            </a:r>
            <a:r>
              <a:rPr lang="en-US" sz="2200" dirty="0" err="1">
                <a:latin typeface="Courier New" charset="0"/>
                <a:cs typeface="Calibri" charset="0"/>
              </a:rPr>
              <a:t>printf</a:t>
            </a:r>
            <a:r>
              <a:rPr lang="en-US" sz="2200" dirty="0">
                <a:latin typeface="Courier New" charset="0"/>
                <a:cs typeface="Calibri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urier New" charset="0"/>
                <a:cs typeface="Calibri" charset="0"/>
              </a:rPr>
              <a:t>”%d"</a:t>
            </a:r>
            <a:r>
              <a:rPr lang="en-US" sz="2200" dirty="0">
                <a:latin typeface="Courier New" charset="0"/>
                <a:cs typeface="Calibri" charset="0"/>
              </a:rPr>
              <a:t>,</a:t>
            </a:r>
            <a:r>
              <a:rPr lang="en-US" sz="2200" dirty="0" err="1">
                <a:latin typeface="Courier New" charset="0"/>
                <a:cs typeface="Calibri" charset="0"/>
              </a:rPr>
              <a:t>i</a:t>
            </a:r>
            <a:r>
              <a:rPr lang="en-US" sz="2200" dirty="0">
                <a:latin typeface="Courier New" charset="0"/>
                <a:cs typeface="Calibri" charset="0"/>
              </a:rPr>
              <a:t>);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	}</a:t>
            </a:r>
            <a:endParaRPr lang="en-US" sz="2200" dirty="0">
              <a:latin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200" dirty="0">
                <a:latin typeface="Courier New" charset="0"/>
                <a:cs typeface="Calibri" charset="0"/>
              </a:rPr>
              <a:t>}</a:t>
            </a:r>
            <a:endParaRPr lang="en-US" sz="2200" dirty="0">
              <a:latin typeface="Arial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– continue example</a:t>
            </a:r>
          </a:p>
        </p:txBody>
      </p:sp>
    </p:spTree>
    <p:extLst>
      <p:ext uri="{BB962C8B-B14F-4D97-AF65-F5344CB8AC3E}">
        <p14:creationId xmlns:p14="http://schemas.microsoft.com/office/powerpoint/2010/main" val="388676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exit function is used to terminate a program</a:t>
            </a:r>
          </a:p>
          <a:p>
            <a:pPr lvl="1"/>
            <a:r>
              <a:rPr lang="en-US" dirty="0"/>
              <a:t>It causes immediate termination of the program whenever executed</a:t>
            </a:r>
          </a:p>
          <a:p>
            <a:pPr lvl="1"/>
            <a:r>
              <a:rPr lang="en-US" dirty="0"/>
              <a:t>It may specifies the result of the termination (with error code or 0 for no error)</a:t>
            </a:r>
          </a:p>
          <a:p>
            <a:pPr lvl="1"/>
            <a:r>
              <a:rPr lang="en-US" dirty="0"/>
              <a:t>General syntax: </a:t>
            </a:r>
            <a:r>
              <a:rPr lang="en-US" dirty="0">
                <a:latin typeface="Courier"/>
                <a:cs typeface="Courier"/>
              </a:rPr>
              <a:t>exit(expression)</a:t>
            </a:r>
            <a:r>
              <a:rPr lang="en-US" dirty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exit function</a:t>
            </a:r>
          </a:p>
        </p:txBody>
      </p:sp>
    </p:spTree>
    <p:extLst>
      <p:ext uri="{BB962C8B-B14F-4D97-AF65-F5344CB8AC3E}">
        <p14:creationId xmlns:p14="http://schemas.microsoft.com/office/powerpoint/2010/main" val="251537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program to find factorial number</a:t>
            </a:r>
          </a:p>
          <a:p>
            <a:r>
              <a:rPr lang="en-US" dirty="0"/>
              <a:t>Specified as </a:t>
            </a:r>
          </a:p>
          <a:p>
            <a:pPr lvl="1"/>
            <a:r>
              <a:rPr lang="en-US" dirty="0"/>
              <a:t>If n = 0 or 1, n!=1</a:t>
            </a:r>
          </a:p>
          <a:p>
            <a:pPr lvl="1"/>
            <a:r>
              <a:rPr lang="en-US" dirty="0"/>
              <a:t>Otherwise, n!= 1*</a:t>
            </a:r>
            <a:r>
              <a:rPr lang="is-IS" dirty="0"/>
              <a:t>…*i; where i&lt;=n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factorial – requirements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(Homework)</a:t>
            </a:r>
          </a:p>
        </p:txBody>
      </p:sp>
    </p:spTree>
    <p:extLst>
      <p:ext uri="{BB962C8B-B14F-4D97-AF65-F5344CB8AC3E}">
        <p14:creationId xmlns:p14="http://schemas.microsoft.com/office/powerpoint/2010/main" val="2887853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A positive integer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If n = 0 or 1, n!=1</a:t>
            </a:r>
          </a:p>
          <a:p>
            <a:pPr lvl="1"/>
            <a:r>
              <a:rPr lang="en-US" dirty="0"/>
              <a:t>Otherwise, n!= 1*</a:t>
            </a:r>
            <a:r>
              <a:rPr lang="is-IS" dirty="0"/>
              <a:t>…*n; </a:t>
            </a:r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The factorial of the input integer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factorial -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991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7BD2-523E-6B4E-B6D3-CF6F613C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Loops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0001"/>
            <a:ext cx="8229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63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278" y="370934"/>
            <a:ext cx="44310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Flowchart</a:t>
            </a:r>
          </a:p>
          <a:p>
            <a:r>
              <a:rPr lang="en-US" sz="2400" dirty="0"/>
              <a:t>Find factorial number algorithm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72774" y="0"/>
            <a:ext cx="5559518" cy="6858000"/>
            <a:chOff x="3584482" y="0"/>
            <a:chExt cx="5559518" cy="6858000"/>
          </a:xfrm>
        </p:grpSpPr>
        <p:pic>
          <p:nvPicPr>
            <p:cNvPr id="6" name="Picture 5" descr="FactorialFlowCha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482" y="0"/>
              <a:ext cx="5559518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268" y="5194297"/>
              <a:ext cx="292100" cy="127000"/>
            </a:xfrm>
            <a:prstGeom prst="rect">
              <a:avLst/>
            </a:prstGeom>
          </p:spPr>
        </p:pic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C624F-4AC0-4C40-A2AC-59313AA3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3828EC-115F-484A-BC58-7CF2B4C5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082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write code for this activity (find factorial 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factorial - code</a:t>
            </a:r>
          </a:p>
        </p:txBody>
      </p:sp>
    </p:spTree>
    <p:extLst>
      <p:ext uri="{BB962C8B-B14F-4D97-AF65-F5344CB8AC3E}">
        <p14:creationId xmlns:p14="http://schemas.microsoft.com/office/powerpoint/2010/main" val="2700985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"/>
                <a:cs typeface="Courier"/>
              </a:rPr>
              <a:t>=======================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Courier"/>
                <a:cs typeface="Courier"/>
              </a:rPr>
              <a:t>Add new student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Courier"/>
                <a:cs typeface="Courier"/>
              </a:rPr>
              <a:t>View all students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Courier"/>
                <a:cs typeface="Courier"/>
              </a:rPr>
              <a:t>Search students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Courier"/>
                <a:cs typeface="Courier"/>
              </a:rPr>
              <a:t>Delete Students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>
                <a:latin typeface="Courier"/>
                <a:cs typeface="Courier"/>
              </a:rPr>
              <a:t>Exit</a:t>
            </a:r>
          </a:p>
          <a:p>
            <a:pPr marL="0" indent="0">
              <a:buNone/>
              <a:defRPr/>
            </a:pPr>
            <a:r>
              <a:rPr lang="en-US" dirty="0">
                <a:latin typeface="Courier"/>
                <a:cs typeface="Courier"/>
              </a:rPr>
              <a:t>=======================</a:t>
            </a:r>
          </a:p>
          <a:p>
            <a:pPr marL="0" indent="0">
              <a:buNone/>
              <a:defRPr/>
            </a:pPr>
            <a:r>
              <a:rPr lang="en-US" dirty="0">
                <a:latin typeface="Courier"/>
                <a:cs typeface="Courier"/>
              </a:rPr>
              <a:t>Please choose: </a:t>
            </a:r>
          </a:p>
        </p:txBody>
      </p:sp>
      <p:sp>
        <p:nvSpPr>
          <p:cNvPr id="219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Now you can do the menu</a:t>
            </a:r>
          </a:p>
        </p:txBody>
      </p:sp>
    </p:spTree>
    <p:extLst>
      <p:ext uri="{BB962C8B-B14F-4D97-AF65-F5344CB8AC3E}">
        <p14:creationId xmlns:p14="http://schemas.microsoft.com/office/powerpoint/2010/main" val="108671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‘for’ loop in ‘C’</a:t>
            </a:r>
          </a:p>
          <a:p>
            <a:r>
              <a:rPr lang="en-US" dirty="0"/>
              <a:t>Understand the ‘while’ loop and the ‘do-while’ loop</a:t>
            </a:r>
          </a:p>
          <a:p>
            <a:r>
              <a:rPr lang="en-US" dirty="0"/>
              <a:t>Work with break and continue statements</a:t>
            </a:r>
          </a:p>
          <a:p>
            <a:r>
              <a:rPr lang="en-US" dirty="0"/>
              <a:t>Understand the exit()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</p:spTree>
    <p:extLst>
      <p:ext uri="{BB962C8B-B14F-4D97-AF65-F5344CB8AC3E}">
        <p14:creationId xmlns:p14="http://schemas.microsoft.com/office/powerpoint/2010/main" val="7239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52B0-5BB5-9844-9A1A-B43083AA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Loops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70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80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of code in a program</a:t>
            </a:r>
          </a:p>
          <a:p>
            <a:pPr lvl="1"/>
            <a:r>
              <a:rPr lang="en-US" dirty="0"/>
              <a:t>which is executed repeatedly, </a:t>
            </a:r>
          </a:p>
          <a:p>
            <a:pPr lvl="1"/>
            <a:r>
              <a:rPr lang="en-US" dirty="0"/>
              <a:t>until a specific condition is satisfied</a:t>
            </a:r>
          </a:p>
          <a:p>
            <a:r>
              <a:rPr lang="en-US" dirty="0"/>
              <a:t>There are three types of loop structures</a:t>
            </a:r>
          </a:p>
          <a:p>
            <a:pPr lvl="1"/>
            <a:r>
              <a:rPr lang="en-US" dirty="0"/>
              <a:t>“for” loop</a:t>
            </a:r>
          </a:p>
          <a:p>
            <a:pPr lvl="1"/>
            <a:r>
              <a:rPr lang="en-US" dirty="0"/>
              <a:t>“while” loop</a:t>
            </a:r>
          </a:p>
          <a:p>
            <a:pPr lvl="1"/>
            <a:r>
              <a:rPr lang="en-US" dirty="0"/>
              <a:t>“do</a:t>
            </a:r>
            <a:r>
              <a:rPr lang="is-IS" dirty="0"/>
              <a:t>…while” loop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</p:spTree>
    <p:extLst>
      <p:ext uri="{BB962C8B-B14F-4D97-AF65-F5344CB8AC3E}">
        <p14:creationId xmlns:p14="http://schemas.microsoft.com/office/powerpoint/2010/main" val="385225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9F00-07B9-6648-BEEA-406583AF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417638"/>
            <a:ext cx="4470400" cy="45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General form</a:t>
            </a:r>
          </a:p>
          <a:p>
            <a:pPr marL="0" indent="0">
              <a:buNone/>
            </a:pPr>
            <a:r>
              <a:rPr lang="en-US" sz="1300" dirty="0">
                <a:latin typeface="Arial" charset="0"/>
              </a:rPr>
              <a:t>	 </a:t>
            </a:r>
            <a:r>
              <a:rPr lang="en-US" sz="1600" b="1" dirty="0">
                <a:latin typeface="Arial" charset="0"/>
                <a:cs typeface="Arial" charset="0"/>
              </a:rPr>
              <a:t>for (</a:t>
            </a:r>
            <a:r>
              <a:rPr lang="en-US" sz="1600" b="1" dirty="0">
                <a:solidFill>
                  <a:srgbClr val="3366FF"/>
                </a:solidFill>
                <a:latin typeface="Arial" charset="0"/>
                <a:cs typeface="Arial" charset="0"/>
              </a:rPr>
              <a:t>expression1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Arial" charset="0"/>
                <a:cs typeface="Arial" charset="0"/>
              </a:rPr>
              <a:t>expression2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1600" b="1" dirty="0">
                <a:latin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expression3 </a:t>
            </a:r>
            <a:r>
              <a:rPr lang="en-US" sz="1600" b="1" dirty="0">
                <a:latin typeface="Arial" charset="0"/>
                <a:cs typeface="Arial" charset="0"/>
              </a:rPr>
              <a:t>)</a:t>
            </a:r>
            <a:r>
              <a:rPr lang="en-US" sz="1800" b="1" dirty="0">
                <a:latin typeface="Arial" charset="0"/>
                <a:cs typeface="Arial" charset="0"/>
              </a:rPr>
              <a:t>{</a:t>
            </a:r>
            <a:r>
              <a:rPr lang="en-US" b="1" i="1" dirty="0">
                <a:latin typeface="Arial" charset="0"/>
                <a:cs typeface="Arial" charset="0"/>
              </a:rPr>
              <a:t>	</a:t>
            </a:r>
          </a:p>
          <a:p>
            <a:pPr lvl="2" algn="just">
              <a:lnSpc>
                <a:spcPct val="80000"/>
              </a:lnSpc>
              <a:buNone/>
              <a:defRPr/>
            </a:pPr>
            <a:r>
              <a:rPr lang="en-US" sz="1600" b="1" dirty="0">
                <a:latin typeface="Arial" charset="0"/>
                <a:cs typeface="Arial" charset="0"/>
              </a:rPr>
              <a:t>// one or more statements;</a:t>
            </a:r>
          </a:p>
          <a:p>
            <a:pPr marL="839788" lvl="2" indent="-355600" algn="just">
              <a:lnSpc>
                <a:spcPct val="80000"/>
              </a:lnSpc>
              <a:buNone/>
              <a:defRPr/>
            </a:pPr>
            <a:r>
              <a:rPr lang="en-US" sz="1600" b="1" dirty="0">
                <a:latin typeface="Arial" charset="0"/>
                <a:cs typeface="Arial" charset="0"/>
              </a:rPr>
              <a:t>}</a:t>
            </a:r>
          </a:p>
          <a:p>
            <a:r>
              <a:rPr lang="en-US" dirty="0"/>
              <a:t>Expression1</a:t>
            </a:r>
          </a:p>
          <a:p>
            <a:pPr lvl="1"/>
            <a:r>
              <a:rPr lang="en-US" dirty="0"/>
              <a:t>Initializes counter/index variable</a:t>
            </a:r>
          </a:p>
          <a:p>
            <a:pPr lvl="1"/>
            <a:r>
              <a:rPr lang="en-US" dirty="0"/>
              <a:t>Is usually an assignment statement</a:t>
            </a:r>
          </a:p>
          <a:p>
            <a:pPr lvl="1"/>
            <a:r>
              <a:rPr lang="en-US" dirty="0"/>
              <a:t>Is executed once at the beginning (only once)</a:t>
            </a:r>
          </a:p>
          <a:p>
            <a:r>
              <a:rPr lang="en-US" dirty="0"/>
              <a:t> Expression 2</a:t>
            </a:r>
          </a:p>
          <a:p>
            <a:pPr lvl="1"/>
            <a:r>
              <a:rPr lang="en-US" dirty="0"/>
              <a:t>Sets terminating condition</a:t>
            </a:r>
          </a:p>
          <a:p>
            <a:pPr lvl="1"/>
            <a:r>
              <a:rPr lang="en-US" dirty="0"/>
              <a:t>Is evaluated at the beginning of every iteration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true</a:t>
            </a:r>
            <a:r>
              <a:rPr lang="en-US" dirty="0"/>
              <a:t> statements inside the loop is executed; if </a:t>
            </a:r>
            <a:r>
              <a:rPr lang="en-US" i="1" dirty="0"/>
              <a:t>false</a:t>
            </a:r>
            <a:r>
              <a:rPr lang="en-US" dirty="0"/>
              <a:t> exit the loop</a:t>
            </a:r>
          </a:p>
          <a:p>
            <a:r>
              <a:rPr lang="en-US" dirty="0"/>
              <a:t>Expression 3</a:t>
            </a:r>
          </a:p>
          <a:p>
            <a:pPr lvl="1"/>
            <a:r>
              <a:rPr lang="en-US" dirty="0"/>
              <a:t>Is the loop variant/modifier (increment/decrement)</a:t>
            </a:r>
          </a:p>
          <a:p>
            <a:pPr lvl="1"/>
            <a:r>
              <a:rPr lang="en-US" dirty="0"/>
              <a:t>Is evaluated at the end of every iteration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form of a for loop</a:t>
            </a:r>
          </a:p>
        </p:txBody>
      </p:sp>
    </p:spTree>
    <p:extLst>
      <p:ext uri="{BB962C8B-B14F-4D97-AF65-F5344CB8AC3E}">
        <p14:creationId xmlns:p14="http://schemas.microsoft.com/office/powerpoint/2010/main" val="263985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 dirty="0">
                <a:latin typeface="Arial" charset="0"/>
              </a:rPr>
              <a:t>    </a:t>
            </a:r>
            <a:r>
              <a:rPr lang="en-US" sz="2000" b="1" dirty="0">
                <a:latin typeface="Arial" charset="0"/>
                <a:cs typeface="Arial" charset="0"/>
              </a:rPr>
              <a:t>for (</a:t>
            </a:r>
            <a:r>
              <a:rPr lang="en-US" sz="2000" b="1" dirty="0">
                <a:solidFill>
                  <a:srgbClr val="3366FF"/>
                </a:solidFill>
                <a:latin typeface="Arial" charset="0"/>
                <a:cs typeface="Arial" charset="0"/>
              </a:rPr>
              <a:t>initialization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rial" charset="0"/>
                <a:cs typeface="Arial" charset="0"/>
              </a:rPr>
              <a:t>condition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increment / decrement </a:t>
            </a:r>
            <a:r>
              <a:rPr lang="en-US" sz="2000" b="1" dirty="0">
                <a:latin typeface="Arial" charset="0"/>
                <a:cs typeface="Arial" charset="0"/>
              </a:rPr>
              <a:t>)</a:t>
            </a:r>
            <a:r>
              <a:rPr lang="en-US" sz="2200" b="1" dirty="0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338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29200" y="295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84751" y="29591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48000" y="37973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73300" y="1676400"/>
            <a:ext cx="6235700" cy="2959100"/>
          </a:xfrm>
          <a:custGeom>
            <a:avLst/>
            <a:gdLst>
              <a:gd name="connsiteX0" fmla="*/ 546581 w 6236181"/>
              <a:gd name="connsiteY0" fmla="*/ 2958626 h 2958626"/>
              <a:gd name="connsiteX1" fmla="*/ 25881 w 6236181"/>
              <a:gd name="connsiteY1" fmla="*/ 1714026 h 2958626"/>
              <a:gd name="connsiteX2" fmla="*/ 343381 w 6236181"/>
              <a:gd name="connsiteY2" fmla="*/ 342426 h 2958626"/>
              <a:gd name="connsiteX3" fmla="*/ 2540481 w 6236181"/>
              <a:gd name="connsiteY3" fmla="*/ 24926 h 2958626"/>
              <a:gd name="connsiteX4" fmla="*/ 6236181 w 6236181"/>
              <a:gd name="connsiteY4" fmla="*/ 825026 h 29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181" h="2958626">
                <a:moveTo>
                  <a:pt x="546581" y="2958626"/>
                </a:moveTo>
                <a:cubicBezTo>
                  <a:pt x="303164" y="2554342"/>
                  <a:pt x="59748" y="2150059"/>
                  <a:pt x="25881" y="1714026"/>
                </a:cubicBezTo>
                <a:cubicBezTo>
                  <a:pt x="-7986" y="1277993"/>
                  <a:pt x="-75719" y="623943"/>
                  <a:pt x="343381" y="342426"/>
                </a:cubicBezTo>
                <a:cubicBezTo>
                  <a:pt x="762481" y="60909"/>
                  <a:pt x="1558348" y="-55507"/>
                  <a:pt x="2540481" y="24926"/>
                </a:cubicBezTo>
                <a:cubicBezTo>
                  <a:pt x="3522614" y="105359"/>
                  <a:pt x="6236181" y="825026"/>
                  <a:pt x="6236181" y="8250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 dirty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 dirty="0">
                <a:latin typeface="Arial" charset="0"/>
              </a:rPr>
              <a:t>    </a:t>
            </a:r>
            <a:r>
              <a:rPr lang="en-US" sz="2000" b="1" dirty="0">
                <a:latin typeface="Arial" charset="0"/>
                <a:cs typeface="Arial" charset="0"/>
              </a:rPr>
              <a:t>for (</a:t>
            </a:r>
            <a:r>
              <a:rPr lang="en-US" sz="2000" b="1" dirty="0">
                <a:solidFill>
                  <a:srgbClr val="3366FF"/>
                </a:solidFill>
                <a:latin typeface="Arial" charset="0"/>
                <a:cs typeface="Arial" charset="0"/>
              </a:rPr>
              <a:t>initialization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Arial" charset="0"/>
                <a:cs typeface="Arial" charset="0"/>
              </a:rPr>
              <a:t>condition</a:t>
            </a:r>
            <a:r>
              <a:rPr lang="en-US" sz="2000" b="1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 dirty="0">
                <a:latin typeface="Arial" charset="0"/>
                <a:cs typeface="Arial" charset="0"/>
              </a:rPr>
              <a:t>        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increment / decrement </a:t>
            </a:r>
            <a:r>
              <a:rPr lang="en-US" sz="2000" b="1" dirty="0">
                <a:latin typeface="Arial" charset="0"/>
                <a:cs typeface="Arial" charset="0"/>
              </a:rPr>
              <a:t>)</a:t>
            </a:r>
            <a:r>
              <a:rPr lang="en-US" sz="2200" b="1" dirty="0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 dirty="0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dirty="0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94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11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973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023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16500" y="295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72051" y="29591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35300" y="37973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60600" y="1676400"/>
            <a:ext cx="6235700" cy="2959100"/>
          </a:xfrm>
          <a:custGeom>
            <a:avLst/>
            <a:gdLst>
              <a:gd name="connsiteX0" fmla="*/ 546581 w 6236181"/>
              <a:gd name="connsiteY0" fmla="*/ 2958626 h 2958626"/>
              <a:gd name="connsiteX1" fmla="*/ 25881 w 6236181"/>
              <a:gd name="connsiteY1" fmla="*/ 1714026 h 2958626"/>
              <a:gd name="connsiteX2" fmla="*/ 343381 w 6236181"/>
              <a:gd name="connsiteY2" fmla="*/ 342426 h 2958626"/>
              <a:gd name="connsiteX3" fmla="*/ 2540481 w 6236181"/>
              <a:gd name="connsiteY3" fmla="*/ 24926 h 2958626"/>
              <a:gd name="connsiteX4" fmla="*/ 6236181 w 6236181"/>
              <a:gd name="connsiteY4" fmla="*/ 825026 h 29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181" h="2958626">
                <a:moveTo>
                  <a:pt x="546581" y="2958626"/>
                </a:moveTo>
                <a:cubicBezTo>
                  <a:pt x="303164" y="2554342"/>
                  <a:pt x="59748" y="2150059"/>
                  <a:pt x="25881" y="1714026"/>
                </a:cubicBezTo>
                <a:cubicBezTo>
                  <a:pt x="-7986" y="1277993"/>
                  <a:pt x="-75719" y="623943"/>
                  <a:pt x="343381" y="342426"/>
                </a:cubicBezTo>
                <a:cubicBezTo>
                  <a:pt x="762481" y="60909"/>
                  <a:pt x="1558348" y="-55507"/>
                  <a:pt x="2540481" y="24926"/>
                </a:cubicBezTo>
                <a:cubicBezTo>
                  <a:pt x="3522614" y="105359"/>
                  <a:pt x="6236181" y="825026"/>
                  <a:pt x="6236181" y="8250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3300" y="25781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1209</Words>
  <Application>Microsoft Macintosh PowerPoint</Application>
  <PresentationFormat>Widescreen</PresentationFormat>
  <Paragraphs>226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Consolas</vt:lpstr>
      <vt:lpstr>Courier</vt:lpstr>
      <vt:lpstr>Courier New</vt:lpstr>
      <vt:lpstr>Tahoma</vt:lpstr>
      <vt:lpstr>Verdana</vt:lpstr>
      <vt:lpstr>Wingdings</vt:lpstr>
      <vt:lpstr>Office Theme</vt:lpstr>
      <vt:lpstr>SoftUni3_1</vt:lpstr>
      <vt:lpstr>PowerPoint Presentation</vt:lpstr>
      <vt:lpstr>Objectives</vt:lpstr>
      <vt:lpstr>Introduction to Loops</vt:lpstr>
      <vt:lpstr>Introduction to Loops</vt:lpstr>
      <vt:lpstr>What is a loop?</vt:lpstr>
      <vt:lpstr>Loop Flowchart</vt:lpstr>
      <vt:lpstr>General form of a for loop</vt:lpstr>
      <vt:lpstr>For statement</vt:lpstr>
      <vt:lpstr>For statement</vt:lpstr>
      <vt:lpstr>For statement</vt:lpstr>
      <vt:lpstr>For statement</vt:lpstr>
      <vt:lpstr>For loop example - requirement</vt:lpstr>
      <vt:lpstr>Flow chart</vt:lpstr>
      <vt:lpstr>For loop example - code</vt:lpstr>
      <vt:lpstr>Activity: for loop</vt:lpstr>
      <vt:lpstr>Activity: for loop (Homework)</vt:lpstr>
      <vt:lpstr>The “while” loop</vt:lpstr>
      <vt:lpstr>The “while” loop example</vt:lpstr>
      <vt:lpstr>Activity: while loop</vt:lpstr>
      <vt:lpstr>The “do-while” loop</vt:lpstr>
      <vt:lpstr>The “do-while” loop example</vt:lpstr>
      <vt:lpstr>Activity: do-while loop</vt:lpstr>
      <vt:lpstr>The break statement</vt:lpstr>
      <vt:lpstr>Activity – break example</vt:lpstr>
      <vt:lpstr>The continue statement</vt:lpstr>
      <vt:lpstr>Activity – continue example</vt:lpstr>
      <vt:lpstr>The exit function</vt:lpstr>
      <vt:lpstr>Activity: factorial – requirements (Homework)</vt:lpstr>
      <vt:lpstr>Activity: factorial - requirements</vt:lpstr>
      <vt:lpstr>PowerPoint Presentation</vt:lpstr>
      <vt:lpstr>Activity: factorial - code</vt:lpstr>
      <vt:lpstr>Now you can do the menu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44</cp:revision>
  <dcterms:created xsi:type="dcterms:W3CDTF">2015-08-26T02:19:51Z</dcterms:created>
  <dcterms:modified xsi:type="dcterms:W3CDTF">2021-05-03T11:17:31Z</dcterms:modified>
</cp:coreProperties>
</file>