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9" r:id="rId17"/>
    <p:sldId id="269" r:id="rId18"/>
    <p:sldId id="270" r:id="rId19"/>
    <p:sldId id="271" r:id="rId20"/>
    <p:sldId id="272" r:id="rId21"/>
    <p:sldId id="273" r:id="rId22"/>
    <p:sldId id="290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3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10: Array and String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Array elements can be initialized during declaration or in the program</a:t>
            </a:r>
          </a:p>
          <a:p>
            <a:r>
              <a:rPr lang="en-US" dirty="0"/>
              <a:t>When arrays are initialized during declaration, partial initialization is allowed</a:t>
            </a:r>
          </a:p>
          <a:p>
            <a:r>
              <a:rPr lang="en-US" dirty="0"/>
              <a:t>In partial initialization, the uninitialized elements are initialized to</a:t>
            </a:r>
          </a:p>
          <a:p>
            <a:pPr lvl="1"/>
            <a:r>
              <a:rPr lang="en-US" dirty="0"/>
              <a:t>Zero for numeric array</a:t>
            </a:r>
          </a:p>
          <a:p>
            <a:pPr lvl="1"/>
            <a:r>
              <a:rPr lang="en-US" dirty="0"/>
              <a:t>Null for character array</a:t>
            </a:r>
          </a:p>
          <a:p>
            <a:r>
              <a:rPr lang="en-US" dirty="0"/>
              <a:t>If initialized, array can be declared without specifying exact size</a:t>
            </a:r>
          </a:p>
          <a:p>
            <a:pPr lvl="1"/>
            <a:r>
              <a:rPr lang="en-US" dirty="0"/>
              <a:t>The size equals to the number of elements initialized</a:t>
            </a:r>
          </a:p>
          <a:p>
            <a:r>
              <a:rPr lang="en-US" dirty="0"/>
              <a:t>General forms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[size] = {values(s)}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[] = {values(s)}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89356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5B72-7E73-AC48-9965-DBCC9AE3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declaration/initialization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1"/>
            <a:ext cx="836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a[5] = {1, 2, 3, 4, 5};</a:t>
            </a:r>
          </a:p>
          <a:p>
            <a:r>
              <a:rPr lang="en-US" dirty="0">
                <a:latin typeface="Courier"/>
                <a:cs typeface="Courier"/>
              </a:rPr>
              <a:t>/*a[0]=1; a[1]=2; a[2]=3; a[3]=4; a[4]=5; 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a[5] = {0};</a:t>
            </a:r>
          </a:p>
          <a:p>
            <a:r>
              <a:rPr lang="en-US" dirty="0">
                <a:latin typeface="Courier"/>
                <a:cs typeface="Courier"/>
              </a:rPr>
              <a:t>/*all the array elements are initialized to zero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a[5] = {1, 2, 3, 4};</a:t>
            </a:r>
          </a:p>
          <a:p>
            <a:r>
              <a:rPr lang="en-US" dirty="0">
                <a:latin typeface="Courier"/>
                <a:cs typeface="Courier"/>
              </a:rPr>
              <a:t>/*a[4] = 0*/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a[] = {1, 2, 3, 4};</a:t>
            </a:r>
          </a:p>
          <a:p>
            <a:r>
              <a:rPr lang="en-US" dirty="0">
                <a:latin typeface="Courier"/>
                <a:cs typeface="Courier"/>
              </a:rPr>
              <a:t>/*a[0]=1; a[1]=2; a[2]=3; a[3]=4; (if not specified, the size depends on the number of values initialized)*/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float b[2} = {10.2, 45.34};</a:t>
            </a:r>
          </a:p>
          <a:p>
            <a:r>
              <a:rPr lang="en-US" dirty="0">
                <a:latin typeface="Courier"/>
                <a:cs typeface="Courier"/>
              </a:rPr>
              <a:t>/*b[0]=10.2; b[1]=45.34;*/</a:t>
            </a:r>
          </a:p>
        </p:txBody>
      </p:sp>
    </p:spTree>
    <p:extLst>
      <p:ext uri="{BB962C8B-B14F-4D97-AF65-F5344CB8AC3E}">
        <p14:creationId xmlns:p14="http://schemas.microsoft.com/office/powerpoint/2010/main" val="225250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operations allowed on arrays are</a:t>
            </a:r>
          </a:p>
          <a:p>
            <a:pPr lvl="1"/>
            <a:r>
              <a:rPr lang="en-US" dirty="0"/>
              <a:t>Storing array elements</a:t>
            </a:r>
          </a:p>
          <a:p>
            <a:pPr lvl="1"/>
            <a:r>
              <a:rPr lang="en-US" dirty="0"/>
              <a:t>Retrieving array elements</a:t>
            </a:r>
          </a:p>
          <a:p>
            <a:pPr lvl="1"/>
            <a:r>
              <a:rPr lang="en-US" dirty="0"/>
              <a:t>Processing array elements</a:t>
            </a:r>
          </a:p>
          <a:p>
            <a:pPr lvl="1"/>
            <a:r>
              <a:rPr lang="en-US" dirty="0"/>
              <a:t>Insertion and Deletion can be done by moving array elements to the appropriate places</a:t>
            </a:r>
          </a:p>
          <a:p>
            <a:r>
              <a:rPr lang="en-US" dirty="0"/>
              <a:t>Note that C doesn’t allow to assign an array to another array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arrayA</a:t>
            </a:r>
            <a:r>
              <a:rPr lang="en-US" dirty="0"/>
              <a:t> = </a:t>
            </a:r>
            <a:r>
              <a:rPr lang="en-US" dirty="0" err="1"/>
              <a:t>arrayB</a:t>
            </a:r>
            <a:r>
              <a:rPr lang="en-US" dirty="0"/>
              <a:t>; is invalid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Operation on Arrays</a:t>
            </a:r>
          </a:p>
        </p:txBody>
      </p:sp>
    </p:spTree>
    <p:extLst>
      <p:ext uri="{BB962C8B-B14F-4D97-AF65-F5344CB8AC3E}">
        <p14:creationId xmlns:p14="http://schemas.microsoft.com/office/powerpoint/2010/main" val="120630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DB68-4041-3B40-B281-D91C7B02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value for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1"/>
            <a:ext cx="8369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a[3];</a:t>
            </a:r>
          </a:p>
          <a:p>
            <a:r>
              <a:rPr lang="en-US" dirty="0">
                <a:latin typeface="Courier"/>
                <a:cs typeface="Courier"/>
              </a:rPr>
              <a:t>(1)</a:t>
            </a: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&amp;a[0]); /*gets value for the 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&amp;a[1]); /*gets value for the 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&amp;a[2]); /*gets value for the 3</a:t>
            </a:r>
            <a:r>
              <a:rPr lang="en-US" baseline="30000" dirty="0">
                <a:latin typeface="Courier"/>
                <a:cs typeface="Courier"/>
              </a:rPr>
              <a:t>rd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>
                <a:latin typeface="Courier"/>
                <a:cs typeface="Courier"/>
              </a:rPr>
              <a:t>(2)</a:t>
            </a: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</a:t>
            </a:r>
            <a:r>
              <a:rPr lang="en-US" dirty="0" err="1">
                <a:latin typeface="Courier"/>
                <a:cs typeface="Courier"/>
              </a:rPr>
              <a:t>d%d%d</a:t>
            </a:r>
            <a:r>
              <a:rPr lang="en-US" dirty="0">
                <a:latin typeface="Courier"/>
                <a:cs typeface="Courier"/>
              </a:rPr>
              <a:t>”, a, a+1, a+2);</a:t>
            </a:r>
          </a:p>
          <a:p>
            <a:r>
              <a:rPr lang="en-US" dirty="0">
                <a:latin typeface="Courier"/>
                <a:cs typeface="Courier"/>
              </a:rPr>
              <a:t>/*get values for first 3 locations*/</a:t>
            </a:r>
          </a:p>
          <a:p>
            <a:r>
              <a:rPr lang="en-US" dirty="0">
                <a:latin typeface="Courier"/>
                <a:cs typeface="Courier"/>
              </a:rPr>
              <a:t>(3)</a:t>
            </a:r>
          </a:p>
          <a:p>
            <a:r>
              <a:rPr lang="en-US" dirty="0">
                <a:latin typeface="Courier"/>
                <a:cs typeface="Courier"/>
              </a:rPr>
              <a:t>for(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=0;i&lt;3;i++){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/*loop statement is used to set/get the array elements*/</a:t>
            </a:r>
          </a:p>
        </p:txBody>
      </p:sp>
    </p:spTree>
    <p:extLst>
      <p:ext uri="{BB962C8B-B14F-4D97-AF65-F5344CB8AC3E}">
        <p14:creationId xmlns:p14="http://schemas.microsoft.com/office/powerpoint/2010/main" val="40112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3AE7-2699-0345-A13C-6BEBD4C8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out the array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1"/>
            <a:ext cx="8369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a[3];</a:t>
            </a:r>
          </a:p>
          <a:p>
            <a:r>
              <a:rPr lang="en-US" dirty="0">
                <a:latin typeface="Courier"/>
                <a:cs typeface="Courier"/>
              </a:rPr>
              <a:t>(1)</a:t>
            </a:r>
          </a:p>
          <a:p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(“%d”, a[0]); /*prints value of 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(“%d”, a[1]); /*prints value of 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(“%d”, a[2]); /*prints value of 3</a:t>
            </a:r>
            <a:r>
              <a:rPr lang="en-US" baseline="30000" dirty="0">
                <a:latin typeface="Courier"/>
                <a:cs typeface="Courier"/>
              </a:rPr>
              <a:t>rd</a:t>
            </a:r>
            <a:r>
              <a:rPr lang="en-US" dirty="0">
                <a:latin typeface="Courier"/>
                <a:cs typeface="Courier"/>
              </a:rPr>
              <a:t> location*/</a:t>
            </a:r>
          </a:p>
          <a:p>
            <a:r>
              <a:rPr lang="en-US" dirty="0">
                <a:latin typeface="Courier"/>
                <a:cs typeface="Courier"/>
              </a:rPr>
              <a:t>(2)</a:t>
            </a:r>
          </a:p>
          <a:p>
            <a:r>
              <a:rPr lang="en-US" dirty="0">
                <a:latin typeface="Courier"/>
                <a:cs typeface="Courier"/>
              </a:rPr>
              <a:t>print(“%</a:t>
            </a:r>
            <a:r>
              <a:rPr lang="en-US" dirty="0" err="1">
                <a:latin typeface="Courier"/>
                <a:cs typeface="Courier"/>
              </a:rPr>
              <a:t>d%d%d</a:t>
            </a:r>
            <a:r>
              <a:rPr lang="en-US" dirty="0">
                <a:latin typeface="Courier"/>
                <a:cs typeface="Courier"/>
              </a:rPr>
              <a:t>”, a[0], a[1], a[2]);</a:t>
            </a:r>
          </a:p>
          <a:p>
            <a:r>
              <a:rPr lang="en-US" dirty="0">
                <a:latin typeface="Courier"/>
                <a:cs typeface="Courier"/>
              </a:rPr>
              <a:t>/*prints values of first 3 locations*/</a:t>
            </a:r>
          </a:p>
          <a:p>
            <a:r>
              <a:rPr lang="en-US" dirty="0">
                <a:latin typeface="Courier"/>
                <a:cs typeface="Courier"/>
              </a:rPr>
              <a:t>(3)</a:t>
            </a:r>
          </a:p>
          <a:p>
            <a:r>
              <a:rPr lang="en-US" dirty="0">
                <a:latin typeface="Courier"/>
                <a:cs typeface="Courier"/>
              </a:rPr>
              <a:t>for(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=0;i&lt;3;i++){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(“%d”, 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/*loop statements is used to print the array elements*/</a:t>
            </a:r>
          </a:p>
        </p:txBody>
      </p:sp>
    </p:spTree>
    <p:extLst>
      <p:ext uri="{BB962C8B-B14F-4D97-AF65-F5344CB8AC3E}">
        <p14:creationId xmlns:p14="http://schemas.microsoft.com/office/powerpoint/2010/main" val="183286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Ask user to input 5 integers and put them into one array</a:t>
            </a:r>
          </a:p>
          <a:p>
            <a:pPr lvl="1"/>
            <a:r>
              <a:rPr lang="en-US" dirty="0"/>
              <a:t>Display all the input elements to the screen</a:t>
            </a:r>
          </a:p>
          <a:p>
            <a:r>
              <a:rPr lang="en-US" dirty="0"/>
              <a:t>Add more code to the previous program to</a:t>
            </a:r>
          </a:p>
          <a:p>
            <a:pPr lvl="1"/>
            <a:r>
              <a:rPr lang="en-US" dirty="0"/>
              <a:t>Find maximum value of the added integers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working with array</a:t>
            </a:r>
          </a:p>
        </p:txBody>
      </p:sp>
    </p:spTree>
    <p:extLst>
      <p:ext uri="{BB962C8B-B14F-4D97-AF65-F5344CB8AC3E}">
        <p14:creationId xmlns:p14="http://schemas.microsoft.com/office/powerpoint/2010/main" val="205236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an array can themselves be arrays</a:t>
            </a:r>
          </a:p>
          <a:p>
            <a:r>
              <a:rPr lang="en-US" dirty="0"/>
              <a:t>Multidimensional arrays will also occupy the contiguous memory locations</a:t>
            </a:r>
          </a:p>
          <a:p>
            <a:r>
              <a:rPr lang="en-US" dirty="0"/>
              <a:t>Two dimensional arrays can be viewed as set of one dimensional array (rows &amp; columns)</a:t>
            </a:r>
          </a:p>
          <a:p>
            <a:r>
              <a:rPr lang="en-US" dirty="0"/>
              <a:t>Three dimensional arrays can be viewed as set of two dimensional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416600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arrays are defined in the same way as one dimensional array</a:t>
            </a:r>
          </a:p>
          <a:p>
            <a:pPr lvl="1"/>
            <a:r>
              <a:rPr lang="en-US" dirty="0"/>
              <a:t>Except that a separate pair of square of brackets is required for second dimension</a:t>
            </a:r>
          </a:p>
          <a:p>
            <a:r>
              <a:rPr lang="en-US" dirty="0"/>
              <a:t>General form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[row][column]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Two-dimensional array - declaration</a:t>
            </a:r>
          </a:p>
        </p:txBody>
      </p:sp>
    </p:spTree>
    <p:extLst>
      <p:ext uri="{BB962C8B-B14F-4D97-AF65-F5344CB8AC3E}">
        <p14:creationId xmlns:p14="http://schemas.microsoft.com/office/powerpoint/2010/main" val="73083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038D-9702-4146-80FB-386A1AC9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dimensional array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1"/>
            <a:ext cx="8369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a[2][2]; //creates 16 bytes of contiguous memory loc.</a:t>
            </a:r>
          </a:p>
          <a:p>
            <a:r>
              <a:rPr lang="en-US" dirty="0">
                <a:latin typeface="Courier"/>
                <a:cs typeface="Courier"/>
              </a:rPr>
              <a:t>/*elements are stored in row major order. Elements of 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row are stored first then the elements of next row*/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/*Assume that array starts at location 1000:</a:t>
            </a:r>
          </a:p>
          <a:p>
            <a:r>
              <a:rPr lang="en-US" dirty="0">
                <a:latin typeface="Courier"/>
                <a:cs typeface="Courier"/>
              </a:rPr>
              <a:t>	a[0][0] will be in location 1000 – row 0 &amp; column 0</a:t>
            </a:r>
          </a:p>
          <a:p>
            <a:r>
              <a:rPr lang="en-US" dirty="0">
                <a:latin typeface="Courier"/>
                <a:cs typeface="Courier"/>
              </a:rPr>
              <a:t>	a[0][1] will be in location 1004 – row 0 &amp; column 1</a:t>
            </a:r>
          </a:p>
          <a:p>
            <a:r>
              <a:rPr lang="en-US" dirty="0">
                <a:latin typeface="Courier"/>
                <a:cs typeface="Courier"/>
              </a:rPr>
              <a:t>	a[1][0] will be in location 1008 – row 1 &amp; column 0</a:t>
            </a:r>
          </a:p>
          <a:p>
            <a:r>
              <a:rPr lang="en-US" dirty="0">
                <a:latin typeface="Courier"/>
                <a:cs typeface="Courier"/>
              </a:rPr>
              <a:t>	a[1][1] will be in location 10012 – row 1 &amp; column 1</a:t>
            </a:r>
          </a:p>
          <a:p>
            <a:r>
              <a:rPr lang="en-US" dirty="0">
                <a:latin typeface="Courier"/>
                <a:cs typeface="Courier"/>
              </a:rPr>
              <a:t>*/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577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309-CCBB-734A-9514-4E6C346F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Two-dimensional array initialization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0"/>
            <a:ext cx="8369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[2][3] = {1, 2, 3, 4, 5, 6};</a:t>
            </a:r>
          </a:p>
          <a:p>
            <a:r>
              <a:rPr lang="en-US" dirty="0">
                <a:latin typeface="Courier"/>
                <a:cs typeface="Courier"/>
              </a:rPr>
              <a:t>/*	a[0][0] = 1; a[0][1]=2; a[0][2]=3; </a:t>
            </a:r>
          </a:p>
          <a:p>
            <a:r>
              <a:rPr lang="en-US" dirty="0">
                <a:latin typeface="Courier"/>
                <a:cs typeface="Courier"/>
              </a:rPr>
              <a:t>	a[1][0] = 1; a[1][1]=2; a[1][2]=3;*/</a:t>
            </a:r>
          </a:p>
          <a:p>
            <a:r>
              <a:rPr lang="en-US" dirty="0">
                <a:latin typeface="Courier"/>
                <a:cs typeface="Courier"/>
              </a:rPr>
              <a:t>/*1, 2, 3 are in the 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row, and 4, 5, 6 are in the 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[2][3] = {1, 2, 3, 4, 5}; /*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[1][2]=0*/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[2][3] = {{1, 2, 3}, {1, 2, 3}};</a:t>
            </a:r>
          </a:p>
          <a:p>
            <a:r>
              <a:rPr lang="en-US" dirty="0">
                <a:latin typeface="Courier"/>
                <a:cs typeface="Courier"/>
              </a:rPr>
              <a:t>/*row elements are initialized separately*/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[2][3] = {{1, 2}, {4}};</a:t>
            </a:r>
          </a:p>
          <a:p>
            <a:r>
              <a:rPr lang="en-US" dirty="0">
                <a:latin typeface="Courier"/>
                <a:cs typeface="Courier"/>
              </a:rPr>
              <a:t>/*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[0][2] = 0;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[1][1]=0;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[1][2]=0;*/</a:t>
            </a:r>
          </a:p>
        </p:txBody>
      </p:sp>
    </p:spTree>
    <p:extLst>
      <p:ext uri="{BB962C8B-B14F-4D97-AF65-F5344CB8AC3E}">
        <p14:creationId xmlns:p14="http://schemas.microsoft.com/office/powerpoint/2010/main" val="40888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Understand the concept of array and its memory organization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how arrays are declared and initialized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how arrays are accessed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Use multi dimensional arrays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about string representations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about various character and string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2239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and easy to use</a:t>
            </a:r>
          </a:p>
          <a:p>
            <a:pPr lvl="1"/>
            <a:r>
              <a:rPr lang="en-US" dirty="0"/>
              <a:t>Stored in contiguous locations</a:t>
            </a:r>
          </a:p>
          <a:p>
            <a:pPr lvl="1"/>
            <a:r>
              <a:rPr lang="en-US" dirty="0"/>
              <a:t>Fast retrieval because of its indexed nature</a:t>
            </a:r>
          </a:p>
          <a:p>
            <a:pPr lvl="1"/>
            <a:r>
              <a:rPr lang="en-US" dirty="0"/>
              <a:t>No need to worry about the allocation and de-allocation of arrays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Arrays are static in nature (fixed size). Memory is allocated at the beginning of the execution. If n is defined and used m -&gt; wasted n-m</a:t>
            </a:r>
          </a:p>
          <a:p>
            <a:pPr lvl="1"/>
            <a:r>
              <a:rPr lang="en-US" dirty="0"/>
              <a:t>No automatic array bounds checking during compilation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Advantages/Limitations of arrays</a:t>
            </a:r>
          </a:p>
        </p:txBody>
      </p:sp>
    </p:spTree>
    <p:extLst>
      <p:ext uri="{BB962C8B-B14F-4D97-AF65-F5344CB8AC3E}">
        <p14:creationId xmlns:p14="http://schemas.microsoft.com/office/powerpoint/2010/main" val="205647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declaration, input/output strings, string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95548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is a sequence of characters</a:t>
            </a:r>
          </a:p>
          <a:p>
            <a:r>
              <a:rPr lang="en-US" dirty="0"/>
              <a:t>In C, there is no built-in data type for strings</a:t>
            </a:r>
          </a:p>
          <a:p>
            <a:r>
              <a:rPr lang="en-US" dirty="0"/>
              <a:t>String can be represented as an array of characters</a:t>
            </a:r>
          </a:p>
          <a:p>
            <a:r>
              <a:rPr lang="en-US" dirty="0"/>
              <a:t>String should always have a NULL character (‘\0’) at the end, to present the end of string.</a:t>
            </a:r>
          </a:p>
          <a:p>
            <a:r>
              <a:rPr lang="en-US" dirty="0"/>
              <a:t>String constants can be assigned to character array variables</a:t>
            </a:r>
          </a:p>
          <a:p>
            <a:pPr lvl="1"/>
            <a:r>
              <a:rPr lang="en-US" dirty="0"/>
              <a:t>String constants are always enclosed within double quotes (“”)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17431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29B3-0508-0541-B7BE-15137D26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500" y="1600200"/>
            <a:ext cx="8369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//(1)</a:t>
            </a:r>
          </a:p>
          <a:p>
            <a:r>
              <a:rPr lang="en-US" dirty="0">
                <a:latin typeface="Courier"/>
                <a:cs typeface="Courier"/>
              </a:rPr>
              <a:t>char c[4] = {‘s’, ‘u’, ‘m’, ‘\0’};//defining string “sum”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//(2)</a:t>
            </a:r>
          </a:p>
          <a:p>
            <a:r>
              <a:rPr lang="en-US" dirty="0">
                <a:latin typeface="Courier"/>
                <a:cs typeface="Courier"/>
              </a:rPr>
              <a:t>char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[16]=“qwerty”;</a:t>
            </a:r>
          </a:p>
          <a:p>
            <a:r>
              <a:rPr lang="en-US" dirty="0">
                <a:latin typeface="Courier"/>
                <a:cs typeface="Courier"/>
              </a:rPr>
              <a:t>/*creates a string. The value at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[5] is the character ‘y’. The value at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[6] is ‘\0’. The values from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[7] to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[15] are undefined and wasted.*/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//(3)</a:t>
            </a:r>
          </a:p>
          <a:p>
            <a:r>
              <a:rPr lang="en-US" dirty="0">
                <a:latin typeface="Courier"/>
                <a:cs typeface="Courier"/>
              </a:rPr>
              <a:t>char name[5] = “Vietnam”; </a:t>
            </a:r>
          </a:p>
          <a:p>
            <a:r>
              <a:rPr lang="en-US" dirty="0">
                <a:latin typeface="Courier"/>
                <a:cs typeface="Courier"/>
              </a:rPr>
              <a:t>/*Strings are terminated by the null character, it is preferred to allocate 1 extra space to store null terminator*/</a:t>
            </a:r>
          </a:p>
        </p:txBody>
      </p:sp>
    </p:spTree>
    <p:extLst>
      <p:ext uri="{BB962C8B-B14F-4D97-AF65-F5344CB8AC3E}">
        <p14:creationId xmlns:p14="http://schemas.microsoft.com/office/powerpoint/2010/main" val="62762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character arrays are used to represent array of strings</a:t>
            </a:r>
          </a:p>
          <a:p>
            <a:r>
              <a:rPr lang="en-US" dirty="0"/>
              <a:t>General Declaration Form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char </a:t>
            </a:r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[no. of strings][max no. of chars in one string];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"/>
                <a:cs typeface="Courier"/>
              </a:rPr>
              <a:t>char </a:t>
            </a:r>
            <a:r>
              <a:rPr lang="en-US" dirty="0" err="1">
                <a:latin typeface="Courier"/>
                <a:cs typeface="Courier"/>
              </a:rPr>
              <a:t>sName</a:t>
            </a:r>
            <a:r>
              <a:rPr lang="en-US" dirty="0">
                <a:latin typeface="Courier"/>
                <a:cs typeface="Courier"/>
              </a:rPr>
              <a:t>[50][15]; //50 names, each maximum 14 characters;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346305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arrayname</a:t>
            </a:r>
            <a:r>
              <a:rPr lang="en-US" dirty="0"/>
              <a:t>[r][c] = {“value1”, “value2”, …};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 names[3][5] = {“Mr. A”, “Ms. B”, “Mr. C”};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of String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129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</a:t>
            </a:r>
            <a:r>
              <a:rPr lang="en-US" i="1" dirty="0"/>
              <a:t>gets</a:t>
            </a:r>
            <a:r>
              <a:rPr lang="en-US" dirty="0"/>
              <a:t> or </a:t>
            </a:r>
            <a:r>
              <a:rPr lang="en-US" i="1" dirty="0" err="1"/>
              <a:t>scanf</a:t>
            </a:r>
            <a:r>
              <a:rPr lang="en-US" dirty="0"/>
              <a:t> functions to read inputs for strings</a:t>
            </a:r>
          </a:p>
          <a:p>
            <a:r>
              <a:rPr lang="en-US" dirty="0"/>
              <a:t>Example, a variable name is declared as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char name[10];</a:t>
            </a:r>
          </a:p>
          <a:p>
            <a:r>
              <a:rPr lang="en-US" dirty="0"/>
              <a:t>Then you could get name from input as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("%s", name); //get name terminated by space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("%[^\n]s", name);//get name including spaces</a:t>
            </a:r>
          </a:p>
          <a:p>
            <a:pPr lvl="1"/>
            <a:r>
              <a:rPr lang="en-US" dirty="0"/>
              <a:t>gets(name);//get name including spaces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</a:t>
            </a:r>
          </a:p>
        </p:txBody>
      </p:sp>
    </p:spTree>
    <p:extLst>
      <p:ext uri="{BB962C8B-B14F-4D97-AF65-F5344CB8AC3E}">
        <p14:creationId xmlns:p14="http://schemas.microsoft.com/office/powerpoint/2010/main" val="134195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does not allow one array to be assigned to another, thus statements of following forms are illegal</a:t>
            </a:r>
          </a:p>
          <a:p>
            <a:r>
              <a:rPr lang="en-US" dirty="0"/>
              <a:t>Assignment is not allowed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name=“Good” or name1 = name; </a:t>
            </a:r>
          </a:p>
          <a:p>
            <a:r>
              <a:rPr lang="en-US" dirty="0"/>
              <a:t>Concatenation is not allowed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name = name + “ to C“;</a:t>
            </a:r>
          </a:p>
          <a:p>
            <a:r>
              <a:rPr lang="en-US" dirty="0"/>
              <a:t>Comparing two strings is not allowed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if(name1==name){</a:t>
            </a:r>
            <a:r>
              <a:rPr lang="is-IS" dirty="0">
                <a:latin typeface="Courier"/>
                <a:cs typeface="Courier"/>
              </a:rPr>
              <a:t>…</a:t>
            </a: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Illegal operations on Strings</a:t>
            </a:r>
          </a:p>
        </p:txBody>
      </p:sp>
    </p:spTree>
    <p:extLst>
      <p:ext uri="{BB962C8B-B14F-4D97-AF65-F5344CB8AC3E}">
        <p14:creationId xmlns:p14="http://schemas.microsoft.com/office/powerpoint/2010/main" val="394954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Ask user to input 5 names</a:t>
            </a:r>
          </a:p>
          <a:p>
            <a:pPr lvl="1"/>
            <a:r>
              <a:rPr lang="en-US" dirty="0"/>
              <a:t>Store them in an array</a:t>
            </a:r>
          </a:p>
          <a:p>
            <a:pPr lvl="1"/>
            <a:r>
              <a:rPr lang="en-US" dirty="0"/>
              <a:t>Then print them out to the screen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10258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String doesn’t provide any operator to manipulate entire string at once</a:t>
            </a:r>
          </a:p>
          <a:p>
            <a:r>
              <a:rPr lang="en-US" sz="2400" dirty="0"/>
              <a:t>Strings are manipulated via functions available from standard string library </a:t>
            </a:r>
            <a:r>
              <a:rPr lang="en-US" sz="2400" i="1" dirty="0" err="1"/>
              <a:t>string.h</a:t>
            </a:r>
            <a:endParaRPr lang="en-US" sz="2400" i="1" dirty="0"/>
          </a:p>
          <a:p>
            <a:r>
              <a:rPr lang="en-US" sz="2400" dirty="0"/>
              <a:t>There are many functions, but the followings are the frequently used ones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41" y="3611564"/>
            <a:ext cx="8420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Declaration, initialization, storing values, retrieving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909326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to</a:t>
            </a:r>
          </a:p>
          <a:p>
            <a:pPr lvl="1"/>
            <a:r>
              <a:rPr lang="en-US" dirty="0"/>
              <a:t>Ask user to input two strings and compare them</a:t>
            </a:r>
          </a:p>
          <a:p>
            <a:r>
              <a:rPr lang="en-US" dirty="0"/>
              <a:t>Create another program to</a:t>
            </a:r>
          </a:p>
          <a:p>
            <a:pPr lvl="1"/>
            <a:r>
              <a:rPr lang="en-US" dirty="0"/>
              <a:t>Ask user to input a student id</a:t>
            </a:r>
          </a:p>
          <a:p>
            <a:pPr lvl="1"/>
            <a:r>
              <a:rPr lang="en-US" dirty="0"/>
              <a:t>Make sure the length of the student id is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76229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86A6-D41D-EE40-B798-0E9A8926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52538"/>
            <a:ext cx="848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to</a:t>
            </a:r>
          </a:p>
          <a:p>
            <a:pPr lvl="1"/>
            <a:r>
              <a:rPr lang="en-US" dirty="0"/>
              <a:t>Ask user to input student id of the form </a:t>
            </a:r>
            <a:r>
              <a:rPr lang="en-US" dirty="0" err="1"/>
              <a:t>GTxxxxx</a:t>
            </a:r>
            <a:r>
              <a:rPr lang="en-US" dirty="0"/>
              <a:t> or </a:t>
            </a:r>
            <a:r>
              <a:rPr lang="en-US" dirty="0" err="1"/>
              <a:t>GCxxxxx</a:t>
            </a:r>
            <a:r>
              <a:rPr lang="en-US" dirty="0"/>
              <a:t> (x: is a digit)</a:t>
            </a:r>
          </a:p>
          <a:p>
            <a:pPr lvl="1"/>
            <a:r>
              <a:rPr lang="en-US" dirty="0"/>
              <a:t>Validate the ID, and if it is valid then display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71415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Understand the concept of array and its memory organization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how arrays are declared and initialized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how arrays are accessed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Use multi dimensional arrays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about string representations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Know about various character and string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27133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applications require the processing of multiple data items with</a:t>
            </a:r>
          </a:p>
          <a:p>
            <a:pPr lvl="1"/>
            <a:r>
              <a:rPr lang="en-US" dirty="0"/>
              <a:t>Common characteristics (e.g., same data type)</a:t>
            </a:r>
          </a:p>
          <a:p>
            <a:pPr lvl="1"/>
            <a:r>
              <a:rPr lang="en-US" dirty="0"/>
              <a:t>E.g., set of numbers, set of characters, set of names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an array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0600" y="4660613"/>
            <a:ext cx="7950200" cy="1319501"/>
            <a:chOff x="736600" y="4660612"/>
            <a:chExt cx="7950200" cy="1319501"/>
          </a:xfrm>
        </p:grpSpPr>
        <p:grpSp>
          <p:nvGrpSpPr>
            <p:cNvPr id="17" name="Group 16"/>
            <p:cNvGrpSpPr/>
            <p:nvPr/>
          </p:nvGrpSpPr>
          <p:grpSpPr>
            <a:xfrm>
              <a:off x="736600" y="4672013"/>
              <a:ext cx="7950200" cy="1308100"/>
              <a:chOff x="736600" y="4818063"/>
              <a:chExt cx="7950200" cy="130810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736600" y="4818063"/>
                <a:ext cx="7950200" cy="13081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823712" y="5162322"/>
                <a:ext cx="453970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5A5A5A"/>
                    </a:solidFill>
                    <a:latin typeface="Matura MT Script Capitals"/>
                    <a:cs typeface="Matura MT Script Capitals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19112" y="5162322"/>
                <a:ext cx="33434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5A5A5A"/>
                    </a:solidFill>
                    <a:latin typeface="Matura MT Script Capitals"/>
                    <a:cs typeface="Matura MT Script Capitals"/>
                  </a:rPr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65312" y="516232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5A5A5A"/>
                    </a:solidFill>
                    <a:latin typeface="Matura MT Script Capitals"/>
                    <a:cs typeface="Matura MT Script Capitals"/>
                  </a:rPr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697212" y="5162322"/>
                <a:ext cx="3593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5A5A5A"/>
                    </a:solidFill>
                    <a:latin typeface="Matura MT Script Capitals"/>
                    <a:cs typeface="Matura MT Script Capitals"/>
                  </a:rPr>
                  <a:t>3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654623" y="466061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‘O’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8794" y="4660612"/>
              <a:ext cx="6611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‘N’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3265" y="4660612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‘E’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0736" y="4660612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‘\0’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4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used to store </a:t>
            </a:r>
          </a:p>
          <a:p>
            <a:pPr lvl="1"/>
            <a:r>
              <a:rPr lang="en-US" dirty="0"/>
              <a:t>similar data items </a:t>
            </a:r>
          </a:p>
          <a:p>
            <a:pPr lvl="1"/>
            <a:r>
              <a:rPr lang="en-US" dirty="0"/>
              <a:t>in contiguous memory locations </a:t>
            </a:r>
          </a:p>
          <a:p>
            <a:pPr lvl="1"/>
            <a:r>
              <a:rPr lang="en-US" dirty="0"/>
              <a:t>under a single name</a:t>
            </a:r>
          </a:p>
          <a:p>
            <a:r>
              <a:rPr lang="en-US" dirty="0"/>
              <a:t>It holds a fixed number of equally sized data elements (of the same data type)</a:t>
            </a:r>
          </a:p>
          <a:p>
            <a:r>
              <a:rPr lang="en-US" dirty="0"/>
              <a:t>The individual elements are accessed by </a:t>
            </a:r>
          </a:p>
          <a:p>
            <a:pPr lvl="1"/>
            <a:r>
              <a:rPr lang="en-US" dirty="0"/>
              <a:t>specifying the subscript/index using [] operator</a:t>
            </a:r>
          </a:p>
          <a:p>
            <a:pPr lvl="1"/>
            <a:r>
              <a:rPr lang="en-US" dirty="0"/>
              <a:t>Index start from 0, increased by 1 for every element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2445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Address of an element is calculated as</a:t>
            </a:r>
          </a:p>
          <a:p>
            <a:pPr lvl="1"/>
            <a:r>
              <a:rPr lang="en-US" sz="2400" dirty="0"/>
              <a:t>Name of an array refers to the base address of the array</a:t>
            </a:r>
          </a:p>
          <a:p>
            <a:pPr lvl="1"/>
            <a:r>
              <a:rPr lang="en-US" sz="2400" dirty="0"/>
              <a:t>Address of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location = base address  + (size of an element * index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E.g., an array of 3 integers</a:t>
            </a:r>
          </a:p>
          <a:p>
            <a:pPr lvl="1"/>
            <a:r>
              <a:rPr lang="en-US" sz="2400" dirty="0"/>
              <a:t>Size of each element is 4</a:t>
            </a:r>
          </a:p>
          <a:p>
            <a:pPr lvl="1"/>
            <a:r>
              <a:rPr lang="en-US" sz="2400" dirty="0"/>
              <a:t>Starting memory location is 1000</a:t>
            </a:r>
          </a:p>
          <a:p>
            <a:pPr lvl="1"/>
            <a:r>
              <a:rPr lang="en-US" sz="2400" dirty="0"/>
              <a:t>Address of 0</a:t>
            </a:r>
            <a:r>
              <a:rPr lang="en-US" sz="2400" baseline="30000" dirty="0"/>
              <a:t>th</a:t>
            </a:r>
            <a:r>
              <a:rPr lang="en-US" sz="2400" dirty="0"/>
              <a:t> element = 1000 + 4*0 = 1000</a:t>
            </a:r>
          </a:p>
          <a:p>
            <a:pPr lvl="1"/>
            <a:r>
              <a:rPr lang="en-US" sz="2400" dirty="0"/>
              <a:t>Address of 1</a:t>
            </a:r>
            <a:r>
              <a:rPr lang="en-US" sz="2400" baseline="30000" dirty="0"/>
              <a:t>th</a:t>
            </a:r>
            <a:r>
              <a:rPr lang="en-US" sz="2400" dirty="0"/>
              <a:t> element = 1000 + 4*1 = 1004	</a:t>
            </a:r>
          </a:p>
          <a:p>
            <a:pPr lvl="1"/>
            <a:r>
              <a:rPr lang="en-US" sz="2400" dirty="0"/>
              <a:t>Address of 2</a:t>
            </a:r>
            <a:r>
              <a:rPr lang="en-US" sz="2400" baseline="30000" dirty="0"/>
              <a:t>nd</a:t>
            </a:r>
            <a:r>
              <a:rPr lang="en-US" sz="2400" dirty="0"/>
              <a:t> element = 1000 + 4*2 = 1008	</a:t>
            </a:r>
          </a:p>
          <a:p>
            <a:pPr lvl="1"/>
            <a:r>
              <a:rPr lang="en-US" sz="2400" dirty="0"/>
              <a:t>Total of 12 bytes are allocated in the memory of this array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Organization of an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31191"/>
              </p:ext>
            </p:extLst>
          </p:nvPr>
        </p:nvGraphicFramePr>
        <p:xfrm>
          <a:off x="6306670" y="2997200"/>
          <a:ext cx="58853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192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9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92">
                <a:tc>
                  <a:txBody>
                    <a:bodyPr/>
                    <a:lstStyle/>
                    <a:p>
                      <a:r>
                        <a:rPr lang="en-US" dirty="0"/>
                        <a:t>Memory loc.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3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declared with appropriate data type and size</a:t>
            </a:r>
          </a:p>
          <a:p>
            <a:r>
              <a:rPr lang="en-US" dirty="0"/>
              <a:t>Arrays can be of single dimension or multi dimensions</a:t>
            </a:r>
          </a:p>
          <a:p>
            <a:r>
              <a:rPr lang="en-US" dirty="0"/>
              <a:t>Array declaration reserves space in memory</a:t>
            </a:r>
          </a:p>
          <a:p>
            <a:r>
              <a:rPr lang="en-US" dirty="0"/>
              <a:t>General form: 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[size];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40667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an integer array x of 5 integers starting at x[0], and ending at x[4]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x[5];</a:t>
            </a:r>
          </a:p>
          <a:p>
            <a:r>
              <a:rPr lang="en-US" dirty="0"/>
              <a:t>Defines a character array, which represent a string of maximum 16 characters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char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[16]=“qwerty”;</a:t>
            </a:r>
          </a:p>
          <a:p>
            <a:r>
              <a:rPr lang="en-US" dirty="0"/>
              <a:t>Defines a floating point array </a:t>
            </a:r>
            <a:r>
              <a:rPr lang="en-US" dirty="0" err="1"/>
              <a:t>sa</a:t>
            </a:r>
            <a:r>
              <a:rPr lang="en-US" dirty="0"/>
              <a:t> of 10 floating points starting at </a:t>
            </a:r>
            <a:r>
              <a:rPr lang="en-US" dirty="0" err="1"/>
              <a:t>sa</a:t>
            </a:r>
            <a:r>
              <a:rPr lang="en-US" dirty="0"/>
              <a:t>[0], and ending at </a:t>
            </a:r>
            <a:r>
              <a:rPr lang="en-US" dirty="0" err="1"/>
              <a:t>sa</a:t>
            </a:r>
            <a:r>
              <a:rPr lang="en-US" dirty="0"/>
              <a:t>[9]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float 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[10];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81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elements are accessed by specifying the subscript/index inside [] operator</a:t>
            </a:r>
          </a:p>
          <a:p>
            <a:r>
              <a:rPr lang="en-US" dirty="0"/>
              <a:t>General form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arrayname</a:t>
            </a:r>
            <a:r>
              <a:rPr lang="en-US" dirty="0">
                <a:latin typeface="Courier"/>
                <a:cs typeface="Courier"/>
              </a:rPr>
              <a:t>[index of the element]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x[0]</a:t>
            </a:r>
            <a:r>
              <a:rPr lang="en-US" dirty="0"/>
              <a:t>		-&gt; access the 1</a:t>
            </a:r>
            <a:r>
              <a:rPr lang="en-US" baseline="30000" dirty="0"/>
              <a:t>st</a:t>
            </a:r>
            <a:r>
              <a:rPr lang="en-US" dirty="0"/>
              <a:t> element in x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x[3]</a:t>
            </a:r>
            <a:r>
              <a:rPr lang="en-US" dirty="0"/>
              <a:t>		-&gt; access the 4</a:t>
            </a:r>
            <a:r>
              <a:rPr lang="en-US" baseline="30000" dirty="0"/>
              <a:t>th</a:t>
            </a:r>
            <a:r>
              <a:rPr lang="en-US" dirty="0"/>
              <a:t> element in x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[2] </a:t>
            </a:r>
            <a:r>
              <a:rPr lang="en-US" dirty="0"/>
              <a:t>	-&gt; access the 3</a:t>
            </a:r>
            <a:r>
              <a:rPr lang="en-US" baseline="30000" dirty="0"/>
              <a:t>rd</a:t>
            </a:r>
            <a:r>
              <a:rPr lang="en-US" dirty="0"/>
              <a:t> character in string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53188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2151</Words>
  <Application>Microsoft Macintosh PowerPoint</Application>
  <PresentationFormat>Widescreen</PresentationFormat>
  <Paragraphs>258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Calibri</vt:lpstr>
      <vt:lpstr>Consolas</vt:lpstr>
      <vt:lpstr>Courier</vt:lpstr>
      <vt:lpstr>Matura MT Script Capitals</vt:lpstr>
      <vt:lpstr>Verdana</vt:lpstr>
      <vt:lpstr>Wingdings</vt:lpstr>
      <vt:lpstr>Office Theme</vt:lpstr>
      <vt:lpstr>SoftUni3_1</vt:lpstr>
      <vt:lpstr>PowerPoint Presentation</vt:lpstr>
      <vt:lpstr>Objectives</vt:lpstr>
      <vt:lpstr>ARRAYS</vt:lpstr>
      <vt:lpstr>Need for an array</vt:lpstr>
      <vt:lpstr>Array</vt:lpstr>
      <vt:lpstr>Memory Organization of an Array</vt:lpstr>
      <vt:lpstr>Array Declaration</vt:lpstr>
      <vt:lpstr>Examples</vt:lpstr>
      <vt:lpstr>Accessing Array Elements</vt:lpstr>
      <vt:lpstr>Array Initialization</vt:lpstr>
      <vt:lpstr>Array declaration/initialization</vt:lpstr>
      <vt:lpstr>Basic Operation on Arrays</vt:lpstr>
      <vt:lpstr>Getting the value for Arrays</vt:lpstr>
      <vt:lpstr>Printing out the array elements</vt:lpstr>
      <vt:lpstr>Activity: working with array</vt:lpstr>
      <vt:lpstr>Multi-dimensional Array</vt:lpstr>
      <vt:lpstr>Two-dimensional array - declaration</vt:lpstr>
      <vt:lpstr>Two dimensional array example</vt:lpstr>
      <vt:lpstr>Two-dimensional array initialization</vt:lpstr>
      <vt:lpstr>Advantages/Limitations of arrays</vt:lpstr>
      <vt:lpstr>STRING</vt:lpstr>
      <vt:lpstr>Strings</vt:lpstr>
      <vt:lpstr>Strings</vt:lpstr>
      <vt:lpstr>Array of Strings</vt:lpstr>
      <vt:lpstr>Array of String initialization</vt:lpstr>
      <vt:lpstr>Input strings</vt:lpstr>
      <vt:lpstr>Illegal operations on Strings</vt:lpstr>
      <vt:lpstr>Activity</vt:lpstr>
      <vt:lpstr>String functions</vt:lpstr>
      <vt:lpstr>Activity</vt:lpstr>
      <vt:lpstr>Character functions</vt:lpstr>
      <vt:lpstr>Activity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49</cp:revision>
  <dcterms:created xsi:type="dcterms:W3CDTF">2015-08-26T02:19:51Z</dcterms:created>
  <dcterms:modified xsi:type="dcterms:W3CDTF">2021-05-03T11:56:46Z</dcterms:modified>
</cp:coreProperties>
</file>