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86" r:id="rId25"/>
    <p:sldId id="279" r:id="rId26"/>
    <p:sldId id="278" r:id="rId27"/>
    <p:sldId id="280" r:id="rId28"/>
    <p:sldId id="287" r:id="rId29"/>
    <p:sldId id="281" r:id="rId30"/>
    <p:sldId id="282" r:id="rId31"/>
    <p:sldId id="288" r:id="rId32"/>
    <p:sldId id="284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11: Functions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AADF-4685-4D4A-B457-2C66C0BC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function prototyping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392767"/>
          <a:ext cx="77470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7747000" imgH="2768600" progId="Word.Document.12">
                  <p:embed/>
                </p:oleObj>
              </mc:Choice>
              <mc:Fallback>
                <p:oleObj name="Document" r:id="rId3" imgW="7747000" imgH="27686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92767"/>
                        <a:ext cx="77470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41068" y="2514600"/>
            <a:ext cx="3623733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function is defined before it is called, so compiler can identify it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33335" y="2976266"/>
            <a:ext cx="2607732" cy="584937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657601" y="2032003"/>
            <a:ext cx="3183466" cy="944263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 is used to define the function with</a:t>
            </a:r>
          </a:p>
          <a:p>
            <a:pPr lvl="1"/>
            <a:r>
              <a:rPr lang="en-US" dirty="0"/>
              <a:t>Appropriate name, parameters, return type and</a:t>
            </a:r>
          </a:p>
          <a:p>
            <a:pPr lvl="1"/>
            <a:r>
              <a:rPr lang="en-US" dirty="0"/>
              <a:t>Operations to be carried out by the function</a:t>
            </a:r>
          </a:p>
          <a:p>
            <a:r>
              <a:rPr lang="en-US" dirty="0"/>
              <a:t>Function can be defined at any location</a:t>
            </a:r>
          </a:p>
          <a:p>
            <a:pPr lvl="1"/>
            <a:r>
              <a:rPr lang="en-US" dirty="0"/>
              <a:t>If it’s defined before the ‘main’ program, there is no need for the function prototype</a:t>
            </a:r>
          </a:p>
          <a:p>
            <a:r>
              <a:rPr lang="en-US" dirty="0"/>
              <a:t>Function definition has two main components</a:t>
            </a:r>
          </a:p>
          <a:p>
            <a:pPr lvl="1"/>
            <a:r>
              <a:rPr lang="en-US" dirty="0"/>
              <a:t>Function header (first line, function prototyping)</a:t>
            </a:r>
          </a:p>
          <a:p>
            <a:pPr lvl="1"/>
            <a:r>
              <a:rPr lang="en-US" dirty="0"/>
              <a:t>Function body (operations within the curly brackets)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61290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4AC0-12F4-EC46-99DC-30460C72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definition: General form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741488"/>
          <a:ext cx="7747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7747000" imgH="2070100" progId="Word.Document.12">
                  <p:embed/>
                </p:oleObj>
              </mc:Choice>
              <mc:Fallback>
                <p:oleObj name="Document" r:id="rId3" imgW="7747000" imgH="20701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741488"/>
                        <a:ext cx="77470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26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header includes of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function-name</a:t>
            </a:r>
            <a:r>
              <a:rPr lang="en-US" dirty="0"/>
              <a:t>, specifies the name of the function and it must be a valid identifier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arg1, arg2, </a:t>
            </a:r>
            <a:r>
              <a:rPr lang="is-IS" dirty="0">
                <a:latin typeface="Courier"/>
                <a:cs typeface="Courier"/>
              </a:rPr>
              <a:t>…, </a:t>
            </a:r>
            <a:r>
              <a:rPr lang="is-IS" dirty="0"/>
              <a:t>specifies formal arguments (parameters)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r</a:t>
            </a:r>
            <a:r>
              <a:rPr lang="is-IS" dirty="0">
                <a:latin typeface="Courier"/>
                <a:cs typeface="Courier"/>
              </a:rPr>
              <a:t>eturn-type, </a:t>
            </a:r>
            <a:r>
              <a:rPr lang="is-IS" dirty="0"/>
              <a:t>specifies the data type of the data item to be returned from the function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Header</a:t>
            </a:r>
          </a:p>
        </p:txBody>
      </p:sp>
    </p:spTree>
    <p:extLst>
      <p:ext uri="{BB962C8B-B14F-4D97-AF65-F5344CB8AC3E}">
        <p14:creationId xmlns:p14="http://schemas.microsoft.com/office/powerpoint/2010/main" val="45565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body can have</a:t>
            </a:r>
          </a:p>
          <a:p>
            <a:pPr lvl="1"/>
            <a:r>
              <a:rPr lang="en-US" dirty="0"/>
              <a:t>Any declaration statements (for local variables)</a:t>
            </a:r>
          </a:p>
          <a:p>
            <a:pPr lvl="1"/>
            <a:r>
              <a:rPr lang="en-US" dirty="0"/>
              <a:t>Any valid executable statements</a:t>
            </a:r>
          </a:p>
          <a:p>
            <a:pPr lvl="1"/>
            <a:r>
              <a:rPr lang="en-US" dirty="0"/>
              <a:t>Return statement (if applicable)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694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 variables are declared inside a function, they are local to that function</a:t>
            </a:r>
          </a:p>
          <a:p>
            <a:pPr lvl="1"/>
            <a:r>
              <a:rPr lang="en-US" dirty="0"/>
              <a:t>It can be accessed only within that function</a:t>
            </a:r>
          </a:p>
          <a:p>
            <a:pPr lvl="1"/>
            <a:r>
              <a:rPr lang="en-US" dirty="0"/>
              <a:t>Memory for it is allocated only when the function is invoked</a:t>
            </a:r>
          </a:p>
          <a:p>
            <a:pPr lvl="1"/>
            <a:r>
              <a:rPr lang="en-US" dirty="0"/>
              <a:t>Memory for it is de-allocated when the control moves out of the function</a:t>
            </a:r>
          </a:p>
          <a:p>
            <a:r>
              <a:rPr lang="en-US" dirty="0"/>
              <a:t>Global variables are declared outside of the functions, they are common to all functions</a:t>
            </a:r>
          </a:p>
          <a:p>
            <a:pPr lvl="1"/>
            <a:r>
              <a:rPr lang="en-US" dirty="0"/>
              <a:t>It can be accessed by all functions in the program</a:t>
            </a:r>
          </a:p>
          <a:p>
            <a:pPr lvl="1"/>
            <a:r>
              <a:rPr lang="en-US" dirty="0"/>
              <a:t>Memory for it is allocated when program gets executed</a:t>
            </a:r>
          </a:p>
          <a:p>
            <a:pPr lvl="1"/>
            <a:r>
              <a:rPr lang="en-US" dirty="0"/>
              <a:t>Memory is de-allocated only at the end of the program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Local/Global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03947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87D1-6CF1-E244-9740-6EA92B0B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local/global variables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8262" y="1553104"/>
          <a:ext cx="7747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7747000" imgH="3454400" progId="Word.Document.12">
                  <p:embed/>
                </p:oleObj>
              </mc:Choice>
              <mc:Fallback>
                <p:oleObj name="Document" r:id="rId3" imgW="7747000" imgH="34544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8262" y="1553104"/>
                        <a:ext cx="7747000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33067" y="5139266"/>
            <a:ext cx="4114800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variable declared in display function cannot be accessed by other functions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436533" y="4538137"/>
            <a:ext cx="1896534" cy="1062795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488267" y="2624671"/>
            <a:ext cx="2844800" cy="297626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used to transfer the control back to the calling program</a:t>
            </a:r>
          </a:p>
          <a:p>
            <a:r>
              <a:rPr lang="en-US" dirty="0"/>
              <a:t>Function may or may not return a value</a:t>
            </a:r>
          </a:p>
          <a:p>
            <a:pPr lvl="1"/>
            <a:r>
              <a:rPr lang="en-US" dirty="0"/>
              <a:t>If it returns a value, it is achieved by the return statement</a:t>
            </a:r>
          </a:p>
          <a:p>
            <a:pPr lvl="1"/>
            <a:r>
              <a:rPr lang="en-US" dirty="0"/>
              <a:t>There could be multiple return statements</a:t>
            </a:r>
          </a:p>
          <a:p>
            <a:r>
              <a:rPr lang="en-US" dirty="0"/>
              <a:t>General form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return;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return (expression);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49385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6FE9-93F2-8F4E-9DCF-0495AB24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return statement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7738" y="1417638"/>
          <a:ext cx="774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7747000" imgH="927100" progId="Word.Document.12">
                  <p:embed/>
                </p:oleObj>
              </mc:Choice>
              <mc:Fallback>
                <p:oleObj name="Document" r:id="rId3" imgW="7747000" imgH="9271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7738" y="1417638"/>
                        <a:ext cx="77470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15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are invoked by </a:t>
            </a:r>
          </a:p>
          <a:p>
            <a:pPr lvl="1"/>
            <a:r>
              <a:rPr lang="en-US" dirty="0"/>
              <a:t>Specifying its name, </a:t>
            </a:r>
          </a:p>
          <a:p>
            <a:pPr lvl="1"/>
            <a:r>
              <a:rPr lang="en-US" dirty="0"/>
              <a:t>Followed by a list of arguments within parentheses</a:t>
            </a:r>
          </a:p>
          <a:p>
            <a:r>
              <a:rPr lang="en-US" dirty="0"/>
              <a:t>General form</a:t>
            </a:r>
          </a:p>
          <a:p>
            <a:pPr lvl="1"/>
            <a:r>
              <a:rPr lang="en-US" dirty="0"/>
              <a:t>[variable name =] function-name(actual-argument)</a:t>
            </a:r>
          </a:p>
          <a:p>
            <a:r>
              <a:rPr lang="en-US" dirty="0"/>
              <a:t>When the function is encountered, the control is transferred to the called function</a:t>
            </a:r>
          </a:p>
          <a:p>
            <a:pPr lvl="1"/>
            <a:r>
              <a:rPr lang="en-US" dirty="0"/>
              <a:t>Means the statement(s) of the function is executed</a:t>
            </a:r>
          </a:p>
          <a:p>
            <a:r>
              <a:rPr lang="en-US" dirty="0"/>
              <a:t>LHS variable is optional</a:t>
            </a:r>
          </a:p>
          <a:p>
            <a:pPr lvl="1"/>
            <a:r>
              <a:rPr lang="en-US" dirty="0"/>
              <a:t>It’s used to store returning values from the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43390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Explain the need for user-defined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Define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Invoke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Differentiate between different argument passing mechanisms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Pass arrays and pointers as arguments to a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58286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C436-DF70-384C-A2BC-32972BE4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Find larger integer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7738" y="1417639"/>
          <a:ext cx="7747000" cy="440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7747000" imgH="4406900" progId="Word.Document.12">
                  <p:embed/>
                </p:oleObj>
              </mc:Choice>
              <mc:Fallback>
                <p:oleObj name="Document" r:id="rId3" imgW="7747000" imgH="44069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7738" y="1417639"/>
                        <a:ext cx="7747000" cy="440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71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Create a function that takes three numbers as input and returns the largest one</a:t>
            </a:r>
          </a:p>
          <a:p>
            <a:pPr lvl="1"/>
            <a:r>
              <a:rPr lang="en-US" dirty="0"/>
              <a:t>In the main method, ask user to input three numbers, call the function to find the largest value, and print out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Find largest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1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which contains a function</a:t>
            </a:r>
          </a:p>
          <a:p>
            <a:pPr lvl="1"/>
            <a:r>
              <a:rPr lang="en-US" dirty="0"/>
              <a:t>Takes an array of integers as input</a:t>
            </a:r>
          </a:p>
          <a:p>
            <a:pPr lvl="1"/>
            <a:r>
              <a:rPr lang="en-US" dirty="0"/>
              <a:t>Finds the largest value and returns</a:t>
            </a:r>
          </a:p>
          <a:p>
            <a:r>
              <a:rPr lang="en-US" dirty="0"/>
              <a:t>Complete the main of this program to</a:t>
            </a:r>
          </a:p>
          <a:p>
            <a:pPr lvl="1"/>
            <a:r>
              <a:rPr lang="en-US" dirty="0"/>
              <a:t>Declare and initialize an array</a:t>
            </a:r>
          </a:p>
          <a:p>
            <a:pPr lvl="1"/>
            <a:r>
              <a:rPr lang="en-US" dirty="0"/>
              <a:t>Test the previously created function</a:t>
            </a:r>
          </a:p>
          <a:p>
            <a:pPr lvl="1"/>
            <a:r>
              <a:rPr lang="en-US" dirty="0"/>
              <a:t>Display the result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Find largest</a:t>
            </a:r>
          </a:p>
        </p:txBody>
      </p:sp>
    </p:spTree>
    <p:extLst>
      <p:ext uri="{BB962C8B-B14F-4D97-AF65-F5344CB8AC3E}">
        <p14:creationId xmlns:p14="http://schemas.microsoft.com/office/powerpoint/2010/main" val="170267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approaches to pass the information to a function via arguments</a:t>
            </a:r>
          </a:p>
          <a:p>
            <a:pPr lvl="1"/>
            <a:r>
              <a:rPr lang="en-US" dirty="0"/>
              <a:t>Call/Pass by value</a:t>
            </a:r>
          </a:p>
          <a:p>
            <a:pPr lvl="1"/>
            <a:r>
              <a:rPr lang="en-US" dirty="0"/>
              <a:t>Call/Pass by reference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311114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B68F-FDA7-7449-BEED-E4935B4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Actual/Formal argument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358900"/>
          <a:ext cx="77470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7747000" imgH="4140200" progId="Word.Document.12">
                  <p:embed/>
                </p:oleObj>
              </mc:Choice>
              <mc:Fallback>
                <p:oleObj name="Document" r:id="rId3" imgW="7747000" imgH="41402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58900"/>
                        <a:ext cx="7747000" cy="414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87068" y="3858505"/>
            <a:ext cx="3826933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and b are actual arguments</a:t>
            </a:r>
          </a:p>
          <a:p>
            <a:r>
              <a:rPr lang="en-US" dirty="0"/>
              <a:t>x and y are formal arguments</a:t>
            </a:r>
          </a:p>
          <a:p>
            <a:r>
              <a:rPr lang="en-US" dirty="0"/>
              <a:t>While calling this function, value of a and b are copied to x, and y correspondingly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470401" y="4597170"/>
            <a:ext cx="2116666" cy="33043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944533" y="3858511"/>
            <a:ext cx="1642534" cy="738659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3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values of the actual arguments are copied into the respective formal arguments</a:t>
            </a:r>
          </a:p>
          <a:p>
            <a:r>
              <a:rPr lang="en-US" dirty="0"/>
              <a:t>Actual and formal arguments</a:t>
            </a:r>
          </a:p>
          <a:p>
            <a:pPr lvl="1"/>
            <a:r>
              <a:rPr lang="en-US" dirty="0"/>
              <a:t>Refer to the different memory locations and </a:t>
            </a:r>
          </a:p>
          <a:p>
            <a:pPr lvl="1"/>
            <a:r>
              <a:rPr lang="en-US" dirty="0"/>
              <a:t>Value of actual argument is copied into the formal argument</a:t>
            </a:r>
          </a:p>
          <a:p>
            <a:r>
              <a:rPr lang="en-US" dirty="0"/>
              <a:t>So, any changes made to the formal argument are not reflected in their corresponding actual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Call/Pass by value</a:t>
            </a:r>
          </a:p>
        </p:txBody>
      </p:sp>
    </p:spTree>
    <p:extLst>
      <p:ext uri="{BB962C8B-B14F-4D97-AF65-F5344CB8AC3E}">
        <p14:creationId xmlns:p14="http://schemas.microsoft.com/office/powerpoint/2010/main" val="362370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F55F-5CCD-F94A-8F12-5589C094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Call/Pass by value example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587500"/>
          <a:ext cx="77470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7747000" imgH="3683000" progId="Word.Document.12">
                  <p:embed/>
                </p:oleObj>
              </mc:Choice>
              <mc:Fallback>
                <p:oleObj name="Document" r:id="rId3" imgW="7747000" imgH="36830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587500"/>
                        <a:ext cx="774700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8134" y="1794239"/>
            <a:ext cx="198120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will print 10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8068735" y="2163572"/>
            <a:ext cx="1261533" cy="1290829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17734" y="2163572"/>
            <a:ext cx="1651001" cy="547363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3200" y="4046372"/>
            <a:ext cx="198120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print 11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7247470" y="4415705"/>
            <a:ext cx="1566331" cy="547363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1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4892-025C-7D42-958D-FC48CA27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841500"/>
            <a:ext cx="8229600" cy="347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82900" y="1417638"/>
            <a:ext cx="57912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4860" y="141763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 of the main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2900" y="2730500"/>
            <a:ext cx="13589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2179" y="12562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 = 10</a:t>
            </a:r>
          </a:p>
        </p:txBody>
      </p:sp>
      <p:sp>
        <p:nvSpPr>
          <p:cNvPr id="10" name="Freeform 9"/>
          <p:cNvSpPr/>
          <p:nvPr/>
        </p:nvSpPr>
        <p:spPr>
          <a:xfrm>
            <a:off x="2794000" y="1625600"/>
            <a:ext cx="533400" cy="1104900"/>
          </a:xfrm>
          <a:custGeom>
            <a:avLst/>
            <a:gdLst>
              <a:gd name="connsiteX0" fmla="*/ 0 w 533400"/>
              <a:gd name="connsiteY0" fmla="*/ 0 h 1104900"/>
              <a:gd name="connsiteX1" fmla="*/ 203200 w 533400"/>
              <a:gd name="connsiteY1" fmla="*/ 635000 h 1104900"/>
              <a:gd name="connsiteX2" fmla="*/ 533400 w 5334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04900">
                <a:moveTo>
                  <a:pt x="0" y="0"/>
                </a:moveTo>
                <a:cubicBezTo>
                  <a:pt x="57150" y="225425"/>
                  <a:pt x="114300" y="450850"/>
                  <a:pt x="203200" y="635000"/>
                </a:cubicBezTo>
                <a:cubicBezTo>
                  <a:pt x="292100" y="819150"/>
                  <a:pt x="533400" y="1104900"/>
                  <a:pt x="533400" y="1104900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14236" y="53350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 of the change method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20142" y="4203700"/>
            <a:ext cx="13589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10 </a:t>
            </a:r>
            <a:r>
              <a:rPr lang="en-US" dirty="0"/>
              <a:t>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73796" y="570436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</p:txBody>
      </p:sp>
      <p:sp>
        <p:nvSpPr>
          <p:cNvPr id="14" name="Freeform 13"/>
          <p:cNvSpPr/>
          <p:nvPr/>
        </p:nvSpPr>
        <p:spPr>
          <a:xfrm rot="10800000">
            <a:off x="9067800" y="4599464"/>
            <a:ext cx="533400" cy="1104900"/>
          </a:xfrm>
          <a:custGeom>
            <a:avLst/>
            <a:gdLst>
              <a:gd name="connsiteX0" fmla="*/ 0 w 533400"/>
              <a:gd name="connsiteY0" fmla="*/ 0 h 1104900"/>
              <a:gd name="connsiteX1" fmla="*/ 203200 w 533400"/>
              <a:gd name="connsiteY1" fmla="*/ 635000 h 1104900"/>
              <a:gd name="connsiteX2" fmla="*/ 533400 w 5334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04900">
                <a:moveTo>
                  <a:pt x="0" y="0"/>
                </a:moveTo>
                <a:cubicBezTo>
                  <a:pt x="57150" y="225425"/>
                  <a:pt x="114300" y="450850"/>
                  <a:pt x="203200" y="635000"/>
                </a:cubicBezTo>
                <a:cubicBezTo>
                  <a:pt x="292100" y="819150"/>
                  <a:pt x="533400" y="1104900"/>
                  <a:pt x="533400" y="1104900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14860" y="2971800"/>
            <a:ext cx="4467141" cy="139700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7267" y="2939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6579" y="3124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7019" y="595253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 of x (assumed 2000)</a:t>
            </a:r>
          </a:p>
        </p:txBody>
      </p:sp>
      <p:sp>
        <p:nvSpPr>
          <p:cNvPr id="23" name="Freeform 22"/>
          <p:cNvSpPr/>
          <p:nvPr/>
        </p:nvSpPr>
        <p:spPr>
          <a:xfrm rot="10800000" flipH="1">
            <a:off x="2387600" y="3493531"/>
            <a:ext cx="495300" cy="2531429"/>
          </a:xfrm>
          <a:custGeom>
            <a:avLst/>
            <a:gdLst>
              <a:gd name="connsiteX0" fmla="*/ 0 w 533400"/>
              <a:gd name="connsiteY0" fmla="*/ 0 h 1104900"/>
              <a:gd name="connsiteX1" fmla="*/ 203200 w 533400"/>
              <a:gd name="connsiteY1" fmla="*/ 635000 h 1104900"/>
              <a:gd name="connsiteX2" fmla="*/ 533400 w 5334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04900">
                <a:moveTo>
                  <a:pt x="0" y="0"/>
                </a:moveTo>
                <a:cubicBezTo>
                  <a:pt x="57150" y="225425"/>
                  <a:pt x="114300" y="450850"/>
                  <a:pt x="203200" y="635000"/>
                </a:cubicBezTo>
                <a:cubicBezTo>
                  <a:pt x="292100" y="819150"/>
                  <a:pt x="533400" y="1104900"/>
                  <a:pt x="533400" y="1104900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addresses of actual arguments are passed to the function call</a:t>
            </a:r>
          </a:p>
          <a:p>
            <a:pPr lvl="1"/>
            <a:r>
              <a:rPr lang="en-US" dirty="0"/>
              <a:t>Formal arguments will receive the address</a:t>
            </a:r>
          </a:p>
          <a:p>
            <a:r>
              <a:rPr lang="en-US" dirty="0"/>
              <a:t>The actual and formal arguments refer to the same memory location</a:t>
            </a:r>
          </a:p>
          <a:p>
            <a:pPr lvl="1"/>
            <a:r>
              <a:rPr lang="en-US" dirty="0"/>
              <a:t>So changes in the formal arguments are reflected in actual arguments</a:t>
            </a:r>
          </a:p>
          <a:p>
            <a:r>
              <a:rPr lang="en-US" dirty="0"/>
              <a:t>In this case, actual arguments are </a:t>
            </a:r>
          </a:p>
          <a:p>
            <a:pPr lvl="1"/>
            <a:r>
              <a:rPr lang="en-US" dirty="0"/>
              <a:t>Address of the ordinary variable</a:t>
            </a:r>
          </a:p>
          <a:p>
            <a:pPr lvl="1"/>
            <a:r>
              <a:rPr lang="en-US" dirty="0"/>
              <a:t>Pointer variable</a:t>
            </a:r>
          </a:p>
          <a:p>
            <a:pPr lvl="1"/>
            <a:r>
              <a:rPr lang="en-US" dirty="0"/>
              <a:t>Array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44006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F763-0EF9-F147-8016-AEB3904F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Call/Pass by reference example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14500" y="1587500"/>
          <a:ext cx="82804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8280400" imgH="3683000" progId="Word.Document.12">
                  <p:embed/>
                </p:oleObj>
              </mc:Choice>
              <mc:Fallback>
                <p:oleObj name="Document" r:id="rId3" imgW="8280400" imgH="36830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1587500"/>
                        <a:ext cx="828040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8134" y="1794239"/>
            <a:ext cx="198120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print 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13801" y="2963334"/>
            <a:ext cx="516467" cy="491067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17734" y="2163572"/>
            <a:ext cx="1651001" cy="547363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23200" y="4046372"/>
            <a:ext cx="198120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print 11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7247470" y="4415705"/>
            <a:ext cx="1566331" cy="547363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3200" y="2594001"/>
            <a:ext cx="198120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print 11</a:t>
            </a:r>
          </a:p>
        </p:txBody>
      </p:sp>
    </p:spTree>
    <p:extLst>
      <p:ext uri="{BB962C8B-B14F-4D97-AF65-F5344CB8AC3E}">
        <p14:creationId xmlns:p14="http://schemas.microsoft.com/office/powerpoint/2010/main" val="351208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applications become more complex and large, several problems arise</a:t>
            </a:r>
          </a:p>
          <a:p>
            <a:pPr lvl="1"/>
            <a:r>
              <a:rPr lang="en-US" dirty="0"/>
              <a:t>Algorithm are more complex, hence more difficult to design</a:t>
            </a:r>
          </a:p>
          <a:p>
            <a:pPr lvl="1"/>
            <a:r>
              <a:rPr lang="en-US" dirty="0"/>
              <a:t>Implementation of complex algorithm is difficult because of the size of the program</a:t>
            </a:r>
          </a:p>
          <a:p>
            <a:pPr lvl="1"/>
            <a:r>
              <a:rPr lang="en-US" dirty="0"/>
              <a:t>Larger program, testing, debugging, and maintenance will be difficult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functions</a:t>
            </a:r>
          </a:p>
        </p:txBody>
      </p:sp>
    </p:spTree>
    <p:extLst>
      <p:ext uri="{BB962C8B-B14F-4D97-AF65-F5344CB8AC3E}">
        <p14:creationId xmlns:p14="http://schemas.microsoft.com/office/powerpoint/2010/main" val="140759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4AE5-7AE6-4E45-B637-F6F6309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841500"/>
            <a:ext cx="8229600" cy="347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82900" y="1417638"/>
            <a:ext cx="57912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14860" y="141763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 of the main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2900" y="2730500"/>
            <a:ext cx="13589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10 </a:t>
            </a:r>
            <a:r>
              <a:rPr lang="en-US" dirty="0"/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2179" y="12562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 = 10</a:t>
            </a:r>
          </a:p>
        </p:txBody>
      </p:sp>
      <p:sp>
        <p:nvSpPr>
          <p:cNvPr id="9" name="Freeform 8"/>
          <p:cNvSpPr/>
          <p:nvPr/>
        </p:nvSpPr>
        <p:spPr>
          <a:xfrm>
            <a:off x="2794000" y="1625600"/>
            <a:ext cx="533400" cy="1104900"/>
          </a:xfrm>
          <a:custGeom>
            <a:avLst/>
            <a:gdLst>
              <a:gd name="connsiteX0" fmla="*/ 0 w 533400"/>
              <a:gd name="connsiteY0" fmla="*/ 0 h 1104900"/>
              <a:gd name="connsiteX1" fmla="*/ 203200 w 533400"/>
              <a:gd name="connsiteY1" fmla="*/ 635000 h 1104900"/>
              <a:gd name="connsiteX2" fmla="*/ 533400 w 5334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04900">
                <a:moveTo>
                  <a:pt x="0" y="0"/>
                </a:moveTo>
                <a:cubicBezTo>
                  <a:pt x="57150" y="225425"/>
                  <a:pt x="114300" y="450850"/>
                  <a:pt x="203200" y="635000"/>
                </a:cubicBezTo>
                <a:cubicBezTo>
                  <a:pt x="292100" y="819150"/>
                  <a:pt x="533400" y="1104900"/>
                  <a:pt x="533400" y="1104900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4236" y="53350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 of the change method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0142" y="4203700"/>
            <a:ext cx="13589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3797" y="570436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change(</a:t>
            </a:r>
            <a:r>
              <a:rPr lang="en-US" dirty="0" err="1"/>
              <a:t>int</a:t>
            </a:r>
            <a:r>
              <a:rPr lang="en-US" dirty="0"/>
              <a:t>* x)</a:t>
            </a:r>
          </a:p>
        </p:txBody>
      </p:sp>
      <p:sp>
        <p:nvSpPr>
          <p:cNvPr id="13" name="Freeform 12"/>
          <p:cNvSpPr/>
          <p:nvPr/>
        </p:nvSpPr>
        <p:spPr>
          <a:xfrm rot="10800000">
            <a:off x="9067800" y="4599464"/>
            <a:ext cx="533400" cy="1104900"/>
          </a:xfrm>
          <a:custGeom>
            <a:avLst/>
            <a:gdLst>
              <a:gd name="connsiteX0" fmla="*/ 0 w 533400"/>
              <a:gd name="connsiteY0" fmla="*/ 0 h 1104900"/>
              <a:gd name="connsiteX1" fmla="*/ 203200 w 533400"/>
              <a:gd name="connsiteY1" fmla="*/ 635000 h 1104900"/>
              <a:gd name="connsiteX2" fmla="*/ 533400 w 5334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04900">
                <a:moveTo>
                  <a:pt x="0" y="0"/>
                </a:moveTo>
                <a:cubicBezTo>
                  <a:pt x="57150" y="225425"/>
                  <a:pt x="114300" y="450850"/>
                  <a:pt x="203200" y="635000"/>
                </a:cubicBezTo>
                <a:cubicBezTo>
                  <a:pt x="292100" y="819150"/>
                  <a:pt x="533400" y="1104900"/>
                  <a:pt x="533400" y="1104900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3254206" y="3308866"/>
            <a:ext cx="5127795" cy="1059934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4403" y="32453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6579" y="3124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7019" y="595253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 of x (assumed 2000)</a:t>
            </a:r>
          </a:p>
        </p:txBody>
      </p:sp>
      <p:sp>
        <p:nvSpPr>
          <p:cNvPr id="18" name="Freeform 17"/>
          <p:cNvSpPr/>
          <p:nvPr/>
        </p:nvSpPr>
        <p:spPr>
          <a:xfrm rot="10800000" flipH="1">
            <a:off x="2387600" y="3493531"/>
            <a:ext cx="495300" cy="2531429"/>
          </a:xfrm>
          <a:custGeom>
            <a:avLst/>
            <a:gdLst>
              <a:gd name="connsiteX0" fmla="*/ 0 w 533400"/>
              <a:gd name="connsiteY0" fmla="*/ 0 h 1104900"/>
              <a:gd name="connsiteX1" fmla="*/ 203200 w 533400"/>
              <a:gd name="connsiteY1" fmla="*/ 635000 h 1104900"/>
              <a:gd name="connsiteX2" fmla="*/ 533400 w 5334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04900">
                <a:moveTo>
                  <a:pt x="0" y="0"/>
                </a:moveTo>
                <a:cubicBezTo>
                  <a:pt x="57150" y="225425"/>
                  <a:pt x="114300" y="450850"/>
                  <a:pt x="203200" y="635000"/>
                </a:cubicBezTo>
                <a:cubicBezTo>
                  <a:pt x="292100" y="819150"/>
                  <a:pt x="533400" y="1104900"/>
                  <a:pt x="533400" y="1104900"/>
                </a:cubicBezTo>
              </a:path>
            </a:pathLst>
          </a:cu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3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make prototypes for all methods for your assignment</a:t>
            </a:r>
          </a:p>
          <a:p>
            <a:r>
              <a:rPr lang="en-US" dirty="0"/>
              <a:t>If you’ve coded these methods in one method (e.g., main method) now extract them and define function for each </a:t>
            </a:r>
            <a:r>
              <a:rPr lang="en-US"/>
              <a:t>specific task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625201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are smaller self-contained components which carry out some specific, well defined task</a:t>
            </a:r>
          </a:p>
          <a:p>
            <a:r>
              <a:rPr lang="en-US" dirty="0"/>
              <a:t>Functions facilitate reusability and bring logical clarity to the programs</a:t>
            </a:r>
          </a:p>
          <a:p>
            <a:r>
              <a:rPr lang="en-US" dirty="0"/>
              <a:t>C functions should be considered with three aspects</a:t>
            </a:r>
          </a:p>
          <a:p>
            <a:pPr lvl="1"/>
            <a:r>
              <a:rPr lang="en-US" dirty="0"/>
              <a:t>Function prototype</a:t>
            </a:r>
          </a:p>
          <a:p>
            <a:pPr lvl="1"/>
            <a:r>
              <a:rPr lang="en-US" dirty="0"/>
              <a:t>Function definition</a:t>
            </a:r>
          </a:p>
          <a:p>
            <a:pPr lvl="1"/>
            <a:r>
              <a:rPr lang="en-US" dirty="0"/>
              <a:t>Function call</a:t>
            </a:r>
          </a:p>
          <a:p>
            <a:r>
              <a:rPr lang="en-US" dirty="0"/>
              <a:t>Arguments can be passed to a function via</a:t>
            </a:r>
          </a:p>
          <a:p>
            <a:pPr lvl="1"/>
            <a:r>
              <a:rPr lang="en-US" dirty="0"/>
              <a:t>Call/pass by reference method or</a:t>
            </a:r>
          </a:p>
          <a:p>
            <a:pPr lvl="1"/>
            <a:r>
              <a:rPr lang="en-US" dirty="0"/>
              <a:t>Call/pass by value method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</p:spTree>
    <p:extLst>
      <p:ext uri="{BB962C8B-B14F-4D97-AF65-F5344CB8AC3E}">
        <p14:creationId xmlns:p14="http://schemas.microsoft.com/office/powerpoint/2010/main" val="250129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problems can be solved by breaking them into a set of sub-problems (modules)</a:t>
            </a:r>
          </a:p>
          <a:p>
            <a:pPr lvl="1"/>
            <a:r>
              <a:rPr lang="en-US" dirty="0"/>
              <a:t>Each is implemented independently</a:t>
            </a:r>
          </a:p>
          <a:p>
            <a:pPr lvl="1"/>
            <a:r>
              <a:rPr lang="en-US" dirty="0"/>
              <a:t>Then can be combined to a single unit</a:t>
            </a:r>
          </a:p>
          <a:p>
            <a:r>
              <a:rPr lang="en-US" dirty="0"/>
              <a:t>C supports modularity by means of functions, C functions are classified into two categories</a:t>
            </a:r>
          </a:p>
          <a:p>
            <a:pPr lvl="1"/>
            <a:r>
              <a:rPr lang="en-US" dirty="0"/>
              <a:t>User defined functions</a:t>
            </a:r>
          </a:p>
          <a:p>
            <a:pPr lvl="1"/>
            <a:r>
              <a:rPr lang="en-US" dirty="0"/>
              <a:t>Library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3730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top-down modular programming</a:t>
            </a:r>
          </a:p>
          <a:p>
            <a:pPr lvl="1"/>
            <a:r>
              <a:rPr lang="en-US" dirty="0"/>
              <a:t>Modularity brings logical clarity to the programs</a:t>
            </a:r>
          </a:p>
          <a:p>
            <a:r>
              <a:rPr lang="en-US" dirty="0"/>
              <a:t>Avoids the need for redundant code</a:t>
            </a:r>
          </a:p>
          <a:p>
            <a:pPr lvl="1"/>
            <a:r>
              <a:rPr lang="en-US" dirty="0"/>
              <a:t>Repeated instructions can be written as a function</a:t>
            </a:r>
          </a:p>
          <a:p>
            <a:pPr lvl="1"/>
            <a:r>
              <a:rPr lang="en-US" dirty="0"/>
              <a:t>Which can then be called whenever it is needed</a:t>
            </a:r>
          </a:p>
          <a:p>
            <a:r>
              <a:rPr lang="en-US" dirty="0"/>
              <a:t>Facilitates reusability</a:t>
            </a:r>
          </a:p>
          <a:p>
            <a:pPr lvl="1"/>
            <a:r>
              <a:rPr lang="en-US" dirty="0"/>
              <a:t>Created in one program can be used in others</a:t>
            </a:r>
          </a:p>
          <a:p>
            <a:r>
              <a:rPr lang="en-US" dirty="0"/>
              <a:t>Can be used to build customized Lib of frequently used routines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 functions</a:t>
            </a:r>
          </a:p>
        </p:txBody>
      </p:sp>
    </p:spTree>
    <p:extLst>
      <p:ext uri="{BB962C8B-B14F-4D97-AF65-F5344CB8AC3E}">
        <p14:creationId xmlns:p14="http://schemas.microsoft.com/office/powerpoint/2010/main" val="12272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variables, functions must be declared before it’s called</a:t>
            </a:r>
          </a:p>
          <a:p>
            <a:pPr lvl="1"/>
            <a:r>
              <a:rPr lang="en-US" dirty="0"/>
              <a:t>Declaration of a function is called Function Prototype or signature (name) of the function</a:t>
            </a:r>
          </a:p>
          <a:p>
            <a:r>
              <a:rPr lang="en-US" dirty="0"/>
              <a:t>Function prototype specifies</a:t>
            </a:r>
          </a:p>
          <a:p>
            <a:pPr lvl="1"/>
            <a:r>
              <a:rPr lang="en-US" dirty="0"/>
              <a:t>The signature (name) of the function</a:t>
            </a:r>
          </a:p>
          <a:p>
            <a:pPr lvl="1"/>
            <a:r>
              <a:rPr lang="en-US" dirty="0"/>
              <a:t>The return type</a:t>
            </a:r>
          </a:p>
          <a:p>
            <a:pPr lvl="1"/>
            <a:r>
              <a:rPr lang="en-US" dirty="0"/>
              <a:t>Number and data types of the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</p:spTree>
    <p:extLst>
      <p:ext uri="{BB962C8B-B14F-4D97-AF65-F5344CB8AC3E}">
        <p14:creationId xmlns:p14="http://schemas.microsoft.com/office/powerpoint/2010/main" val="29269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685A-0370-084E-B70F-422F9E37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prototype: Examples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619250"/>
          <a:ext cx="77470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7747000" imgH="3619500" progId="Word.Document.12">
                  <p:embed/>
                </p:oleObj>
              </mc:Choice>
              <mc:Fallback>
                <p:oleObj name="Document" r:id="rId3" imgW="7747000" imgH="36195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619250"/>
                        <a:ext cx="7747000" cy="361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36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prototyping is not mandatory in C</a:t>
            </a:r>
          </a:p>
          <a:p>
            <a:pPr lvl="1"/>
            <a:r>
              <a:rPr lang="en-US" dirty="0"/>
              <a:t>It’s mandatory when the function is called prior to its definition.</a:t>
            </a:r>
          </a:p>
          <a:p>
            <a:r>
              <a:rPr lang="en-US" dirty="0"/>
              <a:t>So the prototyping/declaration is normally</a:t>
            </a:r>
          </a:p>
          <a:p>
            <a:pPr lvl="1"/>
            <a:r>
              <a:rPr lang="en-US" dirty="0"/>
              <a:t>Before the main function</a:t>
            </a:r>
          </a:p>
          <a:p>
            <a:pPr lvl="1"/>
            <a:r>
              <a:rPr lang="en-US" dirty="0"/>
              <a:t>Before the method is called</a:t>
            </a:r>
          </a:p>
          <a:p>
            <a:pPr lvl="1"/>
            <a:r>
              <a:rPr lang="en-US" dirty="0"/>
              <a:t>After the main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place function prototyping?</a:t>
            </a:r>
          </a:p>
        </p:txBody>
      </p:sp>
    </p:spTree>
    <p:extLst>
      <p:ext uri="{BB962C8B-B14F-4D97-AF65-F5344CB8AC3E}">
        <p14:creationId xmlns:p14="http://schemas.microsoft.com/office/powerpoint/2010/main" val="32801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9DB6-320C-C74C-874E-0A10BD1F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function prototyping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1358900"/>
          <a:ext cx="77470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7747000" imgH="4140200" progId="Word.Document.12">
                  <p:embed/>
                </p:oleObj>
              </mc:Choice>
              <mc:Fallback>
                <p:oleObj name="Document" r:id="rId3" imgW="7747000" imgH="41402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58900"/>
                        <a:ext cx="7747000" cy="414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87068" y="3858505"/>
            <a:ext cx="3826933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is called before its definition</a:t>
            </a:r>
          </a:p>
          <a:p>
            <a:r>
              <a:rPr lang="en-US" dirty="0"/>
              <a:t>So its prototype should be placed prior to its function call (two examples here)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39733" y="4470400"/>
            <a:ext cx="1947334" cy="588434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943601" y="2777067"/>
            <a:ext cx="643467" cy="1693334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6180667" y="1930401"/>
            <a:ext cx="406400" cy="2666769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6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1180</Words>
  <Application>Microsoft Macintosh PowerPoint</Application>
  <PresentationFormat>Widescreen</PresentationFormat>
  <Paragraphs>174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Courier</vt:lpstr>
      <vt:lpstr>Verdana</vt:lpstr>
      <vt:lpstr>Wingdings</vt:lpstr>
      <vt:lpstr>Office Theme</vt:lpstr>
      <vt:lpstr>SoftUni3_1</vt:lpstr>
      <vt:lpstr>Document</vt:lpstr>
      <vt:lpstr>PowerPoint Presentation</vt:lpstr>
      <vt:lpstr>Objectives</vt:lpstr>
      <vt:lpstr>Need for functions</vt:lpstr>
      <vt:lpstr>Solution</vt:lpstr>
      <vt:lpstr>Advantages of C functions</vt:lpstr>
      <vt:lpstr>Function prototypes</vt:lpstr>
      <vt:lpstr>Function prototype: Examples</vt:lpstr>
      <vt:lpstr>When to place function prototyping?</vt:lpstr>
      <vt:lpstr>Example: function prototyping</vt:lpstr>
      <vt:lpstr>Example: function prototyping</vt:lpstr>
      <vt:lpstr>Function Definition</vt:lpstr>
      <vt:lpstr>Function definition: General form</vt:lpstr>
      <vt:lpstr>Function Header</vt:lpstr>
      <vt:lpstr>Function Body</vt:lpstr>
      <vt:lpstr>Local/Global variables</vt:lpstr>
      <vt:lpstr>Example: local/global variables</vt:lpstr>
      <vt:lpstr>Return statement</vt:lpstr>
      <vt:lpstr>Example: return statement</vt:lpstr>
      <vt:lpstr>Function call</vt:lpstr>
      <vt:lpstr>Example: Find larger integer</vt:lpstr>
      <vt:lpstr>Activity: Find largest</vt:lpstr>
      <vt:lpstr>Activity: Find largest</vt:lpstr>
      <vt:lpstr>Passing arguments</vt:lpstr>
      <vt:lpstr>Actual/Formal argument</vt:lpstr>
      <vt:lpstr>Call/Pass by value</vt:lpstr>
      <vt:lpstr>Call/Pass by value example</vt:lpstr>
      <vt:lpstr>Visualization</vt:lpstr>
      <vt:lpstr>Call/Pass by reference</vt:lpstr>
      <vt:lpstr>Call/Pass by reference example</vt:lpstr>
      <vt:lpstr>Visualization</vt:lpstr>
      <vt:lpstr>Activity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49</cp:revision>
  <dcterms:created xsi:type="dcterms:W3CDTF">2015-08-26T02:19:51Z</dcterms:created>
  <dcterms:modified xsi:type="dcterms:W3CDTF">2021-05-03T11:56:10Z</dcterms:modified>
</cp:coreProperties>
</file>