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9" r:id="rId6"/>
    <p:sldId id="272" r:id="rId7"/>
    <p:sldId id="273" r:id="rId8"/>
    <p:sldId id="270" r:id="rId9"/>
    <p:sldId id="274" r:id="rId10"/>
    <p:sldId id="275" r:id="rId11"/>
    <p:sldId id="276" r:id="rId12"/>
    <p:sldId id="277" r:id="rId13"/>
    <p:sldId id="27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33CC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14471-6D18-48BC-ABFB-B65213A35EC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486DE-95D8-4D2E-AAD9-DA9E12312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486DE-95D8-4D2E-AAD9-DA9E123125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SRM Introduce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CFD0-CF7A-488F-8FBE-622E5CB2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Sensor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Speaker: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Hoàng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Văn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Tiến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AN INDOOR AUTONOMOUS MOBILE ROBOT BASED ON ROS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Software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2948" y="1360371"/>
            <a:ext cx="8263852" cy="48749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sz="2800" dirty="0" smtClean="0">
                <a:solidFill>
                  <a:srgbClr val="006699"/>
                </a:solidFill>
              </a:rPr>
              <a:t>Create the “</a:t>
            </a:r>
            <a:r>
              <a:rPr lang="en-US" sz="2800" dirty="0" err="1" smtClean="0">
                <a:solidFill>
                  <a:srgbClr val="006699"/>
                </a:solidFill>
              </a:rPr>
              <a:t>robot_description</a:t>
            </a:r>
            <a:r>
              <a:rPr lang="en-US" sz="2800" dirty="0" smtClean="0">
                <a:solidFill>
                  <a:srgbClr val="006699"/>
                </a:solidFill>
              </a:rPr>
              <a:t>”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25" y="2409357"/>
            <a:ext cx="856389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Software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2948" y="1360371"/>
            <a:ext cx="8263852" cy="48749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800" dirty="0" smtClean="0">
                <a:solidFill>
                  <a:srgbClr val="006699"/>
                </a:solidFill>
              </a:rPr>
              <a:t>Create packages for sensors and actuators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Find suitable packages for the given sensors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  <a:buNone/>
            </a:pPr>
            <a:r>
              <a:rPr lang="en-US" sz="2400" dirty="0">
                <a:solidFill>
                  <a:srgbClr val="006699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rgbClr val="006699"/>
                </a:solidFill>
                <a:hlinkClick r:id="rId3"/>
              </a:rPr>
              <a:t>wiki.ros.org/Sensors</a:t>
            </a:r>
            <a:endParaRPr lang="en-US" sz="2400" dirty="0" smtClean="0">
              <a:solidFill>
                <a:srgbClr val="006699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Create the package for controlling base motion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Create the package for wheel </a:t>
            </a:r>
            <a:r>
              <a:rPr lang="en-US" sz="2400" dirty="0" err="1" smtClean="0">
                <a:solidFill>
                  <a:srgbClr val="006699"/>
                </a:solidFill>
              </a:rPr>
              <a:t>odometry</a:t>
            </a: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Software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2948" y="1360371"/>
            <a:ext cx="8263852" cy="48749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6699"/>
                </a:solidFill>
              </a:rPr>
              <a:t>Create packages for robot navigation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>
                <a:solidFill>
                  <a:srgbClr val="006699"/>
                </a:solidFill>
              </a:rPr>
              <a:t>Install </a:t>
            </a:r>
            <a:r>
              <a:rPr lang="en-US" sz="2400" dirty="0" smtClean="0">
                <a:solidFill>
                  <a:srgbClr val="006699"/>
                </a:solidFill>
              </a:rPr>
              <a:t>the </a:t>
            </a:r>
            <a:r>
              <a:rPr lang="en-US" sz="2400" dirty="0">
                <a:solidFill>
                  <a:srgbClr val="006699"/>
                </a:solidFill>
              </a:rPr>
              <a:t>Navigation </a:t>
            </a:r>
            <a:r>
              <a:rPr lang="en-US" sz="2400" dirty="0" smtClean="0">
                <a:solidFill>
                  <a:srgbClr val="006699"/>
                </a:solidFill>
              </a:rPr>
              <a:t>Stack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42" y="2517007"/>
            <a:ext cx="5624222" cy="336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479" y="2737754"/>
            <a:ext cx="2866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Packages for global planner: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global_planner</a:t>
            </a:r>
            <a:r>
              <a:rPr lang="en-US" b="1" i="1" dirty="0" smtClean="0"/>
              <a:t> 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Navfn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carrot_planner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479" y="4146653"/>
            <a:ext cx="3533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Packages for local planner: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base_local_planner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dwa_local_planner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eband_local_planner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teb_local_planner</a:t>
            </a: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mpc_local_planner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Software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2948" y="1360371"/>
            <a:ext cx="8263852" cy="487490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6699"/>
                </a:solidFill>
              </a:rPr>
              <a:t>Create packages for robot navigation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Configure the </a:t>
            </a:r>
            <a:r>
              <a:rPr lang="en-US" sz="2400" dirty="0">
                <a:solidFill>
                  <a:srgbClr val="006699"/>
                </a:solidFill>
              </a:rPr>
              <a:t>Navigation </a:t>
            </a:r>
            <a:r>
              <a:rPr lang="en-US" sz="2400" dirty="0" smtClean="0">
                <a:solidFill>
                  <a:srgbClr val="006699"/>
                </a:solidFill>
              </a:rPr>
              <a:t>Stack</a:t>
            </a: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000" dirty="0" err="1">
                <a:solidFill>
                  <a:srgbClr val="006699"/>
                </a:solidFill>
              </a:rPr>
              <a:t>Costmap</a:t>
            </a:r>
            <a:r>
              <a:rPr lang="en-US" sz="2000" dirty="0">
                <a:solidFill>
                  <a:srgbClr val="006699"/>
                </a:solidFill>
              </a:rPr>
              <a:t> Configuration (</a:t>
            </a:r>
            <a:r>
              <a:rPr lang="en-US" sz="2000" dirty="0" err="1">
                <a:solidFill>
                  <a:srgbClr val="006699"/>
                </a:solidFill>
              </a:rPr>
              <a:t>local_costmap</a:t>
            </a:r>
            <a:r>
              <a:rPr lang="en-US" sz="2000" dirty="0">
                <a:solidFill>
                  <a:srgbClr val="006699"/>
                </a:solidFill>
              </a:rPr>
              <a:t>) &amp; (</a:t>
            </a:r>
            <a:r>
              <a:rPr lang="en-US" sz="2000" dirty="0" err="1">
                <a:solidFill>
                  <a:srgbClr val="006699"/>
                </a:solidFill>
              </a:rPr>
              <a:t>global_costmap</a:t>
            </a:r>
            <a:r>
              <a:rPr lang="en-US" sz="2000" dirty="0">
                <a:solidFill>
                  <a:srgbClr val="006699"/>
                </a:solidFill>
              </a:rPr>
              <a:t>)</a:t>
            </a: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000" dirty="0">
                <a:solidFill>
                  <a:srgbClr val="006699"/>
                </a:solidFill>
              </a:rPr>
              <a:t>Global Planner Configuration</a:t>
            </a: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000" dirty="0">
                <a:solidFill>
                  <a:srgbClr val="006699"/>
                </a:solidFill>
              </a:rPr>
              <a:t>Local Planner Configuration</a:t>
            </a: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000" dirty="0">
                <a:solidFill>
                  <a:srgbClr val="006699"/>
                </a:solidFill>
              </a:rPr>
              <a:t>AMCL Configuration (Adaptive Monte Carlo Localization (AMCL</a:t>
            </a:r>
            <a:r>
              <a:rPr lang="en-US" sz="2000" dirty="0" smtClean="0">
                <a:solidFill>
                  <a:srgbClr val="006699"/>
                </a:solidFill>
              </a:rPr>
              <a:t>))</a:t>
            </a:r>
            <a:endParaRPr lang="en-US" sz="2400" dirty="0" smtClean="0">
              <a:solidFill>
                <a:srgbClr val="006699"/>
              </a:solidFill>
            </a:endParaRP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>
                <a:solidFill>
                  <a:srgbClr val="006699"/>
                </a:solidFill>
              </a:rPr>
              <a:t>Creating a Launch File for the Navigation </a:t>
            </a:r>
            <a:r>
              <a:rPr lang="en-US" sz="2400" dirty="0" smtClean="0">
                <a:solidFill>
                  <a:srgbClr val="006699"/>
                </a:solidFill>
              </a:rPr>
              <a:t>Stack</a:t>
            </a: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000" dirty="0">
                <a:solidFill>
                  <a:srgbClr val="006699"/>
                </a:solidFill>
              </a:rPr>
              <a:t>For running AMCL</a:t>
            </a: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000" dirty="0">
                <a:solidFill>
                  <a:srgbClr val="006699"/>
                </a:solidFill>
              </a:rPr>
              <a:t>For mapping</a:t>
            </a: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000" dirty="0">
                <a:solidFill>
                  <a:srgbClr val="006699"/>
                </a:solidFill>
              </a:rPr>
              <a:t>For motion </a:t>
            </a:r>
            <a:r>
              <a:rPr lang="en-US" sz="2000" dirty="0" smtClean="0">
                <a:solidFill>
                  <a:srgbClr val="006699"/>
                </a:solidFill>
              </a:rPr>
              <a:t>planning</a:t>
            </a:r>
            <a:endParaRPr lang="en-US" sz="2400" dirty="0" smtClean="0">
              <a:solidFill>
                <a:srgbClr val="006699"/>
              </a:solidFill>
            </a:endParaRP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Running the Navigation Stack</a:t>
            </a:r>
          </a:p>
          <a:p>
            <a:pPr marL="914400" lvl="2" indent="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000" dirty="0" smtClean="0">
              <a:solidFill>
                <a:srgbClr val="006699"/>
              </a:solidFill>
            </a:endParaRPr>
          </a:p>
          <a:p>
            <a:pPr marL="914400" lvl="2" indent="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000" dirty="0" smtClean="0">
              <a:solidFill>
                <a:srgbClr val="006699"/>
              </a:solidFill>
            </a:endParaRPr>
          </a:p>
          <a:p>
            <a:pPr lvl="2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System Testing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948" y="1360371"/>
            <a:ext cx="8263852" cy="48749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Functional testing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Self-localization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Mapping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Motion planning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Obstacle avoidance</a:t>
            </a:r>
          </a:p>
          <a:p>
            <a:pPr marL="514350" indent="-51435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Specification tests</a:t>
            </a:r>
            <a:endParaRPr lang="en-US" sz="2400" dirty="0">
              <a:solidFill>
                <a:srgbClr val="006699"/>
              </a:solidFill>
            </a:endParaRP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Loading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Max speed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2454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smtClean="0">
                <a:solidFill>
                  <a:srgbClr val="FF0000"/>
                </a:solidFill>
              </a:rPr>
              <a:t>Content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System Design Process</a:t>
            </a:r>
          </a:p>
          <a:p>
            <a:pPr marL="514350" indent="-5143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Technical </a:t>
            </a:r>
            <a:r>
              <a:rPr lang="en-US" sz="2800" dirty="0">
                <a:solidFill>
                  <a:srgbClr val="006699"/>
                </a:solidFill>
              </a:rPr>
              <a:t>Requirements </a:t>
            </a:r>
            <a:r>
              <a:rPr lang="en-US" sz="2800" dirty="0" smtClean="0">
                <a:solidFill>
                  <a:srgbClr val="006699"/>
                </a:solidFill>
              </a:rPr>
              <a:t>Definition</a:t>
            </a:r>
          </a:p>
          <a:p>
            <a:pPr marL="514350" indent="-5143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Hardware System Design</a:t>
            </a:r>
          </a:p>
          <a:p>
            <a:pPr marL="514350" indent="-5143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Software System Design</a:t>
            </a:r>
          </a:p>
          <a:p>
            <a:pPr marL="514350" indent="-5143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System Testing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System Design Process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428"/>
            <a:ext cx="9076267" cy="2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Technical Requirements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lnSpcReduction="10000"/>
          </a:bodyPr>
          <a:lstStyle/>
          <a:p>
            <a:pPr marL="514350" indent="-514350" algn="just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Functional requirements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Self-localization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Mapping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Navigation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Obstacle avoidance</a:t>
            </a:r>
          </a:p>
          <a:p>
            <a:pPr marL="514350" indent="-514350" algn="just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Technical specifications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Mass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Dimensions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Loads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Velocities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Hardware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948" y="1415742"/>
            <a:ext cx="7924800" cy="4525963"/>
          </a:xfrm>
        </p:spPr>
        <p:txBody>
          <a:bodyPr>
            <a:normAutofit/>
          </a:bodyPr>
          <a:lstStyle/>
          <a:p>
            <a:pPr marL="514350" indent="-514350" algn="just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Design of system structure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Based on technical requirements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36619"/>
            <a:ext cx="6248400" cy="402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0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Hardware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948" y="1415742"/>
            <a:ext cx="7924800" cy="4525963"/>
          </a:xfrm>
        </p:spPr>
        <p:txBody>
          <a:bodyPr>
            <a:normAutofit/>
          </a:bodyPr>
          <a:lstStyle/>
          <a:p>
            <a:pPr marL="514350" indent="-514350" algn="just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sz="2800" dirty="0" smtClean="0">
                <a:solidFill>
                  <a:srgbClr val="006699"/>
                </a:solidFill>
              </a:rPr>
              <a:t>Design and selection of hardware modules</a:t>
            </a:r>
          </a:p>
          <a:p>
            <a:pPr marL="457200" lvl="1" indent="0" algn="just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  <a:p>
            <a:pPr lvl="1" algn="just"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" y="2286000"/>
            <a:ext cx="9110229" cy="26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Hardware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948" y="1415742"/>
            <a:ext cx="7924800" cy="45259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800" dirty="0" smtClean="0">
                <a:solidFill>
                  <a:srgbClr val="006699"/>
                </a:solidFill>
              </a:rPr>
              <a:t>Making a hardware prototype</a:t>
            </a:r>
          </a:p>
          <a:p>
            <a:pPr lvl="1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Manufacturing mechanical details</a:t>
            </a:r>
          </a:p>
          <a:p>
            <a:pPr lvl="1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Assemble mechanical details</a:t>
            </a:r>
          </a:p>
          <a:p>
            <a:pPr lvl="1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Integrating sensors, actuators and the hardware of embedded system into mechanical system</a:t>
            </a:r>
          </a:p>
          <a:p>
            <a:pPr lvl="1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Take mechanical tests</a:t>
            </a:r>
          </a:p>
        </p:txBody>
      </p:sp>
    </p:spTree>
    <p:extLst>
      <p:ext uri="{BB962C8B-B14F-4D97-AF65-F5344CB8AC3E}">
        <p14:creationId xmlns:p14="http://schemas.microsoft.com/office/powerpoint/2010/main" val="19214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Software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2948" y="1066800"/>
            <a:ext cx="6282652" cy="48749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Design of software architecture</a:t>
            </a:r>
          </a:p>
          <a:p>
            <a:pPr marL="457200" lvl="1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700212"/>
            <a:ext cx="8096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Software System Design</a:t>
            </a:r>
          </a:p>
        </p:txBody>
      </p:sp>
      <p:pic>
        <p:nvPicPr>
          <p:cNvPr id="8" name="Picture 7" descr="Le_Quy_Don_Technical_University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5069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CFD0-CF7A-488F-8FBE-622E5CB202B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2948" y="1360371"/>
            <a:ext cx="8263852" cy="48749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006699"/>
                </a:solidFill>
              </a:rPr>
              <a:t>Design of software architecture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Package “</a:t>
            </a:r>
            <a:r>
              <a:rPr lang="en-US" sz="2400" dirty="0" err="1" smtClean="0">
                <a:solidFill>
                  <a:srgbClr val="006699"/>
                </a:solidFill>
              </a:rPr>
              <a:t>robot_description</a:t>
            </a:r>
            <a:r>
              <a:rPr lang="en-US" sz="2400" dirty="0" smtClean="0">
                <a:solidFill>
                  <a:srgbClr val="006699"/>
                </a:solidFill>
              </a:rPr>
              <a:t> ”: provide the robot model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Package “</a:t>
            </a:r>
            <a:r>
              <a:rPr lang="en-US" sz="2400" dirty="0" err="1" smtClean="0">
                <a:solidFill>
                  <a:srgbClr val="006699"/>
                </a:solidFill>
              </a:rPr>
              <a:t>robot_control</a:t>
            </a:r>
            <a:r>
              <a:rPr lang="en-US" sz="2400" dirty="0" smtClean="0">
                <a:solidFill>
                  <a:srgbClr val="006699"/>
                </a:solidFill>
              </a:rPr>
              <a:t>”: provide the base controller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Packages for getting data from sensors: encoder, laser, IMU</a:t>
            </a: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Package “</a:t>
            </a:r>
            <a:r>
              <a:rPr lang="en-US" sz="2400" dirty="0" err="1" smtClean="0">
                <a:solidFill>
                  <a:srgbClr val="006699"/>
                </a:solidFill>
              </a:rPr>
              <a:t>robot_localization”:fuses</a:t>
            </a:r>
            <a:r>
              <a:rPr lang="en-US" sz="2400" dirty="0" smtClean="0">
                <a:solidFill>
                  <a:srgbClr val="006699"/>
                </a:solidFill>
              </a:rPr>
              <a:t> data from IMU, encoder and creates resulted </a:t>
            </a:r>
            <a:r>
              <a:rPr lang="en-US" sz="2400" dirty="0" err="1" smtClean="0">
                <a:solidFill>
                  <a:srgbClr val="006699"/>
                </a:solidFill>
              </a:rPr>
              <a:t>odometry</a:t>
            </a:r>
            <a:endParaRPr lang="en-US" sz="2400" dirty="0" smtClean="0">
              <a:solidFill>
                <a:srgbClr val="006699"/>
              </a:solidFill>
            </a:endParaRPr>
          </a:p>
          <a:p>
            <a:pPr lvl="1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US" sz="2400" dirty="0" smtClean="0">
                <a:solidFill>
                  <a:srgbClr val="006699"/>
                </a:solidFill>
              </a:rPr>
              <a:t>Navigation packages for self-localization, mapping, motion planning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SzPct val="100000"/>
            </a:pPr>
            <a:endParaRPr lang="en-US" sz="2400" dirty="0" smtClean="0">
              <a:solidFill>
                <a:srgbClr val="006699"/>
              </a:solidFill>
            </a:endParaRPr>
          </a:p>
          <a:p>
            <a:pPr marL="457200" lvl="1" indent="0">
              <a:buClr>
                <a:schemeClr val="accent6">
                  <a:lumMod val="75000"/>
                </a:schemeClr>
              </a:buClr>
              <a:buSzPct val="100000"/>
              <a:buNone/>
            </a:pPr>
            <a:endParaRPr 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322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DESIGN OF AN INDOOR AUTONOMOUS MOBILE ROBOT BASED ON ROS</vt:lpstr>
      <vt:lpstr>Content</vt:lpstr>
      <vt:lpstr>System Design Process</vt:lpstr>
      <vt:lpstr>Technical Requirements Definition</vt:lpstr>
      <vt:lpstr>Hardware System Design</vt:lpstr>
      <vt:lpstr>Hardware System Design</vt:lpstr>
      <vt:lpstr>Hardware System Design</vt:lpstr>
      <vt:lpstr>Software System Design</vt:lpstr>
      <vt:lpstr>Software System Design</vt:lpstr>
      <vt:lpstr>Software System Design</vt:lpstr>
      <vt:lpstr>Software System Design</vt:lpstr>
      <vt:lpstr>Software System Design</vt:lpstr>
      <vt:lpstr>Software System Design</vt:lpstr>
      <vt:lpstr>System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Special Robotics and Mechatronics</dc:title>
  <dc:creator>HOANG TIEN</dc:creator>
  <cp:lastModifiedBy>Phạm Dương</cp:lastModifiedBy>
  <cp:revision>277</cp:revision>
  <dcterms:created xsi:type="dcterms:W3CDTF">2015-04-07T07:47:41Z</dcterms:created>
  <dcterms:modified xsi:type="dcterms:W3CDTF">2020-11-12T08:17:51Z</dcterms:modified>
</cp:coreProperties>
</file>