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8" r:id="rId3"/>
    <p:sldId id="290" r:id="rId4"/>
    <p:sldId id="319" r:id="rId5"/>
    <p:sldId id="320" r:id="rId6"/>
    <p:sldId id="321" r:id="rId7"/>
    <p:sldId id="331" r:id="rId8"/>
    <p:sldId id="332" r:id="rId9"/>
    <p:sldId id="333" r:id="rId10"/>
    <p:sldId id="334" r:id="rId11"/>
    <p:sldId id="292" r:id="rId12"/>
    <p:sldId id="293" r:id="rId13"/>
    <p:sldId id="294" r:id="rId14"/>
    <p:sldId id="322" r:id="rId15"/>
    <p:sldId id="323" r:id="rId16"/>
    <p:sldId id="324" r:id="rId17"/>
    <p:sldId id="297" r:id="rId18"/>
    <p:sldId id="325" r:id="rId19"/>
    <p:sldId id="326" r:id="rId20"/>
    <p:sldId id="327" r:id="rId21"/>
    <p:sldId id="330" r:id="rId22"/>
    <p:sldId id="328" r:id="rId23"/>
    <p:sldId id="303" r:id="rId24"/>
    <p:sldId id="329" r:id="rId25"/>
    <p:sldId id="27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7" autoAdjust="0"/>
    <p:restoredTop sz="71530" autoAdjust="0"/>
  </p:normalViewPr>
  <p:slideViewPr>
    <p:cSldViewPr>
      <p:cViewPr>
        <p:scale>
          <a:sx n="66" d="100"/>
          <a:sy n="66"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31972-21F1-441C-96B2-815B21578881}" type="doc">
      <dgm:prSet loTypeId="urn:microsoft.com/office/officeart/2005/8/layout/cycle8" loCatId="cycle" qsTypeId="urn:microsoft.com/office/officeart/2005/8/quickstyle/simple1" qsCatId="simple" csTypeId="urn:microsoft.com/office/officeart/2005/8/colors/accent1_2" csCatId="accent1" phldr="1"/>
      <dgm:spPr/>
    </dgm:pt>
    <dgm:pt modelId="{6B8299B1-E023-42D6-9F85-D3D6C7CE68C9}">
      <dgm:prSet phldrT="[Text]"/>
      <dgm:spPr/>
      <dgm:t>
        <a:bodyPr/>
        <a:lstStyle/>
        <a:p>
          <a:r>
            <a:rPr lang="en-US" smtClean="0"/>
            <a:t>Thanh tra</a:t>
          </a:r>
          <a:endParaRPr lang="en-US"/>
        </a:p>
      </dgm:t>
    </dgm:pt>
    <dgm:pt modelId="{5342F43E-7BB7-49F9-92B6-3C898EDB44F0}" type="parTrans" cxnId="{5EFC1676-E075-4648-B39C-6904F66B84C7}">
      <dgm:prSet/>
      <dgm:spPr/>
      <dgm:t>
        <a:bodyPr/>
        <a:lstStyle/>
        <a:p>
          <a:endParaRPr lang="en-US"/>
        </a:p>
      </dgm:t>
    </dgm:pt>
    <dgm:pt modelId="{B008E8B2-244B-446D-A919-B019959915C1}" type="sibTrans" cxnId="{5EFC1676-E075-4648-B39C-6904F66B84C7}">
      <dgm:prSet/>
      <dgm:spPr/>
      <dgm:t>
        <a:bodyPr/>
        <a:lstStyle/>
        <a:p>
          <a:endParaRPr lang="en-US"/>
        </a:p>
      </dgm:t>
    </dgm:pt>
    <dgm:pt modelId="{8A9EAF60-C37A-4D55-ADF7-77C9102D92DE}">
      <dgm:prSet phldrT="[Text]"/>
      <dgm:spPr/>
      <dgm:t>
        <a:bodyPr/>
        <a:lstStyle/>
        <a:p>
          <a:r>
            <a:rPr lang="en-US" smtClean="0"/>
            <a:t>Thích nghi</a:t>
          </a:r>
          <a:endParaRPr lang="en-US"/>
        </a:p>
      </dgm:t>
    </dgm:pt>
    <dgm:pt modelId="{3492D8CB-AE18-455A-8FA9-04C0E4ADD582}" type="parTrans" cxnId="{537CA951-99C9-49E4-85C0-DBF27217E057}">
      <dgm:prSet/>
      <dgm:spPr/>
      <dgm:t>
        <a:bodyPr/>
        <a:lstStyle/>
        <a:p>
          <a:endParaRPr lang="en-US"/>
        </a:p>
      </dgm:t>
    </dgm:pt>
    <dgm:pt modelId="{3AE0D120-992C-4066-AF50-406A67AAF09D}" type="sibTrans" cxnId="{537CA951-99C9-49E4-85C0-DBF27217E057}">
      <dgm:prSet/>
      <dgm:spPr/>
      <dgm:t>
        <a:bodyPr/>
        <a:lstStyle/>
        <a:p>
          <a:endParaRPr lang="en-US"/>
        </a:p>
      </dgm:t>
    </dgm:pt>
    <dgm:pt modelId="{79D566C0-74FC-406B-8118-87DFA647AAF8}">
      <dgm:prSet phldrT="[Text]"/>
      <dgm:spPr/>
      <dgm:t>
        <a:bodyPr/>
        <a:lstStyle/>
        <a:p>
          <a:r>
            <a:rPr lang="en-US" smtClean="0"/>
            <a:t>Minh bạch</a:t>
          </a:r>
          <a:endParaRPr lang="en-US"/>
        </a:p>
      </dgm:t>
    </dgm:pt>
    <dgm:pt modelId="{B53F650D-A22F-4591-B4F5-EDD40ECA000B}" type="parTrans" cxnId="{B0A49349-D961-44FA-9419-FD0C35CEBB74}">
      <dgm:prSet/>
      <dgm:spPr/>
      <dgm:t>
        <a:bodyPr/>
        <a:lstStyle/>
        <a:p>
          <a:endParaRPr lang="en-US"/>
        </a:p>
      </dgm:t>
    </dgm:pt>
    <dgm:pt modelId="{69E7F9BE-CFB6-4917-A149-4C8492A019EC}" type="sibTrans" cxnId="{B0A49349-D961-44FA-9419-FD0C35CEBB74}">
      <dgm:prSet/>
      <dgm:spPr/>
      <dgm:t>
        <a:bodyPr/>
        <a:lstStyle/>
        <a:p>
          <a:endParaRPr lang="en-US"/>
        </a:p>
      </dgm:t>
    </dgm:pt>
    <dgm:pt modelId="{F17B3B8A-D968-4486-A428-D6E87F9499DD}" type="pres">
      <dgm:prSet presAssocID="{25731972-21F1-441C-96B2-815B21578881}" presName="compositeShape" presStyleCnt="0">
        <dgm:presLayoutVars>
          <dgm:chMax val="7"/>
          <dgm:dir/>
          <dgm:resizeHandles val="exact"/>
        </dgm:presLayoutVars>
      </dgm:prSet>
      <dgm:spPr/>
    </dgm:pt>
    <dgm:pt modelId="{D502F894-DBEB-4F09-AC59-F692D1772DAF}" type="pres">
      <dgm:prSet presAssocID="{25731972-21F1-441C-96B2-815B21578881}" presName="wedge1" presStyleLbl="node1" presStyleIdx="0" presStyleCnt="3"/>
      <dgm:spPr/>
      <dgm:t>
        <a:bodyPr/>
        <a:lstStyle/>
        <a:p>
          <a:endParaRPr lang="en-US"/>
        </a:p>
      </dgm:t>
    </dgm:pt>
    <dgm:pt modelId="{363570E6-5A15-4F46-BBF3-1A195DA25B5D}" type="pres">
      <dgm:prSet presAssocID="{25731972-21F1-441C-96B2-815B21578881}" presName="dummy1a" presStyleCnt="0"/>
      <dgm:spPr/>
    </dgm:pt>
    <dgm:pt modelId="{9AC4A4E7-A540-4A79-A55A-BDE1D3027758}" type="pres">
      <dgm:prSet presAssocID="{25731972-21F1-441C-96B2-815B21578881}" presName="dummy1b" presStyleCnt="0"/>
      <dgm:spPr/>
    </dgm:pt>
    <dgm:pt modelId="{E18EC4BE-18B4-4E64-A67B-BFD56450EB16}" type="pres">
      <dgm:prSet presAssocID="{25731972-21F1-441C-96B2-815B21578881}" presName="wedge1Tx" presStyleLbl="node1" presStyleIdx="0" presStyleCnt="3">
        <dgm:presLayoutVars>
          <dgm:chMax val="0"/>
          <dgm:chPref val="0"/>
          <dgm:bulletEnabled val="1"/>
        </dgm:presLayoutVars>
      </dgm:prSet>
      <dgm:spPr/>
      <dgm:t>
        <a:bodyPr/>
        <a:lstStyle/>
        <a:p>
          <a:endParaRPr lang="en-US"/>
        </a:p>
      </dgm:t>
    </dgm:pt>
    <dgm:pt modelId="{DCB50BAD-0CEC-47E8-89B3-2E80568CA41F}" type="pres">
      <dgm:prSet presAssocID="{25731972-21F1-441C-96B2-815B21578881}" presName="wedge2" presStyleLbl="node1" presStyleIdx="1" presStyleCnt="3"/>
      <dgm:spPr/>
      <dgm:t>
        <a:bodyPr/>
        <a:lstStyle/>
        <a:p>
          <a:endParaRPr lang="en-US"/>
        </a:p>
      </dgm:t>
    </dgm:pt>
    <dgm:pt modelId="{790870AF-E746-49A7-89A4-E73B5894B9A8}" type="pres">
      <dgm:prSet presAssocID="{25731972-21F1-441C-96B2-815B21578881}" presName="dummy2a" presStyleCnt="0"/>
      <dgm:spPr/>
    </dgm:pt>
    <dgm:pt modelId="{8D315037-12CE-4355-81CE-593C94615415}" type="pres">
      <dgm:prSet presAssocID="{25731972-21F1-441C-96B2-815B21578881}" presName="dummy2b" presStyleCnt="0"/>
      <dgm:spPr/>
    </dgm:pt>
    <dgm:pt modelId="{00A3A291-D9B2-4C07-8F0C-B527EA78058A}" type="pres">
      <dgm:prSet presAssocID="{25731972-21F1-441C-96B2-815B21578881}" presName="wedge2Tx" presStyleLbl="node1" presStyleIdx="1" presStyleCnt="3">
        <dgm:presLayoutVars>
          <dgm:chMax val="0"/>
          <dgm:chPref val="0"/>
          <dgm:bulletEnabled val="1"/>
        </dgm:presLayoutVars>
      </dgm:prSet>
      <dgm:spPr/>
      <dgm:t>
        <a:bodyPr/>
        <a:lstStyle/>
        <a:p>
          <a:endParaRPr lang="en-US"/>
        </a:p>
      </dgm:t>
    </dgm:pt>
    <dgm:pt modelId="{66B45954-DA2C-409E-AC59-F27E9432712A}" type="pres">
      <dgm:prSet presAssocID="{25731972-21F1-441C-96B2-815B21578881}" presName="wedge3" presStyleLbl="node1" presStyleIdx="2" presStyleCnt="3"/>
      <dgm:spPr/>
      <dgm:t>
        <a:bodyPr/>
        <a:lstStyle/>
        <a:p>
          <a:endParaRPr lang="en-US"/>
        </a:p>
      </dgm:t>
    </dgm:pt>
    <dgm:pt modelId="{87E721D4-9AFC-4E22-A902-1DE662D00242}" type="pres">
      <dgm:prSet presAssocID="{25731972-21F1-441C-96B2-815B21578881}" presName="dummy3a" presStyleCnt="0"/>
      <dgm:spPr/>
    </dgm:pt>
    <dgm:pt modelId="{7C3271AF-78EA-4060-841B-B6F6C9486033}" type="pres">
      <dgm:prSet presAssocID="{25731972-21F1-441C-96B2-815B21578881}" presName="dummy3b" presStyleCnt="0"/>
      <dgm:spPr/>
    </dgm:pt>
    <dgm:pt modelId="{41A44F56-A9D5-4324-A00A-A06BE6F37482}" type="pres">
      <dgm:prSet presAssocID="{25731972-21F1-441C-96B2-815B21578881}" presName="wedge3Tx" presStyleLbl="node1" presStyleIdx="2" presStyleCnt="3">
        <dgm:presLayoutVars>
          <dgm:chMax val="0"/>
          <dgm:chPref val="0"/>
          <dgm:bulletEnabled val="1"/>
        </dgm:presLayoutVars>
      </dgm:prSet>
      <dgm:spPr/>
      <dgm:t>
        <a:bodyPr/>
        <a:lstStyle/>
        <a:p>
          <a:endParaRPr lang="en-US"/>
        </a:p>
      </dgm:t>
    </dgm:pt>
    <dgm:pt modelId="{EC917D0B-5875-43D3-8819-CA9AA3F59712}" type="pres">
      <dgm:prSet presAssocID="{B008E8B2-244B-446D-A919-B019959915C1}" presName="arrowWedge1" presStyleLbl="fgSibTrans2D1" presStyleIdx="0" presStyleCnt="3"/>
      <dgm:spPr/>
    </dgm:pt>
    <dgm:pt modelId="{326B6E41-F0B3-49A8-A815-CE1FD1CA1EE9}" type="pres">
      <dgm:prSet presAssocID="{3AE0D120-992C-4066-AF50-406A67AAF09D}" presName="arrowWedge2" presStyleLbl="fgSibTrans2D1" presStyleIdx="1" presStyleCnt="3"/>
      <dgm:spPr/>
    </dgm:pt>
    <dgm:pt modelId="{29BAD554-9481-4B1A-9263-84116E1E2CC4}" type="pres">
      <dgm:prSet presAssocID="{69E7F9BE-CFB6-4917-A149-4C8492A019EC}" presName="arrowWedge3" presStyleLbl="fgSibTrans2D1" presStyleIdx="2" presStyleCnt="3"/>
      <dgm:spPr/>
    </dgm:pt>
  </dgm:ptLst>
  <dgm:cxnLst>
    <dgm:cxn modelId="{DDF294C2-3184-4D53-A34B-8CA3F6E0F4B9}" type="presOf" srcId="{8A9EAF60-C37A-4D55-ADF7-77C9102D92DE}" destId="{DCB50BAD-0CEC-47E8-89B3-2E80568CA41F}" srcOrd="0" destOrd="0" presId="urn:microsoft.com/office/officeart/2005/8/layout/cycle8"/>
    <dgm:cxn modelId="{7253DD4D-6971-4ED5-9A9A-F23D35860618}" type="presOf" srcId="{79D566C0-74FC-406B-8118-87DFA647AAF8}" destId="{41A44F56-A9D5-4324-A00A-A06BE6F37482}" srcOrd="1" destOrd="0" presId="urn:microsoft.com/office/officeart/2005/8/layout/cycle8"/>
    <dgm:cxn modelId="{4245343C-AB38-4795-B244-2080CE2823C2}" type="presOf" srcId="{79D566C0-74FC-406B-8118-87DFA647AAF8}" destId="{66B45954-DA2C-409E-AC59-F27E9432712A}" srcOrd="0" destOrd="0" presId="urn:microsoft.com/office/officeart/2005/8/layout/cycle8"/>
    <dgm:cxn modelId="{537CA951-99C9-49E4-85C0-DBF27217E057}" srcId="{25731972-21F1-441C-96B2-815B21578881}" destId="{8A9EAF60-C37A-4D55-ADF7-77C9102D92DE}" srcOrd="1" destOrd="0" parTransId="{3492D8CB-AE18-455A-8FA9-04C0E4ADD582}" sibTransId="{3AE0D120-992C-4066-AF50-406A67AAF09D}"/>
    <dgm:cxn modelId="{621305A6-B190-436E-8362-E8A6F6C8D4D4}" type="presOf" srcId="{6B8299B1-E023-42D6-9F85-D3D6C7CE68C9}" destId="{E18EC4BE-18B4-4E64-A67B-BFD56450EB16}" srcOrd="1" destOrd="0" presId="urn:microsoft.com/office/officeart/2005/8/layout/cycle8"/>
    <dgm:cxn modelId="{B0A49349-D961-44FA-9419-FD0C35CEBB74}" srcId="{25731972-21F1-441C-96B2-815B21578881}" destId="{79D566C0-74FC-406B-8118-87DFA647AAF8}" srcOrd="2" destOrd="0" parTransId="{B53F650D-A22F-4591-B4F5-EDD40ECA000B}" sibTransId="{69E7F9BE-CFB6-4917-A149-4C8492A019EC}"/>
    <dgm:cxn modelId="{F84A6DA0-803B-4FDC-A0A8-974BC7175BAE}" type="presOf" srcId="{25731972-21F1-441C-96B2-815B21578881}" destId="{F17B3B8A-D968-4486-A428-D6E87F9499DD}" srcOrd="0" destOrd="0" presId="urn:microsoft.com/office/officeart/2005/8/layout/cycle8"/>
    <dgm:cxn modelId="{5EFC1676-E075-4648-B39C-6904F66B84C7}" srcId="{25731972-21F1-441C-96B2-815B21578881}" destId="{6B8299B1-E023-42D6-9F85-D3D6C7CE68C9}" srcOrd="0" destOrd="0" parTransId="{5342F43E-7BB7-49F9-92B6-3C898EDB44F0}" sibTransId="{B008E8B2-244B-446D-A919-B019959915C1}"/>
    <dgm:cxn modelId="{AADD24E9-4984-4586-ADFA-77BFAEE6E79F}" type="presOf" srcId="{8A9EAF60-C37A-4D55-ADF7-77C9102D92DE}" destId="{00A3A291-D9B2-4C07-8F0C-B527EA78058A}" srcOrd="1" destOrd="0" presId="urn:microsoft.com/office/officeart/2005/8/layout/cycle8"/>
    <dgm:cxn modelId="{34853F29-6DE8-49E6-92BC-82B3C8A485B0}" type="presOf" srcId="{6B8299B1-E023-42D6-9F85-D3D6C7CE68C9}" destId="{D502F894-DBEB-4F09-AC59-F692D1772DAF}" srcOrd="0" destOrd="0" presId="urn:microsoft.com/office/officeart/2005/8/layout/cycle8"/>
    <dgm:cxn modelId="{85087117-F28D-4910-8F08-202DF7BCF489}" type="presParOf" srcId="{F17B3B8A-D968-4486-A428-D6E87F9499DD}" destId="{D502F894-DBEB-4F09-AC59-F692D1772DAF}" srcOrd="0" destOrd="0" presId="urn:microsoft.com/office/officeart/2005/8/layout/cycle8"/>
    <dgm:cxn modelId="{2C4C3F21-28C9-4E7E-A1C1-DBC5070A1493}" type="presParOf" srcId="{F17B3B8A-D968-4486-A428-D6E87F9499DD}" destId="{363570E6-5A15-4F46-BBF3-1A195DA25B5D}" srcOrd="1" destOrd="0" presId="urn:microsoft.com/office/officeart/2005/8/layout/cycle8"/>
    <dgm:cxn modelId="{D7357C0E-B943-4C60-A56E-90CFB3F9F9A9}" type="presParOf" srcId="{F17B3B8A-D968-4486-A428-D6E87F9499DD}" destId="{9AC4A4E7-A540-4A79-A55A-BDE1D3027758}" srcOrd="2" destOrd="0" presId="urn:microsoft.com/office/officeart/2005/8/layout/cycle8"/>
    <dgm:cxn modelId="{840D235E-B1BD-4429-A8F6-9887B3FC72C9}" type="presParOf" srcId="{F17B3B8A-D968-4486-A428-D6E87F9499DD}" destId="{E18EC4BE-18B4-4E64-A67B-BFD56450EB16}" srcOrd="3" destOrd="0" presId="urn:microsoft.com/office/officeart/2005/8/layout/cycle8"/>
    <dgm:cxn modelId="{000AB114-574D-4BEC-B972-8932CE3EB6C4}" type="presParOf" srcId="{F17B3B8A-D968-4486-A428-D6E87F9499DD}" destId="{DCB50BAD-0CEC-47E8-89B3-2E80568CA41F}" srcOrd="4" destOrd="0" presId="urn:microsoft.com/office/officeart/2005/8/layout/cycle8"/>
    <dgm:cxn modelId="{F14BA72B-CEE7-4F5D-9207-991A57E56BB7}" type="presParOf" srcId="{F17B3B8A-D968-4486-A428-D6E87F9499DD}" destId="{790870AF-E746-49A7-89A4-E73B5894B9A8}" srcOrd="5" destOrd="0" presId="urn:microsoft.com/office/officeart/2005/8/layout/cycle8"/>
    <dgm:cxn modelId="{161DC3CE-6929-4E3B-A642-6541D0FFB5AE}" type="presParOf" srcId="{F17B3B8A-D968-4486-A428-D6E87F9499DD}" destId="{8D315037-12CE-4355-81CE-593C94615415}" srcOrd="6" destOrd="0" presId="urn:microsoft.com/office/officeart/2005/8/layout/cycle8"/>
    <dgm:cxn modelId="{980CA8F1-E03F-4FEC-B0D2-45B23461DB9A}" type="presParOf" srcId="{F17B3B8A-D968-4486-A428-D6E87F9499DD}" destId="{00A3A291-D9B2-4C07-8F0C-B527EA78058A}" srcOrd="7" destOrd="0" presId="urn:microsoft.com/office/officeart/2005/8/layout/cycle8"/>
    <dgm:cxn modelId="{CE5268D0-1154-4BF1-9B2E-8D676F23CAA0}" type="presParOf" srcId="{F17B3B8A-D968-4486-A428-D6E87F9499DD}" destId="{66B45954-DA2C-409E-AC59-F27E9432712A}" srcOrd="8" destOrd="0" presId="urn:microsoft.com/office/officeart/2005/8/layout/cycle8"/>
    <dgm:cxn modelId="{5CD28D8E-CFD2-4E30-93ED-8794CAF4EF20}" type="presParOf" srcId="{F17B3B8A-D968-4486-A428-D6E87F9499DD}" destId="{87E721D4-9AFC-4E22-A902-1DE662D00242}" srcOrd="9" destOrd="0" presId="urn:microsoft.com/office/officeart/2005/8/layout/cycle8"/>
    <dgm:cxn modelId="{EF975E7D-82E8-4254-AA01-50B29457EF61}" type="presParOf" srcId="{F17B3B8A-D968-4486-A428-D6E87F9499DD}" destId="{7C3271AF-78EA-4060-841B-B6F6C9486033}" srcOrd="10" destOrd="0" presId="urn:microsoft.com/office/officeart/2005/8/layout/cycle8"/>
    <dgm:cxn modelId="{CBD39692-CD7E-4AE8-BC64-42B986378224}" type="presParOf" srcId="{F17B3B8A-D968-4486-A428-D6E87F9499DD}" destId="{41A44F56-A9D5-4324-A00A-A06BE6F37482}" srcOrd="11" destOrd="0" presId="urn:microsoft.com/office/officeart/2005/8/layout/cycle8"/>
    <dgm:cxn modelId="{748EDF78-1CE3-45DF-A7E8-FD00A765824E}" type="presParOf" srcId="{F17B3B8A-D968-4486-A428-D6E87F9499DD}" destId="{EC917D0B-5875-43D3-8819-CA9AA3F59712}" srcOrd="12" destOrd="0" presId="urn:microsoft.com/office/officeart/2005/8/layout/cycle8"/>
    <dgm:cxn modelId="{744385C7-D469-4F85-A71E-EB63E7BAAF20}" type="presParOf" srcId="{F17B3B8A-D968-4486-A428-D6E87F9499DD}" destId="{326B6E41-F0B3-49A8-A815-CE1FD1CA1EE9}" srcOrd="13" destOrd="0" presId="urn:microsoft.com/office/officeart/2005/8/layout/cycle8"/>
    <dgm:cxn modelId="{EA1BCFFE-45E4-4A97-9539-9657C6D56600}" type="presParOf" srcId="{F17B3B8A-D968-4486-A428-D6E87F9499DD}" destId="{29BAD554-9481-4B1A-9263-84116E1E2CC4}"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2F894-DBEB-4F09-AC59-F692D1772DAF}">
      <dsp:nvSpPr>
        <dsp:cNvPr id="0" name=""/>
        <dsp:cNvSpPr/>
      </dsp:nvSpPr>
      <dsp:spPr>
        <a:xfrm>
          <a:off x="1756112" y="282320"/>
          <a:ext cx="3648456" cy="3648456"/>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Thanh tra</a:t>
          </a:r>
          <a:endParaRPr lang="en-US" sz="3000" kern="1200"/>
        </a:p>
      </dsp:txBody>
      <dsp:txXfrm>
        <a:off x="3678936" y="1055446"/>
        <a:ext cx="1303020" cy="1085850"/>
      </dsp:txXfrm>
    </dsp:sp>
    <dsp:sp modelId="{DCB50BAD-0CEC-47E8-89B3-2E80568CA41F}">
      <dsp:nvSpPr>
        <dsp:cNvPr id="0" name=""/>
        <dsp:cNvSpPr/>
      </dsp:nvSpPr>
      <dsp:spPr>
        <a:xfrm>
          <a:off x="1680971" y="412622"/>
          <a:ext cx="3648456" cy="3648456"/>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Thích nghi</a:t>
          </a:r>
          <a:endParaRPr lang="en-US" sz="3000" kern="1200"/>
        </a:p>
      </dsp:txBody>
      <dsp:txXfrm>
        <a:off x="2549651" y="2779776"/>
        <a:ext cx="1954530" cy="955548"/>
      </dsp:txXfrm>
    </dsp:sp>
    <dsp:sp modelId="{66B45954-DA2C-409E-AC59-F27E9432712A}">
      <dsp:nvSpPr>
        <dsp:cNvPr id="0" name=""/>
        <dsp:cNvSpPr/>
      </dsp:nvSpPr>
      <dsp:spPr>
        <a:xfrm>
          <a:off x="1605831" y="282320"/>
          <a:ext cx="3648456" cy="3648456"/>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smtClean="0"/>
            <a:t>Minh bạch</a:t>
          </a:r>
          <a:endParaRPr lang="en-US" sz="3000" kern="1200"/>
        </a:p>
      </dsp:txBody>
      <dsp:txXfrm>
        <a:off x="2028443" y="1055446"/>
        <a:ext cx="1303020" cy="1085850"/>
      </dsp:txXfrm>
    </dsp:sp>
    <dsp:sp modelId="{EC917D0B-5875-43D3-8819-CA9AA3F59712}">
      <dsp:nvSpPr>
        <dsp:cNvPr id="0" name=""/>
        <dsp:cNvSpPr/>
      </dsp:nvSpPr>
      <dsp:spPr>
        <a:xfrm>
          <a:off x="1530557" y="56464"/>
          <a:ext cx="4100169" cy="4100169"/>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6B6E41-F0B3-49A8-A815-CE1FD1CA1EE9}">
      <dsp:nvSpPr>
        <dsp:cNvPr id="0" name=""/>
        <dsp:cNvSpPr/>
      </dsp:nvSpPr>
      <dsp:spPr>
        <a:xfrm>
          <a:off x="1455115" y="186535"/>
          <a:ext cx="4100169" cy="4100169"/>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BAD554-9481-4B1A-9263-84116E1E2CC4}">
      <dsp:nvSpPr>
        <dsp:cNvPr id="0" name=""/>
        <dsp:cNvSpPr/>
      </dsp:nvSpPr>
      <dsp:spPr>
        <a:xfrm>
          <a:off x="1379673" y="56464"/>
          <a:ext cx="4100169" cy="4100169"/>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chào quý thầy cô, em là Phạm Ánh Dương.</a:t>
            </a:r>
          </a:p>
          <a:p>
            <a:r>
              <a:rPr lang="en-US" baseline="0" smtClean="0"/>
              <a:t>Sau đây em xin phép trình bày về đề tài: nghiên cứu mô hình Agile và phát triển công cụ hỗ trợ.</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a:t>
            </a:fld>
            <a:endParaRPr lang="en-US"/>
          </a:p>
        </p:txBody>
      </p:sp>
    </p:spTree>
    <p:extLst>
      <p:ext uri="{BB962C8B-B14F-4D97-AF65-F5344CB8AC3E}">
        <p14:creationId xmlns:p14="http://schemas.microsoft.com/office/powerpoint/2010/main" val="1607459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319517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phân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phân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yeu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thông qua việc chia nhỏ dự án thành các phân đoạn, điều này giúp cung cấp các điểm mốc để nhóm thu thập thêm dữ liệu, điều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tải liệu nhưng đánh giá cao hơn việc giao tiếp trực diện ví dụ như daily meeting.</a:t>
            </a:r>
            <a:endParaRPr lang="en-US" smtClean="0"/>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smtClean="0"/>
              <a:t>Agile là một tập hợp các nguyên tắc còn Scrum đưa ra những hướng dẫn cụ thể cho phép chúng ta áp dụng, triển khai vào một dự án thực tế.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12</a:t>
            </a:fld>
            <a:endParaRPr lang="en-US"/>
          </a:p>
        </p:txBody>
      </p:sp>
    </p:spTree>
    <p:extLst>
      <p:ext uri="{BB962C8B-B14F-4D97-AF65-F5344CB8AC3E}">
        <p14:creationId xmlns:p14="http://schemas.microsoft.com/office/powerpoint/2010/main" val="3090677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Scrum</a:t>
            </a:r>
            <a:r>
              <a:rPr lang="en-US" baseline="0" smtClean="0"/>
              <a:t> muốn thành công thì thông tin liên quan tới quá trình phát triển sản phẩm phải thông suốt,minh bạch tư đó đội ngũ xây dụng dự án mới có thể ra quyết định nâng cao giá trị công việc.</a:t>
            </a:r>
          </a:p>
          <a:p>
            <a:pPr marL="171450" indent="-171450">
              <a:buFont typeface="Wingdings" panose="05000000000000000000" pitchFamily="2" charset="2"/>
              <a:buChar char="v"/>
            </a:pPr>
            <a:r>
              <a:rPr lang="en-US" baseline="0" smtClean="0"/>
              <a:t>Người sử dụng Scrum phải thường xuyên thanh tra đồ nghề và tiến độ để phát hiện những vấn đề bất thường.</a:t>
            </a:r>
          </a:p>
          <a:p>
            <a:pPr marL="171450" indent="-171450">
              <a:buFont typeface="Wingdings" panose="05000000000000000000" pitchFamily="2" charset="2"/>
              <a:buChar char="v"/>
            </a:pPr>
            <a:r>
              <a:rPr lang="en-US" baseline="0" smtClean="0"/>
              <a:t>Nếu quá trình thanh tra xác định rằng có vấn đề phát sinh có thể dẫn đến hậu quả nghiêm trọng, thì quy trình phải được điều chỉnh.</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13</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smtClean="0">
                <a:solidFill>
                  <a:srgbClr val="000000"/>
                </a:solidFill>
                <a:latin typeface="Verdana" pitchFamily="34" charset="0"/>
              </a:rPr>
              <a:t>PRODUCT OWNER:  Là đại diện cho khách hàng</a:t>
            </a:r>
            <a:r>
              <a:rPr lang="en-US" altLang="en-US" sz="1200" smtClean="0">
                <a:solidFill>
                  <a:schemeClr val="tx1"/>
                </a:solidFill>
                <a:latin typeface="+mn-lt"/>
              </a:rPr>
              <a:t>,</a:t>
            </a:r>
            <a:r>
              <a:rPr lang="en-US" altLang="en-US" sz="1200" baseline="0" smtClean="0">
                <a:solidFill>
                  <a:schemeClr val="tx1"/>
                </a:solidFill>
                <a:latin typeface="+mn-lt"/>
              </a:rPr>
              <a:t> </a:t>
            </a:r>
            <a:r>
              <a:rPr lang="en-US" altLang="en-US" sz="1600" baseline="0" smtClean="0">
                <a:solidFill>
                  <a:srgbClr val="000000"/>
                </a:solidFill>
                <a:latin typeface="Verdana" pitchFamily="34" charset="0"/>
              </a:rPr>
              <a:t>q</a:t>
            </a:r>
            <a:r>
              <a:rPr lang="en-US" altLang="en-US" sz="1600" smtClean="0">
                <a:solidFill>
                  <a:srgbClr val="000000"/>
                </a:solidFill>
                <a:latin typeface="Verdana" pitchFamily="34" charset="0"/>
              </a:rPr>
              <a:t>uản lí Product Backlog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smtClean="0"/>
              <a:t>TEAM: </a:t>
            </a:r>
            <a:r>
              <a:rPr lang="en-US" altLang="en-US" sz="2000" baseline="0" smtClean="0"/>
              <a:t>tự tổ chức, liên chức năng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aseline="0" smtClean="0"/>
              <a:t>SCRUM MASTER: đảm bảo mọi người hiểu và áp dụng đúng Scrum</a:t>
            </a:r>
            <a:endParaRPr lang="en-US" altLang="en-US" sz="200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14</a:t>
            </a:fld>
            <a:endParaRPr lang="en-US"/>
          </a:p>
        </p:txBody>
      </p:sp>
    </p:spTree>
    <p:extLst>
      <p:ext uri="{BB962C8B-B14F-4D97-AF65-F5344CB8AC3E}">
        <p14:creationId xmlns:p14="http://schemas.microsoft.com/office/powerpoint/2010/main" val="366875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nhằm</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Xem xét danh sách Product Backlog và thảo luận về mục tiêu và bối cảnh của các hạng mục trong Product Backlog, làm cho Team thấu hiểu những gì mà Product Owner (khách hàng) mong muốn. </a:t>
            </a:r>
            <a:endParaRPr lang="en-US" sz="1200" kern="1200" baseline="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Chọn ra các hạng mục từ Product Backlog để tiến hành phát triển cho Sprint sắp tới và cam kết hoàn thành vào cuối Sprint.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sz="1200" kern="1200" smtClean="0">
                <a:solidFill>
                  <a:schemeClr val="tx1"/>
                </a:solidFill>
                <a:effectLst/>
                <a:latin typeface="+mn-lt"/>
                <a:ea typeface="+mn-ea"/>
                <a:cs typeface="+mn-cs"/>
              </a:rPr>
              <a:t>Buổi họp kế hoạch Sprint được đóng khung trong tám tiếng cho mỗi Sprint một tháng. Với các Sprint ngắn hơn thì thời gian cho buổi họp được rút ngắn lại.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tạo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Sprint: </a:t>
            </a:r>
            <a:r>
              <a:rPr lang="en-US" b="0" smtClean="0"/>
              <a:t>Được</a:t>
            </a:r>
            <a:r>
              <a:rPr lang="en-US" b="0" baseline="0" smtClean="0"/>
              <a:t> tổ chức khi Sprint kết thúc để rà xoát lại phần tăng trưởng vừa làm ra</a:t>
            </a:r>
            <a:r>
              <a:rPr lang="en-US" sz="1200" kern="1200" smtClean="0">
                <a:solidFill>
                  <a:schemeClr val="tx1"/>
                </a:solidFill>
                <a:effectLst/>
                <a:latin typeface="+mn-lt"/>
                <a:ea typeface="+mn-ea"/>
                <a:cs typeface="+mn-cs"/>
              </a:rPr>
              <a:t>, và để thực hiện các biện pháp thích nghi nếu cần</a:t>
            </a:r>
            <a:r>
              <a:rPr lang="en-US" sz="1200" kern="1200" baseline="0" smtClean="0">
                <a:solidFill>
                  <a:schemeClr val="tx1"/>
                </a:solidFill>
                <a:effectLst/>
                <a:latin typeface="+mn-lt"/>
                <a:ea typeface="+mn-ea"/>
                <a:cs typeface="+mn-cs"/>
              </a:rPr>
              <a:t>. Đồng thời</a:t>
            </a:r>
            <a:r>
              <a:rPr lang="en-US" sz="1200" kern="1200" smtClean="0">
                <a:solidFill>
                  <a:schemeClr val="tx1"/>
                </a:solidFill>
                <a:effectLst/>
                <a:latin typeface="+mn-lt"/>
                <a:ea typeface="+mn-ea"/>
                <a:cs typeface="+mn-cs"/>
              </a:rPr>
              <a:t>, người tham dự cuộc họp sẽ hợp tác để thảo luận về những công việc sắp triển khai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Sprint: </a:t>
            </a:r>
            <a:r>
              <a:rPr lang="en-US" sz="1200" kern="1200" smtClean="0">
                <a:solidFill>
                  <a:schemeClr val="tx1"/>
                </a:solidFill>
                <a:effectLst/>
                <a:latin typeface="+mn-lt"/>
                <a:ea typeface="+mn-ea"/>
                <a:cs typeface="+mn-cs"/>
              </a:rPr>
              <a:t>được tổ chức ngay sau Sơ kết Sprint và trước khi cuộc Họp Kế hoạch Sprint tiếp theo diễn ra</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là cơ hội để Nhóm Scrum tự thanh tra và đưa ra kế hoạch cho các cải tiến trong Sprint tiếp theo.</a:t>
            </a:r>
            <a:endParaRPr lang="en-US" b="1"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16</a:t>
            </a:fld>
            <a:endParaRPr lang="en-US"/>
          </a:p>
        </p:txBody>
      </p:sp>
    </p:spTree>
    <p:extLst>
      <p:ext uri="{BB962C8B-B14F-4D97-AF65-F5344CB8AC3E}">
        <p14:creationId xmlns:p14="http://schemas.microsoft.com/office/powerpoint/2010/main" val="1270238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 Danh sách này tồn tại và cập nhật trong suốt quá trình phát triển sản phẩm.</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 để thanh tra quá trình thực hiện, thực hiện các thay đổi nếu cần để hoàn thành công việc. Đồng thời đây cũng là thời điểm để cập nhật các Task và Sprint Backlog.</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Product Backlog.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17</a:t>
            </a:fld>
            <a:endParaRPr lang="en-US"/>
          </a:p>
        </p:txBody>
      </p:sp>
    </p:spTree>
    <p:extLst>
      <p:ext uri="{BB962C8B-B14F-4D97-AF65-F5344CB8AC3E}">
        <p14:creationId xmlns:p14="http://schemas.microsoft.com/office/powerpoint/2010/main" val="4106698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Công</a:t>
            </a:r>
            <a:r>
              <a:rPr lang="en-US" baseline="0" smtClean="0"/>
              <a:t> cụ được xây dựng là một website tuân theo mô hình MVC sử dụng ngôn ngữ lập trinh PHP với framework Laravel và hệ quản trị CSDL Mysql. Ngoài ra em còn sử dụng thêm công nghệ HTML5 WebSocket để biến ứng dụng thành 1 ứng dụng thời gian thực.</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19</a:t>
            </a:fld>
            <a:endParaRPr lang="en-US"/>
          </a:p>
        </p:txBody>
      </p:sp>
    </p:spTree>
    <p:extLst>
      <p:ext uri="{BB962C8B-B14F-4D97-AF65-F5344CB8AC3E}">
        <p14:creationId xmlns:p14="http://schemas.microsoft.com/office/powerpoint/2010/main" val="3580620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Người</a:t>
            </a:r>
            <a:r>
              <a:rPr lang="en-US" baseline="0" smtClean="0"/>
              <a:t> dùng muốn sử dụng công cụ bắt buộc phải đăng nhập và sau đó chọn project muốn làm việc trên đó. Tại vì việc phân quyền, danh sách sprint, story… đều riêng với từng project.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20</a:t>
            </a:fld>
            <a:endParaRPr lang="en-US"/>
          </a:p>
        </p:txBody>
      </p:sp>
    </p:spTree>
    <p:extLst>
      <p:ext uri="{BB962C8B-B14F-4D97-AF65-F5344CB8AC3E}">
        <p14:creationId xmlns:p14="http://schemas.microsoft.com/office/powerpoint/2010/main" val="352892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Cơ</a:t>
            </a:r>
            <a:r>
              <a:rPr lang="en-US" baseline="0" smtClean="0"/>
              <a:t> sở dữ liệu bao gồm 16 bảng, chi tiết các bảng em có trình bày trong báo cáo.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21</a:t>
            </a:fld>
            <a:endParaRPr lang="en-US"/>
          </a:p>
        </p:txBody>
      </p:sp>
    </p:spTree>
    <p:extLst>
      <p:ext uri="{BB962C8B-B14F-4D97-AF65-F5344CB8AC3E}">
        <p14:creationId xmlns:p14="http://schemas.microsoft.com/office/powerpoint/2010/main" val="2840865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Bài</a:t>
            </a:r>
            <a:r>
              <a:rPr lang="en-US" baseline="0" smtClean="0"/>
              <a:t> thuyết trình của em gồm có 5 phần sau. Sau khi giới thiệu sơ bộ về đề tài em xin phép trình bày về cơ sở lý thuyết bao gồm lý thuyết về mô hình Agile và phương pháp Scrum (phương pháp mà em tập trung nghiên cứu). Tiếp theo em sẽ trình bày về quá trình xây dựng công cụ, demo, kết luận và nguồn tài liệu tham khảo.</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2</a:t>
            </a:fld>
            <a:endParaRPr lang="en-US"/>
          </a:p>
        </p:txBody>
      </p:sp>
    </p:spTree>
    <p:extLst>
      <p:ext uri="{BB962C8B-B14F-4D97-AF65-F5344CB8AC3E}">
        <p14:creationId xmlns:p14="http://schemas.microsoft.com/office/powerpoint/2010/main" val="664413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Tiêu biểu là waterfall. Phương pháp này có vần đề là s</a:t>
            </a:r>
            <a:r>
              <a:rPr lang="en-US" smtClean="0"/>
              <a:t>ản phẩm</a:t>
            </a:r>
            <a:r>
              <a:rPr lang="en-US" baseline="0" smtClean="0"/>
              <a:t> làm ra thường không đáp ứng được yêu cầu người dùng, cuối chu kì phát triển sản phẩm mới được chuyển giao cho người dùng từ đó thiếu phản hồi từ người dùng nên các dự án thường có tỉ lệ thất bại cao.</a:t>
            </a:r>
          </a:p>
          <a:p>
            <a:pPr marL="228600" indent="-228600">
              <a:buFont typeface="Wingdings" panose="05000000000000000000" pitchFamily="2" charset="2"/>
              <a:buChar char="v"/>
            </a:pPr>
            <a:r>
              <a:rPr lang="en-US" baseline="0" smtClean="0"/>
              <a:t>Agile cùng các phương pháp của nó ra đời đã tạo ra những thay đổi rất lớn, làm tăng rất nhiều số lượng các dự án thành công lên rất nhiều. Với nhiều khả năng mang lại mức độ thành công cao cho các dự án, Agile đang được các công ty Việt Nam áp dụng rất nhiều.</a:t>
            </a:r>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Việc</a:t>
            </a:r>
            <a:r>
              <a:rPr lang="en-US" baseline="0" smtClean="0"/>
              <a:t> áp dụng Agile thủ công bằng giấy bút sẽ gặp nhiều khó khăn khi lưu trữ thông tin dự án đã và đang thực hiện, đồng thời việc tìm lại thông tin khi cần thiết cũng gặp không ít khó khăn.</a:t>
            </a:r>
          </a:p>
          <a:p>
            <a:r>
              <a:rPr lang="en-US" baseline="0" smtClean="0"/>
              <a:t>Việc theo dõi cập nhật tiến độ dự án phải thực hiện bằng tay thì mất thời gian và chậm trễ.</a:t>
            </a:r>
          </a:p>
          <a:p>
            <a:r>
              <a:rPr lang="en-US" baseline="0" smtClean="0"/>
              <a:t>So với một công cụ quản lí với các tính năng thống kê, báo cáo thì việc phải thực hiện thủ công vừa mệt mỏi vừa tốn rất nhiều thời gian.</a:t>
            </a:r>
          </a:p>
          <a:p>
            <a:r>
              <a:rPr lang="en-US" baseline="0" smtClean="0"/>
              <a:t>Các thành viên trong nhóm cần phải liên tục làm việc cùng nhau để cập nhật tiến độ dự án.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377066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Tổng</a:t>
            </a:r>
            <a:r>
              <a:rPr lang="en-US" baseline="0" smtClean="0"/>
              <a:t> hợp những vấn đề trên, mục tiêu của em khi thực hiện đề tài này là nghiên cứu nắm bắt mô hình Agile và 1 phương pháp rất phổ biến của nó là Scrum. Đồng thời, từ những kiến thức tìm hiểu được, xây dựng công cụ quản lí dự án theo Agile áp dụng phương pháp Scrum.</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3432272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Đầu</a:t>
            </a:r>
            <a:r>
              <a:rPr lang="en-US" baseline="0" smtClean="0"/>
              <a:t> tiên, Agile là gì? Nó là …</a:t>
            </a:r>
          </a:p>
          <a:p>
            <a:r>
              <a:rPr lang="en-US" baseline="0" smtClean="0"/>
              <a:t>Agile đi kèm với tuyên ngôn Agile là cô đọng nhất những gì mà triết lý Agile hướng tới. </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6</a:t>
            </a:fld>
            <a:endParaRPr lang="en-US"/>
          </a:p>
        </p:txBody>
      </p:sp>
    </p:spTree>
    <p:extLst>
      <p:ext uri="{BB962C8B-B14F-4D97-AF65-F5344CB8AC3E}">
        <p14:creationId xmlns:p14="http://schemas.microsoft.com/office/powerpoint/2010/main" val="70003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a:t>
            </a:r>
            <a:r>
              <a:rPr lang="en-US" baseline="0" smtClean="0"/>
              <a:t> nhân tham gia và sự tương tác giữa họ là nhân tố để nhóm làm việc hiệu quả cao. Để tạo điều kiện cho truyền thông, các phương pháp Agile thường xuyên sử dụng các quy trình thanh tra và thích nghi thông qua các cuộc họp (ví dụ như với Scrum là daily meeting, họp kế hoạch sprint, họp sơ kết sprint, họp cải tiến sprint)</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3627059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87203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1142872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hanoiscrum.net/hnscrum/learning/97-agile-manifesto" TargetMode="External"/><Relationship Id="rId2" Type="http://schemas.openxmlformats.org/officeDocument/2006/relationships/hyperlink" Target="http://hanoiscrum.net/hnscrum/learning/106-tongquanagile1" TargetMode="External"/><Relationship Id="rId1" Type="http://schemas.openxmlformats.org/officeDocument/2006/relationships/slideLayout" Target="../slideLayouts/slideLayout2.xml"/><Relationship Id="rId4" Type="http://schemas.openxmlformats.org/officeDocument/2006/relationships/hyperlink" Target="http://developer.vumon.vn/chia-se-kinh-nghiem/quy-trinh-scrum-c823i2488.ht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429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50" name="Rectangle 2"/>
          <p:cNvSpPr>
            <a:spLocks noGrp="1" noChangeArrowheads="1"/>
          </p:cNvSpPr>
          <p:nvPr>
            <p:ph type="ctrTitle"/>
          </p:nvPr>
        </p:nvSpPr>
        <p:spPr>
          <a:xfrm>
            <a:off x="304800" y="152400"/>
            <a:ext cx="8290909" cy="1352550"/>
          </a:xfrm>
        </p:spPr>
        <p:txBody>
          <a:bodyPr/>
          <a:lstStyle/>
          <a:p>
            <a:pPr>
              <a:lnSpc>
                <a:spcPct val="150000"/>
              </a:lnSpc>
            </a:pPr>
            <a:r>
              <a:rPr lang="vi-VN" altLang="en-US" sz="2400"/>
              <a:t>ĐẠI HỌC QUỐC GIA THÀNH PHỐ HỒ CHÍ MINH</a:t>
            </a:r>
            <a:r>
              <a:rPr lang="vi-VN" altLang="en-US" sz="2000"/>
              <a:t/>
            </a:r>
            <a:br>
              <a:rPr lang="vi-VN" altLang="en-US" sz="2000"/>
            </a:br>
            <a:r>
              <a:rPr lang="vi-VN" altLang="en-US" sz="2400" b="0"/>
              <a:t>TRƯỜNG ĐẠI HỌC CÔNG NGHỆ THÔNG </a:t>
            </a:r>
            <a:r>
              <a:rPr lang="vi-VN" altLang="en-US" sz="2400" b="0" smtClean="0"/>
              <a:t>TIN</a:t>
            </a:r>
            <a:r>
              <a:rPr lang="en-US" altLang="en-US" sz="2000" b="0" smtClean="0"/>
              <a:t/>
            </a:r>
            <a:br>
              <a:rPr lang="en-US" altLang="en-US" sz="2000" b="0" smtClean="0"/>
            </a:br>
            <a:r>
              <a:rPr lang="vi-VN" altLang="en-US" sz="1800" b="0" smtClean="0"/>
              <a:t>KHOA </a:t>
            </a:r>
            <a:r>
              <a:rPr lang="vi-VN" altLang="en-US" sz="1800" b="0"/>
              <a:t>CÔNG NGHỆ PHẦN </a:t>
            </a:r>
            <a:r>
              <a:rPr lang="vi-VN" altLang="en-US" sz="1800" b="0" smtClean="0"/>
              <a:t>MỀM</a:t>
            </a:r>
            <a:endParaRPr lang="vi-VN" altLang="en-US" sz="1800" b="0"/>
          </a:p>
        </p:txBody>
      </p:sp>
      <p:sp>
        <p:nvSpPr>
          <p:cNvPr id="2051" name="Rectangle 3"/>
          <p:cNvSpPr>
            <a:spLocks noGrp="1" noChangeArrowheads="1"/>
          </p:cNvSpPr>
          <p:nvPr>
            <p:ph type="subTitle" idx="1"/>
          </p:nvPr>
        </p:nvSpPr>
        <p:spPr>
          <a:xfrm>
            <a:off x="3200400" y="2743200"/>
            <a:ext cx="4920266" cy="1447800"/>
          </a:xfrm>
        </p:spPr>
        <p:txBody>
          <a:bodyPr/>
          <a:lstStyle/>
          <a:p>
            <a:r>
              <a:rPr lang="en-US" altLang="en-US" sz="2800" smtClean="0"/>
              <a:t>NGHIÊN CỨU MÔ HÌNH AGILE VÀ PHÁT TRIỂN CÔNG CỤ HỖ TRỢ</a:t>
            </a:r>
            <a:endParaRPr lang="en-US" altLang="en-US" sz="2800"/>
          </a:p>
        </p:txBody>
      </p:sp>
      <p:sp>
        <p:nvSpPr>
          <p:cNvPr id="3" name="TextBox 2"/>
          <p:cNvSpPr txBox="1"/>
          <p:nvPr/>
        </p:nvSpPr>
        <p:spPr>
          <a:xfrm>
            <a:off x="4038600" y="5257800"/>
            <a:ext cx="3929666" cy="1200329"/>
          </a:xfrm>
          <a:prstGeom prst="rect">
            <a:avLst/>
          </a:prstGeom>
          <a:noFill/>
        </p:spPr>
        <p:txBody>
          <a:bodyPr wrap="none" rtlCol="0">
            <a:spAutoFit/>
          </a:bodyPr>
          <a:lstStyle/>
          <a:p>
            <a:r>
              <a:rPr lang="en-US" smtClean="0"/>
              <a:t>GVHD</a:t>
            </a:r>
            <a:r>
              <a:rPr lang="en-US"/>
              <a:t>: ThS. Nguyễn Thị Thanh Trúc</a:t>
            </a:r>
          </a:p>
          <a:p>
            <a:r>
              <a:rPr lang="en-US"/>
              <a:t>Sinh viên: Phạm Ánh Dương</a:t>
            </a:r>
          </a:p>
          <a:p>
            <a:r>
              <a:rPr lang="en-US"/>
              <a:t>Lớp: </a:t>
            </a:r>
            <a:r>
              <a:rPr lang="en-US" smtClean="0"/>
              <a:t>CNPM-04</a:t>
            </a:r>
            <a:endParaRPr lang="en-US"/>
          </a:p>
          <a:p>
            <a:r>
              <a:rPr lang="en-US"/>
              <a:t>Khóa: </a:t>
            </a:r>
            <a:r>
              <a:rPr lang="en-US" smtClean="0"/>
              <a:t>2009-2014</a:t>
            </a:r>
          </a:p>
        </p:txBody>
      </p:sp>
      <p:sp>
        <p:nvSpPr>
          <p:cNvPr id="4" name="TextBox 3"/>
          <p:cNvSpPr txBox="1"/>
          <p:nvPr/>
        </p:nvSpPr>
        <p:spPr>
          <a:xfrm>
            <a:off x="1495425" y="1610380"/>
            <a:ext cx="5743575" cy="523220"/>
          </a:xfrm>
          <a:prstGeom prst="rect">
            <a:avLst/>
          </a:prstGeom>
          <a:noFill/>
        </p:spPr>
        <p:txBody>
          <a:bodyPr wrap="square" rtlCol="0">
            <a:spAutoFit/>
          </a:bodyPr>
          <a:lstStyle/>
          <a:p>
            <a:pPr algn="ctr"/>
            <a:r>
              <a:rPr lang="en-US" sz="2800" b="1" kern="0" smtClean="0">
                <a:solidFill>
                  <a:srgbClr val="5086C2"/>
                </a:solidFill>
                <a:latin typeface="Verdana"/>
                <a:ea typeface="+mj-ea"/>
                <a:cs typeface="+mj-cs"/>
              </a:rPr>
              <a:t>KHÓA LUẬN TỐT NGHIỆP</a:t>
            </a:r>
            <a:endParaRPr lang="en-US" sz="2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idx="1"/>
          </p:nvPr>
        </p:nvSpPr>
        <p:spPr/>
        <p:txBody>
          <a:bodyPr/>
          <a:lstStyle/>
          <a:p>
            <a:r>
              <a:rPr lang="vi-VN" i="1" u="sng"/>
              <a:t>Phản hồi với các thay đổi</a:t>
            </a:r>
            <a:r>
              <a:rPr lang="vi-VN"/>
              <a:t> hơn là bám sát kế hoạch.</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2286000"/>
            <a:ext cx="5410201" cy="4081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24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idx="1"/>
          </p:nvPr>
        </p:nvSpPr>
        <p:spPr/>
        <p:txBody>
          <a:bodyPr/>
          <a:lstStyle/>
          <a:p>
            <a:pPr>
              <a:lnSpc>
                <a:spcPct val="150000"/>
              </a:lnSpc>
            </a:pPr>
            <a:r>
              <a:rPr lang="en-US"/>
              <a:t>Các đặc trưng của Agile</a:t>
            </a:r>
          </a:p>
          <a:p>
            <a:pPr lvl="1"/>
            <a:r>
              <a:rPr lang="en-US" smtClean="0"/>
              <a:t>Tính lặp.</a:t>
            </a:r>
          </a:p>
          <a:p>
            <a:pPr lvl="1"/>
            <a:r>
              <a:rPr lang="en-US" smtClean="0"/>
              <a:t>Tính tăng và tiến hóa.</a:t>
            </a:r>
          </a:p>
          <a:p>
            <a:pPr lvl="1"/>
            <a:r>
              <a:rPr lang="en-US" smtClean="0"/>
              <a:t>Tính thích ứng.</a:t>
            </a:r>
          </a:p>
          <a:p>
            <a:pPr lvl="1"/>
            <a:r>
              <a:rPr lang="en-US" smtClean="0"/>
              <a:t>Nhóm tự tổ chức và liên chức năng.</a:t>
            </a:r>
          </a:p>
          <a:p>
            <a:pPr lvl="1"/>
            <a:r>
              <a:rPr lang="en-US" smtClean="0"/>
              <a:t>Quản lí tiến trình thực nghiệm.</a:t>
            </a:r>
          </a:p>
          <a:p>
            <a:pPr lvl="1"/>
            <a:r>
              <a:rPr lang="en-US" smtClean="0"/>
              <a:t>Đối thoại trực diện.</a:t>
            </a:r>
          </a:p>
          <a:p>
            <a:pPr lvl="1"/>
            <a:r>
              <a:rPr lang="en-US" smtClean="0"/>
              <a:t>Phát triển dựa trên giá trị.</a:t>
            </a:r>
            <a:endParaRPr 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idx="1"/>
          </p:nvPr>
        </p:nvSpPr>
        <p:spPr/>
        <p:txBody>
          <a:bodyPr/>
          <a:lstStyle/>
          <a:p>
            <a:r>
              <a:rPr lang="en-US" smtClean="0"/>
              <a:t>Phương pháp Scrum là phương pháp tuân theo mô hình Agile phổ biến nhất hiện nay</a:t>
            </a:r>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200" y="2819400"/>
            <a:ext cx="57721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idx="1"/>
          </p:nvPr>
        </p:nvSpPr>
        <p:spPr/>
        <p:txBody>
          <a:bodyPr/>
          <a:lstStyle/>
          <a:p>
            <a:r>
              <a:rPr lang="en-US" smtClean="0"/>
              <a:t>Scrum được </a:t>
            </a:r>
            <a:r>
              <a:rPr lang="en-US"/>
              <a:t>xây dựng dựa trên lý thuyết quản lý tiến trình thực </a:t>
            </a:r>
            <a:r>
              <a:rPr lang="en-US" smtClean="0"/>
              <a:t>nghiệm, với 3 yếu tố nòng cốt</a:t>
            </a:r>
          </a:p>
          <a:p>
            <a:endParaRPr lang="en-US"/>
          </a:p>
        </p:txBody>
      </p:sp>
      <p:graphicFrame>
        <p:nvGraphicFramePr>
          <p:cNvPr id="5" name="Diagram 4"/>
          <p:cNvGraphicFramePr/>
          <p:nvPr>
            <p:extLst>
              <p:ext uri="{D42A27DB-BD31-4B8C-83A1-F6EECF244321}">
                <p14:modId xmlns:p14="http://schemas.microsoft.com/office/powerpoint/2010/main" val="3235916809"/>
              </p:ext>
            </p:extLst>
          </p:nvPr>
        </p:nvGraphicFramePr>
        <p:xfrm>
          <a:off x="838200" y="2514600"/>
          <a:ext cx="7010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20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sz="half" idx="1"/>
          </p:nvPr>
        </p:nvSpPr>
        <p:spPr/>
        <p:txBody>
          <a:bodyPr/>
          <a:lstStyle/>
          <a:p>
            <a:r>
              <a:rPr lang="en-US" smtClean="0"/>
              <a:t>Các vai trò trong Scrum</a:t>
            </a:r>
          </a:p>
          <a:p>
            <a:pPr lvl="1"/>
            <a:r>
              <a:rPr lang="en-US" smtClean="0"/>
              <a:t>Product Owner</a:t>
            </a:r>
          </a:p>
          <a:p>
            <a:pPr lvl="1"/>
            <a:r>
              <a:rPr lang="en-US" smtClean="0"/>
              <a:t>Scrum Master</a:t>
            </a:r>
          </a:p>
          <a:p>
            <a:pPr lvl="1"/>
            <a:r>
              <a:rPr lang="en-US" smtClean="0"/>
              <a:t>Team</a:t>
            </a:r>
            <a:endParaRPr lang="en-US"/>
          </a:p>
        </p:txBody>
      </p:sp>
      <p:sp>
        <p:nvSpPr>
          <p:cNvPr id="5" name="Content Placeholder 4"/>
          <p:cNvSpPr>
            <a:spLocks noGrp="1"/>
          </p:cNvSpPr>
          <p:nvPr>
            <p:ph sz="half" idx="2"/>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43000"/>
            <a:ext cx="3581400" cy="455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9320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Cơ sở lý </a:t>
            </a:r>
            <a:r>
              <a:rPr lang="en-US" smtClean="0"/>
              <a:t>thuyết</a:t>
            </a:r>
            <a:endParaRPr lang="en-US"/>
          </a:p>
        </p:txBody>
      </p:sp>
      <p:sp>
        <p:nvSpPr>
          <p:cNvPr id="7" name="Content Placeholder 6"/>
          <p:cNvSpPr>
            <a:spLocks noGrp="1"/>
          </p:cNvSpPr>
          <p:nvPr>
            <p:ph idx="1"/>
          </p:nvPr>
        </p:nvSpPr>
        <p:spPr/>
        <p:txBody>
          <a:bodyPr/>
          <a:lstStyle/>
          <a:p>
            <a:r>
              <a:rPr lang="en-US" smtClean="0"/>
              <a:t>Một số khái niệm trong Scrum</a:t>
            </a:r>
          </a:p>
          <a:p>
            <a:pPr lvl="1"/>
            <a:r>
              <a:rPr lang="en-US" b="1" smtClean="0"/>
              <a:t>User Story</a:t>
            </a:r>
            <a:r>
              <a:rPr lang="en-US" smtClean="0"/>
              <a:t>: yêu cầu của khách hàng, do khách hàng mô tả.</a:t>
            </a:r>
          </a:p>
          <a:p>
            <a:pPr lvl="1"/>
            <a:r>
              <a:rPr lang="en-US" b="1" smtClean="0"/>
              <a:t>Sprint</a:t>
            </a:r>
            <a:r>
              <a:rPr lang="en-US" smtClean="0"/>
              <a:t>: chu trình phát triển nhằm tạo ra các phần tăng trưởng của hệ thống.</a:t>
            </a:r>
          </a:p>
          <a:p>
            <a:pPr lvl="1"/>
            <a:r>
              <a:rPr lang="en-US" b="1" smtClean="0"/>
              <a:t>Sprint backlog</a:t>
            </a:r>
            <a:r>
              <a:rPr lang="en-US" smtClean="0"/>
              <a:t>: danh sách các nhiệm vụ cho nhóm trong Sprint.</a:t>
            </a:r>
          </a:p>
          <a:p>
            <a:pPr lvl="1"/>
            <a:r>
              <a:rPr lang="en-US" b="1" smtClean="0"/>
              <a:t>Burndown chart</a:t>
            </a:r>
            <a:r>
              <a:rPr lang="en-US" smtClean="0"/>
              <a:t>: biểu đồ thống kê số lượng công việc còn lại theo thời gian trong Sprint.</a:t>
            </a:r>
            <a:endParaRPr lang="en-US"/>
          </a:p>
        </p:txBody>
      </p:sp>
    </p:spTree>
    <p:extLst>
      <p:ext uri="{BB962C8B-B14F-4D97-AF65-F5344CB8AC3E}">
        <p14:creationId xmlns:p14="http://schemas.microsoft.com/office/powerpoint/2010/main" val="3518929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idx="1"/>
          </p:nvPr>
        </p:nvSpPr>
        <p:spPr/>
        <p:txBody>
          <a:bodyPr/>
          <a:lstStyle/>
          <a:p>
            <a:r>
              <a:rPr lang="en-US" smtClean="0"/>
              <a:t>Một số hoạt động trong Scrum</a:t>
            </a:r>
          </a:p>
          <a:p>
            <a:pPr lvl="1"/>
            <a:endParaRPr lang="en-US" smtClean="0"/>
          </a:p>
        </p:txBody>
      </p:sp>
      <p:sp>
        <p:nvSpPr>
          <p:cNvPr id="5" name="Rectangle 4"/>
          <p:cNvSpPr/>
          <p:nvPr/>
        </p:nvSpPr>
        <p:spPr>
          <a:xfrm>
            <a:off x="3048000" y="22098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4359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6551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7912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8194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40455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52647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2209800"/>
            <a:ext cx="1503218" cy="3886200"/>
          </a:xfrm>
          <a:prstGeom prst="bentConnector4">
            <a:avLst>
              <a:gd name="adj1" fmla="val -61290"/>
              <a:gd name="adj2" fmla="val 111765"/>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7164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46337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6" name="Content Placeholder 5"/>
          <p:cNvSpPr>
            <a:spLocks noGrp="1"/>
          </p:cNvSpPr>
          <p:nvPr>
            <p:ph idx="1"/>
          </p:nvPr>
        </p:nvSpPr>
        <p:spPr/>
        <p:txBody>
          <a:bodyPr/>
          <a:lstStyle/>
          <a:p>
            <a:r>
              <a:rPr lang="en-US" smtClean="0"/>
              <a:t>Quy trình triển khai Scrum</a:t>
            </a:r>
          </a:p>
          <a:p>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72302" y="1905000"/>
            <a:ext cx="6623898" cy="4133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công </a:t>
            </a:r>
            <a:r>
              <a:rPr lang="en-US" smtClean="0"/>
              <a:t>cụ</a:t>
            </a:r>
            <a:endParaRPr lang="en-US"/>
          </a:p>
        </p:txBody>
      </p:sp>
      <p:sp>
        <p:nvSpPr>
          <p:cNvPr id="3" name="Content Placeholder 2"/>
          <p:cNvSpPr>
            <a:spLocks noGrp="1"/>
          </p:cNvSpPr>
          <p:nvPr>
            <p:ph idx="1"/>
          </p:nvPr>
        </p:nvSpPr>
        <p:spPr/>
        <p:txBody>
          <a:bodyPr/>
          <a:lstStyle/>
          <a:p>
            <a:r>
              <a:rPr lang="en-US" smtClean="0"/>
              <a:t>Phạm vi ứng dụng</a:t>
            </a:r>
          </a:p>
          <a:p>
            <a:pPr lvl="1"/>
            <a:r>
              <a:rPr lang="en-US" smtClean="0"/>
              <a:t>Xây dựng công cụ hỗ trợ các nghiệp cụ trong phương pháp Scrum.</a:t>
            </a:r>
          </a:p>
          <a:p>
            <a:r>
              <a:rPr lang="en-US" smtClean="0"/>
              <a:t>Các tính năng</a:t>
            </a:r>
          </a:p>
          <a:p>
            <a:pPr lvl="1"/>
            <a:r>
              <a:rPr lang="en-US" smtClean="0"/>
              <a:t>Quản lí User Story.</a:t>
            </a:r>
          </a:p>
          <a:p>
            <a:pPr lvl="1"/>
            <a:r>
              <a:rPr lang="en-US" smtClean="0"/>
              <a:t>Quản lí Team.</a:t>
            </a:r>
          </a:p>
          <a:p>
            <a:pPr lvl="1"/>
            <a:r>
              <a:rPr lang="en-US" smtClean="0"/>
              <a:t>Quản lí Sprint.</a:t>
            </a:r>
          </a:p>
          <a:p>
            <a:pPr lvl="1"/>
            <a:r>
              <a:rPr lang="en-US" smtClean="0"/>
              <a:t>Quản lí Task.</a:t>
            </a:r>
          </a:p>
          <a:p>
            <a:pPr lvl="1"/>
            <a:r>
              <a:rPr lang="en-US" smtClean="0"/>
              <a:t>Thống kê tiến độ công việc.</a:t>
            </a:r>
          </a:p>
          <a:p>
            <a:pPr lvl="1"/>
            <a:endParaRPr lang="en-US"/>
          </a:p>
        </p:txBody>
      </p:sp>
    </p:spTree>
    <p:extLst>
      <p:ext uri="{BB962C8B-B14F-4D97-AF65-F5344CB8AC3E}">
        <p14:creationId xmlns:p14="http://schemas.microsoft.com/office/powerpoint/2010/main" val="395884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mtClean="0"/>
              <a:t>Mô hình MVC</a:t>
            </a:r>
          </a:p>
          <a:p>
            <a:endParaRPr lang="en-US"/>
          </a:p>
          <a:p>
            <a:endParaRPr lang="en-US" smtClean="0"/>
          </a:p>
          <a:p>
            <a:endParaRPr lang="en-US"/>
          </a:p>
          <a:p>
            <a:endParaRPr lang="en-US" smtClean="0"/>
          </a:p>
          <a:p>
            <a:endParaRPr lang="en-US"/>
          </a:p>
          <a:p>
            <a:endParaRPr lang="en-US" smtClean="0"/>
          </a:p>
          <a:p>
            <a:r>
              <a:rPr lang="en-US" smtClean="0"/>
              <a:t>Ngôn ngữ phát triển: PHP</a:t>
            </a:r>
          </a:p>
          <a:p>
            <a:r>
              <a:rPr lang="en-US" smtClean="0"/>
              <a:t>Hệ quản trị cơ sở dữ liệu: MySql</a:t>
            </a:r>
          </a:p>
          <a:p>
            <a:r>
              <a:rPr lang="en-US" smtClean="0"/>
              <a:t>Công nghệ: HTML5 WebSocket, framework Laravel</a:t>
            </a:r>
            <a:endParaRPr lang="en-US"/>
          </a:p>
        </p:txBody>
      </p:sp>
      <p:pic>
        <p:nvPicPr>
          <p:cNvPr id="17" name="Picture 4" descr="http://www.shopno-dinga.com/dustbin/mvc.png"/>
          <p:cNvPicPr>
            <a:picLocks noChangeAspect="1" noChangeArrowheads="1"/>
          </p:cNvPicPr>
          <p:nvPr/>
        </p:nvPicPr>
        <p:blipFill>
          <a:blip r:embed="rId3" cstate="print">
            <a:extLst/>
          </a:blip>
          <a:srcRect/>
          <a:stretch>
            <a:fillRect/>
          </a:stretch>
        </p:blipFill>
        <p:spPr bwMode="auto">
          <a:xfrm>
            <a:off x="1447800" y="1752600"/>
            <a:ext cx="5105400" cy="2715330"/>
          </a:xfrm>
          <a:prstGeom prst="roundRect">
            <a:avLst>
              <a:gd name="adj" fmla="val 5442"/>
            </a:avLst>
          </a:prstGeom>
          <a:noFill/>
          <a:extLst/>
        </p:spPr>
      </p:pic>
    </p:spTree>
    <p:extLst>
      <p:ext uri="{BB962C8B-B14F-4D97-AF65-F5344CB8AC3E}">
        <p14:creationId xmlns:p14="http://schemas.microsoft.com/office/powerpoint/2010/main" val="3726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lstStyle/>
          <a:p>
            <a:r>
              <a:rPr lang="en-US" smtClean="0"/>
              <a:t>Giới thiệu đề tài</a:t>
            </a:r>
          </a:p>
          <a:p>
            <a:pPr lvl="1"/>
            <a:r>
              <a:rPr lang="en-US" smtClean="0"/>
              <a:t>Đặt ra vấn đề</a:t>
            </a:r>
          </a:p>
          <a:p>
            <a:pPr lvl="1"/>
            <a:r>
              <a:rPr lang="en-US" smtClean="0"/>
              <a:t>Mục tiêu của đề tài</a:t>
            </a:r>
          </a:p>
          <a:p>
            <a:r>
              <a:rPr lang="en-US" smtClean="0"/>
              <a:t>Cơ sở lý thuyết</a:t>
            </a:r>
          </a:p>
          <a:p>
            <a:pPr lvl="1"/>
            <a:r>
              <a:rPr lang="en-US" smtClean="0"/>
              <a:t>Mô hình Agile</a:t>
            </a:r>
          </a:p>
          <a:p>
            <a:pPr lvl="1"/>
            <a:r>
              <a:rPr lang="en-US" smtClean="0"/>
              <a:t>Phương pháp Scrum</a:t>
            </a:r>
          </a:p>
          <a:p>
            <a:r>
              <a:rPr lang="en-US" smtClean="0"/>
              <a:t>Xây dựng công cụ</a:t>
            </a:r>
          </a:p>
          <a:p>
            <a:r>
              <a:rPr lang="en-US" smtClean="0"/>
              <a:t>Demo công cụ</a:t>
            </a:r>
          </a:p>
          <a:p>
            <a:r>
              <a:rPr lang="en-US" smtClean="0"/>
              <a:t>Kết luận</a:t>
            </a:r>
          </a:p>
          <a:p>
            <a:r>
              <a:rPr lang="en-US" smtClean="0"/>
              <a:t>Tài liệu tham khảo</a:t>
            </a:r>
            <a:endParaRPr lang="en-US"/>
          </a:p>
        </p:txBody>
      </p:sp>
    </p:spTree>
    <p:extLst>
      <p:ext uri="{BB962C8B-B14F-4D97-AF65-F5344CB8AC3E}">
        <p14:creationId xmlns:p14="http://schemas.microsoft.com/office/powerpoint/2010/main" val="3268780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mtClean="0"/>
              <a:t>Phân tích yêu cầu</a:t>
            </a:r>
          </a:p>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52600"/>
            <a:ext cx="88392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8594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Xây dựng công </a:t>
            </a:r>
            <a:r>
              <a:rPr lang="en-US" smtClean="0"/>
              <a:t>cụ</a:t>
            </a:r>
            <a:endParaRPr lang="en-US"/>
          </a:p>
        </p:txBody>
      </p:sp>
      <p:sp>
        <p:nvSpPr>
          <p:cNvPr id="3" name="Content Placeholder 2"/>
          <p:cNvSpPr>
            <a:spLocks noGrp="1"/>
          </p:cNvSpPr>
          <p:nvPr>
            <p:ph idx="1"/>
          </p:nvPr>
        </p:nvSpPr>
        <p:spPr/>
        <p:txBody>
          <a:bodyPr/>
          <a:lstStyle/>
          <a:p>
            <a:r>
              <a:rPr lang="en-US" smtClean="0"/>
              <a:t>Thiết kế cơ sở dữ liệu</a:t>
            </a:r>
          </a:p>
          <a:p>
            <a:endParaRPr lang="en-US" smtClean="0"/>
          </a:p>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74371"/>
            <a:ext cx="7932894"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2912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sz="6600"/>
              <a:t>Demo công </a:t>
            </a:r>
            <a:r>
              <a:rPr lang="en-US" sz="6600" smtClean="0"/>
              <a:t>cụ</a:t>
            </a:r>
            <a:endParaRPr lang="en-US" sz="6600"/>
          </a:p>
        </p:txBody>
      </p:sp>
    </p:spTree>
    <p:extLst>
      <p:ext uri="{BB962C8B-B14F-4D97-AF65-F5344CB8AC3E}">
        <p14:creationId xmlns:p14="http://schemas.microsoft.com/office/powerpoint/2010/main" val="644245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a:t>
            </a:r>
            <a:endParaRPr lang="en-US"/>
          </a:p>
        </p:txBody>
      </p:sp>
      <p:sp>
        <p:nvSpPr>
          <p:cNvPr id="3" name="Content Placeholder 2"/>
          <p:cNvSpPr>
            <a:spLocks noGrp="1"/>
          </p:cNvSpPr>
          <p:nvPr>
            <p:ph idx="1"/>
          </p:nvPr>
        </p:nvSpPr>
        <p:spPr/>
        <p:txBody>
          <a:bodyPr/>
          <a:lstStyle/>
          <a:p>
            <a:r>
              <a:rPr lang="en-US" smtClean="0"/>
              <a:t>Kết quả đạt được</a:t>
            </a:r>
          </a:p>
          <a:p>
            <a:pPr lvl="1"/>
            <a:r>
              <a:rPr lang="en-US" smtClean="0"/>
              <a:t>Nắm bắt được những kiến thức cơ bản và cần thiết về mô hình Agile và phương pháp Scrum.</a:t>
            </a:r>
          </a:p>
          <a:p>
            <a:pPr lvl="1"/>
            <a:r>
              <a:rPr lang="vi-VN"/>
              <a:t>Xây dựng công cụ hỗ trợ quản lí dự án theo phương pháp Scrum</a:t>
            </a:r>
            <a:r>
              <a:rPr lang="vi-VN" smtClean="0"/>
              <a:t>.</a:t>
            </a:r>
            <a:endParaRPr lang="en-US" smtClean="0"/>
          </a:p>
          <a:p>
            <a:r>
              <a:rPr lang="en-US" smtClean="0"/>
              <a:t>Hướng phát triển</a:t>
            </a:r>
          </a:p>
          <a:p>
            <a:pPr lvl="1"/>
            <a:r>
              <a:rPr lang="en-US" smtClean="0"/>
              <a:t>Xây dựng giao diện trên smartphone và tablet.</a:t>
            </a:r>
          </a:p>
          <a:p>
            <a:pPr lvl="1"/>
            <a:r>
              <a:rPr lang="en-US" smtClean="0"/>
              <a:t>Phát triển thêm một số tính năng.</a:t>
            </a:r>
            <a:endParaRPr 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a:xfrm>
            <a:off x="152400" y="1076325"/>
            <a:ext cx="8763000" cy="5248275"/>
          </a:xfrm>
        </p:spPr>
        <p:txBody>
          <a:bodyPr/>
          <a:lstStyle/>
          <a:p>
            <a:r>
              <a:rPr lang="en-US" sz="1900" smtClean="0"/>
              <a:t>Tài liệu </a:t>
            </a:r>
            <a:r>
              <a:rPr lang="en-US" sz="1900"/>
              <a:t>tiếng Việt</a:t>
            </a:r>
          </a:p>
          <a:p>
            <a:pPr lvl="1"/>
            <a:r>
              <a:rPr lang="en-US" sz="1900"/>
              <a:t>[1] HaNoi Scrum, </a:t>
            </a:r>
            <a:r>
              <a:rPr lang="en-US" sz="1900" i="1"/>
              <a:t>Tống quan Agile – Phần mở đầu: Đặc trưng</a:t>
            </a:r>
            <a:r>
              <a:rPr lang="en-US" sz="1900"/>
              <a:t> [Online]. </a:t>
            </a:r>
            <a:r>
              <a:rPr lang="fr-FR" sz="1900"/>
              <a:t>Xem chi tiết tại: </a:t>
            </a:r>
            <a:r>
              <a:rPr lang="vi-VN" sz="1900" u="sng">
                <a:hlinkClick r:id="rId2"/>
              </a:rPr>
              <a:t>http://hanoiscrum.net/hnscrum/learning/106-tongquanagile1</a:t>
            </a:r>
            <a:endParaRPr lang="en-US" sz="1900"/>
          </a:p>
          <a:p>
            <a:pPr lvl="1"/>
            <a:r>
              <a:rPr lang="vi-VN" sz="1900"/>
              <a:t>[</a:t>
            </a:r>
            <a:r>
              <a:rPr lang="fr-FR" sz="1900"/>
              <a:t>2</a:t>
            </a:r>
            <a:r>
              <a:rPr lang="vi-VN" sz="1900"/>
              <a:t>] HaNoi Scrum, </a:t>
            </a:r>
            <a:r>
              <a:rPr lang="vi-VN" sz="1900" i="1"/>
              <a:t>Scrum là gì? </a:t>
            </a:r>
            <a:r>
              <a:rPr lang="en-US" sz="1900"/>
              <a:t>[Online]</a:t>
            </a:r>
            <a:r>
              <a:rPr lang="en-US" sz="1900" i="1"/>
              <a:t>. </a:t>
            </a:r>
            <a:r>
              <a:rPr lang="en-US" sz="1900"/>
              <a:t>Xem chi tiết tại: </a:t>
            </a:r>
            <a:r>
              <a:rPr lang="vi-VN" sz="1900" u="sng">
                <a:hlinkClick r:id="rId3"/>
              </a:rPr>
              <a:t>http://hanoiscrum.net/hnscrum/learning/97-agile-manifesto</a:t>
            </a:r>
            <a:endParaRPr lang="en-US" sz="1900"/>
          </a:p>
          <a:p>
            <a:pPr lvl="1"/>
            <a:r>
              <a:rPr lang="en-US" sz="1900" u="sng"/>
              <a:t>[3] Vumon Developer, </a:t>
            </a:r>
            <a:r>
              <a:rPr lang="en-US" sz="1900" i="1" u="sng"/>
              <a:t>Quy trình Scrum </a:t>
            </a:r>
            <a:r>
              <a:rPr lang="en-US" sz="1900" u="sng"/>
              <a:t>[Online]. Xem chi tiết tại: </a:t>
            </a:r>
            <a:r>
              <a:rPr lang="en-US" sz="1900" u="sng">
                <a:hlinkClick r:id="rId4"/>
              </a:rPr>
              <a:t>http://</a:t>
            </a:r>
            <a:r>
              <a:rPr lang="en-US" sz="1900" u="sng" smtClean="0">
                <a:hlinkClick r:id="rId4"/>
              </a:rPr>
              <a:t>developer.vumon.vn/chia-se-kinh-nghiem/quy-trinh-scrum-c823i2488.htm</a:t>
            </a:r>
            <a:endParaRPr lang="en-US" sz="1900"/>
          </a:p>
          <a:p>
            <a:r>
              <a:rPr lang="en-US" sz="1900" smtClean="0"/>
              <a:t>Tài liệu </a:t>
            </a:r>
            <a:r>
              <a:rPr lang="en-US" sz="1900"/>
              <a:t>tiếng Anh</a:t>
            </a:r>
          </a:p>
          <a:p>
            <a:pPr lvl="1"/>
            <a:r>
              <a:rPr lang="en-US" sz="1900"/>
              <a:t>[1] Ken Schwaber và Jeff Sutherland, </a:t>
            </a:r>
            <a:r>
              <a:rPr lang="en-US" sz="1900" i="1"/>
              <a:t>The Scrum Guide</a:t>
            </a:r>
            <a:r>
              <a:rPr lang="en-US" sz="1900"/>
              <a:t>. 2013.</a:t>
            </a:r>
          </a:p>
          <a:p>
            <a:pPr lvl="1"/>
            <a:r>
              <a:rPr lang="en-US" sz="1900"/>
              <a:t>[2] Henrik Kniberg, </a:t>
            </a:r>
            <a:r>
              <a:rPr lang="en-US" sz="1900" i="1"/>
              <a:t>Scrum and XP from the Trenches. </a:t>
            </a:r>
            <a:r>
              <a:rPr lang="en-US" sz="1900"/>
              <a:t>C4Media, 2007.</a:t>
            </a:r>
          </a:p>
          <a:p>
            <a:pPr lvl="1"/>
            <a:r>
              <a:rPr lang="en-US" sz="1900"/>
              <a:t>[3] Vanessa Wang và cộng sự, </a:t>
            </a:r>
            <a:r>
              <a:rPr lang="en-US" sz="1900" i="1"/>
              <a:t>The Definite Guide to HTML5 WebSocket.</a:t>
            </a:r>
            <a:r>
              <a:rPr lang="en-US" sz="1900"/>
              <a:t> Appress, 2013, ch. 3, pp. 36-64.</a:t>
            </a:r>
          </a:p>
          <a:p>
            <a:pPr lvl="1"/>
            <a:r>
              <a:rPr lang="en-US" sz="1900"/>
              <a:t>[4] Jason Lengstorf - Phil Leggetter, </a:t>
            </a:r>
            <a:r>
              <a:rPr lang="en-US" sz="1900" i="1"/>
              <a:t>Realtime Web Apps With HTML5 WebSocket, PHP, and jQuery.</a:t>
            </a:r>
            <a:r>
              <a:rPr lang="en-US" sz="1900"/>
              <a:t> Appress, 2013, ch. 1, pp. 6-17.</a:t>
            </a:r>
          </a:p>
          <a:p>
            <a:endParaRPr lang="en-US" sz="1900"/>
          </a:p>
        </p:txBody>
      </p:sp>
    </p:spTree>
    <p:extLst>
      <p:ext uri="{BB962C8B-B14F-4D97-AF65-F5344CB8AC3E}">
        <p14:creationId xmlns:p14="http://schemas.microsoft.com/office/powerpoint/2010/main" val="3327121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1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1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457200" y="304800"/>
            <a:ext cx="12192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sp>
        <p:nvSpPr>
          <p:cNvPr id="3" name="Content Placeholder 2"/>
          <p:cNvSpPr>
            <a:spLocks noGrp="1"/>
          </p:cNvSpPr>
          <p:nvPr>
            <p:ph idx="1"/>
          </p:nvPr>
        </p:nvSpPr>
        <p:spPr/>
        <p:txBody>
          <a:bodyPr/>
          <a:lstStyle/>
          <a:p>
            <a:r>
              <a:rPr lang="en-US" smtClean="0"/>
              <a:t>Tỉ lệ dự án thành công của Agile so với Waterfall</a:t>
            </a:r>
          </a:p>
          <a:p>
            <a:endParaRPr lang="en-US"/>
          </a:p>
          <a:p>
            <a:endParaRPr lang="en-US" smtClean="0"/>
          </a:p>
          <a:p>
            <a:endParaRPr lang="en-US"/>
          </a:p>
          <a:p>
            <a:endParaRPr lang="en-US" smtClean="0"/>
          </a:p>
          <a:p>
            <a:endParaRPr lang="en-US"/>
          </a:p>
          <a:p>
            <a:endParaRPr lang="en-US" smtClean="0"/>
          </a:p>
          <a:p>
            <a:endParaRPr lang="en-US" smtClean="0"/>
          </a:p>
          <a:p>
            <a:r>
              <a:rPr lang="en-US" smtClean="0"/>
              <a:t>Agile đang được áp dụng rất nhiều tại Việt Nam.</a:t>
            </a:r>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781" y="2209800"/>
            <a:ext cx="7358619" cy="309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5140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t>Đặt ra vấn đề</a:t>
            </a:r>
          </a:p>
        </p:txBody>
      </p:sp>
      <p:sp>
        <p:nvSpPr>
          <p:cNvPr id="3" name="Content Placeholder 2"/>
          <p:cNvSpPr>
            <a:spLocks noGrp="1"/>
          </p:cNvSpPr>
          <p:nvPr>
            <p:ph idx="1"/>
          </p:nvPr>
        </p:nvSpPr>
        <p:spPr/>
        <p:txBody>
          <a:bodyPr/>
          <a:lstStyle/>
          <a:p>
            <a:r>
              <a:rPr lang="en-US" smtClean="0"/>
              <a:t>Việc áp dụng Agile thủ công gặp một số khó khăn</a:t>
            </a:r>
          </a:p>
          <a:p>
            <a:pPr lvl="1"/>
            <a:r>
              <a:rPr lang="en-US" smtClean="0"/>
              <a:t>Lưu trữ, tìm kiếm.</a:t>
            </a:r>
          </a:p>
          <a:p>
            <a:pPr lvl="1"/>
            <a:r>
              <a:rPr lang="en-US" smtClean="0"/>
              <a:t>Theo dõi, cập nhật tiến độ.</a:t>
            </a:r>
          </a:p>
          <a:p>
            <a:pPr lvl="1"/>
            <a:r>
              <a:rPr lang="en-US" smtClean="0"/>
              <a:t>Thống kê, báo cáo.</a:t>
            </a:r>
          </a:p>
          <a:p>
            <a:pPr lvl="1"/>
            <a:r>
              <a:rPr lang="en-US" smtClean="0"/>
              <a:t>Hạn chế về không gian.</a:t>
            </a:r>
          </a:p>
        </p:txBody>
      </p:sp>
    </p:spTree>
    <p:extLst>
      <p:ext uri="{BB962C8B-B14F-4D97-AF65-F5344CB8AC3E}">
        <p14:creationId xmlns:p14="http://schemas.microsoft.com/office/powerpoint/2010/main" val="262935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Mục tiêu của đề tài</a:t>
            </a:r>
            <a:endParaRPr lang="en-US"/>
          </a:p>
        </p:txBody>
      </p:sp>
      <p:sp>
        <p:nvSpPr>
          <p:cNvPr id="3" name="Content Placeholder 2"/>
          <p:cNvSpPr>
            <a:spLocks noGrp="1"/>
          </p:cNvSpPr>
          <p:nvPr>
            <p:ph idx="1"/>
          </p:nvPr>
        </p:nvSpPr>
        <p:spPr/>
        <p:txBody>
          <a:bodyPr/>
          <a:lstStyle/>
          <a:p>
            <a:r>
              <a:rPr lang="en-US" smtClean="0"/>
              <a:t>Nghiên cứu mô hình Agile và phương pháp Scrum.</a:t>
            </a:r>
          </a:p>
          <a:p>
            <a:r>
              <a:rPr lang="en-US" smtClean="0"/>
              <a:t>Xây dựng công cụ quản lí dự án theo mô hình Agile áp dụng phương pháp Scrum.</a:t>
            </a:r>
            <a:endParaRPr lang="en-US"/>
          </a:p>
        </p:txBody>
      </p:sp>
    </p:spTree>
    <p:extLst>
      <p:ext uri="{BB962C8B-B14F-4D97-AF65-F5344CB8AC3E}">
        <p14:creationId xmlns:p14="http://schemas.microsoft.com/office/powerpoint/2010/main" val="355870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Cơ sở lý </a:t>
            </a:r>
            <a:r>
              <a:rPr lang="en-US" smtClean="0"/>
              <a:t>thuyết</a:t>
            </a:r>
            <a:endParaRPr lang="en-US"/>
          </a:p>
        </p:txBody>
      </p:sp>
      <p:sp>
        <p:nvSpPr>
          <p:cNvPr id="6" name="Content Placeholder 5"/>
          <p:cNvSpPr>
            <a:spLocks noGrp="1"/>
          </p:cNvSpPr>
          <p:nvPr>
            <p:ph idx="1"/>
          </p:nvPr>
        </p:nvSpPr>
        <p:spPr/>
        <p:txBody>
          <a:bodyPr/>
          <a:lstStyle/>
          <a:p>
            <a:r>
              <a:rPr lang="en-US" smtClean="0"/>
              <a:t>Agile </a:t>
            </a:r>
            <a:r>
              <a:rPr lang="vi-VN" smtClean="0"/>
              <a:t>là một triết lí cùng với nhóm </a:t>
            </a:r>
            <a:r>
              <a:rPr lang="vi-VN"/>
              <a:t>các phương </a:t>
            </a:r>
            <a:r>
              <a:rPr lang="vi-VN" smtClean="0"/>
              <a:t>pháp</a:t>
            </a:r>
            <a:r>
              <a:rPr lang="en-US" smtClean="0"/>
              <a:t> </a:t>
            </a:r>
            <a:r>
              <a:rPr lang="vi-VN" smtClean="0"/>
              <a:t>phát </a:t>
            </a:r>
            <a:r>
              <a:rPr lang="vi-VN"/>
              <a:t>triển phần mềm dựa trên các nguyên tắc phát triển phân đoạn lặp </a:t>
            </a:r>
            <a:r>
              <a:rPr lang="vi-VN" smtClean="0"/>
              <a:t>và </a:t>
            </a:r>
            <a:r>
              <a:rPr lang="vi-VN"/>
              <a:t>tăng </a:t>
            </a:r>
            <a:r>
              <a:rPr lang="vi-VN" smtClean="0"/>
              <a:t>trưởn</a:t>
            </a:r>
            <a:r>
              <a:rPr lang="en-US" smtClean="0"/>
              <a:t>g.</a:t>
            </a:r>
          </a:p>
          <a:p>
            <a:endParaRPr lang="en-US"/>
          </a:p>
        </p:txBody>
      </p:sp>
      <p:pic>
        <p:nvPicPr>
          <p:cNvPr id="1027" name="Picture 3" descr="C:\BitNami\wappstack-5.4.24-0\apache2\htdocs\Graduation Project\Báo cáo\Agile proc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192" y="3581400"/>
            <a:ext cx="7123113"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299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8" name="Content Placeholder 7"/>
          <p:cNvSpPr>
            <a:spLocks noGrp="1"/>
          </p:cNvSpPr>
          <p:nvPr>
            <p:ph idx="1"/>
          </p:nvPr>
        </p:nvSpPr>
        <p:spPr/>
        <p:txBody>
          <a:bodyPr/>
          <a:lstStyle/>
          <a:p>
            <a:r>
              <a:rPr lang="vi-VN" i="1" u="sng"/>
              <a:t>Cá nhân và sự tương tác</a:t>
            </a:r>
            <a:r>
              <a:rPr lang="vi-VN"/>
              <a:t> hơn là quy trình và công </a:t>
            </a:r>
            <a:r>
              <a:rPr lang="vi-VN" smtClean="0"/>
              <a:t>cụ</a:t>
            </a:r>
            <a:endParaRPr lang="en-US"/>
          </a:p>
        </p:txBody>
      </p:sp>
      <p:pic>
        <p:nvPicPr>
          <p:cNvPr id="4098" name="Picture 2" descr="i_i1.png (448×3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16629"/>
            <a:ext cx="5257800" cy="396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70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idx="1"/>
          </p:nvPr>
        </p:nvSpPr>
        <p:spPr/>
        <p:txBody>
          <a:bodyPr/>
          <a:lstStyle/>
          <a:p>
            <a:r>
              <a:rPr lang="vi-VN" i="1" u="sng"/>
              <a:t>Phần mềm chạy </a:t>
            </a:r>
            <a:r>
              <a:rPr lang="vi-VN" i="1" u="sng" smtClean="0"/>
              <a:t>tốt</a:t>
            </a:r>
            <a:r>
              <a:rPr lang="en-US" i="1" u="sng" smtClean="0"/>
              <a:t> </a:t>
            </a:r>
            <a:r>
              <a:rPr lang="vi-VN" smtClean="0"/>
              <a:t>hơn </a:t>
            </a:r>
            <a:r>
              <a:rPr lang="vi-VN"/>
              <a:t>là tài liệu đầy đủ.</a:t>
            </a:r>
          </a:p>
          <a:p>
            <a:endParaRPr lang="en-US"/>
          </a:p>
        </p:txBody>
      </p:sp>
      <p:pic>
        <p:nvPicPr>
          <p:cNvPr id="1026" name="Picture 2" descr="http://dheerajrastogi.files.wordpress.com/2012/06/w_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57399"/>
            <a:ext cx="5638800" cy="423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10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sở lý </a:t>
            </a:r>
            <a:r>
              <a:rPr lang="en-US" smtClean="0"/>
              <a:t>thuyết</a:t>
            </a:r>
            <a:endParaRPr lang="en-US"/>
          </a:p>
        </p:txBody>
      </p:sp>
      <p:sp>
        <p:nvSpPr>
          <p:cNvPr id="3" name="Content Placeholder 2"/>
          <p:cNvSpPr>
            <a:spLocks noGrp="1"/>
          </p:cNvSpPr>
          <p:nvPr>
            <p:ph idx="1"/>
          </p:nvPr>
        </p:nvSpPr>
        <p:spPr/>
        <p:txBody>
          <a:bodyPr/>
          <a:lstStyle/>
          <a:p>
            <a:r>
              <a:rPr lang="vi-VN" i="1" u="sng"/>
              <a:t>Cộng tác với khách hàng</a:t>
            </a:r>
            <a:r>
              <a:rPr lang="vi-VN"/>
              <a:t> hơn là đàm phán hợp đồng.</a:t>
            </a:r>
          </a:p>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1"/>
            <a:ext cx="525193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1817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1469</TotalTime>
  <Words>2856</Words>
  <Application>Microsoft Office PowerPoint</Application>
  <PresentationFormat>On-screen Show (4:3)</PresentationFormat>
  <Paragraphs>199</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cdb2004146l</vt:lpstr>
      <vt:lpstr>ĐẠI HỌC QUỐC GIA THÀNH PHỐ HỒ CHÍ MINH TRƯỜNG ĐẠI HỌC CÔNG NGHỆ THÔNG TIN KHOA CÔNG NGHỆ PHẦN MỀM</vt:lpstr>
      <vt:lpstr>Nội dung</vt:lpstr>
      <vt:lpstr>Giới thiệu đề tài</vt:lpstr>
      <vt:lpstr>Đặt ra vấn đề</vt:lpstr>
      <vt:lpstr>Mục tiêu của đề tài</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Cơ sở lý thuyết</vt:lpstr>
      <vt:lpstr>Xây dựng công cụ</vt:lpstr>
      <vt:lpstr>Xây dựng công cụ</vt:lpstr>
      <vt:lpstr>Xây dựng công cụ</vt:lpstr>
      <vt:lpstr>Xây dựng công cụ</vt:lpstr>
      <vt:lpstr>PowerPoint Presentation</vt:lpstr>
      <vt:lpstr>Kết luận</vt:lpstr>
      <vt:lpstr>Tài liệu tham khảo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342</cp:revision>
  <dcterms:created xsi:type="dcterms:W3CDTF">2014-07-16T14:53:07Z</dcterms:created>
  <dcterms:modified xsi:type="dcterms:W3CDTF">2014-07-28T07:35:52Z</dcterms:modified>
</cp:coreProperties>
</file>