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18" r:id="rId3"/>
    <p:sldId id="290" r:id="rId4"/>
    <p:sldId id="319" r:id="rId5"/>
    <p:sldId id="320" r:id="rId6"/>
    <p:sldId id="321" r:id="rId7"/>
    <p:sldId id="331" r:id="rId8"/>
    <p:sldId id="332" r:id="rId9"/>
    <p:sldId id="333" r:id="rId10"/>
    <p:sldId id="334" r:id="rId11"/>
    <p:sldId id="292" r:id="rId12"/>
    <p:sldId id="293" r:id="rId13"/>
    <p:sldId id="294" r:id="rId14"/>
    <p:sldId id="322" r:id="rId15"/>
    <p:sldId id="323" r:id="rId16"/>
    <p:sldId id="324" r:id="rId17"/>
    <p:sldId id="297" r:id="rId18"/>
    <p:sldId id="325" r:id="rId19"/>
    <p:sldId id="326" r:id="rId20"/>
    <p:sldId id="327" r:id="rId21"/>
    <p:sldId id="330" r:id="rId22"/>
    <p:sldId id="328" r:id="rId23"/>
    <p:sldId id="303" r:id="rId24"/>
    <p:sldId id="329" r:id="rId25"/>
    <p:sldId id="276"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5868"/>
    <a:srgbClr val="5F5F5F"/>
    <a:srgbClr val="808080"/>
    <a:srgbClr val="6699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79077" autoAdjust="0"/>
  </p:normalViewPr>
  <p:slideViewPr>
    <p:cSldViewPr>
      <p:cViewPr>
        <p:scale>
          <a:sx n="66" d="100"/>
          <a:sy n="66" d="100"/>
        </p:scale>
        <p:origin x="-1506" y="-126"/>
      </p:cViewPr>
      <p:guideLst>
        <p:guide orient="horz" pos="2160"/>
        <p:guide pos="2880"/>
      </p:guideLst>
    </p:cSldViewPr>
  </p:slideViewPr>
  <p:outlineViewPr>
    <p:cViewPr>
      <p:scale>
        <a:sx n="33" d="100"/>
        <a:sy n="33" d="100"/>
      </p:scale>
      <p:origin x="0" y="119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731972-21F1-441C-96B2-815B21578881}" type="doc">
      <dgm:prSet loTypeId="urn:microsoft.com/office/officeart/2005/8/layout/cycle8" loCatId="cycle" qsTypeId="urn:microsoft.com/office/officeart/2005/8/quickstyle/simple1" qsCatId="simple" csTypeId="urn:microsoft.com/office/officeart/2005/8/colors/accent1_2" csCatId="accent1" phldr="1"/>
      <dgm:spPr/>
    </dgm:pt>
    <dgm:pt modelId="{6B8299B1-E023-42D6-9F85-D3D6C7CE68C9}">
      <dgm:prSet phldrT="[Text]"/>
      <dgm:spPr/>
      <dgm:t>
        <a:bodyPr/>
        <a:lstStyle/>
        <a:p>
          <a:r>
            <a:rPr lang="en-US" smtClean="0"/>
            <a:t>Thanh tra</a:t>
          </a:r>
          <a:endParaRPr lang="en-US"/>
        </a:p>
      </dgm:t>
    </dgm:pt>
    <dgm:pt modelId="{5342F43E-7BB7-49F9-92B6-3C898EDB44F0}" type="parTrans" cxnId="{5EFC1676-E075-4648-B39C-6904F66B84C7}">
      <dgm:prSet/>
      <dgm:spPr/>
      <dgm:t>
        <a:bodyPr/>
        <a:lstStyle/>
        <a:p>
          <a:endParaRPr lang="en-US"/>
        </a:p>
      </dgm:t>
    </dgm:pt>
    <dgm:pt modelId="{B008E8B2-244B-446D-A919-B019959915C1}" type="sibTrans" cxnId="{5EFC1676-E075-4648-B39C-6904F66B84C7}">
      <dgm:prSet/>
      <dgm:spPr/>
      <dgm:t>
        <a:bodyPr/>
        <a:lstStyle/>
        <a:p>
          <a:endParaRPr lang="en-US"/>
        </a:p>
      </dgm:t>
    </dgm:pt>
    <dgm:pt modelId="{8A9EAF60-C37A-4D55-ADF7-77C9102D92DE}">
      <dgm:prSet phldrT="[Text]"/>
      <dgm:spPr/>
      <dgm:t>
        <a:bodyPr/>
        <a:lstStyle/>
        <a:p>
          <a:r>
            <a:rPr lang="en-US" smtClean="0"/>
            <a:t>Thích nghi</a:t>
          </a:r>
          <a:endParaRPr lang="en-US"/>
        </a:p>
      </dgm:t>
    </dgm:pt>
    <dgm:pt modelId="{3492D8CB-AE18-455A-8FA9-04C0E4ADD582}" type="parTrans" cxnId="{537CA951-99C9-49E4-85C0-DBF27217E057}">
      <dgm:prSet/>
      <dgm:spPr/>
      <dgm:t>
        <a:bodyPr/>
        <a:lstStyle/>
        <a:p>
          <a:endParaRPr lang="en-US"/>
        </a:p>
      </dgm:t>
    </dgm:pt>
    <dgm:pt modelId="{3AE0D120-992C-4066-AF50-406A67AAF09D}" type="sibTrans" cxnId="{537CA951-99C9-49E4-85C0-DBF27217E057}">
      <dgm:prSet/>
      <dgm:spPr/>
      <dgm:t>
        <a:bodyPr/>
        <a:lstStyle/>
        <a:p>
          <a:endParaRPr lang="en-US"/>
        </a:p>
      </dgm:t>
    </dgm:pt>
    <dgm:pt modelId="{79D566C0-74FC-406B-8118-87DFA647AAF8}">
      <dgm:prSet phldrT="[Text]"/>
      <dgm:spPr/>
      <dgm:t>
        <a:bodyPr/>
        <a:lstStyle/>
        <a:p>
          <a:r>
            <a:rPr lang="en-US" smtClean="0"/>
            <a:t>Minh bạch</a:t>
          </a:r>
          <a:endParaRPr lang="en-US"/>
        </a:p>
      </dgm:t>
    </dgm:pt>
    <dgm:pt modelId="{B53F650D-A22F-4591-B4F5-EDD40ECA000B}" type="parTrans" cxnId="{B0A49349-D961-44FA-9419-FD0C35CEBB74}">
      <dgm:prSet/>
      <dgm:spPr/>
      <dgm:t>
        <a:bodyPr/>
        <a:lstStyle/>
        <a:p>
          <a:endParaRPr lang="en-US"/>
        </a:p>
      </dgm:t>
    </dgm:pt>
    <dgm:pt modelId="{69E7F9BE-CFB6-4917-A149-4C8492A019EC}" type="sibTrans" cxnId="{B0A49349-D961-44FA-9419-FD0C35CEBB74}">
      <dgm:prSet/>
      <dgm:spPr/>
      <dgm:t>
        <a:bodyPr/>
        <a:lstStyle/>
        <a:p>
          <a:endParaRPr lang="en-US"/>
        </a:p>
      </dgm:t>
    </dgm:pt>
    <dgm:pt modelId="{F17B3B8A-D968-4486-A428-D6E87F9499DD}" type="pres">
      <dgm:prSet presAssocID="{25731972-21F1-441C-96B2-815B21578881}" presName="compositeShape" presStyleCnt="0">
        <dgm:presLayoutVars>
          <dgm:chMax val="7"/>
          <dgm:dir/>
          <dgm:resizeHandles val="exact"/>
        </dgm:presLayoutVars>
      </dgm:prSet>
      <dgm:spPr/>
    </dgm:pt>
    <dgm:pt modelId="{D502F894-DBEB-4F09-AC59-F692D1772DAF}" type="pres">
      <dgm:prSet presAssocID="{25731972-21F1-441C-96B2-815B21578881}" presName="wedge1" presStyleLbl="node1" presStyleIdx="0" presStyleCnt="3"/>
      <dgm:spPr/>
      <dgm:t>
        <a:bodyPr/>
        <a:lstStyle/>
        <a:p>
          <a:endParaRPr lang="en-US"/>
        </a:p>
      </dgm:t>
    </dgm:pt>
    <dgm:pt modelId="{363570E6-5A15-4F46-BBF3-1A195DA25B5D}" type="pres">
      <dgm:prSet presAssocID="{25731972-21F1-441C-96B2-815B21578881}" presName="dummy1a" presStyleCnt="0"/>
      <dgm:spPr/>
    </dgm:pt>
    <dgm:pt modelId="{9AC4A4E7-A540-4A79-A55A-BDE1D3027758}" type="pres">
      <dgm:prSet presAssocID="{25731972-21F1-441C-96B2-815B21578881}" presName="dummy1b" presStyleCnt="0"/>
      <dgm:spPr/>
    </dgm:pt>
    <dgm:pt modelId="{E18EC4BE-18B4-4E64-A67B-BFD56450EB16}" type="pres">
      <dgm:prSet presAssocID="{25731972-21F1-441C-96B2-815B21578881}" presName="wedge1Tx" presStyleLbl="node1" presStyleIdx="0" presStyleCnt="3">
        <dgm:presLayoutVars>
          <dgm:chMax val="0"/>
          <dgm:chPref val="0"/>
          <dgm:bulletEnabled val="1"/>
        </dgm:presLayoutVars>
      </dgm:prSet>
      <dgm:spPr/>
      <dgm:t>
        <a:bodyPr/>
        <a:lstStyle/>
        <a:p>
          <a:endParaRPr lang="en-US"/>
        </a:p>
      </dgm:t>
    </dgm:pt>
    <dgm:pt modelId="{DCB50BAD-0CEC-47E8-89B3-2E80568CA41F}" type="pres">
      <dgm:prSet presAssocID="{25731972-21F1-441C-96B2-815B21578881}" presName="wedge2" presStyleLbl="node1" presStyleIdx="1" presStyleCnt="3"/>
      <dgm:spPr/>
      <dgm:t>
        <a:bodyPr/>
        <a:lstStyle/>
        <a:p>
          <a:endParaRPr lang="en-US"/>
        </a:p>
      </dgm:t>
    </dgm:pt>
    <dgm:pt modelId="{790870AF-E746-49A7-89A4-E73B5894B9A8}" type="pres">
      <dgm:prSet presAssocID="{25731972-21F1-441C-96B2-815B21578881}" presName="dummy2a" presStyleCnt="0"/>
      <dgm:spPr/>
    </dgm:pt>
    <dgm:pt modelId="{8D315037-12CE-4355-81CE-593C94615415}" type="pres">
      <dgm:prSet presAssocID="{25731972-21F1-441C-96B2-815B21578881}" presName="dummy2b" presStyleCnt="0"/>
      <dgm:spPr/>
    </dgm:pt>
    <dgm:pt modelId="{00A3A291-D9B2-4C07-8F0C-B527EA78058A}" type="pres">
      <dgm:prSet presAssocID="{25731972-21F1-441C-96B2-815B21578881}" presName="wedge2Tx" presStyleLbl="node1" presStyleIdx="1" presStyleCnt="3">
        <dgm:presLayoutVars>
          <dgm:chMax val="0"/>
          <dgm:chPref val="0"/>
          <dgm:bulletEnabled val="1"/>
        </dgm:presLayoutVars>
      </dgm:prSet>
      <dgm:spPr/>
      <dgm:t>
        <a:bodyPr/>
        <a:lstStyle/>
        <a:p>
          <a:endParaRPr lang="en-US"/>
        </a:p>
      </dgm:t>
    </dgm:pt>
    <dgm:pt modelId="{66B45954-DA2C-409E-AC59-F27E9432712A}" type="pres">
      <dgm:prSet presAssocID="{25731972-21F1-441C-96B2-815B21578881}" presName="wedge3" presStyleLbl="node1" presStyleIdx="2" presStyleCnt="3"/>
      <dgm:spPr/>
      <dgm:t>
        <a:bodyPr/>
        <a:lstStyle/>
        <a:p>
          <a:endParaRPr lang="en-US"/>
        </a:p>
      </dgm:t>
    </dgm:pt>
    <dgm:pt modelId="{87E721D4-9AFC-4E22-A902-1DE662D00242}" type="pres">
      <dgm:prSet presAssocID="{25731972-21F1-441C-96B2-815B21578881}" presName="dummy3a" presStyleCnt="0"/>
      <dgm:spPr/>
    </dgm:pt>
    <dgm:pt modelId="{7C3271AF-78EA-4060-841B-B6F6C9486033}" type="pres">
      <dgm:prSet presAssocID="{25731972-21F1-441C-96B2-815B21578881}" presName="dummy3b" presStyleCnt="0"/>
      <dgm:spPr/>
    </dgm:pt>
    <dgm:pt modelId="{41A44F56-A9D5-4324-A00A-A06BE6F37482}" type="pres">
      <dgm:prSet presAssocID="{25731972-21F1-441C-96B2-815B21578881}" presName="wedge3Tx" presStyleLbl="node1" presStyleIdx="2" presStyleCnt="3">
        <dgm:presLayoutVars>
          <dgm:chMax val="0"/>
          <dgm:chPref val="0"/>
          <dgm:bulletEnabled val="1"/>
        </dgm:presLayoutVars>
      </dgm:prSet>
      <dgm:spPr/>
      <dgm:t>
        <a:bodyPr/>
        <a:lstStyle/>
        <a:p>
          <a:endParaRPr lang="en-US"/>
        </a:p>
      </dgm:t>
    </dgm:pt>
    <dgm:pt modelId="{EC917D0B-5875-43D3-8819-CA9AA3F59712}" type="pres">
      <dgm:prSet presAssocID="{B008E8B2-244B-446D-A919-B019959915C1}" presName="arrowWedge1" presStyleLbl="fgSibTrans2D1" presStyleIdx="0" presStyleCnt="3"/>
      <dgm:spPr/>
    </dgm:pt>
    <dgm:pt modelId="{326B6E41-F0B3-49A8-A815-CE1FD1CA1EE9}" type="pres">
      <dgm:prSet presAssocID="{3AE0D120-992C-4066-AF50-406A67AAF09D}" presName="arrowWedge2" presStyleLbl="fgSibTrans2D1" presStyleIdx="1" presStyleCnt="3"/>
      <dgm:spPr/>
    </dgm:pt>
    <dgm:pt modelId="{29BAD554-9481-4B1A-9263-84116E1E2CC4}" type="pres">
      <dgm:prSet presAssocID="{69E7F9BE-CFB6-4917-A149-4C8492A019EC}" presName="arrowWedge3" presStyleLbl="fgSibTrans2D1" presStyleIdx="2" presStyleCnt="3"/>
      <dgm:spPr/>
    </dgm:pt>
  </dgm:ptLst>
  <dgm:cxnLst>
    <dgm:cxn modelId="{DDF294C2-3184-4D53-A34B-8CA3F6E0F4B9}" type="presOf" srcId="{8A9EAF60-C37A-4D55-ADF7-77C9102D92DE}" destId="{DCB50BAD-0CEC-47E8-89B3-2E80568CA41F}" srcOrd="0" destOrd="0" presId="urn:microsoft.com/office/officeart/2005/8/layout/cycle8"/>
    <dgm:cxn modelId="{7253DD4D-6971-4ED5-9A9A-F23D35860618}" type="presOf" srcId="{79D566C0-74FC-406B-8118-87DFA647AAF8}" destId="{41A44F56-A9D5-4324-A00A-A06BE6F37482}" srcOrd="1" destOrd="0" presId="urn:microsoft.com/office/officeart/2005/8/layout/cycle8"/>
    <dgm:cxn modelId="{4245343C-AB38-4795-B244-2080CE2823C2}" type="presOf" srcId="{79D566C0-74FC-406B-8118-87DFA647AAF8}" destId="{66B45954-DA2C-409E-AC59-F27E9432712A}" srcOrd="0" destOrd="0" presId="urn:microsoft.com/office/officeart/2005/8/layout/cycle8"/>
    <dgm:cxn modelId="{537CA951-99C9-49E4-85C0-DBF27217E057}" srcId="{25731972-21F1-441C-96B2-815B21578881}" destId="{8A9EAF60-C37A-4D55-ADF7-77C9102D92DE}" srcOrd="1" destOrd="0" parTransId="{3492D8CB-AE18-455A-8FA9-04C0E4ADD582}" sibTransId="{3AE0D120-992C-4066-AF50-406A67AAF09D}"/>
    <dgm:cxn modelId="{621305A6-B190-436E-8362-E8A6F6C8D4D4}" type="presOf" srcId="{6B8299B1-E023-42D6-9F85-D3D6C7CE68C9}" destId="{E18EC4BE-18B4-4E64-A67B-BFD56450EB16}" srcOrd="1" destOrd="0" presId="urn:microsoft.com/office/officeart/2005/8/layout/cycle8"/>
    <dgm:cxn modelId="{B0A49349-D961-44FA-9419-FD0C35CEBB74}" srcId="{25731972-21F1-441C-96B2-815B21578881}" destId="{79D566C0-74FC-406B-8118-87DFA647AAF8}" srcOrd="2" destOrd="0" parTransId="{B53F650D-A22F-4591-B4F5-EDD40ECA000B}" sibTransId="{69E7F9BE-CFB6-4917-A149-4C8492A019EC}"/>
    <dgm:cxn modelId="{F84A6DA0-803B-4FDC-A0A8-974BC7175BAE}" type="presOf" srcId="{25731972-21F1-441C-96B2-815B21578881}" destId="{F17B3B8A-D968-4486-A428-D6E87F9499DD}" srcOrd="0" destOrd="0" presId="urn:microsoft.com/office/officeart/2005/8/layout/cycle8"/>
    <dgm:cxn modelId="{5EFC1676-E075-4648-B39C-6904F66B84C7}" srcId="{25731972-21F1-441C-96B2-815B21578881}" destId="{6B8299B1-E023-42D6-9F85-D3D6C7CE68C9}" srcOrd="0" destOrd="0" parTransId="{5342F43E-7BB7-49F9-92B6-3C898EDB44F0}" sibTransId="{B008E8B2-244B-446D-A919-B019959915C1}"/>
    <dgm:cxn modelId="{AADD24E9-4984-4586-ADFA-77BFAEE6E79F}" type="presOf" srcId="{8A9EAF60-C37A-4D55-ADF7-77C9102D92DE}" destId="{00A3A291-D9B2-4C07-8F0C-B527EA78058A}" srcOrd="1" destOrd="0" presId="urn:microsoft.com/office/officeart/2005/8/layout/cycle8"/>
    <dgm:cxn modelId="{34853F29-6DE8-49E6-92BC-82B3C8A485B0}" type="presOf" srcId="{6B8299B1-E023-42D6-9F85-D3D6C7CE68C9}" destId="{D502F894-DBEB-4F09-AC59-F692D1772DAF}" srcOrd="0" destOrd="0" presId="urn:microsoft.com/office/officeart/2005/8/layout/cycle8"/>
    <dgm:cxn modelId="{85087117-F28D-4910-8F08-202DF7BCF489}" type="presParOf" srcId="{F17B3B8A-D968-4486-A428-D6E87F9499DD}" destId="{D502F894-DBEB-4F09-AC59-F692D1772DAF}" srcOrd="0" destOrd="0" presId="urn:microsoft.com/office/officeart/2005/8/layout/cycle8"/>
    <dgm:cxn modelId="{2C4C3F21-28C9-4E7E-A1C1-DBC5070A1493}" type="presParOf" srcId="{F17B3B8A-D968-4486-A428-D6E87F9499DD}" destId="{363570E6-5A15-4F46-BBF3-1A195DA25B5D}" srcOrd="1" destOrd="0" presId="urn:microsoft.com/office/officeart/2005/8/layout/cycle8"/>
    <dgm:cxn modelId="{D7357C0E-B943-4C60-A56E-90CFB3F9F9A9}" type="presParOf" srcId="{F17B3B8A-D968-4486-A428-D6E87F9499DD}" destId="{9AC4A4E7-A540-4A79-A55A-BDE1D3027758}" srcOrd="2" destOrd="0" presId="urn:microsoft.com/office/officeart/2005/8/layout/cycle8"/>
    <dgm:cxn modelId="{840D235E-B1BD-4429-A8F6-9887B3FC72C9}" type="presParOf" srcId="{F17B3B8A-D968-4486-A428-D6E87F9499DD}" destId="{E18EC4BE-18B4-4E64-A67B-BFD56450EB16}" srcOrd="3" destOrd="0" presId="urn:microsoft.com/office/officeart/2005/8/layout/cycle8"/>
    <dgm:cxn modelId="{000AB114-574D-4BEC-B972-8932CE3EB6C4}" type="presParOf" srcId="{F17B3B8A-D968-4486-A428-D6E87F9499DD}" destId="{DCB50BAD-0CEC-47E8-89B3-2E80568CA41F}" srcOrd="4" destOrd="0" presId="urn:microsoft.com/office/officeart/2005/8/layout/cycle8"/>
    <dgm:cxn modelId="{F14BA72B-CEE7-4F5D-9207-991A57E56BB7}" type="presParOf" srcId="{F17B3B8A-D968-4486-A428-D6E87F9499DD}" destId="{790870AF-E746-49A7-89A4-E73B5894B9A8}" srcOrd="5" destOrd="0" presId="urn:microsoft.com/office/officeart/2005/8/layout/cycle8"/>
    <dgm:cxn modelId="{161DC3CE-6929-4E3B-A642-6541D0FFB5AE}" type="presParOf" srcId="{F17B3B8A-D968-4486-A428-D6E87F9499DD}" destId="{8D315037-12CE-4355-81CE-593C94615415}" srcOrd="6" destOrd="0" presId="urn:microsoft.com/office/officeart/2005/8/layout/cycle8"/>
    <dgm:cxn modelId="{980CA8F1-E03F-4FEC-B0D2-45B23461DB9A}" type="presParOf" srcId="{F17B3B8A-D968-4486-A428-D6E87F9499DD}" destId="{00A3A291-D9B2-4C07-8F0C-B527EA78058A}" srcOrd="7" destOrd="0" presId="urn:microsoft.com/office/officeart/2005/8/layout/cycle8"/>
    <dgm:cxn modelId="{CE5268D0-1154-4BF1-9B2E-8D676F23CAA0}" type="presParOf" srcId="{F17B3B8A-D968-4486-A428-D6E87F9499DD}" destId="{66B45954-DA2C-409E-AC59-F27E9432712A}" srcOrd="8" destOrd="0" presId="urn:microsoft.com/office/officeart/2005/8/layout/cycle8"/>
    <dgm:cxn modelId="{5CD28D8E-CFD2-4E30-93ED-8794CAF4EF20}" type="presParOf" srcId="{F17B3B8A-D968-4486-A428-D6E87F9499DD}" destId="{87E721D4-9AFC-4E22-A902-1DE662D00242}" srcOrd="9" destOrd="0" presId="urn:microsoft.com/office/officeart/2005/8/layout/cycle8"/>
    <dgm:cxn modelId="{EF975E7D-82E8-4254-AA01-50B29457EF61}" type="presParOf" srcId="{F17B3B8A-D968-4486-A428-D6E87F9499DD}" destId="{7C3271AF-78EA-4060-841B-B6F6C9486033}" srcOrd="10" destOrd="0" presId="urn:microsoft.com/office/officeart/2005/8/layout/cycle8"/>
    <dgm:cxn modelId="{CBD39692-CD7E-4AE8-BC64-42B986378224}" type="presParOf" srcId="{F17B3B8A-D968-4486-A428-D6E87F9499DD}" destId="{41A44F56-A9D5-4324-A00A-A06BE6F37482}" srcOrd="11" destOrd="0" presId="urn:microsoft.com/office/officeart/2005/8/layout/cycle8"/>
    <dgm:cxn modelId="{748EDF78-1CE3-45DF-A7E8-FD00A765824E}" type="presParOf" srcId="{F17B3B8A-D968-4486-A428-D6E87F9499DD}" destId="{EC917D0B-5875-43D3-8819-CA9AA3F59712}" srcOrd="12" destOrd="0" presId="urn:microsoft.com/office/officeart/2005/8/layout/cycle8"/>
    <dgm:cxn modelId="{744385C7-D469-4F85-A71E-EB63E7BAAF20}" type="presParOf" srcId="{F17B3B8A-D968-4486-A428-D6E87F9499DD}" destId="{326B6E41-F0B3-49A8-A815-CE1FD1CA1EE9}" srcOrd="13" destOrd="0" presId="urn:microsoft.com/office/officeart/2005/8/layout/cycle8"/>
    <dgm:cxn modelId="{EA1BCFFE-45E4-4A97-9539-9657C6D56600}" type="presParOf" srcId="{F17B3B8A-D968-4486-A428-D6E87F9499DD}" destId="{29BAD554-9481-4B1A-9263-84116E1E2CC4}"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2F894-DBEB-4F09-AC59-F692D1772DAF}">
      <dsp:nvSpPr>
        <dsp:cNvPr id="0" name=""/>
        <dsp:cNvSpPr/>
      </dsp:nvSpPr>
      <dsp:spPr>
        <a:xfrm>
          <a:off x="1756112" y="282320"/>
          <a:ext cx="3648456" cy="3648456"/>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Thanh tra</a:t>
          </a:r>
          <a:endParaRPr lang="en-US" sz="3000" kern="1200"/>
        </a:p>
      </dsp:txBody>
      <dsp:txXfrm>
        <a:off x="3678936" y="1055446"/>
        <a:ext cx="1303020" cy="1085850"/>
      </dsp:txXfrm>
    </dsp:sp>
    <dsp:sp modelId="{DCB50BAD-0CEC-47E8-89B3-2E80568CA41F}">
      <dsp:nvSpPr>
        <dsp:cNvPr id="0" name=""/>
        <dsp:cNvSpPr/>
      </dsp:nvSpPr>
      <dsp:spPr>
        <a:xfrm>
          <a:off x="1680971" y="412622"/>
          <a:ext cx="3648456" cy="3648456"/>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Thích nghi</a:t>
          </a:r>
          <a:endParaRPr lang="en-US" sz="3000" kern="1200"/>
        </a:p>
      </dsp:txBody>
      <dsp:txXfrm>
        <a:off x="2549651" y="2779776"/>
        <a:ext cx="1954530" cy="955548"/>
      </dsp:txXfrm>
    </dsp:sp>
    <dsp:sp modelId="{66B45954-DA2C-409E-AC59-F27E9432712A}">
      <dsp:nvSpPr>
        <dsp:cNvPr id="0" name=""/>
        <dsp:cNvSpPr/>
      </dsp:nvSpPr>
      <dsp:spPr>
        <a:xfrm>
          <a:off x="1605831" y="282320"/>
          <a:ext cx="3648456" cy="3648456"/>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Minh bạch</a:t>
          </a:r>
          <a:endParaRPr lang="en-US" sz="3000" kern="1200"/>
        </a:p>
      </dsp:txBody>
      <dsp:txXfrm>
        <a:off x="2028443" y="1055446"/>
        <a:ext cx="1303020" cy="1085850"/>
      </dsp:txXfrm>
    </dsp:sp>
    <dsp:sp modelId="{EC917D0B-5875-43D3-8819-CA9AA3F59712}">
      <dsp:nvSpPr>
        <dsp:cNvPr id="0" name=""/>
        <dsp:cNvSpPr/>
      </dsp:nvSpPr>
      <dsp:spPr>
        <a:xfrm>
          <a:off x="1530557" y="56464"/>
          <a:ext cx="4100169" cy="4100169"/>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6B6E41-F0B3-49A8-A815-CE1FD1CA1EE9}">
      <dsp:nvSpPr>
        <dsp:cNvPr id="0" name=""/>
        <dsp:cNvSpPr/>
      </dsp:nvSpPr>
      <dsp:spPr>
        <a:xfrm>
          <a:off x="1455115" y="186535"/>
          <a:ext cx="4100169" cy="4100169"/>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BAD554-9481-4B1A-9263-84116E1E2CC4}">
      <dsp:nvSpPr>
        <dsp:cNvPr id="0" name=""/>
        <dsp:cNvSpPr/>
      </dsp:nvSpPr>
      <dsp:spPr>
        <a:xfrm>
          <a:off x="1379673" y="56464"/>
          <a:ext cx="4100169" cy="4100169"/>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0FE56D-530A-43F0-800C-9211A1FB4B3B}" type="datetimeFigureOut">
              <a:rPr lang="en-US" smtClean="0"/>
              <a:t>8/5/2014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8A7C2-DEB1-48DB-AFA5-4C0B0547ED1A}" type="slidenum">
              <a:rPr lang="en-US" smtClean="0"/>
              <a:t>‹#›</a:t>
            </a:fld>
            <a:endParaRPr lang="en-US"/>
          </a:p>
        </p:txBody>
      </p:sp>
    </p:spTree>
    <p:extLst>
      <p:ext uri="{BB962C8B-B14F-4D97-AF65-F5344CB8AC3E}">
        <p14:creationId xmlns:p14="http://schemas.microsoft.com/office/powerpoint/2010/main" val="219787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Kính</a:t>
            </a:r>
            <a:r>
              <a:rPr lang="en-US" baseline="0" smtClean="0"/>
              <a:t> chào quý thầy cô, em là Phạm Ánh Dương.</a:t>
            </a:r>
          </a:p>
          <a:p>
            <a:r>
              <a:rPr lang="en-US" baseline="0" smtClean="0"/>
              <a:t>Sau đây em xin phép trình bày về đề tài: nghiên cứu mô hình Agile và phát triển công cụ hỗ trợ.</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a:t>
            </a:fld>
            <a:endParaRPr lang="en-US"/>
          </a:p>
        </p:txBody>
      </p:sp>
    </p:spTree>
    <p:extLst>
      <p:ext uri="{BB962C8B-B14F-4D97-AF65-F5344CB8AC3E}">
        <p14:creationId xmlns:p14="http://schemas.microsoft.com/office/powerpoint/2010/main" val="1607459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Tất cả các phương pháp theo Agile đều tích hợp sẵn các quy trình đáp ứng với các thay đổi từ khách hàng chằng hạn như trong Scrum là sơ kết Sprint và cải tiến Sprint.</a:t>
            </a:r>
            <a:endParaRPr lang="en-US" smtClean="0"/>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10</a:t>
            </a:fld>
            <a:endParaRPr lang="en-US"/>
          </a:p>
        </p:txBody>
      </p:sp>
    </p:spTree>
    <p:extLst>
      <p:ext uri="{BB962C8B-B14F-4D97-AF65-F5344CB8AC3E}">
        <p14:creationId xmlns:p14="http://schemas.microsoft.com/office/powerpoint/2010/main" val="3195172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Tính</a:t>
            </a:r>
            <a:r>
              <a:rPr lang="en-US" baseline="0" smtClean="0"/>
              <a:t> lặp: dự án được chia thành các phân đoạn nhỏ lặp đi lặp lại, thường có khung thời gian ngắn (từ 1 đến 4 tuần). Trong mỗi phân đoạn nhóm sẽ thực hiện đầy đủ như lập kế hoạch, phân tích yêu cầu, thiết kế, triển khai và kiểm thử.</a:t>
            </a:r>
          </a:p>
          <a:p>
            <a:pPr marL="171450" indent="-171450">
              <a:buFont typeface="Wingdings" panose="05000000000000000000" pitchFamily="2" charset="2"/>
              <a:buChar char="v"/>
            </a:pPr>
            <a:r>
              <a:rPr lang="en-US" smtClean="0"/>
              <a:t>Tính</a:t>
            </a:r>
            <a:r>
              <a:rPr lang="en-US" baseline="0" smtClean="0"/>
              <a:t> tăng và tiến hóa: cuối mỗi phân đoạn, nhóm phát triển cho ra các phần nhỏ của sản phẩm cuối cùng có thể sử dụng được. Theo thời gian, các phân đoạn này nối tiếp phân đoạn kia, dần dần tích lũy thành sản phẩm cuối cùng.</a:t>
            </a:r>
          </a:p>
          <a:p>
            <a:pPr marL="171450" indent="-171450">
              <a:lnSpc>
                <a:spcPct val="150000"/>
              </a:lnSpc>
              <a:buFont typeface="Wingdings" panose="05000000000000000000" pitchFamily="2" charset="2"/>
              <a:buChar char="v"/>
            </a:pPr>
            <a:r>
              <a:rPr lang="en-US" smtClean="0"/>
              <a:t>Tính thích ứng: do các</a:t>
            </a:r>
            <a:r>
              <a:rPr lang="en-US" baseline="0" smtClean="0"/>
              <a:t> phân đoạn chỉ kéo dài trong 1 khoản thời gian ngắn, kế hoạch cũng được điều chỉnh liên tục nên các thay đổi trong quá trình phát triển như thay đổi yêu cầu, công nghệ, mục tiêu… đều có thể được đáp ứng</a:t>
            </a:r>
            <a:endParaRPr lang="en-US" smtClean="0"/>
          </a:p>
          <a:p>
            <a:pPr marL="171450" indent="-171450">
              <a:lnSpc>
                <a:spcPct val="150000"/>
              </a:lnSpc>
              <a:buFont typeface="Wingdings" panose="05000000000000000000" pitchFamily="2" charset="2"/>
              <a:buChar char="v"/>
            </a:pPr>
            <a:r>
              <a:rPr lang="en-US" smtClean="0"/>
              <a:t>Nhóm tự tổ chức và liên chức năng: các</a:t>
            </a:r>
            <a:r>
              <a:rPr lang="en-US" baseline="0" smtClean="0"/>
              <a:t> nhóm không có phân cấp chức danh cụ thể. Thành viên trong nhóm cùng nhau cộng tác để ra quyết định, theo dõi tiến độ, giải quyết các vấn đề.</a:t>
            </a:r>
            <a:endParaRPr lang="en-US" smtClean="0"/>
          </a:p>
          <a:p>
            <a:pPr marL="171450" indent="-171450">
              <a:lnSpc>
                <a:spcPct val="150000"/>
              </a:lnSpc>
              <a:buFont typeface="Wingdings" panose="05000000000000000000" pitchFamily="2" charset="2"/>
              <a:buChar char="v"/>
            </a:pPr>
            <a:r>
              <a:rPr lang="en-US" smtClean="0"/>
              <a:t>Quản lí tiến trình thực nghiệm: các</a:t>
            </a:r>
            <a:r>
              <a:rPr lang="en-US" baseline="0" smtClean="0"/>
              <a:t> nhóm Agile ra quyết định dựa vào dữ liệu thực tế. Và việc chia nhỏ dự án thành các phân đoạn đã cung cấp các điểm mốc để nhóm thu thập thêm dữ liệu, điều chỉnh chiến lược phát triển.</a:t>
            </a:r>
            <a:endParaRPr lang="en-US" smtClean="0"/>
          </a:p>
          <a:p>
            <a:pPr marL="171450" indent="-171450">
              <a:lnSpc>
                <a:spcPct val="150000"/>
              </a:lnSpc>
              <a:buFont typeface="Wingdings" panose="05000000000000000000" pitchFamily="2" charset="2"/>
              <a:buChar char="v"/>
            </a:pPr>
            <a:r>
              <a:rPr lang="en-US" smtClean="0"/>
              <a:t>Đối thoại trực diện: m</a:t>
            </a:r>
            <a:r>
              <a:rPr lang="en-US" sz="1200" kern="1200" smtClean="0">
                <a:solidFill>
                  <a:schemeClr val="tx1"/>
                </a:solidFill>
                <a:effectLst/>
                <a:latin typeface="+mn-lt"/>
                <a:ea typeface="+mn-ea"/>
                <a:cs typeface="+mn-cs"/>
              </a:rPr>
              <a:t>ột số mô hình phát triển phần mềm dựa rất nhiều vào công việc giấy tờ, Agile</a:t>
            </a:r>
            <a:r>
              <a:rPr lang="en-US" sz="1200" kern="1200" baseline="0" smtClean="0">
                <a:solidFill>
                  <a:schemeClr val="tx1"/>
                </a:solidFill>
                <a:effectLst/>
                <a:latin typeface="+mn-lt"/>
                <a:ea typeface="+mn-ea"/>
                <a:cs typeface="+mn-cs"/>
              </a:rPr>
              <a:t> không phản đối các tàii liệu nhưng đánh giá cao hơn việc giao tiếp trực diện.</a:t>
            </a:r>
          </a:p>
          <a:p>
            <a:pPr marL="171450" indent="-171450">
              <a:lnSpc>
                <a:spcPct val="150000"/>
              </a:lnSpc>
              <a:buFont typeface="Wingdings" panose="05000000000000000000" pitchFamily="2" charset="2"/>
              <a:buChar char="v"/>
            </a:pPr>
            <a:r>
              <a:rPr lang="en-US" smtClean="0"/>
              <a:t>Phát triển dựa trên giá trị: nhóm</a:t>
            </a:r>
            <a:r>
              <a:rPr lang="en-US" baseline="0" smtClean="0"/>
              <a:t> Agile thường xuyên làm việc trực tiếp với khách hàng để biết yêu cầu nào quan trọng hơn, mang lại giá trị cao hơn cho dự án để tập trung phát triển và loại bỏ các công việc không cần thiết.</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11</a:t>
            </a:fld>
            <a:endParaRPr lang="en-US"/>
          </a:p>
        </p:txBody>
      </p:sp>
    </p:spTree>
    <p:extLst>
      <p:ext uri="{BB962C8B-B14F-4D97-AF65-F5344CB8AC3E}">
        <p14:creationId xmlns:p14="http://schemas.microsoft.com/office/powerpoint/2010/main" val="1150284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kern="1200" smtClean="0"/>
              <a:t>Agile là một tập hợp các nguyên tắc còn các</a:t>
            </a:r>
            <a:r>
              <a:rPr lang="en-US" kern="1200" baseline="0" smtClean="0"/>
              <a:t> phương pháp </a:t>
            </a:r>
            <a:r>
              <a:rPr lang="en-US" kern="1200" smtClean="0"/>
              <a:t>đưa ra những hướng dẫn cụ thể để</a:t>
            </a:r>
            <a:r>
              <a:rPr lang="en-US" kern="1200" baseline="0" smtClean="0"/>
              <a:t> </a:t>
            </a:r>
            <a:r>
              <a:rPr lang="en-US" kern="1200" smtClean="0"/>
              <a:t>chúng ta áp dụng, triển khai vào một dự án thực tế. </a:t>
            </a:r>
          </a:p>
          <a:p>
            <a:pPr marL="0" marR="0" indent="0" algn="l" defTabSz="914400" rtl="0" eaLnBrk="1" fontAlgn="auto" latinLnBrk="0" hangingPunct="1">
              <a:lnSpc>
                <a:spcPct val="100000"/>
              </a:lnSpc>
              <a:spcBef>
                <a:spcPts val="0"/>
              </a:spcBef>
              <a:spcAft>
                <a:spcPts val="0"/>
              </a:spcAft>
              <a:buClrTx/>
              <a:buSzTx/>
              <a:buFontTx/>
              <a:buNone/>
              <a:tabLst/>
              <a:defRPr/>
            </a:pPr>
            <a:r>
              <a:rPr lang="en-US" kern="1200" smtClean="0"/>
              <a:t>Agile</a:t>
            </a:r>
            <a:r>
              <a:rPr lang="en-US" kern="1200" baseline="0" smtClean="0"/>
              <a:t> có nhiều phương pháp trong đó Scrum được dùng nhiều nhất, vì vậy em quyết định tập trung nghiên nghiên cứu và phát triển ứng dụng theo phương pháp này.</a:t>
            </a:r>
            <a:endParaRPr lang="en-US" kern="120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kern="120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Agile</a:t>
            </a:r>
            <a:r>
              <a:rPr lang="en-US" baseline="0" smtClean="0"/>
              <a:t> yêu cầu giao tiếp trực diện và Scrum có các cuộc họp hàng ngày (daily metting). Agile yêu cầu việc lặp lại và phát triển tăng trường và Scrum có Sprint. Agile yêu cầu quản lí tiến trình thực nghiệm, Scrum có các buổi họp sơ kết Sprint, cải tiến Sprint từ đó thu thập dữ liệu và cải tiến chiến lược phát triển.</a:t>
            </a:r>
            <a:endParaRPr lang="en-US" smtClean="0"/>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12</a:t>
            </a:fld>
            <a:endParaRPr lang="en-US"/>
          </a:p>
        </p:txBody>
      </p:sp>
    </p:spTree>
    <p:extLst>
      <p:ext uri="{BB962C8B-B14F-4D97-AF65-F5344CB8AC3E}">
        <p14:creationId xmlns:p14="http://schemas.microsoft.com/office/powerpoint/2010/main" val="3090677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baseline="0" smtClean="0"/>
              <a:t>Muốn Scrum thành công thì thông tin liên quan tới quá trình phát triển sản phẩm phải thông suốt, rõ ràng. Từ đó đội ngũ xây dựng dự án mới có thể ra quyết định nâng cao giá trị công việc.</a:t>
            </a:r>
          </a:p>
          <a:p>
            <a:pPr marL="171450" indent="-171450">
              <a:buFont typeface="Wingdings" panose="05000000000000000000" pitchFamily="2" charset="2"/>
              <a:buChar char="v"/>
            </a:pPr>
            <a:r>
              <a:rPr lang="en-US" baseline="0" smtClean="0"/>
              <a:t>Người sử dụng Scrum phải thường xuyên thanh tra dự án để phát hiện những vấn đề bất thường.</a:t>
            </a:r>
          </a:p>
          <a:p>
            <a:pPr marL="171450" indent="-171450">
              <a:buFont typeface="Wingdings" panose="05000000000000000000" pitchFamily="2" charset="2"/>
              <a:buChar char="v"/>
            </a:pPr>
            <a:r>
              <a:rPr lang="en-US" baseline="0" smtClean="0"/>
              <a:t>Nếu quá trình thanh tra xác định vấn đề phát sinh có thể dẫn đến hậu quả nghiêm trọng, thì quy trình phải được điều chỉnh.</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13</a:t>
            </a:fld>
            <a:endParaRPr lang="en-US"/>
          </a:p>
        </p:txBody>
      </p:sp>
    </p:spTree>
    <p:extLst>
      <p:ext uri="{BB962C8B-B14F-4D97-AF65-F5344CB8AC3E}">
        <p14:creationId xmlns:p14="http://schemas.microsoft.com/office/powerpoint/2010/main" val="2364866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smtClean="0">
                <a:solidFill>
                  <a:srgbClr val="000000"/>
                </a:solidFill>
                <a:latin typeface="Verdana" pitchFamily="34" charset="0"/>
              </a:rPr>
              <a:t>Scrum chi đội</a:t>
            </a:r>
            <a:r>
              <a:rPr lang="en-US" altLang="en-US" sz="1200" baseline="0" smtClean="0">
                <a:solidFill>
                  <a:srgbClr val="000000"/>
                </a:solidFill>
                <a:latin typeface="Verdana" pitchFamily="34" charset="0"/>
              </a:rPr>
              <a:t> ngũ phát triển thành 3 vai trò:</a:t>
            </a:r>
            <a:endParaRPr lang="en-US" altLang="en-US" sz="1200" smtClean="0">
              <a:solidFill>
                <a:srgbClr val="000000"/>
              </a:solidFill>
              <a:latin typeface="Verdana"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smtClean="0">
                <a:solidFill>
                  <a:srgbClr val="000000"/>
                </a:solidFill>
                <a:latin typeface="Verdana" pitchFamily="34" charset="0"/>
              </a:rPr>
              <a:t>PRODUCT OWNER:  Là đại diện cho khách hàng</a:t>
            </a:r>
            <a:r>
              <a:rPr lang="en-US" altLang="en-US" sz="1200" smtClean="0">
                <a:solidFill>
                  <a:schemeClr val="tx1"/>
                </a:solidFill>
                <a:latin typeface="+mn-lt"/>
              </a:rPr>
              <a:t>,</a:t>
            </a:r>
            <a:r>
              <a:rPr lang="en-US" altLang="en-US" sz="1200" baseline="0" smtClean="0">
                <a:solidFill>
                  <a:schemeClr val="tx1"/>
                </a:solidFill>
                <a:latin typeface="+mn-lt"/>
              </a:rPr>
              <a:t> </a:t>
            </a:r>
            <a:r>
              <a:rPr lang="en-US" altLang="en-US" sz="1600" baseline="0" smtClean="0">
                <a:solidFill>
                  <a:srgbClr val="000000"/>
                </a:solidFill>
                <a:latin typeface="Verdana" pitchFamily="34" charset="0"/>
              </a:rPr>
              <a:t>q</a:t>
            </a:r>
            <a:r>
              <a:rPr lang="en-US" altLang="en-US" sz="1600" smtClean="0">
                <a:solidFill>
                  <a:srgbClr val="000000"/>
                </a:solidFill>
                <a:latin typeface="Verdana" pitchFamily="34" charset="0"/>
              </a:rPr>
              <a:t>uản lí yêu</a:t>
            </a:r>
            <a:r>
              <a:rPr lang="en-US" altLang="en-US" sz="1600" baseline="0" smtClean="0">
                <a:solidFill>
                  <a:srgbClr val="000000"/>
                </a:solidFill>
                <a:latin typeface="Verdana" pitchFamily="34" charset="0"/>
              </a:rPr>
              <a:t> cầu của sản phẩm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600" baseline="0" smtClean="0"/>
              <a:t>SCRUM MASTER: là người hiểu rõ Scrum, đảm bảo mọi người hiểu và áp dụng đúng Scrum</a:t>
            </a:r>
            <a:endParaRPr lang="en-US" altLang="en-US" sz="1600" smtClean="0">
              <a:solidFill>
                <a:srgbClr val="000000"/>
              </a:solidFill>
              <a:latin typeface="Verdana"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smtClean="0"/>
              <a:t>TEAM: </a:t>
            </a:r>
            <a:r>
              <a:rPr lang="en-US" altLang="en-US" sz="2000" baseline="0" smtClean="0"/>
              <a:t>tự tổ chức (</a:t>
            </a:r>
            <a:r>
              <a:rPr lang="en-US" sz="1200" kern="1200" smtClean="0">
                <a:solidFill>
                  <a:schemeClr val="tx1"/>
                </a:solidFill>
                <a:effectLst/>
                <a:latin typeface="+mn-lt"/>
                <a:ea typeface="+mn-ea"/>
                <a:cs typeface="+mn-cs"/>
              </a:rPr>
              <a:t>mức độ độc lập và trách nhiệm cao. Nhóm quyết định cam kết cái gì và làm như thế nào để hoàn thành tốt nhất cam kết đó</a:t>
            </a:r>
            <a:r>
              <a:rPr lang="en-US" altLang="en-US" sz="2000" baseline="0" smtClean="0"/>
              <a:t>), liên chức năng (</a:t>
            </a:r>
            <a:r>
              <a:rPr lang="en-US" sz="1200" kern="1200" smtClean="0">
                <a:solidFill>
                  <a:schemeClr val="tx1"/>
                </a:solidFill>
                <a:effectLst/>
                <a:latin typeface="+mn-lt"/>
                <a:ea typeface="+mn-ea"/>
                <a:cs typeface="+mn-cs"/>
              </a:rPr>
              <a:t>bao gồm tất cả các chuyên môn và kỹ năng cần thiết để đưa ra phần</a:t>
            </a:r>
            <a:r>
              <a:rPr lang="en-US" sz="1200" kern="1200" baseline="0" smtClean="0">
                <a:solidFill>
                  <a:schemeClr val="tx1"/>
                </a:solidFill>
                <a:effectLst/>
                <a:latin typeface="+mn-lt"/>
                <a:ea typeface="+mn-ea"/>
                <a:cs typeface="+mn-cs"/>
              </a:rPr>
              <a:t> tăng trưởng sau mỗi phân đoạn</a:t>
            </a:r>
            <a:r>
              <a:rPr lang="en-US" altLang="en-US" sz="2000" baseline="0" smtClean="0"/>
              <a:t>).</a:t>
            </a:r>
          </a:p>
        </p:txBody>
      </p:sp>
      <p:sp>
        <p:nvSpPr>
          <p:cNvPr id="4" name="Slide Number Placeholder 3"/>
          <p:cNvSpPr>
            <a:spLocks noGrp="1"/>
          </p:cNvSpPr>
          <p:nvPr>
            <p:ph type="sldNum" sz="quarter" idx="10"/>
          </p:nvPr>
        </p:nvSpPr>
        <p:spPr/>
        <p:txBody>
          <a:bodyPr/>
          <a:lstStyle/>
          <a:p>
            <a:fld id="{9708A7C2-DEB1-48DB-AFA5-4C0B0547ED1A}" type="slidenum">
              <a:rPr lang="en-US" smtClean="0"/>
              <a:t>14</a:t>
            </a:fld>
            <a:endParaRPr lang="en-US"/>
          </a:p>
        </p:txBody>
      </p:sp>
    </p:spTree>
    <p:extLst>
      <p:ext uri="{BB962C8B-B14F-4D97-AF65-F5344CB8AC3E}">
        <p14:creationId xmlns:p14="http://schemas.microsoft.com/office/powerpoint/2010/main" val="366875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Họp kế hoạch Sprint: </a:t>
            </a:r>
            <a:r>
              <a:rPr lang="en-US" sz="1200" kern="1200" smtClean="0">
                <a:solidFill>
                  <a:schemeClr val="tx1"/>
                </a:solidFill>
                <a:effectLst/>
                <a:latin typeface="+mn-lt"/>
                <a:ea typeface="+mn-ea"/>
                <a:cs typeface="+mn-cs"/>
              </a:rPr>
              <a:t>Họp lập kế hoạch Sprint được tổ chức trước khi bắt đầu mỗi Sprint </a:t>
            </a:r>
            <a:r>
              <a:rPr lang="en-US" sz="1200" kern="1200" smtClean="0">
                <a:solidFill>
                  <a:schemeClr val="tx1"/>
                </a:solidFill>
                <a:effectLst/>
                <a:latin typeface="+mn-lt"/>
                <a:ea typeface="+mn-ea"/>
                <a:cs typeface="+mn-cs"/>
              </a:rPr>
              <a:t>nhằm chỉ</a:t>
            </a:r>
            <a:r>
              <a:rPr lang="en-US" sz="1200" kern="1200" baseline="0" smtClean="0">
                <a:solidFill>
                  <a:schemeClr val="tx1"/>
                </a:solidFill>
                <a:effectLst/>
                <a:latin typeface="+mn-lt"/>
                <a:ea typeface="+mn-ea"/>
                <a:cs typeface="+mn-cs"/>
              </a:rPr>
              <a:t> ra</a:t>
            </a:r>
            <a:endParaRPr lang="en-US" sz="1200" kern="120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Sprint này</a:t>
            </a:r>
            <a:r>
              <a:rPr lang="en-US" sz="1200" kern="1200" baseline="0" smtClean="0">
                <a:solidFill>
                  <a:schemeClr val="tx1"/>
                </a:solidFill>
                <a:effectLst/>
                <a:latin typeface="+mn-lt"/>
                <a:ea typeface="+mn-ea"/>
                <a:cs typeface="+mn-cs"/>
              </a:rPr>
              <a:t> phải làm gì và làm sao để thực hiện nó</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baseline="0" smtClean="0">
                <a:solidFill>
                  <a:schemeClr val="tx1"/>
                </a:solidFill>
                <a:effectLst/>
                <a:latin typeface="+mn-lt"/>
                <a:ea typeface="+mn-ea"/>
                <a:cs typeface="+mn-cs"/>
              </a:rPr>
              <a:t>Làm sao để thực hiện nó.</a:t>
            </a:r>
            <a:endParaRPr lang="en-US" sz="1200" kern="1200" baseline="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Họp </a:t>
            </a:r>
            <a:r>
              <a:rPr lang="en-US" b="1" smtClean="0"/>
              <a:t>Scrum hàng ngày:</a:t>
            </a:r>
            <a:r>
              <a:rPr lang="en-US" b="1" baseline="0" smtClean="0"/>
              <a:t> </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Đ</a:t>
            </a:r>
            <a:r>
              <a:rPr lang="vi-VN" sz="1200" kern="1200" smtClean="0">
                <a:solidFill>
                  <a:schemeClr val="tx1"/>
                </a:solidFill>
                <a:effectLst/>
                <a:latin typeface="+mn-lt"/>
                <a:ea typeface="+mn-ea"/>
                <a:cs typeface="+mn-cs"/>
              </a:rPr>
              <a:t>ược đóng khung trong 15 phút để Team đồng bộ hóa các hoạt động của thành viên và lập kế hoạch cho 24 giờ tiếp theo</a:t>
            </a:r>
            <a:r>
              <a:rPr lang="en-US" sz="1200" kern="1200" smtClean="0">
                <a:solidFill>
                  <a:schemeClr val="tx1"/>
                </a:solidFill>
                <a:effectLst/>
                <a:latin typeface="+mn-lt"/>
                <a:ea typeface="+mn-ea"/>
                <a:cs typeface="+mn-cs"/>
              </a:rPr>
              <a:t>,</a:t>
            </a:r>
            <a:r>
              <a:rPr lang="en-US" sz="1200" kern="1200" baseline="0" smtClean="0">
                <a:solidFill>
                  <a:schemeClr val="tx1"/>
                </a:solidFill>
                <a:effectLst/>
                <a:latin typeface="+mn-lt"/>
                <a:ea typeface="+mn-ea"/>
                <a:cs typeface="+mn-cs"/>
              </a:rPr>
              <a:t> thường tổ chức tại cùng 1 địa điểm tại 1 thời điểm đã ấn định trước</a:t>
            </a:r>
            <a:endParaRPr lang="en-US" sz="1200" kern="1200" smtClean="0">
              <a:solidFill>
                <a:schemeClr val="tx1"/>
              </a:solidFill>
              <a:effectLst/>
              <a:latin typeface="+mn-lt"/>
              <a:ea typeface="+mn-ea"/>
              <a:cs typeface="+mn-cs"/>
            </a:endParaRPr>
          </a:p>
          <a:p>
            <a:pPr marL="628650" lvl="1" indent="-171450">
              <a:buFont typeface="Wingdings" panose="05000000000000000000" pitchFamily="2" charset="2"/>
              <a:buChar char="v"/>
            </a:pPr>
            <a:r>
              <a:rPr lang="vi-VN" sz="1200" kern="1200" smtClean="0">
                <a:solidFill>
                  <a:schemeClr val="tx1"/>
                </a:solidFill>
                <a:effectLst/>
                <a:latin typeface="+mn-lt"/>
                <a:ea typeface="+mn-ea"/>
                <a:cs typeface="+mn-cs"/>
              </a:rPr>
              <a:t>Trong suốt cuộc họp, mỗi thành viên Team giải thích rõ:</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Việc gì đã được thực hiện kể từ lần họp trước? </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Việc gì sẽ được hoàn thành trước buổi họp lần sau? </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Có vấn đề gì nảy sinh trong quá trình làm việc? </a:t>
            </a:r>
            <a:endParaRPr lang="en-US" sz="1200" kern="1200" smtClean="0">
              <a:solidFill>
                <a:schemeClr val="tx1"/>
              </a:solidFill>
              <a:effectLst/>
              <a:latin typeface="+mn-lt"/>
              <a:ea typeface="+mn-ea"/>
              <a:cs typeface="+mn-cs"/>
            </a:endParaRPr>
          </a:p>
          <a:p>
            <a:pPr lvl="2" hangingPunct="0"/>
            <a:endParaRPr lang="en-US" b="1"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Sơ kết Sprint: </a:t>
            </a:r>
            <a:r>
              <a:rPr lang="en-US" b="0" smtClean="0"/>
              <a:t>Được</a:t>
            </a:r>
            <a:r>
              <a:rPr lang="en-US" b="0" baseline="0" smtClean="0"/>
              <a:t> tổ chức khi Sprint kết thúc để rà </a:t>
            </a:r>
            <a:r>
              <a:rPr lang="en-US" b="0" baseline="0" smtClean="0"/>
              <a:t>soát </a:t>
            </a:r>
            <a:r>
              <a:rPr lang="en-US" b="0" baseline="0" smtClean="0"/>
              <a:t>lại phần tăng trưởng vừa làm ra</a:t>
            </a:r>
            <a:r>
              <a:rPr lang="en-US" sz="1200" kern="1200" smtClean="0">
                <a:solidFill>
                  <a:schemeClr val="tx1"/>
                </a:solidFill>
                <a:effectLst/>
                <a:latin typeface="+mn-lt"/>
                <a:ea typeface="+mn-ea"/>
                <a:cs typeface="+mn-cs"/>
              </a:rPr>
              <a:t>, và để thực hiện các biện pháp thích nghi nếu cần</a:t>
            </a:r>
            <a:r>
              <a:rPr lang="en-US" sz="1200" kern="1200" baseline="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sz="1200" kern="1200" baseline="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Cải tiến Sprint: </a:t>
            </a:r>
            <a:r>
              <a:rPr lang="en-US" sz="1200" kern="1200" smtClean="0">
                <a:solidFill>
                  <a:schemeClr val="tx1"/>
                </a:solidFill>
                <a:effectLst/>
                <a:latin typeface="+mn-lt"/>
                <a:ea typeface="+mn-ea"/>
                <a:cs typeface="+mn-cs"/>
              </a:rPr>
              <a:t>được tổ chức ngay sau Sơ kết Sprint và trước khi cuộc Họp Kế hoạch Sprint tiếp theo diễn ra</a:t>
            </a:r>
            <a:r>
              <a:rPr lang="en-US" sz="1200" kern="1200" baseline="0" smtClean="0">
                <a:solidFill>
                  <a:schemeClr val="tx1"/>
                </a:solidFill>
                <a:effectLst/>
                <a:latin typeface="+mn-lt"/>
                <a:ea typeface="+mn-ea"/>
                <a:cs typeface="+mn-cs"/>
              </a:rPr>
              <a:t> và </a:t>
            </a:r>
            <a:r>
              <a:rPr lang="en-US" sz="1200" kern="1200" smtClean="0">
                <a:solidFill>
                  <a:schemeClr val="tx1"/>
                </a:solidFill>
                <a:effectLst/>
                <a:latin typeface="+mn-lt"/>
                <a:ea typeface="+mn-ea"/>
                <a:cs typeface="+mn-cs"/>
              </a:rPr>
              <a:t>là cơ hội để Nhóm Scrum tự thanh tra và đưa ra các cải tiến cho Sprint tiếp theo.</a:t>
            </a:r>
            <a:endParaRPr lang="en-US" b="1" smtClean="0"/>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16</a:t>
            </a:fld>
            <a:endParaRPr lang="en-US"/>
          </a:p>
        </p:txBody>
      </p:sp>
    </p:spTree>
    <p:extLst>
      <p:ext uri="{BB962C8B-B14F-4D97-AF65-F5344CB8AC3E}">
        <p14:creationId xmlns:p14="http://schemas.microsoft.com/office/powerpoint/2010/main" val="1270238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Bước 1:</a:t>
            </a:r>
            <a:r>
              <a:rPr lang="en-US" sz="1200" kern="1200" smtClean="0">
                <a:solidFill>
                  <a:schemeClr val="tx1"/>
                </a:solidFill>
                <a:effectLst/>
                <a:latin typeface="+mn-lt"/>
                <a:ea typeface="+mn-ea"/>
                <a:cs typeface="+mn-cs"/>
              </a:rPr>
              <a:t> Product Owner đưa ra danh sách các chức năng (User Story) được sắp xếp theo độ quan trọng.</a:t>
            </a:r>
          </a:p>
          <a:p>
            <a:r>
              <a:rPr lang="en-US" sz="1200" b="1" kern="1200" smtClean="0">
                <a:solidFill>
                  <a:schemeClr val="tx1"/>
                </a:solidFill>
                <a:effectLst/>
                <a:latin typeface="+mn-lt"/>
                <a:ea typeface="+mn-ea"/>
                <a:cs typeface="+mn-cs"/>
              </a:rPr>
              <a:t>Bước 2:</a:t>
            </a:r>
            <a:r>
              <a:rPr lang="en-US" sz="1200" kern="1200" smtClean="0">
                <a:solidFill>
                  <a:schemeClr val="tx1"/>
                </a:solidFill>
                <a:effectLst/>
                <a:latin typeface="+mn-lt"/>
                <a:ea typeface="+mn-ea"/>
                <a:cs typeface="+mn-cs"/>
              </a:rPr>
              <a:t> Bắt đầu mỗi Sprint, nhóm Scrum sẽ tiến hàng cuộc họp kế hoạch Sprint.</a:t>
            </a:r>
          </a:p>
          <a:p>
            <a:pPr lvl="0"/>
            <a:r>
              <a:rPr lang="en-US" sz="1200" kern="1200" smtClean="0">
                <a:solidFill>
                  <a:schemeClr val="tx1"/>
                </a:solidFill>
                <a:effectLst/>
                <a:latin typeface="+mn-lt"/>
                <a:ea typeface="+mn-ea"/>
                <a:cs typeface="+mn-cs"/>
              </a:rPr>
              <a:t>Team sẽ chọn ra các User Story để thực hiện trong Sprint.</a:t>
            </a:r>
          </a:p>
          <a:p>
            <a:pPr lvl="0"/>
            <a:r>
              <a:rPr lang="en-US" sz="1200" kern="1200" smtClean="0">
                <a:solidFill>
                  <a:schemeClr val="tx1"/>
                </a:solidFill>
                <a:effectLst/>
                <a:latin typeface="+mn-lt"/>
                <a:ea typeface="+mn-ea"/>
                <a:cs typeface="+mn-cs"/>
              </a:rPr>
              <a:t>Phân chia các User Story thành các Task.</a:t>
            </a:r>
          </a:p>
          <a:p>
            <a:pPr lvl="0"/>
            <a:r>
              <a:rPr lang="en-US" sz="1200" kern="1200" smtClean="0">
                <a:solidFill>
                  <a:schemeClr val="tx1"/>
                </a:solidFill>
                <a:effectLst/>
                <a:latin typeface="+mn-lt"/>
                <a:ea typeface="+mn-ea"/>
                <a:cs typeface="+mn-cs"/>
              </a:rPr>
              <a:t>Kết quả của bước này là một bản Sprint Backlog gồm danh sách các User Story sẽ được thực hiện trong Sprint cùng các Task của nó.</a:t>
            </a:r>
          </a:p>
          <a:p>
            <a:r>
              <a:rPr lang="en-US" sz="1200" b="1" kern="1200" smtClean="0">
                <a:solidFill>
                  <a:schemeClr val="tx1"/>
                </a:solidFill>
                <a:effectLst/>
                <a:latin typeface="+mn-lt"/>
                <a:ea typeface="+mn-ea"/>
                <a:cs typeface="+mn-cs"/>
              </a:rPr>
              <a:t>Bước 3:</a:t>
            </a:r>
            <a:r>
              <a:rPr lang="en-US" sz="1200" kern="1200" smtClean="0">
                <a:solidFill>
                  <a:schemeClr val="tx1"/>
                </a:solidFill>
                <a:effectLst/>
                <a:latin typeface="+mn-lt"/>
                <a:ea typeface="+mn-ea"/>
                <a:cs typeface="+mn-cs"/>
              </a:rPr>
              <a:t> Mỗi ngày Team tổ chức họp hàng ngày.</a:t>
            </a:r>
          </a:p>
          <a:p>
            <a:r>
              <a:rPr lang="en-US" sz="1200" b="1" kern="1200" smtClean="0">
                <a:solidFill>
                  <a:schemeClr val="tx1"/>
                </a:solidFill>
                <a:effectLst/>
                <a:latin typeface="+mn-lt"/>
                <a:ea typeface="+mn-ea"/>
                <a:cs typeface="+mn-cs"/>
              </a:rPr>
              <a:t>Bước 4:</a:t>
            </a:r>
            <a:r>
              <a:rPr lang="en-US" sz="1200" kern="1200" smtClean="0">
                <a:solidFill>
                  <a:schemeClr val="tx1"/>
                </a:solidFill>
                <a:effectLst/>
                <a:latin typeface="+mn-lt"/>
                <a:ea typeface="+mn-ea"/>
                <a:cs typeface="+mn-cs"/>
              </a:rPr>
              <a:t> Trước khi Sprint kết thúc, nhóm Scrum tiến hành họp sơ kết Sprint với các bên liên quan, trình bày về những việc đã làm, giới thiệu kết quả, xem xét lại những việc chưa hoàn thành.</a:t>
            </a:r>
          </a:p>
          <a:p>
            <a:r>
              <a:rPr lang="en-US" sz="1200" b="1" kern="1200" smtClean="0">
                <a:solidFill>
                  <a:schemeClr val="tx1"/>
                </a:solidFill>
                <a:effectLst/>
                <a:latin typeface="+mn-lt"/>
                <a:ea typeface="+mn-ea"/>
                <a:cs typeface="+mn-cs"/>
              </a:rPr>
              <a:t>Bước 5:</a:t>
            </a:r>
            <a:r>
              <a:rPr lang="en-US" sz="1200" kern="1200" smtClean="0">
                <a:solidFill>
                  <a:schemeClr val="tx1"/>
                </a:solidFill>
                <a:effectLst/>
                <a:latin typeface="+mn-lt"/>
                <a:ea typeface="+mn-ea"/>
                <a:cs typeface="+mn-cs"/>
              </a:rPr>
              <a:t> Tiếp theo, nhóm Scrum sẽ tổ chức cuộc họp cải tiến Sprint. Mọi người xem xét lại Sprint vừa diễn ra và nhận phản hồi, ý tưởng để cải tiến trong Sprint tiếp theo.</a:t>
            </a:r>
          </a:p>
          <a:p>
            <a:r>
              <a:rPr lang="en-US" sz="1200" kern="1200" smtClean="0">
                <a:solidFill>
                  <a:schemeClr val="tx1"/>
                </a:solidFill>
                <a:effectLst/>
                <a:latin typeface="+mn-lt"/>
                <a:ea typeface="+mn-ea"/>
                <a:cs typeface="+mn-cs"/>
              </a:rPr>
              <a:t>Sau khi kết thúc Sprint thì Product Owner sẽ cập nhật lại sự thay đổi trong User story. Lúc này đội ngũ phát triển đã sẵn dàng để bắt đầu Sprint tiếp theo. Quy trình này cứ lặp đi lặp lại cho đến khi hoàn thành tất cả các yêu cầu của khách hàng.</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17</a:t>
            </a:fld>
            <a:endParaRPr lang="en-US"/>
          </a:p>
        </p:txBody>
      </p:sp>
    </p:spTree>
    <p:extLst>
      <p:ext uri="{BB962C8B-B14F-4D97-AF65-F5344CB8AC3E}">
        <p14:creationId xmlns:p14="http://schemas.microsoft.com/office/powerpoint/2010/main" val="4106698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Công</a:t>
            </a:r>
            <a:r>
              <a:rPr lang="en-US" baseline="0" smtClean="0"/>
              <a:t> cụ được xây dựng là một website tuân theo mô hình MVC sử dụng ngôn ngữ lập trinh PHP với framework Laravel và hệ quản trị CSDL Mysql. Ngoài ra em còn sử dụng thêm công nghệ HTML5 WebSocket để biến ứng dụng thành 1 ứng dụng thời gian thực.</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19</a:t>
            </a:fld>
            <a:endParaRPr lang="en-US"/>
          </a:p>
        </p:txBody>
      </p:sp>
    </p:spTree>
    <p:extLst>
      <p:ext uri="{BB962C8B-B14F-4D97-AF65-F5344CB8AC3E}">
        <p14:creationId xmlns:p14="http://schemas.microsoft.com/office/powerpoint/2010/main" val="3580620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Người</a:t>
            </a:r>
            <a:r>
              <a:rPr lang="en-US" baseline="0" smtClean="0"/>
              <a:t> dùng muốn sử dụng công cụ bắt buộc phải đăng nhập và sau đó chọn project muốn làm việc trên đó. Tại vì việc phân quyền, danh sách sprint, story… đều riêng với từng project.</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20</a:t>
            </a:fld>
            <a:endParaRPr lang="en-US"/>
          </a:p>
        </p:txBody>
      </p:sp>
    </p:spTree>
    <p:extLst>
      <p:ext uri="{BB962C8B-B14F-4D97-AF65-F5344CB8AC3E}">
        <p14:creationId xmlns:p14="http://schemas.microsoft.com/office/powerpoint/2010/main" val="3528924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Cơ</a:t>
            </a:r>
            <a:r>
              <a:rPr lang="en-US" baseline="0" smtClean="0"/>
              <a:t> sở dữ liệu bao gồm 16 bảng</a:t>
            </a:r>
          </a:p>
          <a:p>
            <a:r>
              <a:rPr lang="en-US" baseline="0" smtClean="0"/>
              <a:t>Các bảng project, story, sprint, team, user chứa thông tin các đối tượng trong Scrum</a:t>
            </a:r>
          </a:p>
          <a:p>
            <a:r>
              <a:rPr lang="en-US" baseline="0" smtClean="0"/>
              <a:t>Các bảng role, permission cho việc phân quyền</a:t>
            </a:r>
          </a:p>
          <a:p>
            <a:r>
              <a:rPr lang="en-US" baseline="0" smtClean="0"/>
              <a:t>Bảng coment cho việc bình luận và bảng Activity chứa thông tin thao tác lên đối tượng.</a:t>
            </a:r>
          </a:p>
          <a:p>
            <a:r>
              <a:rPr lang="en-US" baseline="0" smtClean="0"/>
              <a:t>Chi tiết các bảng thầy cô có thể xem trong báo cáo.</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21</a:t>
            </a:fld>
            <a:endParaRPr lang="en-US"/>
          </a:p>
        </p:txBody>
      </p:sp>
    </p:spTree>
    <p:extLst>
      <p:ext uri="{BB962C8B-B14F-4D97-AF65-F5344CB8AC3E}">
        <p14:creationId xmlns:p14="http://schemas.microsoft.com/office/powerpoint/2010/main" val="284086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Bài</a:t>
            </a:r>
            <a:r>
              <a:rPr lang="en-US" baseline="0" smtClean="0"/>
              <a:t> thuyết trình của em gồm có 5 phần sau. Sau khi giới thiệu sơ bộ về đề tài em xin phép trình bày về cơ sở lý thuyết bao gồm lý thuyết về mô hình Agile và phương pháp Scrum (phương pháp mà em tập trung nghiên cứu). Tiếp theo em sẽ trình bày về quá trình xây dựng công cụ, demo, kết luận và nguồn tài liệu tham khảo.</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2</a:t>
            </a:fld>
            <a:endParaRPr lang="en-US"/>
          </a:p>
        </p:txBody>
      </p:sp>
    </p:spTree>
    <p:extLst>
      <p:ext uri="{BB962C8B-B14F-4D97-AF65-F5344CB8AC3E}">
        <p14:creationId xmlns:p14="http://schemas.microsoft.com/office/powerpoint/2010/main" val="664413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Wingdings" panose="05000000000000000000" pitchFamily="2" charset="2"/>
              <a:buChar char="v"/>
            </a:pPr>
            <a:r>
              <a:rPr lang="en-US" smtClean="0"/>
              <a:t>Các</a:t>
            </a:r>
            <a:r>
              <a:rPr lang="en-US" baseline="0" smtClean="0"/>
              <a:t> phương pháp truyền thống tiêu biểu là waterfall chia quá trình phát triền thành từng giai đoạn tách biệt, giai đoạn này nối tiếp giai đoạn kia..Phương pháp này có vần đề là s</a:t>
            </a:r>
            <a:r>
              <a:rPr lang="en-US" smtClean="0"/>
              <a:t>ản phẩm</a:t>
            </a:r>
            <a:r>
              <a:rPr lang="en-US" baseline="0" smtClean="0"/>
              <a:t> làm ra đến cuối chu kì phát triển sản phẩm mới được chuyển giao cho người dùng từ đó thiếu phản hồi từ người dùng từ đó không đáp ứng được nhu yêu cầu thực sự của người dùng nên các dự án thường có tỉ lệ thất bại cao.</a:t>
            </a:r>
          </a:p>
          <a:p>
            <a:pPr marL="228600" indent="-228600">
              <a:buFont typeface="Wingdings" panose="05000000000000000000" pitchFamily="2" charset="2"/>
              <a:buChar char="v"/>
            </a:pPr>
            <a:r>
              <a:rPr lang="en-US" baseline="0" smtClean="0"/>
              <a:t>Agile cùng các phương pháp của nó theo hướng tiếp cận mới tạo ra những thay đổi rất lớn, làm tăng số lượng các dự án thành công lên rất nhiều. Thầy cô có thể xem tại biểu đồ sau, Agile giúp tăng gấp 3 lần các dự án thành công.</a:t>
            </a:r>
          </a:p>
          <a:p>
            <a:pPr marL="228600" indent="-228600">
              <a:buFont typeface="Wingdings" panose="05000000000000000000" pitchFamily="2" charset="2"/>
              <a:buChar char="v"/>
            </a:pPr>
            <a:r>
              <a:rPr lang="en-US" baseline="0" smtClean="0"/>
              <a:t>Với nhiều khả năng mang lại mức độ thành công cao cho các dự án, Agile đang được các công ty áp dụng rất nhiều trên thế giới và tại Việt Nam đang được ngày càng nhiều công ty sử dụng.</a:t>
            </a:r>
          </a:p>
        </p:txBody>
      </p:sp>
      <p:sp>
        <p:nvSpPr>
          <p:cNvPr id="4" name="Slide Number Placeholder 3"/>
          <p:cNvSpPr>
            <a:spLocks noGrp="1"/>
          </p:cNvSpPr>
          <p:nvPr>
            <p:ph type="sldNum" sz="quarter" idx="10"/>
          </p:nvPr>
        </p:nvSpPr>
        <p:spPr/>
        <p:txBody>
          <a:bodyPr/>
          <a:lstStyle/>
          <a:p>
            <a:fld id="{9708A7C2-DEB1-48DB-AFA5-4C0B0547ED1A}" type="slidenum">
              <a:rPr lang="en-US" smtClean="0"/>
              <a:t>3</a:t>
            </a:fld>
            <a:endParaRPr lang="en-US"/>
          </a:p>
        </p:txBody>
      </p:sp>
    </p:spTree>
    <p:extLst>
      <p:ext uri="{BB962C8B-B14F-4D97-AF65-F5344CB8AC3E}">
        <p14:creationId xmlns:p14="http://schemas.microsoft.com/office/powerpoint/2010/main" val="334402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Việc</a:t>
            </a:r>
            <a:r>
              <a:rPr lang="en-US" baseline="0" smtClean="0"/>
              <a:t> áp dụng Agile thủ công bằng giấy bút sẽ gặp nhiều khó khăn sau</a:t>
            </a:r>
          </a:p>
          <a:p>
            <a:r>
              <a:rPr lang="en-US" baseline="0" smtClean="0"/>
              <a:t>Khi lưu trữ thông tin dự án đã và đang thực hiện, đồng thời việc tìm lại thông tin khi cần thiết cũng gặp không ít khó khăn.</a:t>
            </a:r>
          </a:p>
          <a:p>
            <a:r>
              <a:rPr lang="en-US" baseline="0" smtClean="0"/>
              <a:t>Việc theo dõi cập nhật tiến độ dự án phải thực hiện bằng tay thì chậm trễ, từ đó thông tin về dự án thiếu tính cập nhật</a:t>
            </a:r>
          </a:p>
          <a:p>
            <a:r>
              <a:rPr lang="en-US" baseline="0" smtClean="0"/>
              <a:t>So với một công cụ quản lí với các tính năng thống kê, báo cáo thì việc phải thực hiện thủ công vừa mệt mỏi vừa tốn rất nhiều thời gian.</a:t>
            </a:r>
          </a:p>
          <a:p>
            <a:r>
              <a:rPr lang="en-US" baseline="0" smtClean="0"/>
              <a:t>Hạn chế về không gian: Mỗi đội phải có 1 không gian bố trí tất cả công việc của các thành viên trong dự án, với 1 công ty nhỏ thì có thể  dẫn đến thiếu không gian.</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4</a:t>
            </a:fld>
            <a:endParaRPr lang="en-US"/>
          </a:p>
        </p:txBody>
      </p:sp>
    </p:spTree>
    <p:extLst>
      <p:ext uri="{BB962C8B-B14F-4D97-AF65-F5344CB8AC3E}">
        <p14:creationId xmlns:p14="http://schemas.microsoft.com/office/powerpoint/2010/main" val="3770665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Tổng</a:t>
            </a:r>
            <a:r>
              <a:rPr lang="en-US" baseline="0" smtClean="0"/>
              <a:t> hợp những vấn đề trên, mục tiêu của em khi thực hiện đề tài này là nghiên cứu nắm bắt mô hình Agile và 1 phương pháp rất phổ biến của nó là Scrum. Đồng thời, từ những kiến thức tìm hiểu được, xây dựng công cụ quản lí dự án theo Agile áp dụng phương pháp Scrum.</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5</a:t>
            </a:fld>
            <a:endParaRPr lang="en-US"/>
          </a:p>
        </p:txBody>
      </p:sp>
    </p:spTree>
    <p:extLst>
      <p:ext uri="{BB962C8B-B14F-4D97-AF65-F5344CB8AC3E}">
        <p14:creationId xmlns:p14="http://schemas.microsoft.com/office/powerpoint/2010/main" val="3432272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Để tìm hiểu vì sao Agile lại mang nhiều thành công như vậy, em xin phép trình bày về lý thuyết của nó. Đầu tiên, Agile là gì?</a:t>
            </a:r>
          </a:p>
          <a:p>
            <a:r>
              <a:rPr lang="en-US" baseline="0" smtClean="0"/>
              <a:t>Agile bao gồm tuyên ngôn Agile là cô đọng nhất những gì mà triết lý Agile hướng tới. </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6</a:t>
            </a:fld>
            <a:endParaRPr lang="en-US"/>
          </a:p>
        </p:txBody>
      </p:sp>
    </p:spTree>
    <p:extLst>
      <p:ext uri="{BB962C8B-B14F-4D97-AF65-F5344CB8AC3E}">
        <p14:creationId xmlns:p14="http://schemas.microsoft.com/office/powerpoint/2010/main" val="700035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Tuyên ngôn đầu tiền: …  Đó nhân tố để nhóm làm việc hiệu quả cao. Để tạo điều kiện cho truyền thông trong nhóm, các phương pháp Agile thường xuyên sử dụng các quy trình thanh tra và thích nghi thông qua các cuộc họp (ví dụ như với Scrum là daily meeting, họp kế hoạch sprint, họp sơ kết sprint, họp cải tiến sprint)</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7</a:t>
            </a:fld>
            <a:endParaRPr lang="en-US"/>
          </a:p>
        </p:txBody>
      </p:sp>
    </p:spTree>
    <p:extLst>
      <p:ext uri="{BB962C8B-B14F-4D97-AF65-F5344CB8AC3E}">
        <p14:creationId xmlns:p14="http://schemas.microsoft.com/office/powerpoint/2010/main" val="3627059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Phần mềm chạy tốt là 1 trong những điểm nổi bật nhất mà các phương pháp Agile mang lại. Tất cả các phương pháp theo Agile nhấn mạnh tới việc cung cấp 1 phần nhỏ của sản phẩm phần mềm chạy tốt tới khách hàng trong 1 khoản thời gian nhất định và từ từ tích hợp lại thành sản phẩm hoàn chỉnh thỏa mãn tất cả nhu cầu của khách hàng.</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8</a:t>
            </a:fld>
            <a:endParaRPr lang="en-US"/>
          </a:p>
        </p:txBody>
      </p:sp>
    </p:spTree>
    <p:extLst>
      <p:ext uri="{BB962C8B-B14F-4D97-AF65-F5344CB8AC3E}">
        <p14:creationId xmlns:p14="http://schemas.microsoft.com/office/powerpoint/2010/main" val="187203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Agile nhấn mạnh rằng: việc khách hàng tham gia vào đội ngũ phát triển, thường xuyên cung cấp các thông tin phản hồi dựa vào việc chuyển giao từng phần nhỏ của dự án đã giúp các dự án hoàn thành đúng với yêu cầu của khách hàng hơn.</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9</a:t>
            </a:fld>
            <a:endParaRPr lang="en-US"/>
          </a:p>
        </p:txBody>
      </p:sp>
    </p:spTree>
    <p:extLst>
      <p:ext uri="{BB962C8B-B14F-4D97-AF65-F5344CB8AC3E}">
        <p14:creationId xmlns:p14="http://schemas.microsoft.com/office/powerpoint/2010/main" val="1142872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 name="Rectangle 18"/>
          <p:cNvSpPr>
            <a:spLocks noChangeArrowheads="1"/>
          </p:cNvSpPr>
          <p:nvPr/>
        </p:nvSpPr>
        <p:spPr bwMode="white">
          <a:xfrm>
            <a:off x="0" y="4638675"/>
            <a:ext cx="9144000" cy="2219325"/>
          </a:xfrm>
          <a:prstGeom prst="rect">
            <a:avLst/>
          </a:prstGeom>
          <a:solidFill>
            <a:schemeClr val="folHlink">
              <a:alpha val="31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Rectangle 19"/>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sp>
        <p:nvSpPr>
          <p:cNvPr id="3093"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4"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5"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pPr lvl="0"/>
            <a:r>
              <a:rPr lang="en-US" altLang="en-US" noProof="0" smtClean="0"/>
              <a:t>Click to edit Master subtitle style</a:t>
            </a:r>
          </a:p>
        </p:txBody>
      </p:sp>
      <p:sp>
        <p:nvSpPr>
          <p:cNvPr id="3076" name="Rectangle 4"/>
          <p:cNvSpPr>
            <a:spLocks noGrp="1" noChangeArrowheads="1"/>
          </p:cNvSpPr>
          <p:nvPr>
            <p:ph type="dt" sz="half" idx="2"/>
          </p:nvPr>
        </p:nvSpPr>
        <p:spPr>
          <a:xfrm>
            <a:off x="3352800" y="6553200"/>
            <a:ext cx="2133600" cy="152400"/>
          </a:xfrm>
        </p:spPr>
        <p:txBody>
          <a:bodyPr/>
          <a:lstStyle>
            <a:lvl1pPr algn="r">
              <a:defRPr sz="1000">
                <a:solidFill>
                  <a:schemeClr val="tx2"/>
                </a:solidFill>
                <a:latin typeface="+mn-lt"/>
              </a:defRPr>
            </a:lvl1pPr>
          </a:lstStyle>
          <a:p>
            <a:endParaRPr lang="en-US" altLang="en-US"/>
          </a:p>
        </p:txBody>
      </p:sp>
      <p:sp>
        <p:nvSpPr>
          <p:cNvPr id="3077" name="Rectangle 5"/>
          <p:cNvSpPr>
            <a:spLocks noGrp="1" noChangeArrowheads="1"/>
          </p:cNvSpPr>
          <p:nvPr>
            <p:ph type="ftr" sz="quarter" idx="3"/>
          </p:nvPr>
        </p:nvSpPr>
        <p:spPr>
          <a:xfrm>
            <a:off x="304800" y="6477000"/>
            <a:ext cx="2590800" cy="228600"/>
          </a:xfrm>
        </p:spPr>
        <p:txBody>
          <a:bodyPr/>
          <a:lstStyle>
            <a:lvl1pPr algn="ctr">
              <a:defRPr sz="1200">
                <a:solidFill>
                  <a:schemeClr val="tx2"/>
                </a:solidFill>
                <a:latin typeface="Arial" charset="0"/>
              </a:defRPr>
            </a:lvl1pPr>
          </a:lstStyle>
          <a:p>
            <a:endParaRPr lang="en-US" altLang="en-US"/>
          </a:p>
        </p:txBody>
      </p:sp>
      <p:sp>
        <p:nvSpPr>
          <p:cNvPr id="3078" name="Rectangle 6"/>
          <p:cNvSpPr>
            <a:spLocks noGrp="1" noChangeArrowheads="1"/>
          </p:cNvSpPr>
          <p:nvPr>
            <p:ph type="sldNum" sz="quarter" idx="4"/>
          </p:nvPr>
        </p:nvSpPr>
        <p:spPr>
          <a:xfrm>
            <a:off x="8210550" y="6467475"/>
            <a:ext cx="533400" cy="244475"/>
          </a:xfrm>
        </p:spPr>
        <p:txBody>
          <a:bodyPr/>
          <a:lstStyle>
            <a:lvl1pPr>
              <a:defRPr sz="1200">
                <a:latin typeface="Arial" charset="0"/>
              </a:defRPr>
            </a:lvl1pPr>
          </a:lstStyle>
          <a:p>
            <a:fld id="{7163839C-0759-4BFD-B771-A8CAA00DD1FA}" type="slidenum">
              <a:rPr lang="en-US" altLang="en-US"/>
              <a:pPr/>
              <a:t>‹#›</a:t>
            </a:fld>
            <a:endParaRPr lang="en-US" altLang="en-US"/>
          </a:p>
        </p:txBody>
      </p:sp>
      <p:sp>
        <p:nvSpPr>
          <p:cNvPr id="3086" name="Text Box 14"/>
          <p:cNvSpPr txBox="1">
            <a:spLocks noChangeArrowheads="1"/>
          </p:cNvSpPr>
          <p:nvPr/>
        </p:nvSpPr>
        <p:spPr bwMode="auto">
          <a:xfrm>
            <a:off x="304800" y="2286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1">
                <a:solidFill>
                  <a:schemeClr val="tx2"/>
                </a:solidFill>
                <a:latin typeface="Verdana" pitchFamily="34" charset="0"/>
              </a:rPr>
              <a:t>LOGO</a:t>
            </a:r>
          </a:p>
        </p:txBody>
      </p:sp>
      <p:grpSp>
        <p:nvGrpSpPr>
          <p:cNvPr id="3188" name="Group 116"/>
          <p:cNvGrpSpPr>
            <a:grpSpLocks/>
          </p:cNvGrpSpPr>
          <p:nvPr/>
        </p:nvGrpSpPr>
        <p:grpSpPr bwMode="auto">
          <a:xfrm>
            <a:off x="190500" y="2324100"/>
            <a:ext cx="3276600" cy="3314700"/>
            <a:chOff x="120" y="1464"/>
            <a:chExt cx="2064" cy="2088"/>
          </a:xfrm>
        </p:grpSpPr>
        <p:sp>
          <p:nvSpPr>
            <p:cNvPr id="3185"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6"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7"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0E8C1783-82B4-43EF-BF99-93F8D3FEB4BD}" type="slidenum">
              <a:rPr lang="en-US" altLang="en-US"/>
              <a:pPr/>
              <a:t>‹#›</a:t>
            </a:fld>
            <a:endParaRPr lang="en-US" altLang="en-US"/>
          </a:p>
        </p:txBody>
      </p:sp>
    </p:spTree>
    <p:extLst>
      <p:ext uri="{BB962C8B-B14F-4D97-AF65-F5344CB8AC3E}">
        <p14:creationId xmlns:p14="http://schemas.microsoft.com/office/powerpoint/2010/main" val="99762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1B5EF6E2-68E0-4126-8E48-B352AD399454}" type="slidenum">
              <a:rPr lang="en-US" altLang="en-US"/>
              <a:pPr/>
              <a:t>‹#›</a:t>
            </a:fld>
            <a:endParaRPr lang="en-US" altLang="en-US"/>
          </a:p>
        </p:txBody>
      </p:sp>
    </p:spTree>
    <p:extLst>
      <p:ext uri="{BB962C8B-B14F-4D97-AF65-F5344CB8AC3E}">
        <p14:creationId xmlns:p14="http://schemas.microsoft.com/office/powerpoint/2010/main" val="206224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lt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DFB6FB89-479C-4BAD-BE03-E0CD3994B83D}" type="slidenum">
              <a:rPr lang="en-US" altLang="en-US"/>
              <a:pPr/>
              <a:t>‹#›</a:t>
            </a:fld>
            <a:endParaRPr lang="en-US" altLang="en-US"/>
          </a:p>
        </p:txBody>
      </p:sp>
    </p:spTree>
    <p:extLst>
      <p:ext uri="{BB962C8B-B14F-4D97-AF65-F5344CB8AC3E}">
        <p14:creationId xmlns:p14="http://schemas.microsoft.com/office/powerpoint/2010/main" val="3197879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lt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74C5B8A9-D49C-49FD-9778-4AE9E8EFC882}" type="slidenum">
              <a:rPr lang="en-US" altLang="en-US"/>
              <a:pPr/>
              <a:t>‹#›</a:t>
            </a:fld>
            <a:endParaRPr lang="en-US" altLang="en-US"/>
          </a:p>
        </p:txBody>
      </p:sp>
    </p:spTree>
    <p:extLst>
      <p:ext uri="{BB962C8B-B14F-4D97-AF65-F5344CB8AC3E}">
        <p14:creationId xmlns:p14="http://schemas.microsoft.com/office/powerpoint/2010/main" val="270927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CA0DD603-B412-4927-A8F7-5A74B360EDB7}" type="slidenum">
              <a:rPr lang="en-US" altLang="en-US"/>
              <a:pPr/>
              <a:t>‹#›</a:t>
            </a:fld>
            <a:endParaRPr lang="en-US" altLang="en-US"/>
          </a:p>
        </p:txBody>
      </p:sp>
    </p:spTree>
    <p:extLst>
      <p:ext uri="{BB962C8B-B14F-4D97-AF65-F5344CB8AC3E}">
        <p14:creationId xmlns:p14="http://schemas.microsoft.com/office/powerpoint/2010/main" val="115800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209A937C-A54B-4EE3-BA53-57E8A35E02BF}" type="slidenum">
              <a:rPr lang="en-US" altLang="en-US"/>
              <a:pPr/>
              <a:t>‹#›</a:t>
            </a:fld>
            <a:endParaRPr lang="en-US" altLang="en-US"/>
          </a:p>
        </p:txBody>
      </p:sp>
    </p:spTree>
    <p:extLst>
      <p:ext uri="{BB962C8B-B14F-4D97-AF65-F5344CB8AC3E}">
        <p14:creationId xmlns:p14="http://schemas.microsoft.com/office/powerpoint/2010/main" val="144993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EA82D70E-FD91-4386-ACD1-0D99D9B3B325}" type="slidenum">
              <a:rPr lang="en-US" altLang="en-US"/>
              <a:pPr/>
              <a:t>‹#›</a:t>
            </a:fld>
            <a:endParaRPr lang="en-US" altLang="en-US"/>
          </a:p>
        </p:txBody>
      </p:sp>
    </p:spTree>
    <p:extLst>
      <p:ext uri="{BB962C8B-B14F-4D97-AF65-F5344CB8AC3E}">
        <p14:creationId xmlns:p14="http://schemas.microsoft.com/office/powerpoint/2010/main" val="279499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www.themegallery.com</a:t>
            </a:r>
          </a:p>
        </p:txBody>
      </p:sp>
      <p:sp>
        <p:nvSpPr>
          <p:cNvPr id="9" name="Slide Number Placeholder 8"/>
          <p:cNvSpPr>
            <a:spLocks noGrp="1"/>
          </p:cNvSpPr>
          <p:nvPr>
            <p:ph type="sldNum" sz="quarter" idx="12"/>
          </p:nvPr>
        </p:nvSpPr>
        <p:spPr/>
        <p:txBody>
          <a:bodyPr/>
          <a:lstStyle>
            <a:lvl1pPr>
              <a:defRPr/>
            </a:lvl1pPr>
          </a:lstStyle>
          <a:p>
            <a:fld id="{9FD352BC-CB9C-4B65-B2BE-9C2EFFF9A2FC}" type="slidenum">
              <a:rPr lang="en-US" altLang="en-US"/>
              <a:pPr/>
              <a:t>‹#›</a:t>
            </a:fld>
            <a:endParaRPr lang="en-US" altLang="en-US"/>
          </a:p>
        </p:txBody>
      </p:sp>
    </p:spTree>
    <p:extLst>
      <p:ext uri="{BB962C8B-B14F-4D97-AF65-F5344CB8AC3E}">
        <p14:creationId xmlns:p14="http://schemas.microsoft.com/office/powerpoint/2010/main" val="78118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www.themegallery.com</a:t>
            </a:r>
          </a:p>
        </p:txBody>
      </p:sp>
      <p:sp>
        <p:nvSpPr>
          <p:cNvPr id="5" name="Slide Number Placeholder 4"/>
          <p:cNvSpPr>
            <a:spLocks noGrp="1"/>
          </p:cNvSpPr>
          <p:nvPr>
            <p:ph type="sldNum" sz="quarter" idx="12"/>
          </p:nvPr>
        </p:nvSpPr>
        <p:spPr/>
        <p:txBody>
          <a:bodyPr/>
          <a:lstStyle>
            <a:lvl1pPr>
              <a:defRPr/>
            </a:lvl1pPr>
          </a:lstStyle>
          <a:p>
            <a:fld id="{F16DE75D-5233-470D-98E2-CD662F774549}" type="slidenum">
              <a:rPr lang="en-US" altLang="en-US"/>
              <a:pPr/>
              <a:t>‹#›</a:t>
            </a:fld>
            <a:endParaRPr lang="en-US" altLang="en-US"/>
          </a:p>
        </p:txBody>
      </p:sp>
    </p:spTree>
    <p:extLst>
      <p:ext uri="{BB962C8B-B14F-4D97-AF65-F5344CB8AC3E}">
        <p14:creationId xmlns:p14="http://schemas.microsoft.com/office/powerpoint/2010/main" val="228549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www.themegallery.com</a:t>
            </a:r>
          </a:p>
        </p:txBody>
      </p:sp>
      <p:sp>
        <p:nvSpPr>
          <p:cNvPr id="4" name="Slide Number Placeholder 3"/>
          <p:cNvSpPr>
            <a:spLocks noGrp="1"/>
          </p:cNvSpPr>
          <p:nvPr>
            <p:ph type="sldNum" sz="quarter" idx="12"/>
          </p:nvPr>
        </p:nvSpPr>
        <p:spPr/>
        <p:txBody>
          <a:bodyPr/>
          <a:lstStyle>
            <a:lvl1pPr>
              <a:defRPr/>
            </a:lvl1pPr>
          </a:lstStyle>
          <a:p>
            <a:fld id="{835E3EE0-6BE1-437E-8A87-837051006B3B}" type="slidenum">
              <a:rPr lang="en-US" altLang="en-US"/>
              <a:pPr/>
              <a:t>‹#›</a:t>
            </a:fld>
            <a:endParaRPr lang="en-US" altLang="en-US"/>
          </a:p>
        </p:txBody>
      </p:sp>
    </p:spTree>
    <p:extLst>
      <p:ext uri="{BB962C8B-B14F-4D97-AF65-F5344CB8AC3E}">
        <p14:creationId xmlns:p14="http://schemas.microsoft.com/office/powerpoint/2010/main" val="174652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3A11CE43-AA1D-4F95-9AB2-C4E30F0CA8E3}" type="slidenum">
              <a:rPr lang="en-US" altLang="en-US"/>
              <a:pPr/>
              <a:t>‹#›</a:t>
            </a:fld>
            <a:endParaRPr lang="en-US" altLang="en-US"/>
          </a:p>
        </p:txBody>
      </p:sp>
    </p:spTree>
    <p:extLst>
      <p:ext uri="{BB962C8B-B14F-4D97-AF65-F5344CB8AC3E}">
        <p14:creationId xmlns:p14="http://schemas.microsoft.com/office/powerpoint/2010/main" val="357689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FECE484E-EA48-4A42-AC96-5F9A3AF21B36}" type="slidenum">
              <a:rPr lang="en-US" altLang="en-US"/>
              <a:pPr/>
              <a:t>‹#›</a:t>
            </a:fld>
            <a:endParaRPr lang="en-US" altLang="en-US"/>
          </a:p>
        </p:txBody>
      </p:sp>
    </p:spTree>
    <p:extLst>
      <p:ext uri="{BB962C8B-B14F-4D97-AF65-F5344CB8AC3E}">
        <p14:creationId xmlns:p14="http://schemas.microsoft.com/office/powerpoint/2010/main" val="32609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grpSp>
        <p:nvGrpSpPr>
          <p:cNvPr id="1040"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Rectangle 18"/>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519863"/>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r>
              <a:rPr lang="en-US" altLang="en-US"/>
              <a:t>www.themegallery.com</a:t>
            </a:r>
          </a:p>
        </p:txBody>
      </p:sp>
      <p:sp>
        <p:nvSpPr>
          <p:cNvPr id="1030" name="Rectangle 6"/>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72C431C5-16A0-43BB-8FF0-C5B479801805}" type="slidenum">
              <a:rPr lang="en-US" altLang="en-US"/>
              <a:pPr/>
              <a:t>‹#›</a:t>
            </a:fld>
            <a:endParaRPr lang="en-US" altLang="en-US"/>
          </a:p>
        </p:txBody>
      </p:sp>
      <p:grpSp>
        <p:nvGrpSpPr>
          <p:cNvPr id="1046"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grpSp>
      <p:sp>
        <p:nvSpPr>
          <p:cNvPr id="1026" name="Rectangle 2"/>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hanoiscrum.net/hnscrum/learning/97-agile-manifesto" TargetMode="External"/><Relationship Id="rId2" Type="http://schemas.openxmlformats.org/officeDocument/2006/relationships/hyperlink" Target="http://hanoiscrum.net/hnscrum/learning/106-tongquanagile1" TargetMode="External"/><Relationship Id="rId1" Type="http://schemas.openxmlformats.org/officeDocument/2006/relationships/slideLayout" Target="../slideLayouts/slideLayout2.xml"/><Relationship Id="rId4" Type="http://schemas.openxmlformats.org/officeDocument/2006/relationships/hyperlink" Target="http://developer.vumon.vn/chia-se-kinh-nghiem/quy-trinh-scrum-c823i2488.ht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42900"/>
            <a:ext cx="1219200" cy="3429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50" name="Rectangle 2"/>
          <p:cNvSpPr>
            <a:spLocks noGrp="1" noChangeArrowheads="1"/>
          </p:cNvSpPr>
          <p:nvPr>
            <p:ph type="ctrTitle"/>
          </p:nvPr>
        </p:nvSpPr>
        <p:spPr>
          <a:xfrm>
            <a:off x="304800" y="152400"/>
            <a:ext cx="8290909" cy="1352550"/>
          </a:xfrm>
        </p:spPr>
        <p:txBody>
          <a:bodyPr/>
          <a:lstStyle/>
          <a:p>
            <a:pPr>
              <a:lnSpc>
                <a:spcPct val="150000"/>
              </a:lnSpc>
            </a:pPr>
            <a:r>
              <a:rPr lang="vi-VN" altLang="en-US" sz="2400"/>
              <a:t>ĐẠI HỌC QUỐC GIA THÀNH PHỐ HỒ CHÍ MINH</a:t>
            </a:r>
            <a:r>
              <a:rPr lang="vi-VN" altLang="en-US" sz="2000"/>
              <a:t/>
            </a:r>
            <a:br>
              <a:rPr lang="vi-VN" altLang="en-US" sz="2000"/>
            </a:br>
            <a:r>
              <a:rPr lang="vi-VN" altLang="en-US" sz="2400" b="0"/>
              <a:t>TRƯỜNG ĐẠI HỌC CÔNG NGHỆ THÔNG </a:t>
            </a:r>
            <a:r>
              <a:rPr lang="vi-VN" altLang="en-US" sz="2400" b="0" smtClean="0"/>
              <a:t>TIN</a:t>
            </a:r>
            <a:r>
              <a:rPr lang="en-US" altLang="en-US" sz="2000" b="0" smtClean="0"/>
              <a:t/>
            </a:r>
            <a:br>
              <a:rPr lang="en-US" altLang="en-US" sz="2000" b="0" smtClean="0"/>
            </a:br>
            <a:r>
              <a:rPr lang="vi-VN" altLang="en-US" sz="1800" b="0" smtClean="0"/>
              <a:t>KHOA </a:t>
            </a:r>
            <a:r>
              <a:rPr lang="vi-VN" altLang="en-US" sz="1800" b="0"/>
              <a:t>CÔNG NGHỆ PHẦN </a:t>
            </a:r>
            <a:r>
              <a:rPr lang="vi-VN" altLang="en-US" sz="1800" b="0" smtClean="0"/>
              <a:t>MỀM</a:t>
            </a:r>
            <a:endParaRPr lang="vi-VN" altLang="en-US" sz="1800" b="0"/>
          </a:p>
        </p:txBody>
      </p:sp>
      <p:sp>
        <p:nvSpPr>
          <p:cNvPr id="2051" name="Rectangle 3"/>
          <p:cNvSpPr>
            <a:spLocks noGrp="1" noChangeArrowheads="1"/>
          </p:cNvSpPr>
          <p:nvPr>
            <p:ph type="subTitle" idx="1"/>
          </p:nvPr>
        </p:nvSpPr>
        <p:spPr>
          <a:xfrm>
            <a:off x="3309334" y="2743200"/>
            <a:ext cx="4920266" cy="1447800"/>
          </a:xfrm>
        </p:spPr>
        <p:txBody>
          <a:bodyPr/>
          <a:lstStyle/>
          <a:p>
            <a:r>
              <a:rPr lang="en-US" altLang="en-US" sz="2800" smtClean="0"/>
              <a:t>NGHIÊN CỨU MÔ HÌNH AGILE VÀ PHÁT TRIỂN CÔNG CỤ HỖ TRỢ</a:t>
            </a:r>
            <a:endParaRPr lang="en-US" altLang="en-US" sz="2800"/>
          </a:p>
        </p:txBody>
      </p:sp>
      <p:sp>
        <p:nvSpPr>
          <p:cNvPr id="3" name="TextBox 2"/>
          <p:cNvSpPr txBox="1"/>
          <p:nvPr/>
        </p:nvSpPr>
        <p:spPr>
          <a:xfrm>
            <a:off x="4038600" y="5257800"/>
            <a:ext cx="3929666" cy="1200329"/>
          </a:xfrm>
          <a:prstGeom prst="rect">
            <a:avLst/>
          </a:prstGeom>
          <a:noFill/>
        </p:spPr>
        <p:txBody>
          <a:bodyPr wrap="none" rtlCol="0">
            <a:spAutoFit/>
          </a:bodyPr>
          <a:lstStyle/>
          <a:p>
            <a:r>
              <a:rPr lang="en-US" smtClean="0"/>
              <a:t>GVHD</a:t>
            </a:r>
            <a:r>
              <a:rPr lang="en-US"/>
              <a:t>: ThS. Nguyễn Thị Thanh Trúc</a:t>
            </a:r>
          </a:p>
          <a:p>
            <a:r>
              <a:rPr lang="en-US"/>
              <a:t>Sinh viên: Phạm Ánh Dương</a:t>
            </a:r>
          </a:p>
          <a:p>
            <a:r>
              <a:rPr lang="en-US"/>
              <a:t>Lớp: </a:t>
            </a:r>
            <a:r>
              <a:rPr lang="en-US" smtClean="0"/>
              <a:t>CNPM-04</a:t>
            </a:r>
            <a:endParaRPr lang="en-US"/>
          </a:p>
          <a:p>
            <a:r>
              <a:rPr lang="en-US"/>
              <a:t>Khóa: </a:t>
            </a:r>
            <a:r>
              <a:rPr lang="en-US" smtClean="0"/>
              <a:t>2009-2014</a:t>
            </a:r>
          </a:p>
        </p:txBody>
      </p:sp>
      <p:sp>
        <p:nvSpPr>
          <p:cNvPr id="4" name="TextBox 3"/>
          <p:cNvSpPr txBox="1"/>
          <p:nvPr/>
        </p:nvSpPr>
        <p:spPr>
          <a:xfrm>
            <a:off x="1495425" y="1610380"/>
            <a:ext cx="5743575" cy="523220"/>
          </a:xfrm>
          <a:prstGeom prst="rect">
            <a:avLst/>
          </a:prstGeom>
          <a:noFill/>
        </p:spPr>
        <p:txBody>
          <a:bodyPr wrap="square" rtlCol="0">
            <a:spAutoFit/>
          </a:bodyPr>
          <a:lstStyle/>
          <a:p>
            <a:pPr algn="ctr"/>
            <a:r>
              <a:rPr lang="en-US" sz="2800" b="1" kern="0" smtClean="0">
                <a:solidFill>
                  <a:srgbClr val="5086C2"/>
                </a:solidFill>
                <a:latin typeface="Verdana"/>
                <a:ea typeface="+mj-ea"/>
                <a:cs typeface="+mj-cs"/>
              </a:rPr>
              <a:t>KHÓA LUẬN TỐT NGHIỆP</a:t>
            </a:r>
            <a:endParaRPr lang="en-US" sz="28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Agile</a:t>
            </a:r>
          </a:p>
        </p:txBody>
      </p:sp>
      <p:sp>
        <p:nvSpPr>
          <p:cNvPr id="3" name="Content Placeholder 2"/>
          <p:cNvSpPr>
            <a:spLocks noGrp="1"/>
          </p:cNvSpPr>
          <p:nvPr>
            <p:ph idx="1"/>
          </p:nvPr>
        </p:nvSpPr>
        <p:spPr/>
        <p:txBody>
          <a:bodyPr/>
          <a:lstStyle/>
          <a:p>
            <a:r>
              <a:rPr lang="vi-VN" i="1" u="sng"/>
              <a:t>Phản hồi với các thay đổi</a:t>
            </a:r>
            <a:r>
              <a:rPr lang="vi-VN"/>
              <a:t> hơn là bám sát kế hoạch.</a:t>
            </a:r>
          </a:p>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399" y="2286000"/>
            <a:ext cx="5410201" cy="4081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4245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Agile</a:t>
            </a:r>
          </a:p>
        </p:txBody>
      </p:sp>
      <p:sp>
        <p:nvSpPr>
          <p:cNvPr id="3" name="Content Placeholder 2"/>
          <p:cNvSpPr>
            <a:spLocks noGrp="1"/>
          </p:cNvSpPr>
          <p:nvPr>
            <p:ph idx="1"/>
          </p:nvPr>
        </p:nvSpPr>
        <p:spPr/>
        <p:txBody>
          <a:bodyPr/>
          <a:lstStyle/>
          <a:p>
            <a:pPr>
              <a:lnSpc>
                <a:spcPct val="150000"/>
              </a:lnSpc>
            </a:pPr>
            <a:r>
              <a:rPr lang="en-US"/>
              <a:t>Các đặc trưng của Agile</a:t>
            </a:r>
          </a:p>
          <a:p>
            <a:pPr lvl="1"/>
            <a:r>
              <a:rPr lang="en-US" smtClean="0"/>
              <a:t>Tính lặp.</a:t>
            </a:r>
          </a:p>
          <a:p>
            <a:pPr lvl="1"/>
            <a:r>
              <a:rPr lang="en-US" smtClean="0"/>
              <a:t>Tính tăng và tiến hóa.</a:t>
            </a:r>
          </a:p>
          <a:p>
            <a:pPr lvl="1"/>
            <a:r>
              <a:rPr lang="en-US" smtClean="0"/>
              <a:t>Tính thích ứng.</a:t>
            </a:r>
          </a:p>
          <a:p>
            <a:pPr lvl="1"/>
            <a:r>
              <a:rPr lang="en-US" smtClean="0"/>
              <a:t>Nhóm tự tổ chức và liên chức năng.</a:t>
            </a:r>
          </a:p>
          <a:p>
            <a:pPr lvl="1"/>
            <a:r>
              <a:rPr lang="en-US" smtClean="0"/>
              <a:t>Quản lí tiến trình thực nghiệm.</a:t>
            </a:r>
          </a:p>
          <a:p>
            <a:pPr lvl="1"/>
            <a:r>
              <a:rPr lang="en-US" smtClean="0"/>
              <a:t>Đối thoại trực diện.</a:t>
            </a:r>
          </a:p>
          <a:p>
            <a:pPr lvl="1"/>
            <a:r>
              <a:rPr lang="en-US" smtClean="0"/>
              <a:t>Phát triển dựa trên giá trị.</a:t>
            </a:r>
            <a:endParaRPr lang="en-US"/>
          </a:p>
        </p:txBody>
      </p:sp>
    </p:spTree>
    <p:extLst>
      <p:ext uri="{BB962C8B-B14F-4D97-AF65-F5344CB8AC3E}">
        <p14:creationId xmlns:p14="http://schemas.microsoft.com/office/powerpoint/2010/main" val="1905888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Agile</a:t>
            </a:r>
          </a:p>
        </p:txBody>
      </p:sp>
      <p:sp>
        <p:nvSpPr>
          <p:cNvPr id="3" name="Content Placeholder 2"/>
          <p:cNvSpPr>
            <a:spLocks noGrp="1"/>
          </p:cNvSpPr>
          <p:nvPr>
            <p:ph idx="1"/>
          </p:nvPr>
        </p:nvSpPr>
        <p:spPr/>
        <p:txBody>
          <a:bodyPr/>
          <a:lstStyle/>
          <a:p>
            <a:r>
              <a:rPr lang="en-US" smtClean="0"/>
              <a:t>Phương pháp Scrum là phương pháp tuân theo mô hình Agile phổ biến nhất hiện nay</a:t>
            </a:r>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2819400"/>
            <a:ext cx="577215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587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Phương pháp Scrum</a:t>
            </a:r>
          </a:p>
        </p:txBody>
      </p:sp>
      <p:sp>
        <p:nvSpPr>
          <p:cNvPr id="3" name="Content Placeholder 2"/>
          <p:cNvSpPr>
            <a:spLocks noGrp="1"/>
          </p:cNvSpPr>
          <p:nvPr>
            <p:ph idx="1"/>
          </p:nvPr>
        </p:nvSpPr>
        <p:spPr/>
        <p:txBody>
          <a:bodyPr/>
          <a:lstStyle/>
          <a:p>
            <a:r>
              <a:rPr lang="en-US" smtClean="0"/>
              <a:t>Scrum được </a:t>
            </a:r>
            <a:r>
              <a:rPr lang="en-US"/>
              <a:t>xây dựng dựa trên lý thuyết quản lý tiến trình thực </a:t>
            </a:r>
            <a:r>
              <a:rPr lang="en-US" smtClean="0"/>
              <a:t>nghiệm, với 3 yếu tố nòng cốt</a:t>
            </a:r>
          </a:p>
          <a:p>
            <a:endParaRPr lang="en-US"/>
          </a:p>
        </p:txBody>
      </p:sp>
      <p:graphicFrame>
        <p:nvGraphicFramePr>
          <p:cNvPr id="5" name="Diagram 4"/>
          <p:cNvGraphicFramePr/>
          <p:nvPr>
            <p:extLst>
              <p:ext uri="{D42A27DB-BD31-4B8C-83A1-F6EECF244321}">
                <p14:modId xmlns:p14="http://schemas.microsoft.com/office/powerpoint/2010/main" val="3235916809"/>
              </p:ext>
            </p:extLst>
          </p:nvPr>
        </p:nvGraphicFramePr>
        <p:xfrm>
          <a:off x="838200" y="2514600"/>
          <a:ext cx="7010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9206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Phương pháp Scrum</a:t>
            </a:r>
          </a:p>
        </p:txBody>
      </p:sp>
      <p:sp>
        <p:nvSpPr>
          <p:cNvPr id="3" name="Content Placeholder 2"/>
          <p:cNvSpPr>
            <a:spLocks noGrp="1"/>
          </p:cNvSpPr>
          <p:nvPr>
            <p:ph sz="half" idx="1"/>
          </p:nvPr>
        </p:nvSpPr>
        <p:spPr/>
        <p:txBody>
          <a:bodyPr/>
          <a:lstStyle/>
          <a:p>
            <a:r>
              <a:rPr lang="en-US" smtClean="0"/>
              <a:t>Các vai trò trong Scrum</a:t>
            </a:r>
          </a:p>
          <a:p>
            <a:pPr lvl="1"/>
            <a:r>
              <a:rPr lang="en-US" smtClean="0"/>
              <a:t>Product Owner</a:t>
            </a:r>
          </a:p>
          <a:p>
            <a:pPr lvl="1"/>
            <a:r>
              <a:rPr lang="en-US" smtClean="0"/>
              <a:t>Scrum Master</a:t>
            </a:r>
          </a:p>
          <a:p>
            <a:pPr lvl="1"/>
            <a:r>
              <a:rPr lang="en-US" smtClean="0"/>
              <a:t>Team</a:t>
            </a:r>
            <a:endParaRPr lang="en-US"/>
          </a:p>
        </p:txBody>
      </p:sp>
      <p:sp>
        <p:nvSpPr>
          <p:cNvPr id="5" name="Content Placeholder 4"/>
          <p:cNvSpPr>
            <a:spLocks noGrp="1"/>
          </p:cNvSpPr>
          <p:nvPr>
            <p:ph sz="half" idx="2"/>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143000"/>
            <a:ext cx="3581400" cy="455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9320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Phương pháp Scrum</a:t>
            </a:r>
          </a:p>
        </p:txBody>
      </p:sp>
      <p:sp>
        <p:nvSpPr>
          <p:cNvPr id="7" name="Content Placeholder 6"/>
          <p:cNvSpPr>
            <a:spLocks noGrp="1"/>
          </p:cNvSpPr>
          <p:nvPr>
            <p:ph idx="1"/>
          </p:nvPr>
        </p:nvSpPr>
        <p:spPr/>
        <p:txBody>
          <a:bodyPr/>
          <a:lstStyle/>
          <a:p>
            <a:r>
              <a:rPr lang="en-US" smtClean="0"/>
              <a:t>Một số khái niệm trong Scrum</a:t>
            </a:r>
          </a:p>
          <a:p>
            <a:pPr lvl="1"/>
            <a:r>
              <a:rPr lang="en-US" b="1" smtClean="0"/>
              <a:t>User Story</a:t>
            </a:r>
            <a:r>
              <a:rPr lang="en-US" smtClean="0"/>
              <a:t>: yêu cầu của khách hàng, </a:t>
            </a:r>
            <a:r>
              <a:rPr lang="en-US"/>
              <a:t>mô tả bằng thuật ngữ của khách hàng </a:t>
            </a:r>
            <a:r>
              <a:rPr lang="en-US" smtClean="0"/>
              <a:t>.</a:t>
            </a:r>
          </a:p>
          <a:p>
            <a:pPr lvl="1"/>
            <a:r>
              <a:rPr lang="en-US" b="1" smtClean="0"/>
              <a:t>Product backlog: </a:t>
            </a:r>
            <a:r>
              <a:rPr lang="en-US" smtClean="0"/>
              <a:t>danh sách theo thứ tự tất cả các tính năng của sản phẩm cùng các thay </a:t>
            </a:r>
            <a:r>
              <a:rPr lang="en-US" smtClean="0"/>
              <a:t>đổi trên sản phẩm nều có.</a:t>
            </a:r>
            <a:endParaRPr lang="en-US" b="1" smtClean="0"/>
          </a:p>
          <a:p>
            <a:pPr lvl="1"/>
            <a:r>
              <a:rPr lang="en-US" b="1" smtClean="0"/>
              <a:t>Sprint</a:t>
            </a:r>
            <a:r>
              <a:rPr lang="en-US" smtClean="0"/>
              <a:t>: chu kỳ phát triển nhằm tạo ra các phần tăng trưởng.</a:t>
            </a:r>
          </a:p>
          <a:p>
            <a:pPr lvl="1"/>
            <a:r>
              <a:rPr lang="en-US" b="1" smtClean="0"/>
              <a:t>Sprint backlog</a:t>
            </a:r>
            <a:r>
              <a:rPr lang="en-US" smtClean="0"/>
              <a:t>: danh sách các công việc của nhóm trong Sprint.</a:t>
            </a:r>
          </a:p>
          <a:p>
            <a:pPr lvl="1"/>
            <a:r>
              <a:rPr lang="en-US" b="1" smtClean="0"/>
              <a:t>Burndown chart</a:t>
            </a:r>
            <a:r>
              <a:rPr lang="en-US" smtClean="0"/>
              <a:t>: biểu đồ thống kê số lượng công việc còn lại theo thời gian trong Sprint.</a:t>
            </a:r>
            <a:endParaRPr lang="en-US"/>
          </a:p>
        </p:txBody>
      </p:sp>
    </p:spTree>
    <p:extLst>
      <p:ext uri="{BB962C8B-B14F-4D97-AF65-F5344CB8AC3E}">
        <p14:creationId xmlns:p14="http://schemas.microsoft.com/office/powerpoint/2010/main" val="3518929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Phương pháp Scrum</a:t>
            </a:r>
          </a:p>
        </p:txBody>
      </p:sp>
      <p:sp>
        <p:nvSpPr>
          <p:cNvPr id="3" name="Content Placeholder 2"/>
          <p:cNvSpPr>
            <a:spLocks noGrp="1"/>
          </p:cNvSpPr>
          <p:nvPr>
            <p:ph idx="1"/>
          </p:nvPr>
        </p:nvSpPr>
        <p:spPr/>
        <p:txBody>
          <a:bodyPr/>
          <a:lstStyle/>
          <a:p>
            <a:r>
              <a:rPr lang="en-US" smtClean="0"/>
              <a:t>Một số hoạt động trong Scrum</a:t>
            </a:r>
          </a:p>
          <a:p>
            <a:pPr lvl="1"/>
            <a:endParaRPr lang="en-US" smtClean="0"/>
          </a:p>
        </p:txBody>
      </p:sp>
      <p:sp>
        <p:nvSpPr>
          <p:cNvPr id="5" name="Rectangle 4"/>
          <p:cNvSpPr/>
          <p:nvPr/>
        </p:nvSpPr>
        <p:spPr>
          <a:xfrm>
            <a:off x="3048000" y="2209800"/>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Họp</a:t>
            </a:r>
            <a:r>
              <a:rPr lang="en-US" b="1" smtClean="0"/>
              <a:t> kế hoạch Sprint</a:t>
            </a:r>
            <a:endParaRPr lang="en-US" b="1"/>
          </a:p>
        </p:txBody>
      </p:sp>
      <p:sp>
        <p:nvSpPr>
          <p:cNvPr id="6" name="Rectangle 5"/>
          <p:cNvSpPr/>
          <p:nvPr/>
        </p:nvSpPr>
        <p:spPr>
          <a:xfrm>
            <a:off x="2895600" y="3435927"/>
            <a:ext cx="3318163"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Họp Scrum hàng ngày</a:t>
            </a:r>
            <a:endParaRPr lang="en-US" b="1"/>
          </a:p>
        </p:txBody>
      </p:sp>
      <p:sp>
        <p:nvSpPr>
          <p:cNvPr id="7" name="Rectangle 6"/>
          <p:cNvSpPr/>
          <p:nvPr/>
        </p:nvSpPr>
        <p:spPr>
          <a:xfrm>
            <a:off x="3054927" y="4655127"/>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Sơ kết Sprint</a:t>
            </a:r>
            <a:endParaRPr lang="en-US" b="1"/>
          </a:p>
        </p:txBody>
      </p:sp>
      <p:sp>
        <p:nvSpPr>
          <p:cNvPr id="8" name="Rectangle 7"/>
          <p:cNvSpPr/>
          <p:nvPr/>
        </p:nvSpPr>
        <p:spPr>
          <a:xfrm>
            <a:off x="3048000" y="5791200"/>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Cải tiến Sprint</a:t>
            </a:r>
            <a:endParaRPr lang="en-US" b="1"/>
          </a:p>
        </p:txBody>
      </p:sp>
      <p:cxnSp>
        <p:nvCxnSpPr>
          <p:cNvPr id="9" name="Straight Arrow Connector 8"/>
          <p:cNvCxnSpPr>
            <a:stCxn id="5" idx="2"/>
            <a:endCxn id="6" idx="0"/>
          </p:cNvCxnSpPr>
          <p:nvPr/>
        </p:nvCxnSpPr>
        <p:spPr>
          <a:xfrm>
            <a:off x="4551218" y="2819400"/>
            <a:ext cx="3464" cy="616527"/>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0" name="Straight Arrow Connector 9"/>
          <p:cNvCxnSpPr>
            <a:stCxn id="6" idx="2"/>
            <a:endCxn id="7" idx="0"/>
          </p:cNvCxnSpPr>
          <p:nvPr/>
        </p:nvCxnSpPr>
        <p:spPr>
          <a:xfrm>
            <a:off x="4554682" y="4045527"/>
            <a:ext cx="3463" cy="6096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a:endCxn id="8" idx="0"/>
          </p:cNvCxnSpPr>
          <p:nvPr/>
        </p:nvCxnSpPr>
        <p:spPr>
          <a:xfrm flipH="1">
            <a:off x="4551218" y="5264727"/>
            <a:ext cx="6927" cy="52647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2" name="Elbow Connector 11"/>
          <p:cNvCxnSpPr>
            <a:stCxn id="8" idx="1"/>
            <a:endCxn id="5" idx="0"/>
          </p:cNvCxnSpPr>
          <p:nvPr/>
        </p:nvCxnSpPr>
        <p:spPr>
          <a:xfrm rot="10800000" flipH="1">
            <a:off x="3048000" y="2209800"/>
            <a:ext cx="1503218" cy="3886200"/>
          </a:xfrm>
          <a:prstGeom prst="bentConnector4">
            <a:avLst>
              <a:gd name="adj1" fmla="val -61290"/>
              <a:gd name="adj2" fmla="val 111765"/>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3" name="Elbow Connector 29"/>
          <p:cNvCxnSpPr>
            <a:stCxn id="6" idx="0"/>
          </p:cNvCxnSpPr>
          <p:nvPr/>
        </p:nvCxnSpPr>
        <p:spPr>
          <a:xfrm rot="16200000" flipH="1">
            <a:off x="4274126" y="3716482"/>
            <a:ext cx="716977" cy="155866"/>
          </a:xfrm>
          <a:prstGeom prst="curvedConnector5">
            <a:avLst>
              <a:gd name="adj1" fmla="val -31884"/>
              <a:gd name="adj2" fmla="val 1211093"/>
              <a:gd name="adj3" fmla="val 92512"/>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546337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Phương pháp Scrum</a:t>
            </a:r>
          </a:p>
        </p:txBody>
      </p:sp>
      <p:sp>
        <p:nvSpPr>
          <p:cNvPr id="6" name="Content Placeholder 5"/>
          <p:cNvSpPr>
            <a:spLocks noGrp="1"/>
          </p:cNvSpPr>
          <p:nvPr>
            <p:ph idx="1"/>
          </p:nvPr>
        </p:nvSpPr>
        <p:spPr/>
        <p:txBody>
          <a:bodyPr/>
          <a:lstStyle/>
          <a:p>
            <a:r>
              <a:rPr lang="en-US" smtClean="0"/>
              <a:t>Quy trình triển khai Scrum</a:t>
            </a:r>
          </a:p>
          <a:p>
            <a:endParaRPr 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72302" y="1905000"/>
            <a:ext cx="6623898" cy="4133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6429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Xây dựng công cụ</a:t>
            </a:r>
            <a:endParaRPr lang="en-US"/>
          </a:p>
        </p:txBody>
      </p:sp>
      <p:sp>
        <p:nvSpPr>
          <p:cNvPr id="3" name="Content Placeholder 2"/>
          <p:cNvSpPr>
            <a:spLocks noGrp="1"/>
          </p:cNvSpPr>
          <p:nvPr>
            <p:ph idx="1"/>
          </p:nvPr>
        </p:nvSpPr>
        <p:spPr/>
        <p:txBody>
          <a:bodyPr/>
          <a:lstStyle/>
          <a:p>
            <a:r>
              <a:rPr lang="en-US" smtClean="0"/>
              <a:t>Phạm vi ứng dụng</a:t>
            </a:r>
          </a:p>
          <a:p>
            <a:pPr lvl="1"/>
            <a:r>
              <a:rPr lang="en-US" smtClean="0"/>
              <a:t>Xây dựng công cụ hỗ trợ các nghiệp vụ trong phương pháp Scrum.</a:t>
            </a:r>
          </a:p>
          <a:p>
            <a:r>
              <a:rPr lang="en-US" smtClean="0"/>
              <a:t>Các tính năng</a:t>
            </a:r>
          </a:p>
          <a:p>
            <a:pPr lvl="1"/>
            <a:r>
              <a:rPr lang="en-US" smtClean="0"/>
              <a:t>Quản lí thông tin dự án.</a:t>
            </a:r>
          </a:p>
          <a:p>
            <a:pPr lvl="1"/>
            <a:r>
              <a:rPr lang="en-US" smtClean="0"/>
              <a:t>Quản lí </a:t>
            </a:r>
            <a:r>
              <a:rPr lang="en-US" smtClean="0"/>
              <a:t>Product backlog.</a:t>
            </a:r>
            <a:endParaRPr lang="en-US" smtClean="0"/>
          </a:p>
          <a:p>
            <a:pPr lvl="1"/>
            <a:r>
              <a:rPr lang="en-US" smtClean="0"/>
              <a:t>Quản lí Team.</a:t>
            </a:r>
          </a:p>
          <a:p>
            <a:pPr lvl="1"/>
            <a:r>
              <a:rPr lang="en-US" smtClean="0"/>
              <a:t>Quản lí Sprint.</a:t>
            </a:r>
          </a:p>
          <a:p>
            <a:pPr lvl="1"/>
            <a:r>
              <a:rPr lang="en-US" smtClean="0"/>
              <a:t>Quản lí Task.</a:t>
            </a:r>
          </a:p>
          <a:p>
            <a:pPr lvl="1"/>
            <a:r>
              <a:rPr lang="en-US" smtClean="0"/>
              <a:t>Thống kê tiến độ công việc.</a:t>
            </a:r>
          </a:p>
          <a:p>
            <a:pPr lvl="1"/>
            <a:endParaRPr lang="en-US"/>
          </a:p>
        </p:txBody>
      </p:sp>
    </p:spTree>
    <p:extLst>
      <p:ext uri="{BB962C8B-B14F-4D97-AF65-F5344CB8AC3E}">
        <p14:creationId xmlns:p14="http://schemas.microsoft.com/office/powerpoint/2010/main" val="3958844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Xây dựng công </a:t>
            </a:r>
            <a:r>
              <a:rPr lang="en-US" smtClean="0"/>
              <a:t>cụ</a:t>
            </a:r>
            <a:endParaRPr lang="en-US"/>
          </a:p>
        </p:txBody>
      </p:sp>
      <p:sp>
        <p:nvSpPr>
          <p:cNvPr id="3" name="Content Placeholder 2"/>
          <p:cNvSpPr>
            <a:spLocks noGrp="1"/>
          </p:cNvSpPr>
          <p:nvPr>
            <p:ph idx="1"/>
          </p:nvPr>
        </p:nvSpPr>
        <p:spPr/>
        <p:txBody>
          <a:bodyPr/>
          <a:lstStyle/>
          <a:p>
            <a:r>
              <a:rPr lang="en-US" sz="2400" smtClean="0"/>
              <a:t>Mô hình MVC</a:t>
            </a:r>
          </a:p>
          <a:p>
            <a:endParaRPr lang="en-US" sz="2400"/>
          </a:p>
          <a:p>
            <a:endParaRPr lang="en-US" sz="2400" smtClean="0"/>
          </a:p>
          <a:p>
            <a:endParaRPr lang="en-US" sz="2400"/>
          </a:p>
          <a:p>
            <a:endParaRPr lang="en-US" sz="2400" smtClean="0"/>
          </a:p>
          <a:p>
            <a:endParaRPr lang="en-US" sz="2400"/>
          </a:p>
          <a:p>
            <a:endParaRPr lang="en-US" sz="2400" smtClean="0"/>
          </a:p>
          <a:p>
            <a:r>
              <a:rPr lang="en-US" sz="2400" smtClean="0"/>
              <a:t>Ngôn ngữ phát triển: PHP</a:t>
            </a:r>
          </a:p>
          <a:p>
            <a:r>
              <a:rPr lang="en-US" sz="2400" smtClean="0"/>
              <a:t>Web Server: Apache</a:t>
            </a:r>
          </a:p>
          <a:p>
            <a:r>
              <a:rPr lang="en-US" sz="2400" smtClean="0"/>
              <a:t>Hệ quản trị cơ sở dữ liệu: MySql</a:t>
            </a:r>
          </a:p>
          <a:p>
            <a:r>
              <a:rPr lang="en-US" sz="2400" smtClean="0"/>
              <a:t>Công nghệ: HTML5 WebSocket, framework Laravel</a:t>
            </a:r>
            <a:endParaRPr lang="en-US" sz="2400"/>
          </a:p>
        </p:txBody>
      </p:sp>
      <p:pic>
        <p:nvPicPr>
          <p:cNvPr id="17" name="Picture 4" descr="http://www.shopno-dinga.com/dustbin/mvc.png"/>
          <p:cNvPicPr>
            <a:picLocks noChangeAspect="1" noChangeArrowheads="1"/>
          </p:cNvPicPr>
          <p:nvPr/>
        </p:nvPicPr>
        <p:blipFill>
          <a:blip r:embed="rId3" cstate="print">
            <a:extLst/>
          </a:blip>
          <a:srcRect/>
          <a:stretch>
            <a:fillRect/>
          </a:stretch>
        </p:blipFill>
        <p:spPr bwMode="auto">
          <a:xfrm>
            <a:off x="2286000" y="1524000"/>
            <a:ext cx="5105400" cy="2514600"/>
          </a:xfrm>
          <a:prstGeom prst="roundRect">
            <a:avLst>
              <a:gd name="adj" fmla="val 5442"/>
            </a:avLst>
          </a:prstGeom>
          <a:noFill/>
          <a:extLst/>
        </p:spPr>
      </p:pic>
    </p:spTree>
    <p:extLst>
      <p:ext uri="{BB962C8B-B14F-4D97-AF65-F5344CB8AC3E}">
        <p14:creationId xmlns:p14="http://schemas.microsoft.com/office/powerpoint/2010/main" val="37261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Giới thiệu đề tài</a:t>
            </a:r>
          </a:p>
          <a:p>
            <a:pPr lvl="1"/>
            <a:r>
              <a:rPr lang="en-US" smtClean="0"/>
              <a:t>Đặt ra vấn đề</a:t>
            </a:r>
          </a:p>
          <a:p>
            <a:pPr lvl="1"/>
            <a:r>
              <a:rPr lang="en-US" smtClean="0"/>
              <a:t>Mục tiêu của đề tài</a:t>
            </a:r>
          </a:p>
          <a:p>
            <a:r>
              <a:rPr lang="en-US" smtClean="0"/>
              <a:t>Cơ sở lý thuyết</a:t>
            </a:r>
          </a:p>
          <a:p>
            <a:pPr lvl="1"/>
            <a:r>
              <a:rPr lang="en-US" smtClean="0"/>
              <a:t>Mô hình Agile</a:t>
            </a:r>
          </a:p>
          <a:p>
            <a:pPr lvl="1"/>
            <a:r>
              <a:rPr lang="en-US" smtClean="0"/>
              <a:t>Phương pháp Scrum</a:t>
            </a:r>
          </a:p>
          <a:p>
            <a:r>
              <a:rPr lang="en-US" smtClean="0"/>
              <a:t>Xây dựng công cụ</a:t>
            </a:r>
          </a:p>
          <a:p>
            <a:r>
              <a:rPr lang="en-US" smtClean="0"/>
              <a:t>Demo công cụ</a:t>
            </a:r>
          </a:p>
          <a:p>
            <a:r>
              <a:rPr lang="en-US" smtClean="0"/>
              <a:t>Kết luận</a:t>
            </a:r>
          </a:p>
          <a:p>
            <a:r>
              <a:rPr lang="en-US" smtClean="0"/>
              <a:t>Tài liệu tham khảo</a:t>
            </a:r>
            <a:endParaRPr lang="en-US"/>
          </a:p>
        </p:txBody>
      </p:sp>
    </p:spTree>
    <p:extLst>
      <p:ext uri="{BB962C8B-B14F-4D97-AF65-F5344CB8AC3E}">
        <p14:creationId xmlns:p14="http://schemas.microsoft.com/office/powerpoint/2010/main" val="3268780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Xây dựng công </a:t>
            </a:r>
            <a:r>
              <a:rPr lang="en-US" smtClean="0"/>
              <a:t>cụ</a:t>
            </a:r>
            <a:endParaRPr lang="en-US"/>
          </a:p>
        </p:txBody>
      </p:sp>
      <p:sp>
        <p:nvSpPr>
          <p:cNvPr id="3" name="Content Placeholder 2"/>
          <p:cNvSpPr>
            <a:spLocks noGrp="1"/>
          </p:cNvSpPr>
          <p:nvPr>
            <p:ph idx="1"/>
          </p:nvPr>
        </p:nvSpPr>
        <p:spPr/>
        <p:txBody>
          <a:bodyPr/>
          <a:lstStyle/>
          <a:p>
            <a:r>
              <a:rPr lang="en-US" smtClean="0"/>
              <a:t>Phân tích tính năng</a:t>
            </a:r>
          </a:p>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52600"/>
            <a:ext cx="8839200"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5859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Xây dựng công </a:t>
            </a:r>
            <a:r>
              <a:rPr lang="en-US" smtClean="0"/>
              <a:t>cụ</a:t>
            </a:r>
            <a:endParaRPr lang="en-US"/>
          </a:p>
        </p:txBody>
      </p:sp>
      <p:sp>
        <p:nvSpPr>
          <p:cNvPr id="3" name="Content Placeholder 2"/>
          <p:cNvSpPr>
            <a:spLocks noGrp="1"/>
          </p:cNvSpPr>
          <p:nvPr>
            <p:ph idx="1"/>
          </p:nvPr>
        </p:nvSpPr>
        <p:spPr/>
        <p:txBody>
          <a:bodyPr/>
          <a:lstStyle/>
          <a:p>
            <a:r>
              <a:rPr lang="en-US" smtClean="0"/>
              <a:t>Thiết kế cơ sở dữ liệu</a:t>
            </a:r>
          </a:p>
          <a:p>
            <a:endParaRPr lang="en-US" smtClean="0"/>
          </a:p>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74371"/>
            <a:ext cx="7932894"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29123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r>
              <a:rPr lang="en-US" sz="6600"/>
              <a:t>Demo công </a:t>
            </a:r>
            <a:r>
              <a:rPr lang="en-US" sz="6600" smtClean="0"/>
              <a:t>cụ</a:t>
            </a:r>
            <a:endParaRPr lang="en-US" sz="6600"/>
          </a:p>
        </p:txBody>
      </p:sp>
    </p:spTree>
    <p:extLst>
      <p:ext uri="{BB962C8B-B14F-4D97-AF65-F5344CB8AC3E}">
        <p14:creationId xmlns:p14="http://schemas.microsoft.com/office/powerpoint/2010/main" val="6442451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luận</a:t>
            </a:r>
            <a:endParaRPr lang="en-US"/>
          </a:p>
        </p:txBody>
      </p:sp>
      <p:sp>
        <p:nvSpPr>
          <p:cNvPr id="3" name="Content Placeholder 2"/>
          <p:cNvSpPr>
            <a:spLocks noGrp="1"/>
          </p:cNvSpPr>
          <p:nvPr>
            <p:ph idx="1"/>
          </p:nvPr>
        </p:nvSpPr>
        <p:spPr/>
        <p:txBody>
          <a:bodyPr/>
          <a:lstStyle/>
          <a:p>
            <a:r>
              <a:rPr lang="en-US" smtClean="0"/>
              <a:t>Kết quả đạt được</a:t>
            </a:r>
          </a:p>
          <a:p>
            <a:pPr lvl="1"/>
            <a:r>
              <a:rPr lang="en-US" smtClean="0"/>
              <a:t>Nắm bắt được những kiến thức cơ bản và cần thiết về mô hình Agile cùng phương pháp Scrum.</a:t>
            </a:r>
          </a:p>
          <a:p>
            <a:pPr lvl="1"/>
            <a:r>
              <a:rPr lang="vi-VN"/>
              <a:t>Xây dựng công cụ hỗ trợ quản lí dự án theo phương pháp Scrum</a:t>
            </a:r>
            <a:r>
              <a:rPr lang="vi-VN" smtClean="0"/>
              <a:t>.</a:t>
            </a:r>
            <a:endParaRPr lang="en-US" smtClean="0"/>
          </a:p>
          <a:p>
            <a:r>
              <a:rPr lang="en-US" smtClean="0"/>
              <a:t>Hướng phát triển</a:t>
            </a:r>
          </a:p>
          <a:p>
            <a:pPr lvl="1"/>
            <a:r>
              <a:rPr lang="en-US" smtClean="0"/>
              <a:t>Xây dựng giao diện trên smartphone và tablet.</a:t>
            </a:r>
          </a:p>
          <a:p>
            <a:pPr lvl="1"/>
            <a:r>
              <a:rPr lang="en-US" smtClean="0"/>
              <a:t>Phát triển thêm một số tính năng.</a:t>
            </a:r>
            <a:endParaRPr lang="en-US"/>
          </a:p>
        </p:txBody>
      </p:sp>
    </p:spTree>
    <p:extLst>
      <p:ext uri="{BB962C8B-B14F-4D97-AF65-F5344CB8AC3E}">
        <p14:creationId xmlns:p14="http://schemas.microsoft.com/office/powerpoint/2010/main" val="2183546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en-US"/>
          </a:p>
        </p:txBody>
      </p:sp>
      <p:sp>
        <p:nvSpPr>
          <p:cNvPr id="3" name="Content Placeholder 2"/>
          <p:cNvSpPr>
            <a:spLocks noGrp="1"/>
          </p:cNvSpPr>
          <p:nvPr>
            <p:ph idx="1"/>
          </p:nvPr>
        </p:nvSpPr>
        <p:spPr>
          <a:xfrm>
            <a:off x="152400" y="1076325"/>
            <a:ext cx="8763000" cy="5248275"/>
          </a:xfrm>
        </p:spPr>
        <p:txBody>
          <a:bodyPr/>
          <a:lstStyle/>
          <a:p>
            <a:r>
              <a:rPr lang="en-US" sz="1900" smtClean="0"/>
              <a:t>Tài liệu </a:t>
            </a:r>
            <a:r>
              <a:rPr lang="en-US" sz="1900"/>
              <a:t>tiếng Việt</a:t>
            </a:r>
          </a:p>
          <a:p>
            <a:pPr lvl="1"/>
            <a:r>
              <a:rPr lang="en-US" sz="1900"/>
              <a:t>[1] HaNoi Scrum, </a:t>
            </a:r>
            <a:r>
              <a:rPr lang="en-US" sz="1900" i="1"/>
              <a:t>Tống quan Agile – Phần mở đầu: Đặc trưng</a:t>
            </a:r>
            <a:r>
              <a:rPr lang="en-US" sz="1900"/>
              <a:t> [Online]. </a:t>
            </a:r>
            <a:r>
              <a:rPr lang="fr-FR" sz="1900"/>
              <a:t>Xem chi tiết tại: </a:t>
            </a:r>
            <a:r>
              <a:rPr lang="vi-VN" sz="1900" u="sng">
                <a:hlinkClick r:id="rId2"/>
              </a:rPr>
              <a:t>http://hanoiscrum.net/hnscrum/learning/106-tongquanagile1</a:t>
            </a:r>
            <a:endParaRPr lang="en-US" sz="1900"/>
          </a:p>
          <a:p>
            <a:pPr lvl="1"/>
            <a:r>
              <a:rPr lang="vi-VN" sz="1900"/>
              <a:t>[</a:t>
            </a:r>
            <a:r>
              <a:rPr lang="fr-FR" sz="1900"/>
              <a:t>2</a:t>
            </a:r>
            <a:r>
              <a:rPr lang="vi-VN" sz="1900"/>
              <a:t>] HaNoi Scrum, </a:t>
            </a:r>
            <a:r>
              <a:rPr lang="vi-VN" sz="1900" i="1"/>
              <a:t>Scrum là gì? </a:t>
            </a:r>
            <a:r>
              <a:rPr lang="en-US" sz="1900"/>
              <a:t>[Online]</a:t>
            </a:r>
            <a:r>
              <a:rPr lang="en-US" sz="1900" i="1"/>
              <a:t>. </a:t>
            </a:r>
            <a:r>
              <a:rPr lang="en-US" sz="1900"/>
              <a:t>Xem chi tiết tại: </a:t>
            </a:r>
            <a:r>
              <a:rPr lang="vi-VN" sz="1900" u="sng">
                <a:hlinkClick r:id="rId3"/>
              </a:rPr>
              <a:t>http://hanoiscrum.net/hnscrum/learning/97-agile-manifesto</a:t>
            </a:r>
            <a:endParaRPr lang="en-US" sz="1900"/>
          </a:p>
          <a:p>
            <a:pPr lvl="1"/>
            <a:r>
              <a:rPr lang="en-US" sz="1900" u="sng"/>
              <a:t>[3] Vumon Developer, </a:t>
            </a:r>
            <a:r>
              <a:rPr lang="en-US" sz="1900" i="1" u="sng"/>
              <a:t>Quy trình Scrum </a:t>
            </a:r>
            <a:r>
              <a:rPr lang="en-US" sz="1900" u="sng"/>
              <a:t>[Online]. Xem chi tiết tại: </a:t>
            </a:r>
            <a:r>
              <a:rPr lang="en-US" sz="1900" u="sng">
                <a:hlinkClick r:id="rId4"/>
              </a:rPr>
              <a:t>http://</a:t>
            </a:r>
            <a:r>
              <a:rPr lang="en-US" sz="1900" u="sng" smtClean="0">
                <a:hlinkClick r:id="rId4"/>
              </a:rPr>
              <a:t>developer.vumon.vn/chia-se-kinh-nghiem/quy-trinh-scrum-c823i2488.htm</a:t>
            </a:r>
            <a:endParaRPr lang="en-US" sz="1900"/>
          </a:p>
          <a:p>
            <a:r>
              <a:rPr lang="en-US" sz="1900" smtClean="0"/>
              <a:t>Tài liệu </a:t>
            </a:r>
            <a:r>
              <a:rPr lang="en-US" sz="1900"/>
              <a:t>tiếng Anh</a:t>
            </a:r>
          </a:p>
          <a:p>
            <a:pPr lvl="1"/>
            <a:r>
              <a:rPr lang="en-US" sz="1900"/>
              <a:t>[1] Ken Schwaber và Jeff Sutherland, </a:t>
            </a:r>
            <a:r>
              <a:rPr lang="en-US" sz="1900" i="1"/>
              <a:t>The Scrum Guide</a:t>
            </a:r>
            <a:r>
              <a:rPr lang="en-US" sz="1900"/>
              <a:t>. 2013.</a:t>
            </a:r>
          </a:p>
          <a:p>
            <a:pPr lvl="1"/>
            <a:r>
              <a:rPr lang="en-US" sz="1900"/>
              <a:t>[2] Henrik Kniberg, </a:t>
            </a:r>
            <a:r>
              <a:rPr lang="en-US" sz="1900" i="1"/>
              <a:t>Scrum and XP from the Trenches. </a:t>
            </a:r>
            <a:r>
              <a:rPr lang="en-US" sz="1900"/>
              <a:t>C4Media, 2007.</a:t>
            </a:r>
          </a:p>
          <a:p>
            <a:pPr lvl="1"/>
            <a:r>
              <a:rPr lang="en-US" sz="1900"/>
              <a:t>[3] Vanessa Wang và cộng sự, </a:t>
            </a:r>
            <a:r>
              <a:rPr lang="en-US" sz="1900" i="1"/>
              <a:t>The Definite Guide to HTML5 WebSocket.</a:t>
            </a:r>
            <a:r>
              <a:rPr lang="en-US" sz="1900"/>
              <a:t> Appress, 2013, ch. 3, pp. 36-64.</a:t>
            </a:r>
          </a:p>
          <a:p>
            <a:pPr lvl="1"/>
            <a:r>
              <a:rPr lang="en-US" sz="1900"/>
              <a:t>[4] Jason Lengstorf - Phil Leggetter, </a:t>
            </a:r>
            <a:r>
              <a:rPr lang="en-US" sz="1900" i="1"/>
              <a:t>Realtime Web Apps With HTML5 WebSocket, PHP, and jQuery.</a:t>
            </a:r>
            <a:r>
              <a:rPr lang="en-US" sz="1900"/>
              <a:t> Appress, 2013, ch. 1, pp. 6-17.</a:t>
            </a:r>
          </a:p>
          <a:p>
            <a:endParaRPr lang="en-US" sz="1900"/>
          </a:p>
        </p:txBody>
      </p:sp>
    </p:spTree>
    <p:extLst>
      <p:ext uri="{BB962C8B-B14F-4D97-AF65-F5344CB8AC3E}">
        <p14:creationId xmlns:p14="http://schemas.microsoft.com/office/powerpoint/2010/main" val="3327121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WordArt 6"/>
          <p:cNvSpPr>
            <a:spLocks noChangeArrowheads="1" noChangeShapeType="1" noTextEdit="1"/>
          </p:cNvSpPr>
          <p:nvPr/>
        </p:nvSpPr>
        <p:spPr bwMode="gray">
          <a:xfrm>
            <a:off x="3581400" y="3429000"/>
            <a:ext cx="4343400" cy="609600"/>
          </a:xfrm>
          <a:prstGeom prst="rect">
            <a:avLst/>
          </a:prstGeom>
        </p:spPr>
        <p:txBody>
          <a:bodyPr wrap="none" fromWordArt="1">
            <a:prstTxWarp prst="textDeflate">
              <a:avLst>
                <a:gd name="adj" fmla="val 0"/>
              </a:avLst>
            </a:prstTxWarp>
          </a:bodyPr>
          <a:lstStyle/>
          <a:p>
            <a:pPr algn="ctr"/>
            <a:r>
              <a:rPr lang="en-US" sz="1600" b="1" kern="10" smtClean="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rPr>
              <a:t>Cám ơn</a:t>
            </a:r>
            <a:endParaRPr lang="en-US" sz="1600" b="1" kern="1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endParaRPr>
          </a:p>
        </p:txBody>
      </p:sp>
      <p:sp>
        <p:nvSpPr>
          <p:cNvPr id="3" name="Rectangle 2"/>
          <p:cNvSpPr/>
          <p:nvPr/>
        </p:nvSpPr>
        <p:spPr>
          <a:xfrm>
            <a:off x="457200" y="304800"/>
            <a:ext cx="1219200" cy="3429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đề tài</a:t>
            </a:r>
            <a:endParaRPr lang="en-US"/>
          </a:p>
        </p:txBody>
      </p:sp>
      <p:sp>
        <p:nvSpPr>
          <p:cNvPr id="3" name="Content Placeholder 2"/>
          <p:cNvSpPr>
            <a:spLocks noGrp="1"/>
          </p:cNvSpPr>
          <p:nvPr>
            <p:ph idx="1"/>
          </p:nvPr>
        </p:nvSpPr>
        <p:spPr/>
        <p:txBody>
          <a:bodyPr/>
          <a:lstStyle/>
          <a:p>
            <a:r>
              <a:rPr lang="en-US" smtClean="0"/>
              <a:t>Tỉ lệ dự án thành công của Agile so với Waterfall</a:t>
            </a:r>
          </a:p>
          <a:p>
            <a:endParaRPr lang="en-US"/>
          </a:p>
          <a:p>
            <a:endParaRPr lang="en-US" smtClean="0"/>
          </a:p>
          <a:p>
            <a:endParaRPr lang="en-US"/>
          </a:p>
          <a:p>
            <a:endParaRPr lang="en-US" smtClean="0"/>
          </a:p>
          <a:p>
            <a:endParaRPr lang="en-US"/>
          </a:p>
          <a:p>
            <a:endParaRPr lang="en-US" smtClean="0"/>
          </a:p>
          <a:p>
            <a:endParaRPr lang="en-US" smtClean="0"/>
          </a:p>
          <a:p>
            <a:r>
              <a:rPr lang="en-US" smtClean="0"/>
              <a:t>Agile đang được áp dụng rất nhiều tại Việt Nam.</a:t>
            </a:r>
            <a:endParaRPr 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7781" y="2209800"/>
            <a:ext cx="7358619" cy="3095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5140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t>Đặt ra vấn đề</a:t>
            </a:r>
          </a:p>
        </p:txBody>
      </p:sp>
      <p:sp>
        <p:nvSpPr>
          <p:cNvPr id="3" name="Content Placeholder 2"/>
          <p:cNvSpPr>
            <a:spLocks noGrp="1"/>
          </p:cNvSpPr>
          <p:nvPr>
            <p:ph idx="1"/>
          </p:nvPr>
        </p:nvSpPr>
        <p:spPr/>
        <p:txBody>
          <a:bodyPr/>
          <a:lstStyle/>
          <a:p>
            <a:r>
              <a:rPr lang="en-US" smtClean="0"/>
              <a:t>Việc áp dụng Agile thủ công gặp một số khó khăn</a:t>
            </a:r>
          </a:p>
          <a:p>
            <a:pPr lvl="1"/>
            <a:r>
              <a:rPr lang="en-US" smtClean="0"/>
              <a:t>Lưu trữ, tìm kiếm.</a:t>
            </a:r>
          </a:p>
          <a:p>
            <a:pPr lvl="1"/>
            <a:r>
              <a:rPr lang="en-US" smtClean="0"/>
              <a:t>Theo dõi, cập nhật tiến độ.</a:t>
            </a:r>
          </a:p>
          <a:p>
            <a:pPr lvl="1"/>
            <a:r>
              <a:rPr lang="en-US" smtClean="0"/>
              <a:t>Thống kê, báo cáo.</a:t>
            </a:r>
          </a:p>
          <a:p>
            <a:pPr lvl="1"/>
            <a:r>
              <a:rPr lang="en-US" smtClean="0"/>
              <a:t>Hạn chế về không gian.</a:t>
            </a:r>
          </a:p>
        </p:txBody>
      </p:sp>
    </p:spTree>
    <p:extLst>
      <p:ext uri="{BB962C8B-B14F-4D97-AF65-F5344CB8AC3E}">
        <p14:creationId xmlns:p14="http://schemas.microsoft.com/office/powerpoint/2010/main" val="2629352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 của đề tài</a:t>
            </a:r>
            <a:endParaRPr lang="en-US"/>
          </a:p>
        </p:txBody>
      </p:sp>
      <p:sp>
        <p:nvSpPr>
          <p:cNvPr id="3" name="Content Placeholder 2"/>
          <p:cNvSpPr>
            <a:spLocks noGrp="1"/>
          </p:cNvSpPr>
          <p:nvPr>
            <p:ph idx="1"/>
          </p:nvPr>
        </p:nvSpPr>
        <p:spPr/>
        <p:txBody>
          <a:bodyPr/>
          <a:lstStyle/>
          <a:p>
            <a:r>
              <a:rPr lang="en-US" smtClean="0"/>
              <a:t>Nghiên cứu mô hình Agile và phương pháp Scrum.</a:t>
            </a:r>
          </a:p>
          <a:p>
            <a:r>
              <a:rPr lang="en-US" smtClean="0"/>
              <a:t>Xây dựng công cụ quản lí dự án theo mô hình Agile áp dụng phương pháp Scrum.</a:t>
            </a:r>
            <a:endParaRPr lang="en-US"/>
          </a:p>
        </p:txBody>
      </p:sp>
    </p:spTree>
    <p:extLst>
      <p:ext uri="{BB962C8B-B14F-4D97-AF65-F5344CB8AC3E}">
        <p14:creationId xmlns:p14="http://schemas.microsoft.com/office/powerpoint/2010/main" val="3558705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Agile</a:t>
            </a:r>
          </a:p>
        </p:txBody>
      </p:sp>
      <p:sp>
        <p:nvSpPr>
          <p:cNvPr id="6" name="Content Placeholder 5"/>
          <p:cNvSpPr>
            <a:spLocks noGrp="1"/>
          </p:cNvSpPr>
          <p:nvPr>
            <p:ph idx="1"/>
          </p:nvPr>
        </p:nvSpPr>
        <p:spPr/>
        <p:txBody>
          <a:bodyPr/>
          <a:lstStyle/>
          <a:p>
            <a:r>
              <a:rPr lang="en-US" smtClean="0"/>
              <a:t>Agile </a:t>
            </a:r>
            <a:r>
              <a:rPr lang="vi-VN" smtClean="0"/>
              <a:t>là một triết lí cùng với nhóm </a:t>
            </a:r>
            <a:r>
              <a:rPr lang="vi-VN"/>
              <a:t>các phương </a:t>
            </a:r>
            <a:r>
              <a:rPr lang="vi-VN" smtClean="0"/>
              <a:t>pháp</a:t>
            </a:r>
            <a:r>
              <a:rPr lang="en-US" smtClean="0"/>
              <a:t> </a:t>
            </a:r>
            <a:r>
              <a:rPr lang="vi-VN" smtClean="0"/>
              <a:t>phát </a:t>
            </a:r>
            <a:r>
              <a:rPr lang="vi-VN"/>
              <a:t>triển phần mềm dựa trên các nguyên tắc phát triển phân đoạn lặp </a:t>
            </a:r>
            <a:r>
              <a:rPr lang="vi-VN" smtClean="0"/>
              <a:t>và </a:t>
            </a:r>
            <a:r>
              <a:rPr lang="vi-VN"/>
              <a:t>tăng </a:t>
            </a:r>
            <a:r>
              <a:rPr lang="vi-VN" smtClean="0"/>
              <a:t>trưởn</a:t>
            </a:r>
            <a:r>
              <a:rPr lang="en-US" smtClean="0"/>
              <a:t>g.</a:t>
            </a:r>
          </a:p>
          <a:p>
            <a:endParaRPr lang="en-US"/>
          </a:p>
        </p:txBody>
      </p:sp>
      <p:pic>
        <p:nvPicPr>
          <p:cNvPr id="1027" name="Picture 3" descr="C:\BitNami\wappstack-5.4.24-0\apache2\htdocs\Graduation Project\Báo cáo\Agile proc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192" y="3581400"/>
            <a:ext cx="7123113"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299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Agile</a:t>
            </a:r>
          </a:p>
        </p:txBody>
      </p:sp>
      <p:sp>
        <p:nvSpPr>
          <p:cNvPr id="8" name="Content Placeholder 7"/>
          <p:cNvSpPr>
            <a:spLocks noGrp="1"/>
          </p:cNvSpPr>
          <p:nvPr>
            <p:ph idx="1"/>
          </p:nvPr>
        </p:nvSpPr>
        <p:spPr/>
        <p:txBody>
          <a:bodyPr/>
          <a:lstStyle/>
          <a:p>
            <a:r>
              <a:rPr lang="vi-VN" i="1" u="sng"/>
              <a:t>Cá nhân và sự tương tác</a:t>
            </a:r>
            <a:r>
              <a:rPr lang="vi-VN"/>
              <a:t> hơn là quy trình và công </a:t>
            </a:r>
            <a:r>
              <a:rPr lang="vi-VN" smtClean="0"/>
              <a:t>cụ</a:t>
            </a:r>
            <a:endParaRPr lang="en-US"/>
          </a:p>
        </p:txBody>
      </p:sp>
      <p:pic>
        <p:nvPicPr>
          <p:cNvPr id="4098" name="Picture 2" descr="i_i1.png (448×3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416629"/>
            <a:ext cx="5257800" cy="3966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870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Agile</a:t>
            </a:r>
          </a:p>
        </p:txBody>
      </p:sp>
      <p:sp>
        <p:nvSpPr>
          <p:cNvPr id="3" name="Content Placeholder 2"/>
          <p:cNvSpPr>
            <a:spLocks noGrp="1"/>
          </p:cNvSpPr>
          <p:nvPr>
            <p:ph idx="1"/>
          </p:nvPr>
        </p:nvSpPr>
        <p:spPr/>
        <p:txBody>
          <a:bodyPr/>
          <a:lstStyle/>
          <a:p>
            <a:r>
              <a:rPr lang="vi-VN" i="1" u="sng"/>
              <a:t>Phần mềm chạy </a:t>
            </a:r>
            <a:r>
              <a:rPr lang="vi-VN" i="1" u="sng" smtClean="0"/>
              <a:t>tốt</a:t>
            </a:r>
            <a:r>
              <a:rPr lang="en-US" i="1" u="sng" smtClean="0"/>
              <a:t> </a:t>
            </a:r>
            <a:r>
              <a:rPr lang="vi-VN" smtClean="0"/>
              <a:t>hơn </a:t>
            </a:r>
            <a:r>
              <a:rPr lang="vi-VN"/>
              <a:t>là tài liệu đầy đủ.</a:t>
            </a:r>
          </a:p>
          <a:p>
            <a:endParaRPr lang="en-US"/>
          </a:p>
        </p:txBody>
      </p:sp>
      <p:pic>
        <p:nvPicPr>
          <p:cNvPr id="1026" name="Picture 2" descr="http://dheerajrastogi.files.wordpress.com/2012/06/w_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057399"/>
            <a:ext cx="5638800" cy="4232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110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Agile</a:t>
            </a:r>
          </a:p>
        </p:txBody>
      </p:sp>
      <p:sp>
        <p:nvSpPr>
          <p:cNvPr id="3" name="Content Placeholder 2"/>
          <p:cNvSpPr>
            <a:spLocks noGrp="1"/>
          </p:cNvSpPr>
          <p:nvPr>
            <p:ph idx="1"/>
          </p:nvPr>
        </p:nvSpPr>
        <p:spPr/>
        <p:txBody>
          <a:bodyPr/>
          <a:lstStyle/>
          <a:p>
            <a:r>
              <a:rPr lang="vi-VN" i="1" u="sng"/>
              <a:t>Cộng tác với khách hàng</a:t>
            </a:r>
            <a:r>
              <a:rPr lang="vi-VN"/>
              <a:t> hơn là đàm phán hợp đồng.</a:t>
            </a:r>
          </a:p>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362201"/>
            <a:ext cx="5251939"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1817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146l">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3">
          <a:schemeClr val="accent1"/>
        </a:lnRef>
        <a:fillRef idx="0">
          <a:schemeClr val="accent1"/>
        </a:fillRef>
        <a:effectRef idx="2">
          <a:schemeClr val="accent1"/>
        </a:effectRef>
        <a:fontRef idx="minor">
          <a:schemeClr val="tx1"/>
        </a:fontRef>
      </a:style>
    </a:lnDef>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cdb2004146l</Template>
  <TotalTime>2230</TotalTime>
  <Words>2982</Words>
  <Application>Microsoft Office PowerPoint</Application>
  <PresentationFormat>On-screen Show (4:3)</PresentationFormat>
  <Paragraphs>212</Paragraphs>
  <Slides>25</Slides>
  <Notes>19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cdb2004146l</vt:lpstr>
      <vt:lpstr>ĐẠI HỌC QUỐC GIA THÀNH PHỐ HỒ CHÍ MINH TRƯỜNG ĐẠI HỌC CÔNG NGHỆ THÔNG TIN KHOA CÔNG NGHỆ PHẦN MỀM</vt:lpstr>
      <vt:lpstr>Nội dung</vt:lpstr>
      <vt:lpstr>Giới thiệu đề tài</vt:lpstr>
      <vt:lpstr>Đặt ra vấn đề</vt:lpstr>
      <vt:lpstr>Mục tiêu của đề tài</vt:lpstr>
      <vt:lpstr>Mô hình Agile</vt:lpstr>
      <vt:lpstr>Mô hình Agile</vt:lpstr>
      <vt:lpstr>Mô hình Agile</vt:lpstr>
      <vt:lpstr>Mô hình Agile</vt:lpstr>
      <vt:lpstr>Mô hình Agile</vt:lpstr>
      <vt:lpstr>Mô hình Agile</vt:lpstr>
      <vt:lpstr>Mô hình Agile</vt:lpstr>
      <vt:lpstr>Phương pháp Scrum</vt:lpstr>
      <vt:lpstr>Phương pháp Scrum</vt:lpstr>
      <vt:lpstr>Phương pháp Scrum</vt:lpstr>
      <vt:lpstr>Phương pháp Scrum</vt:lpstr>
      <vt:lpstr>Phương pháp Scrum</vt:lpstr>
      <vt:lpstr>Xây dựng công cụ</vt:lpstr>
      <vt:lpstr>Xây dựng công cụ</vt:lpstr>
      <vt:lpstr>Xây dựng công cụ</vt:lpstr>
      <vt:lpstr>Xây dựng công cụ</vt:lpstr>
      <vt:lpstr>PowerPoint Presentation</vt:lpstr>
      <vt:lpstr>Kết luận</vt:lpstr>
      <vt:lpstr>Tài liệu tham khảo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phamduong</dc:creator>
  <cp:lastModifiedBy>phamduong</cp:lastModifiedBy>
  <cp:revision>404</cp:revision>
  <dcterms:created xsi:type="dcterms:W3CDTF">2014-07-16T14:53:07Z</dcterms:created>
  <dcterms:modified xsi:type="dcterms:W3CDTF">2014-08-05T12:11:01Z</dcterms:modified>
</cp:coreProperties>
</file>