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8" r:id="rId3"/>
    <p:sldId id="290" r:id="rId4"/>
    <p:sldId id="291" r:id="rId5"/>
    <p:sldId id="292" r:id="rId6"/>
    <p:sldId id="293" r:id="rId7"/>
    <p:sldId id="294" r:id="rId8"/>
    <p:sldId id="307" r:id="rId9"/>
    <p:sldId id="308" r:id="rId10"/>
    <p:sldId id="312" r:id="rId11"/>
    <p:sldId id="311" r:id="rId12"/>
    <p:sldId id="296" r:id="rId13"/>
    <p:sldId id="297" r:id="rId14"/>
    <p:sldId id="298" r:id="rId15"/>
    <p:sldId id="314" r:id="rId16"/>
    <p:sldId id="299" r:id="rId17"/>
    <p:sldId id="300" r:id="rId18"/>
    <p:sldId id="302" r:id="rId19"/>
    <p:sldId id="315" r:id="rId20"/>
    <p:sldId id="301" r:id="rId21"/>
    <p:sldId id="303" r:id="rId22"/>
    <p:sldId id="276" r:id="rId23"/>
    <p:sldId id="31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3310" autoAdjust="0"/>
  </p:normalViewPr>
  <p:slideViewPr>
    <p:cSldViewPr>
      <p:cViewPr>
        <p:scale>
          <a:sx n="75" d="100"/>
          <a:sy n="75" d="100"/>
        </p:scale>
        <p:origin x="-12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b="0" i="1" smtClean="0"/>
              <a:t>Tỉ</a:t>
            </a:r>
            <a:r>
              <a:rPr lang="en-US" sz="1600" b="0" i="1" baseline="0" smtClean="0"/>
              <a:t> lệ sử dụng các phương pháp Agile (nguồn VersionONe)</a:t>
            </a:r>
            <a:endParaRPr lang="en-US" sz="1600" b="0" i="1"/>
          </a:p>
        </c:rich>
      </c:tx>
      <c:layout/>
      <c:overlay val="0"/>
    </c:title>
    <c:autoTitleDeleted val="0"/>
    <c:plotArea>
      <c:layout>
        <c:manualLayout>
          <c:layoutTarget val="inner"/>
          <c:xMode val="edge"/>
          <c:yMode val="edge"/>
          <c:x val="8.5553424411692128E-2"/>
          <c:y val="6.8497980527245275E-2"/>
          <c:w val="0.90307681091145653"/>
          <c:h val="0.65106876640419953"/>
        </c:manualLayout>
      </c:layout>
      <c:barChart>
        <c:barDir val="col"/>
        <c:grouping val="stacked"/>
        <c:varyColors val="0"/>
        <c:ser>
          <c:idx val="0"/>
          <c:order val="0"/>
          <c:tx>
            <c:strRef>
              <c:f>Sheet1!$B$1</c:f>
              <c:strCache>
                <c:ptCount val="1"/>
                <c:pt idx="0">
                  <c:v>Series 1</c:v>
                </c:pt>
              </c:strCache>
            </c:strRef>
          </c:tx>
          <c:invertIfNegative val="0"/>
          <c:cat>
            <c:strRef>
              <c:f>Sheet1!$A$2:$A$13</c:f>
              <c:strCache>
                <c:ptCount val="12"/>
                <c:pt idx="0">
                  <c:v>DSDM / Atern</c:v>
                </c:pt>
                <c:pt idx="1">
                  <c:v>Agile Modeling</c:v>
                </c:pt>
                <c:pt idx="2">
                  <c:v>Agile Unified Process</c:v>
                </c:pt>
                <c:pt idx="3">
                  <c:v>Xp</c:v>
                </c:pt>
                <c:pt idx="4">
                  <c:v>Other</c:v>
                </c:pt>
                <c:pt idx="5">
                  <c:v>FDD</c:v>
                </c:pt>
                <c:pt idx="6">
                  <c:v>Lean</c:v>
                </c:pt>
                <c:pt idx="7">
                  <c:v>Kanban</c:v>
                </c:pt>
                <c:pt idx="8">
                  <c:v>Scrumban</c:v>
                </c:pt>
                <c:pt idx="9">
                  <c:v>Custom Hybrid</c:v>
                </c:pt>
                <c:pt idx="10">
                  <c:v>Scrum/XP Hybrid</c:v>
                </c:pt>
                <c:pt idx="11">
                  <c:v>Scrum</c:v>
                </c:pt>
              </c:strCache>
            </c:strRef>
          </c:cat>
          <c:val>
            <c:numRef>
              <c:f>Sheet1!$B$2:$B$13</c:f>
              <c:numCache>
                <c:formatCode>General</c:formatCode>
                <c:ptCount val="12"/>
                <c:pt idx="0">
                  <c:v>1</c:v>
                </c:pt>
                <c:pt idx="1">
                  <c:v>1</c:v>
                </c:pt>
                <c:pt idx="2">
                  <c:v>1</c:v>
                </c:pt>
                <c:pt idx="3">
                  <c:v>1</c:v>
                </c:pt>
                <c:pt idx="4">
                  <c:v>2</c:v>
                </c:pt>
                <c:pt idx="5">
                  <c:v>2</c:v>
                </c:pt>
                <c:pt idx="6">
                  <c:v>3</c:v>
                </c:pt>
                <c:pt idx="7">
                  <c:v>5</c:v>
                </c:pt>
                <c:pt idx="8">
                  <c:v>7</c:v>
                </c:pt>
                <c:pt idx="9">
                  <c:v>10</c:v>
                </c:pt>
                <c:pt idx="10">
                  <c:v>11</c:v>
                </c:pt>
                <c:pt idx="11">
                  <c:v>55</c:v>
                </c:pt>
              </c:numCache>
            </c:numRef>
          </c:val>
        </c:ser>
        <c:dLbls>
          <c:dLblPos val="ctr"/>
          <c:showLegendKey val="0"/>
          <c:showVal val="1"/>
          <c:showCatName val="0"/>
          <c:showSerName val="0"/>
          <c:showPercent val="0"/>
          <c:showBubbleSize val="0"/>
        </c:dLbls>
        <c:gapWidth val="150"/>
        <c:overlap val="100"/>
        <c:axId val="89581440"/>
        <c:axId val="102740736"/>
      </c:barChart>
      <c:catAx>
        <c:axId val="89581440"/>
        <c:scaling>
          <c:orientation val="minMax"/>
        </c:scaling>
        <c:delete val="0"/>
        <c:axPos val="b"/>
        <c:majorTickMark val="out"/>
        <c:minorTickMark val="none"/>
        <c:tickLblPos val="nextTo"/>
        <c:txPr>
          <a:bodyPr/>
          <a:lstStyle/>
          <a:p>
            <a:pPr>
              <a:defRPr sz="1400"/>
            </a:pPr>
            <a:endParaRPr lang="en-US"/>
          </a:p>
        </c:txPr>
        <c:crossAx val="102740736"/>
        <c:crosses val="autoZero"/>
        <c:auto val="1"/>
        <c:lblAlgn val="ctr"/>
        <c:lblOffset val="100"/>
        <c:noMultiLvlLbl val="0"/>
      </c:catAx>
      <c:valAx>
        <c:axId val="102740736"/>
        <c:scaling>
          <c:orientation val="minMax"/>
        </c:scaling>
        <c:delete val="0"/>
        <c:axPos val="l"/>
        <c:majorGridlines/>
        <c:numFmt formatCode="General" sourceLinked="1"/>
        <c:majorTickMark val="out"/>
        <c:minorTickMark val="none"/>
        <c:tickLblPos val="nextTo"/>
        <c:crossAx val="895814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526AE-4332-4021-B3BD-839DDB6D5677}" type="doc">
      <dgm:prSet loTypeId="urn:microsoft.com/office/officeart/2005/8/layout/process2" loCatId="process" qsTypeId="urn:microsoft.com/office/officeart/2005/8/quickstyle/simple4" qsCatId="simple" csTypeId="urn:microsoft.com/office/officeart/2005/8/colors/accent0_3" csCatId="mainScheme" phldr="1"/>
      <dgm:spPr/>
    </dgm:pt>
    <dgm:pt modelId="{A49FDC4B-360B-4C93-9F6A-2CAFEDD5C1B9}">
      <dgm:prSet phldrT="[Text]"/>
      <dgm:spPr/>
      <dgm:t>
        <a:bodyPr/>
        <a:lstStyle/>
        <a:p>
          <a:r>
            <a:rPr lang="en-US" smtClean="0"/>
            <a:t>Phân tích yêu cầu</a:t>
          </a:r>
          <a:endParaRPr lang="en-US"/>
        </a:p>
      </dgm:t>
    </dgm:pt>
    <dgm:pt modelId="{A8028FD1-08ED-4B6A-907E-098E03D6094E}" type="parTrans" cxnId="{614362D5-7A39-4B15-AFE7-14CCA98C5221}">
      <dgm:prSet/>
      <dgm:spPr/>
      <dgm:t>
        <a:bodyPr/>
        <a:lstStyle/>
        <a:p>
          <a:endParaRPr lang="en-US"/>
        </a:p>
      </dgm:t>
    </dgm:pt>
    <dgm:pt modelId="{43ECD74D-3C87-48EE-856B-EB68BC5B4768}" type="sibTrans" cxnId="{614362D5-7A39-4B15-AFE7-14CCA98C5221}">
      <dgm:prSet/>
      <dgm:spPr/>
      <dgm:t>
        <a:bodyPr/>
        <a:lstStyle/>
        <a:p>
          <a:endParaRPr lang="en-US"/>
        </a:p>
      </dgm:t>
    </dgm:pt>
    <dgm:pt modelId="{188294A5-30AD-4D12-9F5D-13E9B85E6187}">
      <dgm:prSet phldrT="[Text]"/>
      <dgm:spPr/>
      <dgm:t>
        <a:bodyPr/>
        <a:lstStyle/>
        <a:p>
          <a:r>
            <a:rPr lang="en-US" smtClean="0"/>
            <a:t>Thiết kế</a:t>
          </a:r>
          <a:endParaRPr lang="en-US"/>
        </a:p>
      </dgm:t>
    </dgm:pt>
    <dgm:pt modelId="{B61F2DF9-632F-43A0-9C72-6C82C3AF0818}" type="parTrans" cxnId="{DA667B16-946E-45C8-8F21-C58D6292E16E}">
      <dgm:prSet/>
      <dgm:spPr/>
      <dgm:t>
        <a:bodyPr/>
        <a:lstStyle/>
        <a:p>
          <a:endParaRPr lang="en-US"/>
        </a:p>
      </dgm:t>
    </dgm:pt>
    <dgm:pt modelId="{90645A66-FFC6-47E3-9DFC-92839B942614}" type="sibTrans" cxnId="{DA667B16-946E-45C8-8F21-C58D6292E16E}">
      <dgm:prSet/>
      <dgm:spPr/>
      <dgm:t>
        <a:bodyPr/>
        <a:lstStyle/>
        <a:p>
          <a:endParaRPr lang="en-US"/>
        </a:p>
      </dgm:t>
    </dgm:pt>
    <dgm:pt modelId="{8443069E-FF64-4410-9231-A399A2F00E2C}">
      <dgm:prSet phldrT="[Text]"/>
      <dgm:spPr/>
      <dgm:t>
        <a:bodyPr/>
        <a:lstStyle/>
        <a:p>
          <a:r>
            <a:rPr lang="en-US" smtClean="0"/>
            <a:t>Xây dựng</a:t>
          </a:r>
          <a:endParaRPr lang="en-US"/>
        </a:p>
      </dgm:t>
    </dgm:pt>
    <dgm:pt modelId="{53A75BE6-1AEA-4A60-9AC7-36A98DDBC25C}" type="parTrans" cxnId="{E595CCB8-1278-4E17-BA95-0B54FB6D8098}">
      <dgm:prSet/>
      <dgm:spPr/>
      <dgm:t>
        <a:bodyPr/>
        <a:lstStyle/>
        <a:p>
          <a:endParaRPr lang="en-US"/>
        </a:p>
      </dgm:t>
    </dgm:pt>
    <dgm:pt modelId="{7C5A7567-6254-4D8A-83A9-732E38B48E39}" type="sibTrans" cxnId="{E595CCB8-1278-4E17-BA95-0B54FB6D8098}">
      <dgm:prSet/>
      <dgm:spPr/>
      <dgm:t>
        <a:bodyPr/>
        <a:lstStyle/>
        <a:p>
          <a:endParaRPr lang="en-US"/>
        </a:p>
      </dgm:t>
    </dgm:pt>
    <dgm:pt modelId="{073EB117-37E9-4169-BFFD-9523E3693A87}">
      <dgm:prSet phldrT="[Text]"/>
      <dgm:spPr/>
      <dgm:t>
        <a:bodyPr/>
        <a:lstStyle/>
        <a:p>
          <a:r>
            <a:rPr lang="en-US" smtClean="0"/>
            <a:t>Kiểm thử</a:t>
          </a:r>
          <a:endParaRPr lang="en-US"/>
        </a:p>
      </dgm:t>
    </dgm:pt>
    <dgm:pt modelId="{AC84395C-DD77-4AE3-BD6F-828CA8C3B702}" type="parTrans" cxnId="{C8724705-9236-4392-9D7D-CB7E791F2934}">
      <dgm:prSet/>
      <dgm:spPr/>
      <dgm:t>
        <a:bodyPr/>
        <a:lstStyle/>
        <a:p>
          <a:endParaRPr lang="en-US"/>
        </a:p>
      </dgm:t>
    </dgm:pt>
    <dgm:pt modelId="{69CC8581-C896-4276-8F9D-6D21B88D7730}" type="sibTrans" cxnId="{C8724705-9236-4392-9D7D-CB7E791F2934}">
      <dgm:prSet/>
      <dgm:spPr/>
      <dgm:t>
        <a:bodyPr/>
        <a:lstStyle/>
        <a:p>
          <a:endParaRPr lang="en-US"/>
        </a:p>
      </dgm:t>
    </dgm:pt>
    <dgm:pt modelId="{228825FB-4451-40D0-988F-B48D744EE79B}">
      <dgm:prSet phldrT="[Text]"/>
      <dgm:spPr/>
      <dgm:t>
        <a:bodyPr/>
        <a:lstStyle/>
        <a:p>
          <a:r>
            <a:rPr lang="en-US" smtClean="0"/>
            <a:t>Chuyển giao, bảo trì</a:t>
          </a:r>
          <a:endParaRPr lang="en-US"/>
        </a:p>
      </dgm:t>
    </dgm:pt>
    <dgm:pt modelId="{8A61449A-5E7F-46C6-8392-4C5D8200E525}" type="parTrans" cxnId="{54595070-D480-4805-8C6B-88C1F9C8A9DE}">
      <dgm:prSet/>
      <dgm:spPr/>
      <dgm:t>
        <a:bodyPr/>
        <a:lstStyle/>
        <a:p>
          <a:endParaRPr lang="en-US"/>
        </a:p>
      </dgm:t>
    </dgm:pt>
    <dgm:pt modelId="{3D010CBF-24BE-4F17-9238-107CD5118697}" type="sibTrans" cxnId="{54595070-D480-4805-8C6B-88C1F9C8A9DE}">
      <dgm:prSet/>
      <dgm:spPr/>
      <dgm:t>
        <a:bodyPr/>
        <a:lstStyle/>
        <a:p>
          <a:endParaRPr lang="en-US"/>
        </a:p>
      </dgm:t>
    </dgm:pt>
    <dgm:pt modelId="{547159C2-A8E2-46D6-939A-C401343E602C}" type="pres">
      <dgm:prSet presAssocID="{FB5526AE-4332-4021-B3BD-839DDB6D5677}" presName="linearFlow" presStyleCnt="0">
        <dgm:presLayoutVars>
          <dgm:resizeHandles val="exact"/>
        </dgm:presLayoutVars>
      </dgm:prSet>
      <dgm:spPr/>
    </dgm:pt>
    <dgm:pt modelId="{33A379F6-6370-4A4C-9116-8A564946EE40}" type="pres">
      <dgm:prSet presAssocID="{A49FDC4B-360B-4C93-9F6A-2CAFEDD5C1B9}" presName="node" presStyleLbl="node1" presStyleIdx="0" presStyleCnt="5" custScaleX="115441">
        <dgm:presLayoutVars>
          <dgm:bulletEnabled val="1"/>
        </dgm:presLayoutVars>
      </dgm:prSet>
      <dgm:spPr/>
      <dgm:t>
        <a:bodyPr/>
        <a:lstStyle/>
        <a:p>
          <a:endParaRPr lang="en-US"/>
        </a:p>
      </dgm:t>
    </dgm:pt>
    <dgm:pt modelId="{757ECB97-3E40-4F4B-9AEE-267B7E4C1329}" type="pres">
      <dgm:prSet presAssocID="{43ECD74D-3C87-48EE-856B-EB68BC5B4768}" presName="sibTrans" presStyleLbl="sibTrans2D1" presStyleIdx="0" presStyleCnt="4"/>
      <dgm:spPr/>
      <dgm:t>
        <a:bodyPr/>
        <a:lstStyle/>
        <a:p>
          <a:endParaRPr lang="en-US"/>
        </a:p>
      </dgm:t>
    </dgm:pt>
    <dgm:pt modelId="{82B815DD-75BE-4E19-8AD5-0253C98E46D9}" type="pres">
      <dgm:prSet presAssocID="{43ECD74D-3C87-48EE-856B-EB68BC5B4768}" presName="connectorText" presStyleLbl="sibTrans2D1" presStyleIdx="0" presStyleCnt="4"/>
      <dgm:spPr/>
      <dgm:t>
        <a:bodyPr/>
        <a:lstStyle/>
        <a:p>
          <a:endParaRPr lang="en-US"/>
        </a:p>
      </dgm:t>
    </dgm:pt>
    <dgm:pt modelId="{3E1E30EC-8CC2-46BA-8A58-925E4FC3FDE4}" type="pres">
      <dgm:prSet presAssocID="{188294A5-30AD-4D12-9F5D-13E9B85E6187}" presName="node" presStyleLbl="node1" presStyleIdx="1" presStyleCnt="5" custScaleX="115441">
        <dgm:presLayoutVars>
          <dgm:bulletEnabled val="1"/>
        </dgm:presLayoutVars>
      </dgm:prSet>
      <dgm:spPr/>
      <dgm:t>
        <a:bodyPr/>
        <a:lstStyle/>
        <a:p>
          <a:endParaRPr lang="en-US"/>
        </a:p>
      </dgm:t>
    </dgm:pt>
    <dgm:pt modelId="{94534894-CCC5-4EC0-9C1F-63824F8376D9}" type="pres">
      <dgm:prSet presAssocID="{90645A66-FFC6-47E3-9DFC-92839B942614}" presName="sibTrans" presStyleLbl="sibTrans2D1" presStyleIdx="1" presStyleCnt="4"/>
      <dgm:spPr/>
      <dgm:t>
        <a:bodyPr/>
        <a:lstStyle/>
        <a:p>
          <a:endParaRPr lang="en-US"/>
        </a:p>
      </dgm:t>
    </dgm:pt>
    <dgm:pt modelId="{80E8F49B-3BA2-4080-9FD0-A934592EE26E}" type="pres">
      <dgm:prSet presAssocID="{90645A66-FFC6-47E3-9DFC-92839B942614}" presName="connectorText" presStyleLbl="sibTrans2D1" presStyleIdx="1" presStyleCnt="4"/>
      <dgm:spPr/>
      <dgm:t>
        <a:bodyPr/>
        <a:lstStyle/>
        <a:p>
          <a:endParaRPr lang="en-US"/>
        </a:p>
      </dgm:t>
    </dgm:pt>
    <dgm:pt modelId="{FE6AF4FD-9D3F-4427-A8BC-69FB9368681F}" type="pres">
      <dgm:prSet presAssocID="{8443069E-FF64-4410-9231-A399A2F00E2C}" presName="node" presStyleLbl="node1" presStyleIdx="2" presStyleCnt="5" custScaleX="115441">
        <dgm:presLayoutVars>
          <dgm:bulletEnabled val="1"/>
        </dgm:presLayoutVars>
      </dgm:prSet>
      <dgm:spPr/>
      <dgm:t>
        <a:bodyPr/>
        <a:lstStyle/>
        <a:p>
          <a:endParaRPr lang="en-US"/>
        </a:p>
      </dgm:t>
    </dgm:pt>
    <dgm:pt modelId="{38E6496C-7A0E-4F40-8A4B-9632295D5072}" type="pres">
      <dgm:prSet presAssocID="{7C5A7567-6254-4D8A-83A9-732E38B48E39}" presName="sibTrans" presStyleLbl="sibTrans2D1" presStyleIdx="2" presStyleCnt="4"/>
      <dgm:spPr/>
      <dgm:t>
        <a:bodyPr/>
        <a:lstStyle/>
        <a:p>
          <a:endParaRPr lang="en-US"/>
        </a:p>
      </dgm:t>
    </dgm:pt>
    <dgm:pt modelId="{2FE1C788-86FE-41A5-BDDF-3812164F3521}" type="pres">
      <dgm:prSet presAssocID="{7C5A7567-6254-4D8A-83A9-732E38B48E39}" presName="connectorText" presStyleLbl="sibTrans2D1" presStyleIdx="2" presStyleCnt="4"/>
      <dgm:spPr/>
      <dgm:t>
        <a:bodyPr/>
        <a:lstStyle/>
        <a:p>
          <a:endParaRPr lang="en-US"/>
        </a:p>
      </dgm:t>
    </dgm:pt>
    <dgm:pt modelId="{F5E42E3B-2782-4352-AE0C-5991298BA5DB}" type="pres">
      <dgm:prSet presAssocID="{073EB117-37E9-4169-BFFD-9523E3693A87}" presName="node" presStyleLbl="node1" presStyleIdx="3" presStyleCnt="5" custScaleX="115441">
        <dgm:presLayoutVars>
          <dgm:bulletEnabled val="1"/>
        </dgm:presLayoutVars>
      </dgm:prSet>
      <dgm:spPr/>
      <dgm:t>
        <a:bodyPr/>
        <a:lstStyle/>
        <a:p>
          <a:endParaRPr lang="en-US"/>
        </a:p>
      </dgm:t>
    </dgm:pt>
    <dgm:pt modelId="{6BB839B3-1D90-43E2-8FAC-2EABF7757485}" type="pres">
      <dgm:prSet presAssocID="{69CC8581-C896-4276-8F9D-6D21B88D7730}" presName="sibTrans" presStyleLbl="sibTrans2D1" presStyleIdx="3" presStyleCnt="4"/>
      <dgm:spPr/>
      <dgm:t>
        <a:bodyPr/>
        <a:lstStyle/>
        <a:p>
          <a:endParaRPr lang="en-US"/>
        </a:p>
      </dgm:t>
    </dgm:pt>
    <dgm:pt modelId="{14FFC93B-CDE4-4B8B-8BAB-544266C1BC60}" type="pres">
      <dgm:prSet presAssocID="{69CC8581-C896-4276-8F9D-6D21B88D7730}" presName="connectorText" presStyleLbl="sibTrans2D1" presStyleIdx="3" presStyleCnt="4"/>
      <dgm:spPr/>
      <dgm:t>
        <a:bodyPr/>
        <a:lstStyle/>
        <a:p>
          <a:endParaRPr lang="en-US"/>
        </a:p>
      </dgm:t>
    </dgm:pt>
    <dgm:pt modelId="{1993C5D6-B918-4E8B-8E2B-6C1DC7671DEA}" type="pres">
      <dgm:prSet presAssocID="{228825FB-4451-40D0-988F-B48D744EE79B}" presName="node" presStyleLbl="node1" presStyleIdx="4" presStyleCnt="5" custScaleX="115441">
        <dgm:presLayoutVars>
          <dgm:bulletEnabled val="1"/>
        </dgm:presLayoutVars>
      </dgm:prSet>
      <dgm:spPr/>
      <dgm:t>
        <a:bodyPr/>
        <a:lstStyle/>
        <a:p>
          <a:endParaRPr lang="en-US"/>
        </a:p>
      </dgm:t>
    </dgm:pt>
  </dgm:ptLst>
  <dgm:cxnLst>
    <dgm:cxn modelId="{44470D48-7A09-4FB9-9378-63DFA8EE760A}" type="presOf" srcId="{43ECD74D-3C87-48EE-856B-EB68BC5B4768}" destId="{757ECB97-3E40-4F4B-9AEE-267B7E4C1329}" srcOrd="0" destOrd="0" presId="urn:microsoft.com/office/officeart/2005/8/layout/process2"/>
    <dgm:cxn modelId="{112AE9B1-D005-45FC-A8E4-75848AB6848E}" type="presOf" srcId="{8443069E-FF64-4410-9231-A399A2F00E2C}" destId="{FE6AF4FD-9D3F-4427-A8BC-69FB9368681F}" srcOrd="0" destOrd="0" presId="urn:microsoft.com/office/officeart/2005/8/layout/process2"/>
    <dgm:cxn modelId="{E595CCB8-1278-4E17-BA95-0B54FB6D8098}" srcId="{FB5526AE-4332-4021-B3BD-839DDB6D5677}" destId="{8443069E-FF64-4410-9231-A399A2F00E2C}" srcOrd="2" destOrd="0" parTransId="{53A75BE6-1AEA-4A60-9AC7-36A98DDBC25C}" sibTransId="{7C5A7567-6254-4D8A-83A9-732E38B48E39}"/>
    <dgm:cxn modelId="{50190426-A488-46AB-94E6-8AACD32E19E5}" type="presOf" srcId="{7C5A7567-6254-4D8A-83A9-732E38B48E39}" destId="{2FE1C788-86FE-41A5-BDDF-3812164F3521}" srcOrd="1" destOrd="0" presId="urn:microsoft.com/office/officeart/2005/8/layout/process2"/>
    <dgm:cxn modelId="{C8724705-9236-4392-9D7D-CB7E791F2934}" srcId="{FB5526AE-4332-4021-B3BD-839DDB6D5677}" destId="{073EB117-37E9-4169-BFFD-9523E3693A87}" srcOrd="3" destOrd="0" parTransId="{AC84395C-DD77-4AE3-BD6F-828CA8C3B702}" sibTransId="{69CC8581-C896-4276-8F9D-6D21B88D7730}"/>
    <dgm:cxn modelId="{317B2E89-6933-4D27-AAD4-2FB31BBB07F7}" type="presOf" srcId="{228825FB-4451-40D0-988F-B48D744EE79B}" destId="{1993C5D6-B918-4E8B-8E2B-6C1DC7671DEA}" srcOrd="0" destOrd="0" presId="urn:microsoft.com/office/officeart/2005/8/layout/process2"/>
    <dgm:cxn modelId="{2314402B-CBD3-4FAA-A890-D582775A6D11}" type="presOf" srcId="{90645A66-FFC6-47E3-9DFC-92839B942614}" destId="{94534894-CCC5-4EC0-9C1F-63824F8376D9}" srcOrd="0" destOrd="0" presId="urn:microsoft.com/office/officeart/2005/8/layout/process2"/>
    <dgm:cxn modelId="{1EA0BFD9-3CE0-484F-93F3-E843FCF44853}" type="presOf" srcId="{A49FDC4B-360B-4C93-9F6A-2CAFEDD5C1B9}" destId="{33A379F6-6370-4A4C-9116-8A564946EE40}" srcOrd="0" destOrd="0" presId="urn:microsoft.com/office/officeart/2005/8/layout/process2"/>
    <dgm:cxn modelId="{3282CDB6-2E1C-4A39-9F60-4D668860F287}" type="presOf" srcId="{7C5A7567-6254-4D8A-83A9-732E38B48E39}" destId="{38E6496C-7A0E-4F40-8A4B-9632295D5072}" srcOrd="0" destOrd="0" presId="urn:microsoft.com/office/officeart/2005/8/layout/process2"/>
    <dgm:cxn modelId="{54595070-D480-4805-8C6B-88C1F9C8A9DE}" srcId="{FB5526AE-4332-4021-B3BD-839DDB6D5677}" destId="{228825FB-4451-40D0-988F-B48D744EE79B}" srcOrd="4" destOrd="0" parTransId="{8A61449A-5E7F-46C6-8392-4C5D8200E525}" sibTransId="{3D010CBF-24BE-4F17-9238-107CD5118697}"/>
    <dgm:cxn modelId="{CAB1F788-35D8-446F-826F-DC04824FADAD}" type="presOf" srcId="{FB5526AE-4332-4021-B3BD-839DDB6D5677}" destId="{547159C2-A8E2-46D6-939A-C401343E602C}" srcOrd="0" destOrd="0" presId="urn:microsoft.com/office/officeart/2005/8/layout/process2"/>
    <dgm:cxn modelId="{614362D5-7A39-4B15-AFE7-14CCA98C5221}" srcId="{FB5526AE-4332-4021-B3BD-839DDB6D5677}" destId="{A49FDC4B-360B-4C93-9F6A-2CAFEDD5C1B9}" srcOrd="0" destOrd="0" parTransId="{A8028FD1-08ED-4B6A-907E-098E03D6094E}" sibTransId="{43ECD74D-3C87-48EE-856B-EB68BC5B4768}"/>
    <dgm:cxn modelId="{6587AC50-EFEE-4D9E-9837-4AA15DC1B25D}" type="presOf" srcId="{69CC8581-C896-4276-8F9D-6D21B88D7730}" destId="{6BB839B3-1D90-43E2-8FAC-2EABF7757485}" srcOrd="0" destOrd="0" presId="urn:microsoft.com/office/officeart/2005/8/layout/process2"/>
    <dgm:cxn modelId="{E66A785E-6860-4545-9507-94EB4AB3241F}" type="presOf" srcId="{69CC8581-C896-4276-8F9D-6D21B88D7730}" destId="{14FFC93B-CDE4-4B8B-8BAB-544266C1BC60}" srcOrd="1" destOrd="0" presId="urn:microsoft.com/office/officeart/2005/8/layout/process2"/>
    <dgm:cxn modelId="{C1F62AC9-86E2-4BE3-A23E-DC5023579886}" type="presOf" srcId="{90645A66-FFC6-47E3-9DFC-92839B942614}" destId="{80E8F49B-3BA2-4080-9FD0-A934592EE26E}" srcOrd="1" destOrd="0" presId="urn:microsoft.com/office/officeart/2005/8/layout/process2"/>
    <dgm:cxn modelId="{DA667B16-946E-45C8-8F21-C58D6292E16E}" srcId="{FB5526AE-4332-4021-B3BD-839DDB6D5677}" destId="{188294A5-30AD-4D12-9F5D-13E9B85E6187}" srcOrd="1" destOrd="0" parTransId="{B61F2DF9-632F-43A0-9C72-6C82C3AF0818}" sibTransId="{90645A66-FFC6-47E3-9DFC-92839B942614}"/>
    <dgm:cxn modelId="{C25E9180-F533-4BA4-841F-08171AE1AB83}" type="presOf" srcId="{073EB117-37E9-4169-BFFD-9523E3693A87}" destId="{F5E42E3B-2782-4352-AE0C-5991298BA5DB}" srcOrd="0" destOrd="0" presId="urn:microsoft.com/office/officeart/2005/8/layout/process2"/>
    <dgm:cxn modelId="{75DA38AC-08AE-4B54-A102-6D2F35CE77DC}" type="presOf" srcId="{43ECD74D-3C87-48EE-856B-EB68BC5B4768}" destId="{82B815DD-75BE-4E19-8AD5-0253C98E46D9}" srcOrd="1" destOrd="0" presId="urn:microsoft.com/office/officeart/2005/8/layout/process2"/>
    <dgm:cxn modelId="{BCA82E13-6EC0-48B8-A009-743F929EEBE2}" type="presOf" srcId="{188294A5-30AD-4D12-9F5D-13E9B85E6187}" destId="{3E1E30EC-8CC2-46BA-8A58-925E4FC3FDE4}" srcOrd="0" destOrd="0" presId="urn:microsoft.com/office/officeart/2005/8/layout/process2"/>
    <dgm:cxn modelId="{CA97A98D-F089-46DA-8B29-1131CAB4F8B5}" type="presParOf" srcId="{547159C2-A8E2-46D6-939A-C401343E602C}" destId="{33A379F6-6370-4A4C-9116-8A564946EE40}" srcOrd="0" destOrd="0" presId="urn:microsoft.com/office/officeart/2005/8/layout/process2"/>
    <dgm:cxn modelId="{89282764-7D0E-4199-91AF-F11650E8B4A7}" type="presParOf" srcId="{547159C2-A8E2-46D6-939A-C401343E602C}" destId="{757ECB97-3E40-4F4B-9AEE-267B7E4C1329}" srcOrd="1" destOrd="0" presId="urn:microsoft.com/office/officeart/2005/8/layout/process2"/>
    <dgm:cxn modelId="{BC1A86EB-72FC-4C67-BCF7-A9CAA9513414}" type="presParOf" srcId="{757ECB97-3E40-4F4B-9AEE-267B7E4C1329}" destId="{82B815DD-75BE-4E19-8AD5-0253C98E46D9}" srcOrd="0" destOrd="0" presId="urn:microsoft.com/office/officeart/2005/8/layout/process2"/>
    <dgm:cxn modelId="{E1C90DB7-6867-45F8-8254-7057C72772B6}" type="presParOf" srcId="{547159C2-A8E2-46D6-939A-C401343E602C}" destId="{3E1E30EC-8CC2-46BA-8A58-925E4FC3FDE4}" srcOrd="2" destOrd="0" presId="urn:microsoft.com/office/officeart/2005/8/layout/process2"/>
    <dgm:cxn modelId="{D457089E-6C69-4917-A8AF-CA1B52441035}" type="presParOf" srcId="{547159C2-A8E2-46D6-939A-C401343E602C}" destId="{94534894-CCC5-4EC0-9C1F-63824F8376D9}" srcOrd="3" destOrd="0" presId="urn:microsoft.com/office/officeart/2005/8/layout/process2"/>
    <dgm:cxn modelId="{D731DBA9-3BC4-4A80-9BF5-616456069011}" type="presParOf" srcId="{94534894-CCC5-4EC0-9C1F-63824F8376D9}" destId="{80E8F49B-3BA2-4080-9FD0-A934592EE26E}" srcOrd="0" destOrd="0" presId="urn:microsoft.com/office/officeart/2005/8/layout/process2"/>
    <dgm:cxn modelId="{F0EA7E1E-8FDD-43C6-AD12-BFD12608D7A9}" type="presParOf" srcId="{547159C2-A8E2-46D6-939A-C401343E602C}" destId="{FE6AF4FD-9D3F-4427-A8BC-69FB9368681F}" srcOrd="4" destOrd="0" presId="urn:microsoft.com/office/officeart/2005/8/layout/process2"/>
    <dgm:cxn modelId="{34C401D6-2388-429D-8DF8-9B2454563390}" type="presParOf" srcId="{547159C2-A8E2-46D6-939A-C401343E602C}" destId="{38E6496C-7A0E-4F40-8A4B-9632295D5072}" srcOrd="5" destOrd="0" presId="urn:microsoft.com/office/officeart/2005/8/layout/process2"/>
    <dgm:cxn modelId="{36D451F8-4F14-40A3-952D-E447B2E3D469}" type="presParOf" srcId="{38E6496C-7A0E-4F40-8A4B-9632295D5072}" destId="{2FE1C788-86FE-41A5-BDDF-3812164F3521}" srcOrd="0" destOrd="0" presId="urn:microsoft.com/office/officeart/2005/8/layout/process2"/>
    <dgm:cxn modelId="{773F20DF-99FC-493A-A7DE-81AA7B5A6004}" type="presParOf" srcId="{547159C2-A8E2-46D6-939A-C401343E602C}" destId="{F5E42E3B-2782-4352-AE0C-5991298BA5DB}" srcOrd="6" destOrd="0" presId="urn:microsoft.com/office/officeart/2005/8/layout/process2"/>
    <dgm:cxn modelId="{0D3B68C2-9484-497A-B395-13E5296A433D}" type="presParOf" srcId="{547159C2-A8E2-46D6-939A-C401343E602C}" destId="{6BB839B3-1D90-43E2-8FAC-2EABF7757485}" srcOrd="7" destOrd="0" presId="urn:microsoft.com/office/officeart/2005/8/layout/process2"/>
    <dgm:cxn modelId="{B1B2C4A3-B67A-49D6-BDB9-93E16F06E47B}" type="presParOf" srcId="{6BB839B3-1D90-43E2-8FAC-2EABF7757485}" destId="{14FFC93B-CDE4-4B8B-8BAB-544266C1BC60}" srcOrd="0" destOrd="0" presId="urn:microsoft.com/office/officeart/2005/8/layout/process2"/>
    <dgm:cxn modelId="{5C91F319-5BDC-4773-8C1A-DBEF4D574EE1}" type="presParOf" srcId="{547159C2-A8E2-46D6-939A-C401343E602C}" destId="{1993C5D6-B918-4E8B-8E2B-6C1DC7671DEA}"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t>
        <a:bodyPr/>
        <a:lstStyle/>
        <a:p>
          <a:endParaRPr lang="en-US"/>
        </a:p>
      </dgm:t>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t>
        <a:bodyPr/>
        <a:lstStyle/>
        <a:p>
          <a:endParaRPr lang="en-US"/>
        </a:p>
      </dgm:t>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DDF294C2-3184-4D53-A34B-8CA3F6E0F4B9}" type="presOf" srcId="{8A9EAF60-C37A-4D55-ADF7-77C9102D92DE}" destId="{DCB50BAD-0CEC-47E8-89B3-2E80568CA41F}" srcOrd="0"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537CA951-99C9-49E4-85C0-DBF27217E057}" srcId="{25731972-21F1-441C-96B2-815B21578881}" destId="{8A9EAF60-C37A-4D55-ADF7-77C9102D92DE}" srcOrd="1" destOrd="0" parTransId="{3492D8CB-AE18-455A-8FA9-04C0E4ADD582}" sibTransId="{3AE0D120-992C-4066-AF50-406A67AAF09D}"/>
    <dgm:cxn modelId="{621305A6-B190-436E-8362-E8A6F6C8D4D4}" type="presOf" srcId="{6B8299B1-E023-42D6-9F85-D3D6C7CE68C9}" destId="{E18EC4BE-18B4-4E64-A67B-BFD56450EB16}" srcOrd="1"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F84A6DA0-803B-4FDC-A0A8-974BC7175BAE}" type="presOf" srcId="{25731972-21F1-441C-96B2-815B21578881}" destId="{F17B3B8A-D968-4486-A428-D6E87F9499DD}"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AADD24E9-4984-4586-ADFA-77BFAEE6E79F}" type="presOf" srcId="{8A9EAF60-C37A-4D55-ADF7-77C9102D92DE}" destId="{00A3A291-D9B2-4C07-8F0C-B527EA78058A}" srcOrd="1" destOrd="0" presId="urn:microsoft.com/office/officeart/2005/8/layout/cycle8"/>
    <dgm:cxn modelId="{34853F29-6DE8-49E6-92BC-82B3C8A485B0}" type="presOf" srcId="{6B8299B1-E023-42D6-9F85-D3D6C7CE68C9}" destId="{D502F894-DBEB-4F09-AC59-F692D1772DAF}"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379F6-6370-4A4C-9116-8A564946EE40}">
      <dsp:nvSpPr>
        <dsp:cNvPr id="0" name=""/>
        <dsp:cNvSpPr/>
      </dsp:nvSpPr>
      <dsp:spPr>
        <a:xfrm>
          <a:off x="952505" y="511"/>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Phân tích yêu cầu</a:t>
          </a:r>
          <a:endParaRPr lang="en-US" sz="1700" kern="1200"/>
        </a:p>
      </dsp:txBody>
      <dsp:txXfrm>
        <a:off x="970036" y="18042"/>
        <a:ext cx="2708126" cy="563506"/>
      </dsp:txXfrm>
    </dsp:sp>
    <dsp:sp modelId="{757ECB97-3E40-4F4B-9AEE-267B7E4C1329}">
      <dsp:nvSpPr>
        <dsp:cNvPr id="0" name=""/>
        <dsp:cNvSpPr/>
      </dsp:nvSpPr>
      <dsp:spPr>
        <a:xfrm rot="5400000">
          <a:off x="2211868" y="614043"/>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636489"/>
        <a:ext cx="161613" cy="157124"/>
      </dsp:txXfrm>
    </dsp:sp>
    <dsp:sp modelId="{3E1E30EC-8CC2-46BA-8A58-925E4FC3FDE4}">
      <dsp:nvSpPr>
        <dsp:cNvPr id="0" name=""/>
        <dsp:cNvSpPr/>
      </dsp:nvSpPr>
      <dsp:spPr>
        <a:xfrm>
          <a:off x="952505" y="898363"/>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Thiết kế</a:t>
          </a:r>
          <a:endParaRPr lang="en-US" sz="1700" kern="1200"/>
        </a:p>
      </dsp:txBody>
      <dsp:txXfrm>
        <a:off x="970036" y="915894"/>
        <a:ext cx="2708126" cy="563506"/>
      </dsp:txXfrm>
    </dsp:sp>
    <dsp:sp modelId="{94534894-CCC5-4EC0-9C1F-63824F8376D9}">
      <dsp:nvSpPr>
        <dsp:cNvPr id="0" name=""/>
        <dsp:cNvSpPr/>
      </dsp:nvSpPr>
      <dsp:spPr>
        <a:xfrm rot="5400000">
          <a:off x="2211868" y="1511896"/>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1534342"/>
        <a:ext cx="161613" cy="157124"/>
      </dsp:txXfrm>
    </dsp:sp>
    <dsp:sp modelId="{FE6AF4FD-9D3F-4427-A8BC-69FB9368681F}">
      <dsp:nvSpPr>
        <dsp:cNvPr id="0" name=""/>
        <dsp:cNvSpPr/>
      </dsp:nvSpPr>
      <dsp:spPr>
        <a:xfrm>
          <a:off x="952505" y="1796215"/>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Xây dựng</a:t>
          </a:r>
          <a:endParaRPr lang="en-US" sz="1700" kern="1200"/>
        </a:p>
      </dsp:txBody>
      <dsp:txXfrm>
        <a:off x="970036" y="1813746"/>
        <a:ext cx="2708126" cy="563506"/>
      </dsp:txXfrm>
    </dsp:sp>
    <dsp:sp modelId="{38E6496C-7A0E-4F40-8A4B-9632295D5072}">
      <dsp:nvSpPr>
        <dsp:cNvPr id="0" name=""/>
        <dsp:cNvSpPr/>
      </dsp:nvSpPr>
      <dsp:spPr>
        <a:xfrm rot="5400000">
          <a:off x="2211868" y="2409748"/>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2432194"/>
        <a:ext cx="161613" cy="157124"/>
      </dsp:txXfrm>
    </dsp:sp>
    <dsp:sp modelId="{F5E42E3B-2782-4352-AE0C-5991298BA5DB}">
      <dsp:nvSpPr>
        <dsp:cNvPr id="0" name=""/>
        <dsp:cNvSpPr/>
      </dsp:nvSpPr>
      <dsp:spPr>
        <a:xfrm>
          <a:off x="952505" y="2694068"/>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Kiểm thử</a:t>
          </a:r>
          <a:endParaRPr lang="en-US" sz="1700" kern="1200"/>
        </a:p>
      </dsp:txBody>
      <dsp:txXfrm>
        <a:off x="970036" y="2711599"/>
        <a:ext cx="2708126" cy="563506"/>
      </dsp:txXfrm>
    </dsp:sp>
    <dsp:sp modelId="{6BB839B3-1D90-43E2-8FAC-2EABF7757485}">
      <dsp:nvSpPr>
        <dsp:cNvPr id="0" name=""/>
        <dsp:cNvSpPr/>
      </dsp:nvSpPr>
      <dsp:spPr>
        <a:xfrm rot="5400000">
          <a:off x="2211868" y="3307600"/>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3330046"/>
        <a:ext cx="161613" cy="157124"/>
      </dsp:txXfrm>
    </dsp:sp>
    <dsp:sp modelId="{1993C5D6-B918-4E8B-8E2B-6C1DC7671DEA}">
      <dsp:nvSpPr>
        <dsp:cNvPr id="0" name=""/>
        <dsp:cNvSpPr/>
      </dsp:nvSpPr>
      <dsp:spPr>
        <a:xfrm>
          <a:off x="952505" y="3591920"/>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Chuyển giao, bảo trì</a:t>
          </a:r>
          <a:endParaRPr lang="en-US" sz="1700" kern="1200"/>
        </a:p>
      </dsp:txBody>
      <dsp:txXfrm>
        <a:off x="970036" y="3609451"/>
        <a:ext cx="2708126" cy="563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6"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Vd với waterfall là phân tích, thiết kế, xây dựng, kiểm thử, chuyển giao. Việc phân chia như vậy có vấn đề sau</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mtClean="0"/>
              <a:t>Sản phẩm</a:t>
            </a:r>
            <a:r>
              <a:rPr lang="en-US" baseline="0" smtClean="0"/>
              <a:t> làm ra thường không đáp ứng được yêu cầu người dùng, cuối chu kì phát triển sản phẩm mới được chuyển giao cho người dùng từ đó thiếu phản hồi từ người dùng.</a:t>
            </a:r>
          </a:p>
          <a:p>
            <a:pPr marL="685800" lvl="1" indent="-228600">
              <a:buFont typeface="Wingdings" panose="05000000000000000000" pitchFamily="2" charset="2"/>
              <a:buChar char="v"/>
            </a:pPr>
            <a:r>
              <a:rPr lang="en-US" baseline="0" smtClean="0"/>
              <a:t>Người dùng thường không hình dung họ muốn gì cho tới khi họ thấy sản phẩm </a:t>
            </a:r>
          </a:p>
          <a:p>
            <a:pPr marL="685800" lvl="1" indent="-228600">
              <a:buFont typeface="Wingdings" panose="05000000000000000000" pitchFamily="2" charset="2"/>
              <a:buChar char="v"/>
            </a:pPr>
            <a:r>
              <a:rPr lang="en-US" smtClean="0"/>
              <a:t>Việc</a:t>
            </a:r>
            <a:r>
              <a:rPr lang="en-US" baseline="0" smtClean="0"/>
              <a:t> chi các bước thực hiện như vậy, sai sót trong bước đầu có thể dẫn đến những hậu quả nghiêm trọng.</a:t>
            </a:r>
          </a:p>
          <a:p>
            <a:pPr marL="685800" lvl="1" indent="-228600">
              <a:buFont typeface="Wingdings" panose="05000000000000000000" pitchFamily="2" charset="2"/>
              <a:buChar char="v"/>
            </a:pPr>
            <a:r>
              <a:rPr lang="en-US" baseline="0" smtClean="0"/>
              <a:t>Các thành viên phải chờ đợi chuyển giao từ các nhóm khác từ công việc ở bước trước</a:t>
            </a:r>
          </a:p>
          <a:p>
            <a:pPr marL="685800" lvl="1" indent="-228600">
              <a:buFont typeface="Wingdings" panose="05000000000000000000" pitchFamily="2" charset="2"/>
              <a:buChar char="v"/>
            </a:pPr>
            <a:r>
              <a:rPr lang="en-US" smtClean="0"/>
              <a:t>=&gt; hậu</a:t>
            </a:r>
            <a:r>
              <a:rPr lang="en-US" baseline="0" smtClean="0"/>
              <a:t> quả, các dự án có khả năng thất bại cao.</a:t>
            </a:r>
          </a:p>
          <a:p>
            <a:pPr marL="228600" lvl="0" indent="-228600">
              <a:buFont typeface="Wingdings" panose="05000000000000000000" pitchFamily="2" charset="2"/>
              <a:buChar char="v"/>
            </a:pPr>
            <a:r>
              <a:rPr lang="en-US" baseline="0" smtClean="0"/>
              <a:t>Agile cùng các phương pháp của nó ra đời đã tạo ra những thay đổi rất lớn, làm tăng gấp đôi số lượng các dự án thành công, tạo ra nhiều sản phẩm thực sự đáp ứng yêu cầu của người dùng. Để tìm hiều vì sao, Agile và các phương pháp của nó thành công như vậy, em xin phép tình bày các tuyên ngôn của Agile (được coi là cô đọng nhất những gì mà triết lý Agile hướng tới).</a:t>
            </a:r>
            <a:endParaRPr lang="en-US" sz="1200" b="0" i="0" kern="1200" smtClean="0">
              <a:solidFill>
                <a:schemeClr val="tx1"/>
              </a:solidFill>
              <a:effectLst/>
              <a:latin typeface="+mn-lt"/>
              <a:ea typeface="+mn-ea"/>
              <a:cs typeface="+mn-cs"/>
            </a:endParaRPr>
          </a:p>
          <a:p>
            <a:pPr marL="228600" lvl="0" indent="-228600">
              <a:buFont typeface="Wingdings" panose="05000000000000000000" pitchFamily="2" charset="2"/>
              <a:buChar char="v"/>
            </a:pPr>
            <a:endParaRPr lang="en-US" baseline="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Product Backlog và thảo luận về mục tiêu và bối cảnh của các hạng mục trong Product Backlog, làm cho Team thấu hiểu những gì mà Product Owner (khách hàng) mong muốn. </a:t>
            </a:r>
            <a:endParaRPr lang="en-US" sz="1200" kern="1200" baseline="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Product Backlog để tiến hành phát triển cho Sprint sắp tới và cam kết hoàn thành vào cuối Sprint.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1200" kern="1200" smtClean="0">
                <a:solidFill>
                  <a:schemeClr val="tx1"/>
                </a:solidFill>
                <a:effectLst/>
                <a:latin typeface="+mn-lt"/>
                <a:ea typeface="+mn-ea"/>
                <a:cs typeface="+mn-cs"/>
              </a:rPr>
              <a:t>Buổi họp kế hoạch Sprint được đóng khung trong tám tiếng cho mỗi Sprint một tháng. Với các Sprint ngắn hơn thì thời gian cho buổi họp được rút ngắn lại.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tạo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 </a:t>
            </a:r>
            <a:r>
              <a:rPr lang="en-US" b="0" smtClean="0"/>
              <a:t>Được</a:t>
            </a:r>
            <a:r>
              <a:rPr lang="en-US" b="0" baseline="0" smtClean="0"/>
              <a:t> tổ chức khi Sprint kết thúc để rà xoát 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 Đồng thời</a:t>
            </a:r>
            <a:r>
              <a:rPr lang="en-US" sz="1200" kern="1200" smtClean="0">
                <a:solidFill>
                  <a:schemeClr val="tx1"/>
                </a:solidFill>
                <a:effectLst/>
                <a:latin typeface="+mn-lt"/>
                <a:ea typeface="+mn-ea"/>
                <a:cs typeface="+mn-cs"/>
              </a:rPr>
              <a:t>, người tham dự cuộc họp sẽ hợp tác để thảo luận về những công việc sắp triển khai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kế hoạch cho các cải tiến trong Sprint tiếp theo.</a:t>
            </a:r>
            <a:endParaRPr lang="en-US" b="1" smtClean="0"/>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913106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Wingdings" panose="05000000000000000000" pitchFamily="2" charset="2"/>
              <a:buChar char="v"/>
            </a:pPr>
            <a:r>
              <a:rPr lang="en-US" sz="1200" kern="1200" smtClean="0">
                <a:solidFill>
                  <a:schemeClr val="tx1"/>
                </a:solidFill>
                <a:effectLst/>
                <a:latin typeface="+mn-lt"/>
                <a:ea typeface="+mn-ea"/>
                <a:cs typeface="+mn-cs"/>
              </a:rPr>
              <a:t>Thiết kế ban đầu của HTTP là cho chia sẻ tài liệu, không phải là các ứng dụng tương tác như ứng dụng desktop.</a:t>
            </a:r>
          </a:p>
          <a:p>
            <a:pPr marL="228600" lvl="0" indent="-228600">
              <a:buFont typeface="Wingdings" panose="05000000000000000000" pitchFamily="2" charset="2"/>
              <a:buChar char="v"/>
            </a:pPr>
            <a:r>
              <a:rPr lang="en-US" sz="1200" kern="1200" smtClean="0">
                <a:solidFill>
                  <a:schemeClr val="tx1"/>
                </a:solidFill>
                <a:effectLst/>
                <a:latin typeface="+mn-lt"/>
                <a:ea typeface="+mn-ea"/>
                <a:cs typeface="+mn-cs"/>
              </a:rPr>
              <a:t>Lượng thông tin mà giao thức HTTP cần để giao tiếp giữa client và server tăng lên nhanh chóng khi mà càng có nhiều tương tác giữa hai bên.</a:t>
            </a:r>
          </a:p>
          <a:p>
            <a:pPr marL="228600" lvl="0" indent="-228600">
              <a:buFont typeface="Wingdings" panose="05000000000000000000" pitchFamily="2" charset="2"/>
              <a:buChar char="v"/>
            </a:pPr>
            <a:r>
              <a:rPr lang="en-US" sz="1200" kern="1200" smtClean="0">
                <a:solidFill>
                  <a:schemeClr val="tx1"/>
                </a:solidFill>
                <a:effectLst/>
                <a:latin typeface="+mn-lt"/>
                <a:ea typeface="+mn-ea"/>
                <a:cs typeface="+mn-cs"/>
              </a:rPr>
              <a:t>HTTP được thiết kế bán song công, có nghĩa là dữ liệu đi theo một chiều duy nhất tại một thời điểm: client gửi yêu cầu tới server (1 chiều) và server gửi phản hồi lại client (1 chiều).</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15</a:t>
            </a:fld>
            <a:endParaRPr lang="en-US"/>
          </a:p>
        </p:txBody>
      </p:sp>
    </p:spTree>
    <p:extLst>
      <p:ext uri="{BB962C8B-B14F-4D97-AF65-F5344CB8AC3E}">
        <p14:creationId xmlns:p14="http://schemas.microsoft.com/office/powerpoint/2010/main" val="3293687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v"/>
            </a:pPr>
            <a:r>
              <a:rPr lang="en-US" sz="1200" kern="1200" smtClean="0">
                <a:solidFill>
                  <a:schemeClr val="tx1"/>
                </a:solidFill>
                <a:effectLst/>
                <a:latin typeface="+mn-lt"/>
                <a:ea typeface="+mn-ea"/>
                <a:cs typeface="+mn-cs"/>
              </a:rPr>
              <a:t>Mỗi giải pháp có cơ chế hiện thực khác nhau nhưng về bản chất đều gửi gói tin HTTP lên sever và chờ nhận gói tin HTTP trả lời (và để tránh phải gửi qua nhiều gói tin phía server thường giữ yêu cầu lại mà không phản hồi lại ngay cho đến khi có dữ liệu để gửi lại client hoặc hết thời gian gửi yêu cầu). </a:t>
            </a:r>
          </a:p>
          <a:p>
            <a:pPr marL="171450" lvl="0" indent="-171450">
              <a:buFont typeface="Wingdings" panose="05000000000000000000" pitchFamily="2" charset="2"/>
              <a:buChar char="v"/>
            </a:pPr>
            <a:r>
              <a:rPr lang="en-US" sz="1200" kern="1200" smtClean="0">
                <a:solidFill>
                  <a:schemeClr val="tx1"/>
                </a:solidFill>
                <a:effectLst/>
                <a:latin typeface="+mn-lt"/>
                <a:ea typeface="+mn-ea"/>
                <a:cs typeface="+mn-cs"/>
              </a:rPr>
              <a:t>Vì mỗi gói HTTP gửi đi đều kèm thêm HTTP header làm tăng lượng dữ liệu cũng như độ trễ khi giao tiếp giữa client và server.</a:t>
            </a:r>
          </a:p>
          <a:p>
            <a:pPr marL="171450" lvl="0" indent="-171450">
              <a:buFont typeface="Wingdings" panose="05000000000000000000" pitchFamily="2" charset="2"/>
              <a:buChar char="v"/>
            </a:pPr>
            <a:r>
              <a:rPr lang="en-US" sz="1200" kern="1200" smtClean="0">
                <a:solidFill>
                  <a:schemeClr val="tx1"/>
                </a:solidFill>
                <a:effectLst/>
                <a:latin typeface="+mn-lt"/>
                <a:ea typeface="+mn-ea"/>
                <a:cs typeface="+mn-cs"/>
              </a:rPr>
              <a:t>Đồng thời, vì vẫn sử dụng HTTP để giao tiếp nên client vẫn phải đợi gói HTTP trả về từ server mới tiếp tục gửi gói HTTP yêu cầu lên server, điều này làm tăng độ trễ cho ứng dụng.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16</a:t>
            </a:fld>
            <a:endParaRPr lang="en-US"/>
          </a:p>
        </p:txBody>
      </p:sp>
    </p:spTree>
    <p:extLst>
      <p:ext uri="{BB962C8B-B14F-4D97-AF65-F5344CB8AC3E}">
        <p14:creationId xmlns:p14="http://schemas.microsoft.com/office/powerpoint/2010/main" val="423043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WebSocket song công (full duplex), truyền dữ liệu theo hai hướng (bidirectional), và kết nối thông qua một socket duy nhất. WebSocket giảm độ trễ bởi vì một khi kết nối WebSocket được khởi tạo, server có thể gửi dữ liệu tới client ngay khi có dữ liệu mới. Khác với các phương pháp polling, WebSocket chỉ tạo một yêu cầu, server thì không cần phải đợi yêu cầu từ client để gửi dữ liệu, và client có thể gửi dữ liệu tới server bất cứ thời điểm nào. Việc chỉ dùng một yêu cầu giảm đáng kể độ trễ so với các phương pháp polling do các phương pháp này gửi yêu cầu tới server theo một chu kì cho dù dữ liệu cập nhật hay không.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17</a:t>
            </a:fld>
            <a:endParaRPr lang="en-US"/>
          </a:p>
        </p:txBody>
      </p:sp>
    </p:spTree>
    <p:extLst>
      <p:ext uri="{BB962C8B-B14F-4D97-AF65-F5344CB8AC3E}">
        <p14:creationId xmlns:p14="http://schemas.microsoft.com/office/powerpoint/2010/main" val="1441663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Mỗi kết nối WebSocket bắt đầu bằng một yêu cầu HTTP. Yêu cầu này cũng tương tự như nhưng yêu cầu HTTP khác, ngoại trừ việc nó có thêm header: </a:t>
            </a:r>
            <a:r>
              <a:rPr lang="en-US" sz="1200" i="1" kern="1200" smtClean="0">
                <a:solidFill>
                  <a:schemeClr val="tx1"/>
                </a:solidFill>
                <a:effectLst/>
                <a:latin typeface="+mn-lt"/>
                <a:ea typeface="+mn-ea"/>
                <a:cs typeface="+mn-cs"/>
              </a:rPr>
              <a:t>Upgrade</a:t>
            </a:r>
            <a:r>
              <a:rPr lang="en-US" sz="1200" kern="1200" smtClean="0">
                <a:solidFill>
                  <a:schemeClr val="tx1"/>
                </a:solidFill>
                <a:effectLst/>
                <a:latin typeface="+mn-lt"/>
                <a:ea typeface="+mn-ea"/>
                <a:cs typeface="+mn-cs"/>
              </a:rPr>
              <a:t>. Header này chỉ ra rằng nếu client muốn nâng cấp kết nối sang một giao thức khác. Khi kết nối thành công, server gửi lại client: mã phản hồi 101, </a:t>
            </a:r>
            <a:r>
              <a:rPr lang="en-US" sz="1200" i="1" kern="1200" smtClean="0">
                <a:solidFill>
                  <a:schemeClr val="tx1"/>
                </a:solidFill>
                <a:effectLst/>
                <a:latin typeface="+mn-lt"/>
                <a:ea typeface="+mn-ea"/>
                <a:cs typeface="+mn-cs"/>
              </a:rPr>
              <a:t>Upgrade</a:t>
            </a:r>
            <a:r>
              <a:rPr lang="en-US" sz="1200" kern="1200" smtClean="0">
                <a:solidFill>
                  <a:schemeClr val="tx1"/>
                </a:solidFill>
                <a:effectLst/>
                <a:latin typeface="+mn-lt"/>
                <a:ea typeface="+mn-ea"/>
                <a:cs typeface="+mn-cs"/>
              </a:rPr>
              <a:t> header và </a:t>
            </a:r>
            <a:r>
              <a:rPr lang="en-US" sz="1200" i="1" kern="1200" smtClean="0">
                <a:solidFill>
                  <a:schemeClr val="tx1"/>
                </a:solidFill>
                <a:effectLst/>
                <a:latin typeface="+mn-lt"/>
                <a:ea typeface="+mn-ea"/>
                <a:cs typeface="+mn-cs"/>
              </a:rPr>
              <a:t>Sec-WebSocket-Accept</a:t>
            </a:r>
            <a:r>
              <a:rPr lang="en-US" sz="1200" kern="1200" smtClean="0">
                <a:solidFill>
                  <a:schemeClr val="tx1"/>
                </a:solidFill>
                <a:effectLst/>
                <a:latin typeface="+mn-lt"/>
                <a:ea typeface="+mn-ea"/>
                <a:cs typeface="+mn-cs"/>
              </a:rPr>
              <a:t> header. Giá trị của </a:t>
            </a:r>
            <a:r>
              <a:rPr lang="vi-VN" sz="1200" i="1" kern="1200" smtClean="0">
                <a:solidFill>
                  <a:schemeClr val="tx1"/>
                </a:solidFill>
                <a:effectLst/>
                <a:latin typeface="+mn-lt"/>
                <a:ea typeface="+mn-ea"/>
                <a:cs typeface="+mn-cs"/>
              </a:rPr>
              <a:t>Sec-WebSocket-Accept</a:t>
            </a:r>
            <a:r>
              <a:rPr lang="vi-VN" sz="1200" kern="1200" smtClean="0">
                <a:solidFill>
                  <a:schemeClr val="tx1"/>
                </a:solidFill>
                <a:effectLst/>
                <a:latin typeface="+mn-lt"/>
                <a:ea typeface="+mn-ea"/>
                <a:cs typeface="+mn-cs"/>
              </a:rPr>
              <a:t> header</a:t>
            </a:r>
            <a:r>
              <a:rPr lang="en-US" sz="1200" kern="1200" smtClean="0">
                <a:solidFill>
                  <a:schemeClr val="tx1"/>
                </a:solidFill>
                <a:effectLst/>
                <a:latin typeface="+mn-lt"/>
                <a:ea typeface="+mn-ea"/>
                <a:cs typeface="+mn-cs"/>
              </a:rPr>
              <a:t> được kế thửa từ </a:t>
            </a:r>
            <a:r>
              <a:rPr lang="vi-VN" sz="1200" i="1" kern="1200" smtClean="0">
                <a:solidFill>
                  <a:schemeClr val="tx1"/>
                </a:solidFill>
                <a:effectLst/>
                <a:latin typeface="+mn-lt"/>
                <a:ea typeface="+mn-ea"/>
                <a:cs typeface="+mn-cs"/>
              </a:rPr>
              <a:t>Sec-WebSocket-Key </a:t>
            </a:r>
            <a:r>
              <a:rPr lang="vi-VN" sz="1200" kern="1200" smtClean="0">
                <a:solidFill>
                  <a:schemeClr val="tx1"/>
                </a:solidFill>
                <a:effectLst/>
                <a:latin typeface="+mn-lt"/>
                <a:ea typeface="+mn-ea"/>
                <a:cs typeface="+mn-cs"/>
              </a:rPr>
              <a:t>header</a:t>
            </a:r>
            <a:r>
              <a:rPr lang="en-US" sz="1200" kern="1200" smtClean="0">
                <a:solidFill>
                  <a:schemeClr val="tx1"/>
                </a:solidFill>
                <a:effectLst/>
                <a:latin typeface="+mn-lt"/>
                <a:ea typeface="+mn-ea"/>
                <a:cs typeface="+mn-cs"/>
              </a:rPr>
              <a:t> trong gói tin yêu cầu và chứa giá trị trả về phải bằng với giá trị mà client mong muốn.</a:t>
            </a:r>
          </a:p>
        </p:txBody>
      </p:sp>
      <p:sp>
        <p:nvSpPr>
          <p:cNvPr id="4" name="Slide Number Placeholder 3"/>
          <p:cNvSpPr>
            <a:spLocks noGrp="1"/>
          </p:cNvSpPr>
          <p:nvPr>
            <p:ph type="sldNum" sz="quarter" idx="10"/>
          </p:nvPr>
        </p:nvSpPr>
        <p:spPr/>
        <p:txBody>
          <a:bodyPr/>
          <a:lstStyle/>
          <a:p>
            <a:fld id="{9708A7C2-DEB1-48DB-AFA5-4C0B0547ED1A}" type="slidenum">
              <a:rPr lang="en-US" smtClean="0"/>
              <a:t>19</a:t>
            </a:fld>
            <a:endParaRPr lang="en-US"/>
          </a:p>
        </p:txBody>
      </p:sp>
    </p:spTree>
    <p:extLst>
      <p:ext uri="{BB962C8B-B14F-4D97-AF65-F5344CB8AC3E}">
        <p14:creationId xmlns:p14="http://schemas.microsoft.com/office/powerpoint/2010/main" val="3235579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 sử</a:t>
            </a:r>
            <a:r>
              <a:rPr lang="en-US" baseline="0" smtClean="0"/>
              <a:t> dụng WebSocket trong dự án, nhóm đã dùng thư viện Ratchet của PHP với giao thức WAMP.</a:t>
            </a:r>
          </a:p>
          <a:p>
            <a:r>
              <a:rPr lang="en-US" baseline="0" smtClean="0"/>
              <a:t>WAMP là một protocol WebSocket cho phép làm việc với nhiều ngôn ngữ lập trình khác nhau, dùng cho các ứng dụng thời gian thực.</a:t>
            </a:r>
          </a:p>
          <a:p>
            <a:r>
              <a:rPr lang="en-US" baseline="0" smtClean="0"/>
              <a:t>WAMP cung cấp 2 mô hình giao tiếp để các thành phần ứng dụng nói chuyện với nhau. Publish và Subscribe, Remote Procedure call</a:t>
            </a:r>
          </a:p>
          <a:p>
            <a:r>
              <a:rPr lang="en-US" baseline="0" smtClean="0"/>
              <a:t>Trong dự án, em sử dụng mô hình publish và subscribe. Trong mô hình này có 3 thành phần: </a:t>
            </a:r>
          </a:p>
          <a:p>
            <a:pPr marL="171450" indent="-171450">
              <a:buFont typeface="Wingdings" panose="05000000000000000000" pitchFamily="2" charset="2"/>
              <a:buChar char="v"/>
            </a:pPr>
            <a:r>
              <a:rPr lang="en-US" baseline="0" smtClean="0"/>
              <a:t>Publisher xuất bản các sự kiện tới 1 topic bao gồm đường dẫn của topic và dữ liệu cho sự kiện đó</a:t>
            </a:r>
          </a:p>
          <a:p>
            <a:pPr marL="171450" indent="-171450">
              <a:buFont typeface="Wingdings" panose="05000000000000000000" pitchFamily="2" charset="2"/>
              <a:buChar char="v"/>
            </a:pPr>
            <a:r>
              <a:rPr lang="en-US" baseline="0" smtClean="0"/>
              <a:t>Subscriber mà đăng kí topic sẽ nhận sự kiện cùng với dữ liệu.</a:t>
            </a:r>
          </a:p>
          <a:p>
            <a:pPr marL="171450" indent="-171450">
              <a:buFont typeface="Wingdings" panose="05000000000000000000" pitchFamily="2" charset="2"/>
              <a:buChar char="v"/>
            </a:pPr>
            <a:r>
              <a:rPr lang="en-US" baseline="0" smtClean="0"/>
              <a:t>Broker là trung gian, Subscriber đăng kí 1 topic với Broker, Publisher gửi dữ liệu qua Broker là Broker chuyển dữ liệu tới các Subscriber đăng kí topic đó.</a:t>
            </a:r>
          </a:p>
          <a:p>
            <a:pPr marL="171450" indent="-171450">
              <a:buFont typeface="Wingdings" panose="05000000000000000000" pitchFamily="2" charset="2"/>
              <a:buChar char="v"/>
            </a:pPr>
            <a:r>
              <a:rPr lang="en-US" baseline="0" smtClean="0"/>
              <a:t>Tại sao phải sử dụng WAMP: ví dụ client ở trang quản lí story thì subscribe vào topic story, và chỉ nhận dữ liệu từ các publisher xuất bản dữ liệu vào topic này do broker chuyển tới mà không quan tâm tới các topic khác. -&gt; giảm lượng thông tin mà client phải nhận</a:t>
            </a:r>
          </a:p>
        </p:txBody>
      </p:sp>
      <p:sp>
        <p:nvSpPr>
          <p:cNvPr id="4" name="Slide Number Placeholder 3"/>
          <p:cNvSpPr>
            <a:spLocks noGrp="1"/>
          </p:cNvSpPr>
          <p:nvPr>
            <p:ph type="sldNum" sz="quarter" idx="10"/>
          </p:nvPr>
        </p:nvSpPr>
        <p:spPr/>
        <p:txBody>
          <a:bodyPr/>
          <a:lstStyle/>
          <a:p>
            <a:fld id="{9708A7C2-DEB1-48DB-AFA5-4C0B0547ED1A}" type="slidenum">
              <a:rPr lang="en-US" smtClean="0"/>
              <a:t>20</a:t>
            </a:fld>
            <a:endParaRPr lang="en-US"/>
          </a:p>
        </p:txBody>
      </p:sp>
    </p:spTree>
    <p:extLst>
      <p:ext uri="{BB962C8B-B14F-4D97-AF65-F5344CB8AC3E}">
        <p14:creationId xmlns:p14="http://schemas.microsoft.com/office/powerpoint/2010/main" val="307200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pPr marL="171450" indent="-171450">
              <a:buFont typeface="Wingdings" panose="05000000000000000000" pitchFamily="2" charset="2"/>
              <a:buChar char="v"/>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pPr marL="171450" indent="-171450">
              <a:buFont typeface="Wingdings" panose="05000000000000000000" pitchFamily="2" charset="2"/>
              <a:buChar char="v"/>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pPr marL="171450" indent="-171450">
              <a:buFont typeface="Wingdings" panose="05000000000000000000" pitchFamily="2" charset="2"/>
              <a:buChar char="v"/>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404675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phan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phan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điểu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Scrum đưa ra những hướng dẫn cụ thể cho phép chúng ta áp dụng, triển khai vào một dự án thực tế. </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aseline="0" smtClean="0"/>
              <a:t>Là đại diện cho khách hàng, dự án có thể có rất nhiều đồi tượng khách hàng, Product Owner đại diện cho đội ngũ này quy định những gì cần phải làm.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0" smtClean="0"/>
              <a:t>C</a:t>
            </a:r>
            <a:r>
              <a:rPr lang="en-US" baseline="0" smtClean="0"/>
              <a:t>hịu trách nhiệm quản lí product backlog (là những gì mà đội ngũ phát triển cần phải xây dựng), đảm bảo các các thành viên khác hiểu được về product backlog và quy định độ ưu tiên của các product backlog.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Không ai ngoài Product Owner được phép yêu cầu Nhóm Phát triển làm gì khác, và Nhóm Phát triển cũng không được phép làm gì theo lời bất cứ người nào khác.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58612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hangingPunct="0">
              <a:buFont typeface="Wingdings" panose="05000000000000000000" pitchFamily="2" charset="2"/>
              <a:buChar char="v"/>
            </a:pPr>
            <a:r>
              <a:rPr lang="en-US" sz="1200" kern="1200" smtClean="0">
                <a:solidFill>
                  <a:schemeClr val="tx1"/>
                </a:solidFill>
                <a:effectLst/>
                <a:latin typeface="+mn-lt"/>
                <a:ea typeface="+mn-ea"/>
                <a:cs typeface="+mn-cs"/>
              </a:rPr>
              <a:t>Đó là nhóm tự tổ chức. Không ai (kể cả Scrum Master) có quyền yêu cầu Nhóm Phát triển làm sao để chuyển Product Backlog thành các phần tăng trưởng có thể chuyển giao được.</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Đó là nhóm liên chức năng, với tất cả các kĩ năng cần thiết để tạo ra phần tăng trưởng của sản phẩm; </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Nhóm Phát triển không chứa các nhóm con nào khác với các chức năng đặc thù như ‘nhóm kiểm thử’ hay ‘phân tích nghiệp vụ’. </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Một lưu ý cần về đ</a:t>
            </a:r>
            <a:r>
              <a:rPr lang="en-US" baseline="0" smtClean="0"/>
              <a:t>ộ lớn của nhóm nên là từ 3 đến 9 người, ít hơn 3 người sẽ thiếu các kĩ năng cần thiết để xây dựng phần chuyển giao trong sprint, còn nhiều hơn 9 người sẽ phát sinh nhiều vần đề trong giao tiếp, quản lí.</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940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0" baseline="0" smtClean="0"/>
              <a:t>Chịu</a:t>
            </a:r>
            <a:r>
              <a:rPr lang="en-US" b="1" baseline="0" smtClean="0"/>
              <a:t> </a:t>
            </a:r>
            <a:r>
              <a:rPr lang="en-US" sz="1200" kern="1200" smtClean="0">
                <a:solidFill>
                  <a:schemeClr val="tx1"/>
                </a:solidFill>
                <a:effectLst/>
                <a:latin typeface="+mn-lt"/>
                <a:ea typeface="+mn-ea"/>
                <a:cs typeface="+mn-cs"/>
              </a:rPr>
              <a:t>trách nhiệm đảm bảo mọi người hiểu và dùng được Scrum, đảm bảo Nhóm Scrum tuân thủ lý thuyết, thực tiễn và các quy tắc của Scrum</a:t>
            </a:r>
            <a:r>
              <a:rPr lang="en-US" sz="1200" kern="1200" baseline="0" smtClean="0">
                <a:solidFill>
                  <a:schemeClr val="tx1"/>
                </a:solidFill>
                <a:effectLst/>
                <a:latin typeface="+mn-lt"/>
                <a:ea typeface="+mn-ea"/>
                <a:cs typeface="+mn-cs"/>
              </a:rPr>
              <a:t> và tiến hành thúc đẩy các sự kiện Scrum theo yêu cầu hoặc khi cần thiết</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Với Nhóm phát triển: Product Owner huấn luyện nhóm các tự tổ chức và làm việc liên chức năng. Nếu có vấn để trong quá trình làm việc của nhóm thì giúp nhóm giải quyết. Trong trường hợp nhóm chưa có hiểu biết đầy đủ về Scum, Scum Master huấn luyện Scrum cho nhóm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Với Product Owner: giúp product Owner quản lí các Product Backlog bằng các tìm các kĩ thuật hiệu quả để quản lí product backlog, hướng dẫn cách tạo ra các Product Backlog rõ ràng.</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 Scrum master là một lãnh đạo, nhưng cũng là đầy tớ của Nhóm Scrum. </a:t>
            </a:r>
            <a:endParaRPr lang="en-US" baseline="0" smtClean="0"/>
          </a:p>
          <a:p>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404775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Sprint thường</a:t>
            </a:r>
            <a:r>
              <a:rPr lang="en-US" baseline="0" smtClean="0"/>
              <a:t> có </a:t>
            </a:r>
            <a:r>
              <a:rPr lang="en-US" sz="1200" kern="1200" smtClean="0">
                <a:solidFill>
                  <a:schemeClr val="tx1"/>
                </a:solidFill>
                <a:effectLst/>
                <a:latin typeface="+mn-lt"/>
                <a:ea typeface="+mn-ea"/>
                <a:cs typeface="+mn-cs"/>
              </a:rPr>
              <a:t>thời gian một tháng hoặc ngắn hơn.</a:t>
            </a:r>
            <a:r>
              <a:rPr lang="en-US" sz="1200" kern="1200" baseline="0" smtClean="0">
                <a:solidFill>
                  <a:schemeClr val="tx1"/>
                </a:solidFill>
                <a:effectLst/>
                <a:latin typeface="+mn-lt"/>
                <a:ea typeface="+mn-ea"/>
                <a:cs typeface="+mn-cs"/>
              </a:rPr>
              <a:t> Vì nếu dài hơn 1 tháng, yêu cầu ban đầu có thể sẽ thay đổi, độ phức tạp sẽ tăng. Thời hạn 1 tháng cũng giới hạn rủi ro trong phạm vi chi phí của 1 tháng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Sprint có thể coi như một tiểu dự án có độ dài 1 tháng. Giống như dự án Sprint được dùng để hoàn thành 1 cái gì đó.</a:t>
            </a:r>
            <a:r>
              <a:rPr lang="en-US" sz="1200" kern="1200" smtClean="0">
                <a:solidFill>
                  <a:schemeClr val="tx1"/>
                </a:solidFill>
                <a:effectLst/>
                <a:latin typeface="+mn-lt"/>
                <a:ea typeface="+mn-ea"/>
                <a:cs typeface="+mn-cs"/>
              </a:rPr>
              <a:t> Mỗi Sprint có một định nghĩa về việc phải xây dựng cái gì, một bản thiết kế và bản kế hoạch linh hoạt sẽ hướng dẫn quá trình xây dựng đó, các công việc cần làm, và sản phẩm của quá trình đó.</a:t>
            </a:r>
          </a:p>
          <a:p>
            <a:pPr marL="171450" indent="-171450">
              <a:buFont typeface="Wingdings" panose="05000000000000000000" pitchFamily="2" charset="2"/>
              <a:buChar char="v"/>
            </a:pPr>
            <a:r>
              <a:rPr lang="en-US" sz="1200" kern="1200" baseline="0" smtClean="0">
                <a:solidFill>
                  <a:schemeClr val="tx1"/>
                </a:solidFill>
                <a:effectLst/>
                <a:latin typeface="+mn-lt"/>
                <a:ea typeface="+mn-ea"/>
                <a:cs typeface="+mn-cs"/>
              </a:rPr>
              <a:t>Sprint có các đặc trưng sau</a:t>
            </a:r>
          </a:p>
          <a:p>
            <a:pPr marL="171450" indent="-171450">
              <a:buFont typeface="Wingdings" panose="05000000000000000000" pitchFamily="2" charset="2"/>
              <a:buChar char="v"/>
            </a:pP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38546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319691" y="19050"/>
            <a:ext cx="7648575" cy="1352550"/>
          </a:xfrm>
        </p:spPr>
        <p:txBody>
          <a:bodyPr/>
          <a:lstStyle/>
          <a:p>
            <a:pPr>
              <a:lnSpc>
                <a:spcPct val="150000"/>
              </a:lnSpc>
            </a:pPr>
            <a:r>
              <a:rPr lang="vi-VN" altLang="en-US" sz="2000"/>
              <a:t>ĐẠI HỌC QUỐC GIA THÀNH PHỐ HỒ CHÍ MINH</a:t>
            </a:r>
            <a:br>
              <a:rPr lang="vi-VN" altLang="en-US" sz="2000"/>
            </a:br>
            <a:r>
              <a:rPr lang="vi-VN" altLang="en-US" sz="2000" b="0"/>
              <a:t>TRƯỜNG ĐẠI HỌC CÔNG NGHỆ </a:t>
            </a:r>
            <a:r>
              <a:rPr lang="vi-VN" altLang="en-US" sz="2000" b="0"/>
              <a:t>THÔNG </a:t>
            </a:r>
            <a:r>
              <a:rPr lang="vi-VN" altLang="en-US" sz="2000" b="0" smtClean="0"/>
              <a:t>TIN</a:t>
            </a:r>
            <a:r>
              <a:rPr lang="en-US" altLang="en-US" sz="2000" b="0" smtClean="0"/>
              <a:t/>
            </a:r>
            <a:br>
              <a:rPr lang="en-US" altLang="en-US" sz="2000" b="0" smtClean="0"/>
            </a:br>
            <a:r>
              <a:rPr lang="vi-VN" altLang="en-US" sz="1800" b="0" smtClean="0"/>
              <a:t>KHOA </a:t>
            </a:r>
            <a:r>
              <a:rPr lang="vi-VN" altLang="en-US" sz="1800" b="0"/>
              <a:t>CÔNG NGHỆ </a:t>
            </a:r>
            <a:r>
              <a:rPr lang="vi-VN" altLang="en-US" sz="1800" b="0"/>
              <a:t>PHẦN </a:t>
            </a:r>
            <a:r>
              <a:rPr lang="vi-VN" altLang="en-US" sz="1800" b="0" smtClean="0"/>
              <a:t>MỀM</a:t>
            </a:r>
            <a:endParaRPr lang="vi-VN" altLang="en-US" sz="1800" b="0"/>
          </a:p>
        </p:txBody>
      </p:sp>
      <p:sp>
        <p:nvSpPr>
          <p:cNvPr id="2051" name="Rectangle 3"/>
          <p:cNvSpPr>
            <a:spLocks noGrp="1" noChangeArrowheads="1"/>
          </p:cNvSpPr>
          <p:nvPr>
            <p:ph type="subTitle" idx="1"/>
          </p:nvPr>
        </p:nvSpPr>
        <p:spPr>
          <a:xfrm>
            <a:off x="3505200" y="2971800"/>
            <a:ext cx="4343400" cy="1143000"/>
          </a:xfrm>
        </p:spPr>
        <p:txBody>
          <a:bodyPr/>
          <a:lstStyle/>
          <a:p>
            <a:r>
              <a:rPr lang="en-US" altLang="en-US" sz="2400"/>
              <a:t>Nghiên cứu mô hình Agile và phát triển công cụ hỗ trợ</a:t>
            </a:r>
          </a:p>
        </p:txBody>
      </p:sp>
      <p:sp>
        <p:nvSpPr>
          <p:cNvPr id="3" name="TextBox 2"/>
          <p:cNvSpPr txBox="1"/>
          <p:nvPr/>
        </p:nvSpPr>
        <p:spPr>
          <a:xfrm>
            <a:off x="4038600" y="5257800"/>
            <a:ext cx="3929666" cy="1200329"/>
          </a:xfrm>
          <a:prstGeom prst="rect">
            <a:avLst/>
          </a:prstGeom>
          <a:noFill/>
        </p:spPr>
        <p:txBody>
          <a:bodyPr wrap="none" rtlCol="0">
            <a:spAutoFit/>
          </a:bodyPr>
          <a:lstStyle/>
          <a:p>
            <a:r>
              <a:rPr lang="en-US" smtClean="0"/>
              <a:t>GVHD</a:t>
            </a:r>
            <a:r>
              <a:rPr lang="en-US"/>
              <a:t>: ThS. Nguyễn Thị Thanh Trúc</a:t>
            </a:r>
          </a:p>
          <a:p>
            <a:r>
              <a:rPr lang="en-US"/>
              <a:t>Sinh viên: Phạm Ánh Dương</a:t>
            </a:r>
          </a:p>
          <a:p>
            <a:r>
              <a:rPr lang="en-US"/>
              <a:t>Lớp</a:t>
            </a:r>
            <a:r>
              <a:rPr lang="en-US"/>
              <a:t>: </a:t>
            </a:r>
            <a:r>
              <a:rPr lang="en-US" smtClean="0"/>
              <a:t>CNPM-04</a:t>
            </a:r>
            <a:endParaRPr lang="en-US"/>
          </a:p>
          <a:p>
            <a:r>
              <a:rPr lang="en-US"/>
              <a:t>Khóa</a:t>
            </a:r>
            <a:r>
              <a:rPr lang="en-US"/>
              <a:t>: </a:t>
            </a:r>
            <a:r>
              <a:rPr lang="en-US" smtClean="0"/>
              <a:t>2009-2014</a:t>
            </a:r>
            <a:endParaRPr lang="en-US" smtClean="0"/>
          </a:p>
        </p:txBody>
      </p:sp>
      <p:sp>
        <p:nvSpPr>
          <p:cNvPr id="4" name="TextBox 3"/>
          <p:cNvSpPr txBox="1"/>
          <p:nvPr/>
        </p:nvSpPr>
        <p:spPr>
          <a:xfrm>
            <a:off x="1419225" y="1447800"/>
            <a:ext cx="5743575" cy="461665"/>
          </a:xfrm>
          <a:prstGeom prst="rect">
            <a:avLst/>
          </a:prstGeom>
          <a:noFill/>
        </p:spPr>
        <p:txBody>
          <a:bodyPr wrap="square" rtlCol="0">
            <a:spAutoFit/>
          </a:bodyPr>
          <a:lstStyle/>
          <a:p>
            <a:pPr algn="ctr"/>
            <a:r>
              <a:rPr lang="en-US" sz="2400" b="1" kern="0" smtClean="0">
                <a:solidFill>
                  <a:srgbClr val="5086C2"/>
                </a:solidFill>
                <a:latin typeface="Verdana"/>
                <a:ea typeface="+mj-ea"/>
                <a:cs typeface="+mj-cs"/>
              </a:rPr>
              <a:t>KHÓA LUẬN TỐT NGHIỆP</a:t>
            </a:r>
            <a:endParaRPr lang="en-US"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a:t>Scrum Master</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Verdana" pitchFamily="34" charset="0"/>
                </a:rPr>
                <a:t>Đảm bảo mọi người hiểu và dùng được Scrum</a:t>
              </a:r>
              <a:endParaRPr lang="en-US" altLang="en-US" sz="20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Verdana" pitchFamily="34" charset="0"/>
                </a:rPr>
                <a:t>Huấn luyện, lãnh đạo </a:t>
              </a:r>
              <a:r>
                <a:rPr lang="en-US" altLang="en-US" sz="2000" smtClean="0">
                  <a:solidFill>
                    <a:srgbClr val="000000"/>
                  </a:solidFill>
                  <a:latin typeface="Verdana" pitchFamily="34" charset="0"/>
                </a:rPr>
                <a:t>và loại bỏ các trở ngại cho nhóm phát triển</a:t>
              </a:r>
              <a:endParaRPr lang="en-US" altLang="en-US" sz="20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smtClean="0">
                  <a:solidFill>
                    <a:srgbClr val="000000"/>
                  </a:solidFill>
                  <a:latin typeface="Verdana" pitchFamily="34" charset="0"/>
                </a:rPr>
                <a:t>Giúp Product Owner quản lí Product Backlog</a:t>
              </a:r>
              <a:endParaRPr lang="en-US" altLang="en-US" sz="28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0648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trong Scrum</a:t>
            </a:r>
            <a:endParaRPr lang="en-US"/>
          </a:p>
        </p:txBody>
      </p:sp>
      <p:sp>
        <p:nvSpPr>
          <p:cNvPr id="3" name="Content Placeholder 2"/>
          <p:cNvSpPr>
            <a:spLocks noGrp="1"/>
          </p:cNvSpPr>
          <p:nvPr>
            <p:ph idx="1"/>
          </p:nvPr>
        </p:nvSpPr>
        <p:spPr/>
        <p:txBody>
          <a:bodyPr/>
          <a:lstStyle/>
          <a:p>
            <a:r>
              <a:rPr lang="en-US" smtClean="0"/>
              <a:t>Có thời gian giới hạn</a:t>
            </a:r>
          </a:p>
          <a:p>
            <a:r>
              <a:rPr lang="en-US" smtClean="0"/>
              <a:t>Tạo ra các phần tăng trưởng của sản phẩm có thể phát hành được</a:t>
            </a:r>
          </a:p>
          <a:p>
            <a:r>
              <a:rPr lang="en-US" smtClean="0"/>
              <a:t>Trong Sprint</a:t>
            </a:r>
          </a:p>
          <a:p>
            <a:pPr lvl="1"/>
            <a:r>
              <a:rPr lang="en-US" smtClean="0"/>
              <a:t>Không thay đổi mục tiêu Sprint</a:t>
            </a:r>
          </a:p>
          <a:p>
            <a:pPr lvl="1"/>
            <a:r>
              <a:rPr lang="en-US" smtClean="0"/>
              <a:t>Giữ nguyên thành phần nhóm</a:t>
            </a:r>
          </a:p>
          <a:p>
            <a:pPr lvl="1"/>
            <a:r>
              <a:rPr lang="en-US" smtClean="0"/>
              <a:t>Phạm vi có thể được làm rõ giữa Product Owner và Nhóm phát triển</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76856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Cuộc họp Sprint</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
        <p:nvSpPr>
          <p:cNvPr id="5" name="Rectangle 4"/>
          <p:cNvSpPr/>
          <p:nvPr/>
        </p:nvSpPr>
        <p:spPr>
          <a:xfrm>
            <a:off x="3048000" y="19050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1311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3503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4864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5146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37407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49599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1905000"/>
            <a:ext cx="1503218" cy="3886200"/>
          </a:xfrm>
          <a:prstGeom prst="bentConnector4">
            <a:avLst>
              <a:gd name="adj1" fmla="val -61290"/>
              <a:gd name="adj2" fmla="val 117647"/>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4116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35015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triển khai Scrum</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9933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91330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33600" y="6211668"/>
            <a:ext cx="4891083" cy="646331"/>
          </a:xfrm>
          <a:prstGeom prst="rect">
            <a:avLst/>
          </a:prstGeom>
          <a:noFill/>
        </p:spPr>
        <p:txBody>
          <a:bodyPr wrap="none" rtlCol="0">
            <a:spAutoFit/>
          </a:bodyPr>
          <a:lstStyle/>
          <a:p>
            <a:r>
              <a:rPr lang="en-US" i="1"/>
              <a:t>(Ng</a:t>
            </a:r>
            <a:r>
              <a:rPr lang="en-US"/>
              <a:t>u</a:t>
            </a:r>
            <a:r>
              <a:rPr lang="en-US" i="1"/>
              <a:t>ồn: Sách Scrum Căn bản Phiên bản 1.2 )</a:t>
            </a:r>
            <a:endParaRPr lang="en-US"/>
          </a:p>
          <a:p>
            <a:endParaRPr lang="en-US"/>
          </a:p>
        </p:txBody>
      </p:sp>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ứng dụng (đổi hình mvc)</a:t>
            </a:r>
            <a:endParaRPr lang="en-US"/>
          </a:p>
        </p:txBody>
      </p:sp>
      <p:sp>
        <p:nvSpPr>
          <p:cNvPr id="3" name="Content Placeholder 2"/>
          <p:cNvSpPr>
            <a:spLocks noGrp="1"/>
          </p:cNvSpPr>
          <p:nvPr>
            <p:ph idx="1"/>
          </p:nvPr>
        </p:nvSpPr>
        <p:spPr/>
        <p:txBody>
          <a:bodyPr/>
          <a:lstStyle/>
          <a:p>
            <a:r>
              <a:rPr lang="en-US" smtClean="0"/>
              <a:t>Mô hình MVC trong framework Laravel</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22" name="Group 21"/>
          <p:cNvGrpSpPr/>
          <p:nvPr/>
        </p:nvGrpSpPr>
        <p:grpSpPr>
          <a:xfrm>
            <a:off x="351970" y="1693934"/>
            <a:ext cx="7953830" cy="4783066"/>
            <a:chOff x="351970" y="457200"/>
            <a:chExt cx="8563430" cy="5437347"/>
          </a:xfrm>
        </p:grpSpPr>
        <p:sp>
          <p:nvSpPr>
            <p:cNvPr id="23" name="Rounded Rectangle 22"/>
            <p:cNvSpPr/>
            <p:nvPr/>
          </p:nvSpPr>
          <p:spPr>
            <a:xfrm>
              <a:off x="4452258" y="898071"/>
              <a:ext cx="1524000" cy="5061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Routing</a:t>
              </a:r>
              <a:endParaRPr lang="en-US"/>
            </a:p>
          </p:txBody>
        </p:sp>
        <p:sp>
          <p:nvSpPr>
            <p:cNvPr id="24" name="Rounded Rectangle 23"/>
            <p:cNvSpPr/>
            <p:nvPr/>
          </p:nvSpPr>
          <p:spPr>
            <a:xfrm>
              <a:off x="5976257" y="4875276"/>
              <a:ext cx="1567543"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Model</a:t>
              </a:r>
            </a:p>
          </p:txBody>
        </p:sp>
        <p:sp>
          <p:nvSpPr>
            <p:cNvPr id="25" name="Rounded Rectangle 24"/>
            <p:cNvSpPr/>
            <p:nvPr/>
          </p:nvSpPr>
          <p:spPr>
            <a:xfrm>
              <a:off x="3156857" y="4875276"/>
              <a:ext cx="1752600"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View</a:t>
              </a:r>
            </a:p>
          </p:txBody>
        </p:sp>
        <p:sp>
          <p:nvSpPr>
            <p:cNvPr id="26" name="Can 25"/>
            <p:cNvSpPr/>
            <p:nvPr/>
          </p:nvSpPr>
          <p:spPr>
            <a:xfrm>
              <a:off x="7543800" y="3064619"/>
              <a:ext cx="13716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27" name="Rounded Rectangle 26"/>
            <p:cNvSpPr/>
            <p:nvPr/>
          </p:nvSpPr>
          <p:spPr>
            <a:xfrm>
              <a:off x="4452258" y="2685144"/>
              <a:ext cx="1524000" cy="5569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Controller</a:t>
              </a: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70" y="2152965"/>
              <a:ext cx="3228372" cy="182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a:stCxn id="35" idx="3"/>
              <a:endCxn id="23" idx="1"/>
            </p:cNvCxnSpPr>
            <p:nvPr/>
          </p:nvCxnSpPr>
          <p:spPr>
            <a:xfrm flipV="1">
              <a:off x="3122220" y="1151165"/>
              <a:ext cx="1330038" cy="4218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3" idx="2"/>
              <a:endCxn id="27" idx="0"/>
            </p:cNvCxnSpPr>
            <p:nvPr/>
          </p:nvCxnSpPr>
          <p:spPr>
            <a:xfrm>
              <a:off x="5214258" y="1404257"/>
              <a:ext cx="0" cy="12808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27" idx="3"/>
            </p:cNvCxnSpPr>
            <p:nvPr/>
          </p:nvCxnSpPr>
          <p:spPr>
            <a:xfrm>
              <a:off x="5976258" y="2963609"/>
              <a:ext cx="876300" cy="1911667"/>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27" idx="1"/>
              <a:endCxn id="25" idx="0"/>
            </p:cNvCxnSpPr>
            <p:nvPr/>
          </p:nvCxnSpPr>
          <p:spPr>
            <a:xfrm flipH="1">
              <a:off x="4033158" y="2963609"/>
              <a:ext cx="419100" cy="19116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26" idx="3"/>
            </p:cNvCxnSpPr>
            <p:nvPr/>
          </p:nvCxnSpPr>
          <p:spPr>
            <a:xfrm flipV="1">
              <a:off x="7765143" y="4280771"/>
              <a:ext cx="464457" cy="101752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5" idx="1"/>
              <a:endCxn id="28" idx="2"/>
            </p:cNvCxnSpPr>
            <p:nvPr/>
          </p:nvCxnSpPr>
          <p:spPr>
            <a:xfrm flipH="1" flipV="1">
              <a:off x="1966156" y="3976272"/>
              <a:ext cx="1190701" cy="118320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1419474" y="1388319"/>
              <a:ext cx="1702746" cy="369332"/>
            </a:xfrm>
            <a:prstGeom prst="rect">
              <a:avLst/>
            </a:prstGeom>
            <a:noFill/>
          </p:spPr>
          <p:txBody>
            <a:bodyPr wrap="square" rtlCol="0">
              <a:spAutoFit/>
            </a:bodyPr>
            <a:lstStyle/>
            <a:p>
              <a:r>
                <a:rPr lang="en-US" sz="1600" smtClean="0"/>
                <a:t>1) Gửi yêu cầu</a:t>
              </a:r>
              <a:endParaRPr lang="en-US" sz="1600"/>
            </a:p>
          </p:txBody>
        </p:sp>
        <p:sp>
          <p:nvSpPr>
            <p:cNvPr id="36" name="TextBox 35"/>
            <p:cNvSpPr txBox="1"/>
            <p:nvPr/>
          </p:nvSpPr>
          <p:spPr>
            <a:xfrm>
              <a:off x="3733800" y="457200"/>
              <a:ext cx="3634328" cy="369332"/>
            </a:xfrm>
            <a:prstGeom prst="rect">
              <a:avLst/>
            </a:prstGeom>
            <a:noFill/>
          </p:spPr>
          <p:txBody>
            <a:bodyPr wrap="none" rtlCol="0">
              <a:spAutoFit/>
            </a:bodyPr>
            <a:lstStyle/>
            <a:p>
              <a:r>
                <a:rPr lang="en-US" sz="1600" smtClean="0"/>
                <a:t>2) Chuyển yêu cầu đến Controller</a:t>
              </a:r>
            </a:p>
          </p:txBody>
        </p:sp>
        <p:sp>
          <p:nvSpPr>
            <p:cNvPr id="37" name="TextBox 36"/>
            <p:cNvSpPr txBox="1"/>
            <p:nvPr/>
          </p:nvSpPr>
          <p:spPr>
            <a:xfrm>
              <a:off x="5497943" y="2221468"/>
              <a:ext cx="3417455" cy="362283"/>
            </a:xfrm>
            <a:prstGeom prst="rect">
              <a:avLst/>
            </a:prstGeom>
            <a:noFill/>
          </p:spPr>
          <p:txBody>
            <a:bodyPr wrap="square" rtlCol="0">
              <a:spAutoFit/>
            </a:bodyPr>
            <a:lstStyle/>
            <a:p>
              <a:r>
                <a:rPr lang="en-US" sz="1600" smtClean="0"/>
                <a:t>3) Tương tác với Data Model</a:t>
              </a:r>
              <a:endParaRPr lang="en-US" sz="1600"/>
            </a:p>
          </p:txBody>
        </p:sp>
        <p:sp>
          <p:nvSpPr>
            <p:cNvPr id="38" name="TextBox 37"/>
            <p:cNvSpPr txBox="1"/>
            <p:nvPr/>
          </p:nvSpPr>
          <p:spPr>
            <a:xfrm>
              <a:off x="2960832" y="4405516"/>
              <a:ext cx="3659414" cy="369332"/>
            </a:xfrm>
            <a:prstGeom prst="rect">
              <a:avLst/>
            </a:prstGeom>
            <a:noFill/>
          </p:spPr>
          <p:txBody>
            <a:bodyPr wrap="square" rtlCol="0">
              <a:spAutoFit/>
            </a:bodyPr>
            <a:lstStyle/>
            <a:p>
              <a:r>
                <a:rPr lang="en-US" sz="1600" smtClean="0"/>
                <a:t>4) Controller trả kết quả ra View</a:t>
              </a:r>
              <a:endParaRPr lang="en-US" sz="1600"/>
            </a:p>
          </p:txBody>
        </p:sp>
        <p:sp>
          <p:nvSpPr>
            <p:cNvPr id="39" name="TextBox 38"/>
            <p:cNvSpPr txBox="1"/>
            <p:nvPr/>
          </p:nvSpPr>
          <p:spPr>
            <a:xfrm>
              <a:off x="1419474" y="5525215"/>
              <a:ext cx="3986028" cy="369332"/>
            </a:xfrm>
            <a:prstGeom prst="rect">
              <a:avLst/>
            </a:prstGeom>
            <a:noFill/>
          </p:spPr>
          <p:txBody>
            <a:bodyPr wrap="none" rtlCol="0">
              <a:spAutoFit/>
            </a:bodyPr>
            <a:lstStyle/>
            <a:p>
              <a:r>
                <a:rPr lang="en-US" sz="1600" smtClean="0"/>
                <a:t>5) View được hiển thị trên trình duyệt</a:t>
              </a:r>
              <a:endParaRPr lang="en-US" sz="1600"/>
            </a:p>
          </p:txBody>
        </p:sp>
      </p:grpSp>
    </p:spTree>
    <p:extLst>
      <p:ext uri="{BB962C8B-B14F-4D97-AF65-F5344CB8AC3E}">
        <p14:creationId xmlns:p14="http://schemas.microsoft.com/office/powerpoint/2010/main" val="414787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563563"/>
          </a:xfrm>
        </p:spPr>
        <p:txBody>
          <a:bodyPr/>
          <a:lstStyle/>
          <a:p>
            <a:r>
              <a:rPr lang="en-US"/>
              <a:t>Xây dựng ứng dụng thời gian thực</a:t>
            </a:r>
          </a:p>
        </p:txBody>
      </p:sp>
      <p:sp>
        <p:nvSpPr>
          <p:cNvPr id="3" name="Content Placeholder 2"/>
          <p:cNvSpPr>
            <a:spLocks noGrp="1"/>
          </p:cNvSpPr>
          <p:nvPr>
            <p:ph idx="1"/>
          </p:nvPr>
        </p:nvSpPr>
        <p:spPr/>
        <p:txBody>
          <a:bodyPr/>
          <a:lstStyle/>
          <a:p>
            <a:r>
              <a:rPr lang="en-US" smtClean="0"/>
              <a:t>Giao thức HTTP</a:t>
            </a:r>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1028" name="Picture 4" descr="C:\Users\phamduong\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84560"/>
            <a:ext cx="1676400" cy="23658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hamduong\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84560"/>
            <a:ext cx="1600200" cy="228028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V="1">
            <a:off x="2057400" y="2971800"/>
            <a:ext cx="4191000" cy="446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1905000" y="4038600"/>
            <a:ext cx="4267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2667000" y="2514600"/>
            <a:ext cx="2514600" cy="461665"/>
          </a:xfrm>
          <a:prstGeom prst="rect">
            <a:avLst/>
          </a:prstGeom>
          <a:noFill/>
        </p:spPr>
        <p:txBody>
          <a:bodyPr wrap="square" rtlCol="0">
            <a:spAutoFit/>
          </a:bodyPr>
          <a:lstStyle/>
          <a:p>
            <a:r>
              <a:rPr lang="en-US" sz="2400" smtClean="0"/>
              <a:t>HTTP Request</a:t>
            </a:r>
            <a:endParaRPr lang="en-US" sz="2400"/>
          </a:p>
        </p:txBody>
      </p:sp>
      <p:sp>
        <p:nvSpPr>
          <p:cNvPr id="26" name="TextBox 25"/>
          <p:cNvSpPr txBox="1"/>
          <p:nvPr/>
        </p:nvSpPr>
        <p:spPr>
          <a:xfrm>
            <a:off x="2705100" y="3576935"/>
            <a:ext cx="2514600" cy="461665"/>
          </a:xfrm>
          <a:prstGeom prst="rect">
            <a:avLst/>
          </a:prstGeom>
          <a:noFill/>
        </p:spPr>
        <p:txBody>
          <a:bodyPr wrap="square" rtlCol="0">
            <a:spAutoFit/>
          </a:bodyPr>
          <a:lstStyle/>
          <a:p>
            <a:r>
              <a:rPr lang="en-US" sz="2400" smtClean="0"/>
              <a:t>HTTP Response</a:t>
            </a:r>
            <a:endParaRPr lang="en-US" sz="2400"/>
          </a:p>
        </p:txBody>
      </p:sp>
    </p:spTree>
    <p:extLst>
      <p:ext uri="{BB962C8B-B14F-4D97-AF65-F5344CB8AC3E}">
        <p14:creationId xmlns:p14="http://schemas.microsoft.com/office/powerpoint/2010/main" val="2144319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800"/>
          </a:p>
        </p:txBody>
      </p:sp>
      <p:sp>
        <p:nvSpPr>
          <p:cNvPr id="3" name="Content Placeholder 2"/>
          <p:cNvSpPr>
            <a:spLocks noGrp="1"/>
          </p:cNvSpPr>
          <p:nvPr>
            <p:ph idx="1"/>
          </p:nvPr>
        </p:nvSpPr>
        <p:spPr/>
        <p:txBody>
          <a:bodyPr/>
          <a:lstStyle/>
          <a:p>
            <a:r>
              <a:rPr lang="en-US" smtClean="0"/>
              <a:t>Long polling</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cxnSp>
        <p:nvCxnSpPr>
          <p:cNvPr id="5" name="Straight Arrow Connector 4"/>
          <p:cNvCxnSpPr/>
          <p:nvPr/>
        </p:nvCxnSpPr>
        <p:spPr>
          <a:xfrm>
            <a:off x="533400" y="6132677"/>
            <a:ext cx="7315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381000" y="2017877"/>
            <a:ext cx="7467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057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581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038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6101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105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705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7400" y="3999077"/>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81600" y="3941020"/>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3649" y="3618077"/>
            <a:ext cx="1271502" cy="369332"/>
          </a:xfrm>
          <a:prstGeom prst="rect">
            <a:avLst/>
          </a:prstGeom>
          <a:noFill/>
        </p:spPr>
        <p:txBody>
          <a:bodyPr wrap="none" rtlCol="0">
            <a:spAutoFit/>
          </a:bodyPr>
          <a:lstStyle/>
          <a:p>
            <a:r>
              <a:rPr lang="en-US" smtClean="0"/>
              <a:t>Mở kết nối</a:t>
            </a:r>
            <a:endParaRPr lang="en-US"/>
          </a:p>
        </p:txBody>
      </p:sp>
      <p:sp>
        <p:nvSpPr>
          <p:cNvPr id="16" name="TextBox 15"/>
          <p:cNvSpPr txBox="1"/>
          <p:nvPr/>
        </p:nvSpPr>
        <p:spPr>
          <a:xfrm>
            <a:off x="5307849" y="3541877"/>
            <a:ext cx="1271502" cy="369332"/>
          </a:xfrm>
          <a:prstGeom prst="rect">
            <a:avLst/>
          </a:prstGeom>
          <a:noFill/>
        </p:spPr>
        <p:txBody>
          <a:bodyPr wrap="none" rtlCol="0">
            <a:spAutoFit/>
          </a:bodyPr>
          <a:lstStyle/>
          <a:p>
            <a:r>
              <a:rPr lang="en-US" smtClean="0"/>
              <a:t>Mở kết nối</a:t>
            </a:r>
            <a:endParaRPr lang="en-US"/>
          </a:p>
        </p:txBody>
      </p:sp>
      <p:sp>
        <p:nvSpPr>
          <p:cNvPr id="17" name="TextBox 16"/>
          <p:cNvSpPr txBox="1"/>
          <p:nvPr/>
        </p:nvSpPr>
        <p:spPr>
          <a:xfrm>
            <a:off x="533400" y="1648545"/>
            <a:ext cx="1129476" cy="369332"/>
          </a:xfrm>
          <a:prstGeom prst="rect">
            <a:avLst/>
          </a:prstGeom>
          <a:noFill/>
        </p:spPr>
        <p:txBody>
          <a:bodyPr wrap="none" rtlCol="0">
            <a:spAutoFit/>
          </a:bodyPr>
          <a:lstStyle/>
          <a:p>
            <a:r>
              <a:rPr lang="en-US" b="1" smtClean="0"/>
              <a:t>SERVER</a:t>
            </a:r>
            <a:endParaRPr lang="en-US" b="1"/>
          </a:p>
        </p:txBody>
      </p:sp>
      <p:sp>
        <p:nvSpPr>
          <p:cNvPr id="18" name="TextBox 17"/>
          <p:cNvSpPr txBox="1"/>
          <p:nvPr/>
        </p:nvSpPr>
        <p:spPr>
          <a:xfrm>
            <a:off x="558800" y="5675477"/>
            <a:ext cx="1018227" cy="369332"/>
          </a:xfrm>
          <a:prstGeom prst="rect">
            <a:avLst/>
          </a:prstGeom>
          <a:noFill/>
        </p:spPr>
        <p:txBody>
          <a:bodyPr wrap="none" rtlCol="0">
            <a:spAutoFit/>
          </a:bodyPr>
          <a:lstStyle/>
          <a:p>
            <a:r>
              <a:rPr lang="en-US" b="1" smtClean="0"/>
              <a:t>CLIENT</a:t>
            </a:r>
            <a:endParaRPr lang="en-US" b="1"/>
          </a:p>
        </p:txBody>
      </p:sp>
      <p:sp>
        <p:nvSpPr>
          <p:cNvPr id="19" name="TextBox 18"/>
          <p:cNvSpPr txBox="1"/>
          <p:nvPr/>
        </p:nvSpPr>
        <p:spPr>
          <a:xfrm rot="10800000">
            <a:off x="1733490" y="38737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0" name="TextBox 19"/>
          <p:cNvSpPr txBox="1"/>
          <p:nvPr/>
        </p:nvSpPr>
        <p:spPr>
          <a:xfrm rot="10800000">
            <a:off x="3683912" y="3922877"/>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1" name="TextBox 20"/>
          <p:cNvSpPr txBox="1"/>
          <p:nvPr/>
        </p:nvSpPr>
        <p:spPr>
          <a:xfrm rot="10800000">
            <a:off x="4781490" y="39499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2" name="TextBox 21"/>
          <p:cNvSpPr txBox="1"/>
          <p:nvPr/>
        </p:nvSpPr>
        <p:spPr>
          <a:xfrm rot="10800000">
            <a:off x="4248090" y="2347821"/>
            <a:ext cx="400110" cy="440185"/>
          </a:xfrm>
          <a:prstGeom prst="rect">
            <a:avLst/>
          </a:prstGeom>
          <a:noFill/>
        </p:spPr>
        <p:txBody>
          <a:bodyPr vert="eaVert" wrap="none" rtlCol="0">
            <a:spAutoFit/>
          </a:bodyPr>
          <a:lstStyle/>
          <a:p>
            <a:r>
              <a:rPr lang="en-US" sz="1400" smtClean="0"/>
              <a:t>“Có”</a:t>
            </a:r>
            <a:endParaRPr lang="en-US" sz="1400"/>
          </a:p>
        </p:txBody>
      </p:sp>
      <p:sp>
        <p:nvSpPr>
          <p:cNvPr id="23" name="TextBox 22"/>
          <p:cNvSpPr txBox="1"/>
          <p:nvPr/>
        </p:nvSpPr>
        <p:spPr>
          <a:xfrm rot="10800000">
            <a:off x="6305490" y="2133600"/>
            <a:ext cx="400110" cy="728726"/>
          </a:xfrm>
          <a:prstGeom prst="rect">
            <a:avLst/>
          </a:prstGeom>
          <a:noFill/>
        </p:spPr>
        <p:txBody>
          <a:bodyPr vert="eaVert" wrap="none" rtlCol="0">
            <a:spAutoFit/>
          </a:bodyPr>
          <a:lstStyle/>
          <a:p>
            <a:r>
              <a:rPr lang="en-US" sz="1400" smtClean="0"/>
              <a:t>“Không”</a:t>
            </a:r>
            <a:endParaRPr lang="en-US" sz="1400"/>
          </a:p>
        </p:txBody>
      </p:sp>
      <p:sp>
        <p:nvSpPr>
          <p:cNvPr id="24" name="TextBox 23"/>
          <p:cNvSpPr txBox="1"/>
          <p:nvPr/>
        </p:nvSpPr>
        <p:spPr>
          <a:xfrm rot="10800000">
            <a:off x="3200401" y="2203551"/>
            <a:ext cx="400110" cy="728726"/>
          </a:xfrm>
          <a:prstGeom prst="rect">
            <a:avLst/>
          </a:prstGeom>
          <a:noFill/>
        </p:spPr>
        <p:txBody>
          <a:bodyPr vert="eaVert" wrap="none" rtlCol="0">
            <a:spAutoFit/>
          </a:bodyPr>
          <a:lstStyle/>
          <a:p>
            <a:r>
              <a:rPr lang="en-US" sz="1400" smtClean="0"/>
              <a:t>“Không”</a:t>
            </a:r>
            <a:endParaRPr lang="en-US" sz="1400"/>
          </a:p>
        </p:txBody>
      </p:sp>
      <p:sp>
        <p:nvSpPr>
          <p:cNvPr id="25" name="TextBox 24"/>
          <p:cNvSpPr txBox="1"/>
          <p:nvPr/>
        </p:nvSpPr>
        <p:spPr>
          <a:xfrm>
            <a:off x="1849745" y="6252811"/>
            <a:ext cx="428322" cy="369332"/>
          </a:xfrm>
          <a:prstGeom prst="rect">
            <a:avLst/>
          </a:prstGeom>
          <a:noFill/>
        </p:spPr>
        <p:txBody>
          <a:bodyPr wrap="none" rtlCol="0">
            <a:spAutoFit/>
          </a:bodyPr>
          <a:lstStyle/>
          <a:p>
            <a:r>
              <a:rPr lang="en-US" smtClean="0"/>
              <a:t>0s</a:t>
            </a:r>
            <a:endParaRPr lang="en-US"/>
          </a:p>
        </p:txBody>
      </p:sp>
      <p:sp>
        <p:nvSpPr>
          <p:cNvPr id="26" name="TextBox 25"/>
          <p:cNvSpPr txBox="1"/>
          <p:nvPr/>
        </p:nvSpPr>
        <p:spPr>
          <a:xfrm>
            <a:off x="3200400" y="6252811"/>
            <a:ext cx="556563" cy="369332"/>
          </a:xfrm>
          <a:prstGeom prst="rect">
            <a:avLst/>
          </a:prstGeom>
          <a:noFill/>
        </p:spPr>
        <p:txBody>
          <a:bodyPr wrap="none" rtlCol="0">
            <a:spAutoFit/>
          </a:bodyPr>
          <a:lstStyle/>
          <a:p>
            <a:r>
              <a:rPr lang="en-US" smtClean="0"/>
              <a:t>60s</a:t>
            </a:r>
            <a:endParaRPr lang="en-US"/>
          </a:p>
        </p:txBody>
      </p:sp>
      <p:sp>
        <p:nvSpPr>
          <p:cNvPr id="27" name="TextBox 26"/>
          <p:cNvSpPr txBox="1"/>
          <p:nvPr/>
        </p:nvSpPr>
        <p:spPr>
          <a:xfrm>
            <a:off x="3810000" y="6252811"/>
            <a:ext cx="556563" cy="369332"/>
          </a:xfrm>
          <a:prstGeom prst="rect">
            <a:avLst/>
          </a:prstGeom>
          <a:noFill/>
        </p:spPr>
        <p:txBody>
          <a:bodyPr wrap="none" rtlCol="0">
            <a:spAutoFit/>
          </a:bodyPr>
          <a:lstStyle/>
          <a:p>
            <a:r>
              <a:rPr lang="en-US" smtClean="0"/>
              <a:t>61s</a:t>
            </a:r>
            <a:endParaRPr lang="en-US"/>
          </a:p>
        </p:txBody>
      </p:sp>
      <p:sp>
        <p:nvSpPr>
          <p:cNvPr id="28" name="TextBox 27"/>
          <p:cNvSpPr txBox="1"/>
          <p:nvPr/>
        </p:nvSpPr>
        <p:spPr>
          <a:xfrm>
            <a:off x="4372852" y="6260068"/>
            <a:ext cx="556563" cy="369332"/>
          </a:xfrm>
          <a:prstGeom prst="rect">
            <a:avLst/>
          </a:prstGeom>
          <a:noFill/>
        </p:spPr>
        <p:txBody>
          <a:bodyPr wrap="none" rtlCol="0">
            <a:spAutoFit/>
          </a:bodyPr>
          <a:lstStyle/>
          <a:p>
            <a:r>
              <a:rPr lang="en-US" smtClean="0"/>
              <a:t>63s</a:t>
            </a:r>
            <a:endParaRPr lang="en-US"/>
          </a:p>
        </p:txBody>
      </p:sp>
      <p:sp>
        <p:nvSpPr>
          <p:cNvPr id="29" name="TextBox 28"/>
          <p:cNvSpPr txBox="1"/>
          <p:nvPr/>
        </p:nvSpPr>
        <p:spPr>
          <a:xfrm>
            <a:off x="4858657" y="6256048"/>
            <a:ext cx="556563" cy="369332"/>
          </a:xfrm>
          <a:prstGeom prst="rect">
            <a:avLst/>
          </a:prstGeom>
          <a:noFill/>
        </p:spPr>
        <p:txBody>
          <a:bodyPr wrap="none" rtlCol="0">
            <a:spAutoFit/>
          </a:bodyPr>
          <a:lstStyle/>
          <a:p>
            <a:r>
              <a:rPr lang="en-US" smtClean="0"/>
              <a:t>64s</a:t>
            </a:r>
            <a:endParaRPr lang="en-US"/>
          </a:p>
        </p:txBody>
      </p:sp>
      <p:sp>
        <p:nvSpPr>
          <p:cNvPr id="30" name="TextBox 29"/>
          <p:cNvSpPr txBox="1"/>
          <p:nvPr/>
        </p:nvSpPr>
        <p:spPr>
          <a:xfrm>
            <a:off x="6363198" y="6260068"/>
            <a:ext cx="684803" cy="369332"/>
          </a:xfrm>
          <a:prstGeom prst="rect">
            <a:avLst/>
          </a:prstGeom>
          <a:noFill/>
        </p:spPr>
        <p:txBody>
          <a:bodyPr wrap="none" rtlCol="0">
            <a:spAutoFit/>
          </a:bodyPr>
          <a:lstStyle/>
          <a:p>
            <a:r>
              <a:rPr lang="en-US" smtClean="0"/>
              <a:t>124s</a:t>
            </a:r>
            <a:endParaRPr lang="en-US"/>
          </a:p>
        </p:txBody>
      </p:sp>
      <p:sp>
        <p:nvSpPr>
          <p:cNvPr id="31" name="TextBox 30"/>
          <p:cNvSpPr txBox="1"/>
          <p:nvPr/>
        </p:nvSpPr>
        <p:spPr>
          <a:xfrm>
            <a:off x="6579351" y="1652565"/>
            <a:ext cx="1156086" cy="369332"/>
          </a:xfrm>
          <a:prstGeom prst="rect">
            <a:avLst/>
          </a:prstGeom>
          <a:noFill/>
        </p:spPr>
        <p:txBody>
          <a:bodyPr wrap="none" rtlCol="0">
            <a:spAutoFit/>
          </a:bodyPr>
          <a:lstStyle/>
          <a:p>
            <a:r>
              <a:rPr lang="en-US" smtClean="0"/>
              <a:t>Thời gian</a:t>
            </a:r>
            <a:endParaRPr lang="en-US"/>
          </a:p>
        </p:txBody>
      </p:sp>
    </p:spTree>
    <p:extLst>
      <p:ext uri="{BB962C8B-B14F-4D97-AF65-F5344CB8AC3E}">
        <p14:creationId xmlns:p14="http://schemas.microsoft.com/office/powerpoint/2010/main" val="3357876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a:t>
            </a:r>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607493" cy="3756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04751" y="5867400"/>
            <a:ext cx="5938485" cy="646331"/>
          </a:xfrm>
          <a:prstGeom prst="rect">
            <a:avLst/>
          </a:prstGeom>
          <a:noFill/>
        </p:spPr>
        <p:txBody>
          <a:bodyPr wrap="none" rtlCol="0">
            <a:spAutoFit/>
          </a:bodyPr>
          <a:lstStyle/>
          <a:p>
            <a:r>
              <a:rPr lang="en-US" i="1"/>
              <a:t>(Nguồn: sách The Definite Guide to HTML5 WebSocket)</a:t>
            </a:r>
            <a:endParaRPr lang="en-US"/>
          </a:p>
          <a:p>
            <a:endParaRPr lang="en-US"/>
          </a:p>
        </p:txBody>
      </p:sp>
    </p:spTree>
    <p:extLst>
      <p:ext uri="{BB962C8B-B14F-4D97-AF65-F5344CB8AC3E}">
        <p14:creationId xmlns:p14="http://schemas.microsoft.com/office/powerpoint/2010/main" val="231675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 nằm trên lớp TCP trong mô hình TCP/IP</a:t>
            </a:r>
          </a:p>
          <a:p>
            <a:r>
              <a:rPr lang="en-US" smtClean="0"/>
              <a:t>Cho phép đặt các giao thức tầng ứng dụng trên WebSocket nên được cho là thuộc tầng giao vận</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4230975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 y="990600"/>
            <a:ext cx="93295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362200" y="6210300"/>
            <a:ext cx="3751027" cy="369332"/>
          </a:xfrm>
          <a:prstGeom prst="rect">
            <a:avLst/>
          </a:prstGeom>
          <a:noFill/>
        </p:spPr>
        <p:txBody>
          <a:bodyPr wrap="none" rtlCol="0">
            <a:spAutoFit/>
          </a:bodyPr>
          <a:lstStyle/>
          <a:p>
            <a:r>
              <a:rPr lang="en-US" i="1" smtClean="0"/>
              <a:t>HTTP request khởi tạo WebSocket</a:t>
            </a:r>
            <a:endParaRPr lang="en-US" i="1"/>
          </a:p>
        </p:txBody>
      </p:sp>
    </p:spTree>
    <p:extLst>
      <p:ext uri="{BB962C8B-B14F-4D97-AF65-F5344CB8AC3E}">
        <p14:creationId xmlns:p14="http://schemas.microsoft.com/office/powerpoint/2010/main" val="3360917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pPr lvl="1"/>
            <a:r>
              <a:rPr lang="en-US" smtClean="0"/>
              <a:t>Đưa ra vấn đề</a:t>
            </a:r>
          </a:p>
          <a:p>
            <a:pPr lvl="1"/>
            <a:r>
              <a:rPr lang="en-US" smtClean="0"/>
              <a:t>Mục đích của đề tài</a:t>
            </a:r>
          </a:p>
          <a:p>
            <a:r>
              <a:rPr lang="en-US" smtClean="0"/>
              <a:t>Cơ sở lý thuyết</a:t>
            </a:r>
          </a:p>
          <a:p>
            <a:pPr lvl="1"/>
            <a:r>
              <a:rPr lang="en-US" smtClean="0"/>
              <a:t>Triết lý Agile</a:t>
            </a:r>
          </a:p>
          <a:p>
            <a:pPr lvl="1"/>
            <a:r>
              <a:rPr lang="en-US" smtClean="0"/>
              <a:t>Phương pháp Scrum</a:t>
            </a:r>
          </a:p>
          <a:p>
            <a:r>
              <a:rPr lang="en-US" smtClean="0"/>
              <a:t>Công cụ hỗ trợ</a:t>
            </a:r>
          </a:p>
          <a:p>
            <a:r>
              <a:rPr lang="en-US" smtClean="0"/>
              <a:t>Demo công cụ</a:t>
            </a:r>
          </a:p>
          <a:p>
            <a:r>
              <a:rPr lang="en-US" smtClean="0"/>
              <a:t>Kết luận</a:t>
            </a:r>
          </a:p>
          <a:p>
            <a:r>
              <a:rPr lang="en-US" smtClean="0"/>
              <a:t>Tài liệu tham khảo</a:t>
            </a:r>
            <a:endParaRPr lang="en-US"/>
          </a:p>
        </p:txBody>
      </p:sp>
    </p:spTree>
    <p:extLst>
      <p:ext uri="{BB962C8B-B14F-4D97-AF65-F5344CB8AC3E}">
        <p14:creationId xmlns:p14="http://schemas.microsoft.com/office/powerpoint/2010/main" val="326878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Wamp</a:t>
            </a:r>
            <a:endParaRPr lang="en-US"/>
          </a:p>
        </p:txBody>
      </p:sp>
      <p:sp>
        <p:nvSpPr>
          <p:cNvPr id="6" name="Content Placeholder 5"/>
          <p:cNvSpPr>
            <a:spLocks noGrp="1"/>
          </p:cNvSpPr>
          <p:nvPr>
            <p:ph idx="1"/>
          </p:nvPr>
        </p:nvSpPr>
        <p:spPr/>
        <p:txBody>
          <a:bodyPr/>
          <a:lstStyle/>
          <a:p>
            <a:r>
              <a:rPr lang="en-US" smtClean="0"/>
              <a:t>The Web Application Messaging Protocol</a:t>
            </a:r>
          </a:p>
          <a:p>
            <a:r>
              <a:rPr lang="en-US" smtClean="0"/>
              <a:t>Mô hình publish - subscribe</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43" name="Group 42"/>
          <p:cNvGrpSpPr/>
          <p:nvPr/>
        </p:nvGrpSpPr>
        <p:grpSpPr>
          <a:xfrm>
            <a:off x="609600" y="2867025"/>
            <a:ext cx="7086600" cy="3228975"/>
            <a:chOff x="609600" y="2867025"/>
            <a:chExt cx="7086600" cy="3228975"/>
          </a:xfrm>
        </p:grpSpPr>
        <p:sp>
          <p:nvSpPr>
            <p:cNvPr id="21" name="AutoShape 5"/>
            <p:cNvSpPr>
              <a:spLocks noChangeArrowheads="1"/>
            </p:cNvSpPr>
            <p:nvPr/>
          </p:nvSpPr>
          <p:spPr bwMode="auto">
            <a:xfrm>
              <a:off x="609600" y="5200650"/>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2" name="Text Box 6"/>
            <p:cNvSpPr txBox="1">
              <a:spLocks noChangeArrowheads="1"/>
            </p:cNvSpPr>
            <p:nvPr/>
          </p:nvSpPr>
          <p:spPr bwMode="auto">
            <a:xfrm>
              <a:off x="704850" y="5433984"/>
              <a:ext cx="19024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sz="2000" b="1" smtClean="0"/>
                <a:t>PUBLISHER</a:t>
              </a:r>
              <a:endParaRPr lang="en-US" altLang="en-US" sz="1400"/>
            </a:p>
          </p:txBody>
        </p:sp>
        <p:sp>
          <p:nvSpPr>
            <p:cNvPr id="23" name="AutoShape 5"/>
            <p:cNvSpPr>
              <a:spLocks noChangeArrowheads="1"/>
            </p:cNvSpPr>
            <p:nvPr/>
          </p:nvSpPr>
          <p:spPr bwMode="auto">
            <a:xfrm>
              <a:off x="3124200" y="2867025"/>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4" name="TextBox 23"/>
            <p:cNvSpPr txBox="1"/>
            <p:nvPr/>
          </p:nvSpPr>
          <p:spPr>
            <a:xfrm>
              <a:off x="3124200" y="3105090"/>
              <a:ext cx="2133600" cy="400110"/>
            </a:xfrm>
            <a:prstGeom prst="rect">
              <a:avLst/>
            </a:prstGeom>
            <a:noFill/>
          </p:spPr>
          <p:txBody>
            <a:bodyPr wrap="square" rtlCol="0">
              <a:spAutoFit/>
            </a:bodyPr>
            <a:lstStyle/>
            <a:p>
              <a:pPr algn="ctr"/>
              <a:r>
                <a:rPr lang="en-US" sz="2000" b="1" smtClean="0"/>
                <a:t>BROKER</a:t>
              </a:r>
              <a:endParaRPr lang="en-US" sz="2000" b="1"/>
            </a:p>
          </p:txBody>
        </p:sp>
        <p:sp>
          <p:nvSpPr>
            <p:cNvPr id="25" name="AutoShape 5"/>
            <p:cNvSpPr>
              <a:spLocks noChangeArrowheads="1"/>
            </p:cNvSpPr>
            <p:nvPr/>
          </p:nvSpPr>
          <p:spPr bwMode="auto">
            <a:xfrm>
              <a:off x="5486400" y="5229225"/>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6" name="TextBox 25"/>
            <p:cNvSpPr txBox="1"/>
            <p:nvPr/>
          </p:nvSpPr>
          <p:spPr>
            <a:xfrm>
              <a:off x="5562600" y="5467290"/>
              <a:ext cx="2133600" cy="400110"/>
            </a:xfrm>
            <a:prstGeom prst="rect">
              <a:avLst/>
            </a:prstGeom>
            <a:noFill/>
          </p:spPr>
          <p:txBody>
            <a:bodyPr wrap="square" rtlCol="0">
              <a:spAutoFit/>
            </a:bodyPr>
            <a:lstStyle/>
            <a:p>
              <a:pPr algn="ctr"/>
              <a:r>
                <a:rPr lang="en-US" sz="2000" b="1" smtClean="0"/>
                <a:t>SUBSCRIBER</a:t>
              </a:r>
              <a:endParaRPr lang="en-US" sz="2000" b="1"/>
            </a:p>
          </p:txBody>
        </p:sp>
        <p:cxnSp>
          <p:nvCxnSpPr>
            <p:cNvPr id="34" name="Elbow Connector 33"/>
            <p:cNvCxnSpPr/>
            <p:nvPr/>
          </p:nvCxnSpPr>
          <p:spPr>
            <a:xfrm rot="5400000" flipH="1" flipV="1">
              <a:off x="1488282" y="3598040"/>
              <a:ext cx="1824037" cy="14478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Elbow Connector 40"/>
            <p:cNvCxnSpPr/>
            <p:nvPr/>
          </p:nvCxnSpPr>
          <p:spPr>
            <a:xfrm>
              <a:off x="5257800" y="3409921"/>
              <a:ext cx="1295400" cy="1852612"/>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1173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 và hướng phát triển</a:t>
            </a:r>
            <a:endParaRPr lang="en-US"/>
          </a:p>
        </p:txBody>
      </p:sp>
      <p:sp>
        <p:nvSpPr>
          <p:cNvPr id="3" name="Content Placeholder 2"/>
          <p:cNvSpPr>
            <a:spLocks noGrp="1"/>
          </p:cNvSpPr>
          <p:nvPr>
            <p:ph idx="1"/>
          </p:nvPr>
        </p:nvSpPr>
        <p:spPr/>
        <p:txBody>
          <a:bodyPr/>
          <a:lstStyle/>
          <a:p>
            <a:r>
              <a:rPr lang="en-US" smtClean="0"/>
              <a:t>Note trong bao cao</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Khi giang vien hoi thi cam so ghi </a:t>
            </a:r>
            <a:r>
              <a:rPr lang="en-US" smtClean="0"/>
              <a:t>lai (truong hop khong tra loi duoc ngay), </a:t>
            </a:r>
            <a:r>
              <a:rPr lang="en-US" smtClean="0"/>
              <a:t>note lai, khong cat </a:t>
            </a:r>
            <a:r>
              <a:rPr lang="en-US" smtClean="0"/>
              <a:t>ngang</a:t>
            </a:r>
          </a:p>
          <a:p>
            <a:r>
              <a:rPr lang="en-US"/>
              <a:t>Bo sung them use case, class diagram (chuan bi san, neu nhieu qua thi khong can , neu it qua thi khong cna)</a:t>
            </a:r>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45276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pic>
        <p:nvPicPr>
          <p:cNvPr id="952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90857" y="1828800"/>
            <a:ext cx="851460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6" name="Diagram 5"/>
          <p:cNvGraphicFramePr/>
          <p:nvPr>
            <p:extLst>
              <p:ext uri="{D42A27DB-BD31-4B8C-83A1-F6EECF244321}">
                <p14:modId xmlns:p14="http://schemas.microsoft.com/office/powerpoint/2010/main" val="61968661"/>
              </p:ext>
            </p:extLst>
          </p:nvPr>
        </p:nvGraphicFramePr>
        <p:xfrm>
          <a:off x="2209800" y="1549852"/>
          <a:ext cx="46482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838200" y="6172200"/>
            <a:ext cx="5589992" cy="584775"/>
          </a:xfrm>
          <a:prstGeom prst="rect">
            <a:avLst/>
          </a:prstGeom>
          <a:noFill/>
        </p:spPr>
        <p:txBody>
          <a:bodyPr wrap="none" rtlCol="0">
            <a:spAutoFit/>
          </a:bodyPr>
          <a:lstStyle/>
          <a:p>
            <a:r>
              <a:rPr lang="en-US" sz="1600" i="1"/>
              <a:t>(Nguồn: The CHAOS Manifesto, The Standish Group 2012)</a:t>
            </a:r>
            <a:endParaRPr lang="en-US" sz="1600"/>
          </a:p>
          <a:p>
            <a:endParaRPr lang="en-US" sz="1600"/>
          </a:p>
        </p:txBody>
      </p:sp>
    </p:spTree>
    <p:extLst>
      <p:ext uri="{BB962C8B-B14F-4D97-AF65-F5344CB8AC3E}">
        <p14:creationId xmlns:p14="http://schemas.microsoft.com/office/powerpoint/2010/main" val="14051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Tuyên ngôn Agile</a:t>
            </a:r>
            <a:endParaRPr lang="en-US"/>
          </a:p>
        </p:txBody>
      </p:sp>
      <p:sp>
        <p:nvSpPr>
          <p:cNvPr id="7" name="Content Placeholder 6"/>
          <p:cNvSpPr>
            <a:spLocks noGrp="1"/>
          </p:cNvSpPr>
          <p:nvPr>
            <p:ph idx="1"/>
          </p:nvPr>
        </p:nvSpPr>
        <p:spPr/>
        <p:txBody>
          <a:bodyPr/>
          <a:lstStyle/>
          <a:p>
            <a:pPr lvl="0"/>
            <a:r>
              <a:rPr lang="vi-VN" i="1" u="sng"/>
              <a:t>Cá nhân và sự tương tác</a:t>
            </a:r>
            <a:r>
              <a:rPr lang="vi-VN"/>
              <a:t> hơn là quy trình và công cụ.</a:t>
            </a:r>
            <a:endParaRPr lang="en-US"/>
          </a:p>
          <a:p>
            <a:pPr lvl="0"/>
            <a:r>
              <a:rPr lang="vi-VN" i="1" u="sng"/>
              <a:t>Phần mềm chạy tốt</a:t>
            </a:r>
            <a:r>
              <a:rPr lang="vi-VN"/>
              <a:t> hơn là tài liệu đầy đủ.</a:t>
            </a:r>
            <a:endParaRPr lang="en-US"/>
          </a:p>
          <a:p>
            <a:pPr lvl="0"/>
            <a:r>
              <a:rPr lang="vi-VN" i="1" u="sng"/>
              <a:t>Cộng tác với khách hàng</a:t>
            </a:r>
            <a:r>
              <a:rPr lang="vi-VN" u="sng"/>
              <a:t> </a:t>
            </a:r>
            <a:r>
              <a:rPr lang="vi-VN"/>
              <a:t>hơn là đàm phán hợp đồng.</a:t>
            </a:r>
            <a:endParaRPr lang="en-US"/>
          </a:p>
          <a:p>
            <a:pPr lvl="0"/>
            <a:r>
              <a:rPr lang="vi-VN" i="1" u="sng"/>
              <a:t>Phản hồi với các thay đổi</a:t>
            </a:r>
            <a:r>
              <a:rPr lang="vi-VN"/>
              <a:t> hơn là bám sát kế hoạch</a:t>
            </a:r>
            <a:r>
              <a:rPr lang="vi-VN" smtClean="0"/>
              <a:t>.</a:t>
            </a:r>
            <a:endParaRPr lang="en-US" smtClean="0"/>
          </a:p>
          <a:p>
            <a:pPr marL="0" indent="0">
              <a:buNone/>
            </a:pPr>
            <a:r>
              <a:rPr lang="vi-VN"/>
              <a:t>Mặc dù các điều bên phải vẫn còn giá trị, nhưng </a:t>
            </a:r>
            <a:r>
              <a:rPr lang="vi-VN" smtClean="0"/>
              <a:t>đánh </a:t>
            </a:r>
            <a:r>
              <a:rPr lang="vi-VN"/>
              <a:t>giá cao hơn các mục ở bên trái.</a:t>
            </a:r>
            <a:endParaRPr lang="en-US"/>
          </a:p>
          <a:p>
            <a:pPr lvl="0"/>
            <a:endParaRPr lang="en-US"/>
          </a:p>
        </p:txBody>
      </p:sp>
      <p:sp>
        <p:nvSpPr>
          <p:cNvPr id="5" name="Footer Placeholder 4"/>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4485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đặc trưng của Agile</a:t>
            </a:r>
            <a:endParaRPr lang="en-US"/>
          </a:p>
        </p:txBody>
      </p:sp>
      <p:sp>
        <p:nvSpPr>
          <p:cNvPr id="3" name="Content Placeholder 2"/>
          <p:cNvSpPr>
            <a:spLocks noGrp="1"/>
          </p:cNvSpPr>
          <p:nvPr>
            <p:ph idx="1"/>
          </p:nvPr>
        </p:nvSpPr>
        <p:spPr/>
        <p:txBody>
          <a:bodyPr/>
          <a:lstStyle/>
          <a:p>
            <a:pPr>
              <a:lnSpc>
                <a:spcPct val="150000"/>
              </a:lnSpc>
            </a:pPr>
            <a:r>
              <a:rPr lang="en-US" smtClean="0"/>
              <a:t>Tính lặp</a:t>
            </a:r>
          </a:p>
          <a:p>
            <a:pPr>
              <a:lnSpc>
                <a:spcPct val="150000"/>
              </a:lnSpc>
            </a:pPr>
            <a:r>
              <a:rPr lang="en-US" smtClean="0"/>
              <a:t>Tính tăng và tiến hóa</a:t>
            </a:r>
          </a:p>
          <a:p>
            <a:pPr>
              <a:lnSpc>
                <a:spcPct val="150000"/>
              </a:lnSpc>
            </a:pPr>
            <a:r>
              <a:rPr lang="en-US" smtClean="0"/>
              <a:t>Tính thích ứng</a:t>
            </a:r>
          </a:p>
          <a:p>
            <a:pPr>
              <a:lnSpc>
                <a:spcPct val="150000"/>
              </a:lnSpc>
            </a:pPr>
            <a:r>
              <a:rPr lang="en-US" smtClean="0"/>
              <a:t>Nhóm tự tổ chức và liên chức năng</a:t>
            </a:r>
          </a:p>
          <a:p>
            <a:pPr>
              <a:lnSpc>
                <a:spcPct val="150000"/>
              </a:lnSpc>
            </a:pPr>
            <a:r>
              <a:rPr lang="en-US" smtClean="0"/>
              <a:t>Quản lí tiến trình thực nghiệm</a:t>
            </a:r>
          </a:p>
          <a:p>
            <a:pPr>
              <a:lnSpc>
                <a:spcPct val="150000"/>
              </a:lnSpc>
            </a:pPr>
            <a:r>
              <a:rPr lang="en-US" smtClean="0"/>
              <a:t>Đối thoại trực diện</a:t>
            </a:r>
          </a:p>
          <a:p>
            <a:pPr>
              <a:lnSpc>
                <a:spcPct val="150000"/>
              </a:lnSpc>
            </a:pPr>
            <a:r>
              <a:rPr lang="en-US" smtClean="0"/>
              <a:t>Phát triển dựa trên giá trị</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phương pháp của Agile</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43807487"/>
              </p:ext>
            </p:extLst>
          </p:nvPr>
        </p:nvGraphicFramePr>
        <p:xfrm>
          <a:off x="0" y="990600"/>
          <a:ext cx="8915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a:p>
        </p:txBody>
      </p:sp>
      <p:sp>
        <p:nvSpPr>
          <p:cNvPr id="3" name="Content Placeholder 2"/>
          <p:cNvSpPr>
            <a:spLocks noGrp="1"/>
          </p:cNvSpPr>
          <p:nvPr>
            <p:ph idx="1"/>
          </p:nvPr>
        </p:nvSpPr>
        <p:spPr/>
        <p:txBody>
          <a:bodyPr/>
          <a:lstStyle/>
          <a:p>
            <a:r>
              <a:rPr lang="en-US"/>
              <a:t>Đ</a:t>
            </a:r>
            <a:r>
              <a:rPr lang="en-US" smtClean="0"/>
              <a:t>ược </a:t>
            </a:r>
            <a:r>
              <a:rPr lang="en-US"/>
              <a:t>xây dựng dựa trên lý thuyết quản lý tiến trình thực nghiệm </a:t>
            </a:r>
            <a:endParaRPr lang="en-US" smtClean="0"/>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5" name="Diagram 4"/>
          <p:cNvGraphicFramePr/>
          <p:nvPr>
            <p:extLst>
              <p:ext uri="{D42A27DB-BD31-4B8C-83A1-F6EECF244321}">
                <p14:modId xmlns:p14="http://schemas.microsoft.com/office/powerpoint/2010/main" val="2274929858"/>
              </p:ext>
            </p:extLst>
          </p:nvPr>
        </p:nvGraphicFramePr>
        <p:xfrm>
          <a:off x="685800" y="22098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smtClean="0"/>
              <a:t>Product Owner</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đại diện cho khách hàng</a:t>
              </a:r>
              <a:endParaRPr lang="en-US" altLang="en-US" sz="32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000000"/>
                  </a:solidFill>
                  <a:latin typeface="Verdana" pitchFamily="34" charset="0"/>
                </a:rPr>
                <a:t>Quản lí Product Backlog</a:t>
              </a:r>
              <a:endParaRPr lang="en-US" altLang="en-US" sz="32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người duy nhất có quyền đưa ra yêu cầu cho nhóm phát triển</a:t>
              </a:r>
              <a:endParaRPr lang="en-US" altLang="en-US" sz="32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705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smtClean="0"/>
              <a:t>Nhóm phát triển</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nhóm tự tổ chức</a:t>
              </a:r>
              <a:endParaRPr lang="en-US" altLang="en-US" sz="32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nhóm liên chức năng</a:t>
              </a:r>
              <a:endParaRPr lang="en-US" altLang="en-US" sz="32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Không chứa các nhóm con</a:t>
              </a:r>
              <a:endParaRPr lang="en-US" altLang="en-US" sz="32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244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1233</TotalTime>
  <Words>3459</Words>
  <Application>Microsoft Office PowerPoint</Application>
  <PresentationFormat>On-screen Show (4:3)</PresentationFormat>
  <Paragraphs>238</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cdb2004146l</vt:lpstr>
      <vt:lpstr>ĐẠI HỌC QUỐC GIA THÀNH PHỐ HỒ CHÍ MINH TRƯỜNG ĐẠI HỌC CÔNG NGHỆ THÔNG TIN KHOA CÔNG NGHỆ PHẦN MỀM</vt:lpstr>
      <vt:lpstr>Nội dung</vt:lpstr>
      <vt:lpstr>Giới thiệu đề tài</vt:lpstr>
      <vt:lpstr>Tuyên ngôn Agile</vt:lpstr>
      <vt:lpstr>Các đặc trưng của Agile</vt:lpstr>
      <vt:lpstr>Một số phương pháp của Agile</vt:lpstr>
      <vt:lpstr>Scrum</vt:lpstr>
      <vt:lpstr>Product Owner</vt:lpstr>
      <vt:lpstr>Nhóm phát triển</vt:lpstr>
      <vt:lpstr>Scrum Master</vt:lpstr>
      <vt:lpstr>Sprint trong Scrum</vt:lpstr>
      <vt:lpstr>Cuộc họp Sprint</vt:lpstr>
      <vt:lpstr>Quy trình triển khai Scrum</vt:lpstr>
      <vt:lpstr>Xây dựng ứng dụng (đổi hình mvc)</vt:lpstr>
      <vt:lpstr>Xây dựng ứng dụng thời gian thực</vt:lpstr>
      <vt:lpstr>PowerPoint Presentation</vt:lpstr>
      <vt:lpstr>PowerPoint Presentation</vt:lpstr>
      <vt:lpstr>PowerPoint Presentation</vt:lpstr>
      <vt:lpstr>PowerPoint Presentation</vt:lpstr>
      <vt:lpstr>Wamp</vt:lpstr>
      <vt:lpstr>Kết luận và hướng phát triển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206</cp:revision>
  <dcterms:created xsi:type="dcterms:W3CDTF">2014-07-16T14:53:07Z</dcterms:created>
  <dcterms:modified xsi:type="dcterms:W3CDTF">2014-07-24T01:07:16Z</dcterms:modified>
</cp:coreProperties>
</file>