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18" r:id="rId3"/>
    <p:sldId id="290" r:id="rId4"/>
    <p:sldId id="319" r:id="rId5"/>
    <p:sldId id="320" r:id="rId6"/>
    <p:sldId id="321" r:id="rId7"/>
    <p:sldId id="291" r:id="rId8"/>
    <p:sldId id="292" r:id="rId9"/>
    <p:sldId id="293" r:id="rId10"/>
    <p:sldId id="294" r:id="rId11"/>
    <p:sldId id="322" r:id="rId12"/>
    <p:sldId id="323" r:id="rId13"/>
    <p:sldId id="324" r:id="rId14"/>
    <p:sldId id="297" r:id="rId15"/>
    <p:sldId id="325" r:id="rId16"/>
    <p:sldId id="326" r:id="rId17"/>
    <p:sldId id="327" r:id="rId18"/>
    <p:sldId id="330" r:id="rId19"/>
    <p:sldId id="328" r:id="rId20"/>
    <p:sldId id="303" r:id="rId21"/>
    <p:sldId id="329" r:id="rId22"/>
    <p:sldId id="276"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5868"/>
    <a:srgbClr val="5F5F5F"/>
    <a:srgbClr val="808080"/>
    <a:srgbClr val="6699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7" autoAdjust="0"/>
    <p:restoredTop sz="73310" autoAdjust="0"/>
  </p:normalViewPr>
  <p:slideViewPr>
    <p:cSldViewPr>
      <p:cViewPr>
        <p:scale>
          <a:sx n="66" d="100"/>
          <a:sy n="66" d="100"/>
        </p:scale>
        <p:origin x="-1500" y="29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731972-21F1-441C-96B2-815B21578881}" type="doc">
      <dgm:prSet loTypeId="urn:microsoft.com/office/officeart/2005/8/layout/cycle8" loCatId="cycle" qsTypeId="urn:microsoft.com/office/officeart/2005/8/quickstyle/simple1" qsCatId="simple" csTypeId="urn:microsoft.com/office/officeart/2005/8/colors/accent1_2" csCatId="accent1" phldr="1"/>
      <dgm:spPr/>
    </dgm:pt>
    <dgm:pt modelId="{6B8299B1-E023-42D6-9F85-D3D6C7CE68C9}">
      <dgm:prSet phldrT="[Text]"/>
      <dgm:spPr/>
      <dgm:t>
        <a:bodyPr/>
        <a:lstStyle/>
        <a:p>
          <a:r>
            <a:rPr lang="en-US" smtClean="0"/>
            <a:t>Thanh tra</a:t>
          </a:r>
          <a:endParaRPr lang="en-US"/>
        </a:p>
      </dgm:t>
    </dgm:pt>
    <dgm:pt modelId="{5342F43E-7BB7-49F9-92B6-3C898EDB44F0}" type="parTrans" cxnId="{5EFC1676-E075-4648-B39C-6904F66B84C7}">
      <dgm:prSet/>
      <dgm:spPr/>
      <dgm:t>
        <a:bodyPr/>
        <a:lstStyle/>
        <a:p>
          <a:endParaRPr lang="en-US"/>
        </a:p>
      </dgm:t>
    </dgm:pt>
    <dgm:pt modelId="{B008E8B2-244B-446D-A919-B019959915C1}" type="sibTrans" cxnId="{5EFC1676-E075-4648-B39C-6904F66B84C7}">
      <dgm:prSet/>
      <dgm:spPr/>
      <dgm:t>
        <a:bodyPr/>
        <a:lstStyle/>
        <a:p>
          <a:endParaRPr lang="en-US"/>
        </a:p>
      </dgm:t>
    </dgm:pt>
    <dgm:pt modelId="{8A9EAF60-C37A-4D55-ADF7-77C9102D92DE}">
      <dgm:prSet phldrT="[Text]"/>
      <dgm:spPr/>
      <dgm:t>
        <a:bodyPr/>
        <a:lstStyle/>
        <a:p>
          <a:r>
            <a:rPr lang="en-US" smtClean="0"/>
            <a:t>Thích nghi</a:t>
          </a:r>
          <a:endParaRPr lang="en-US"/>
        </a:p>
      </dgm:t>
    </dgm:pt>
    <dgm:pt modelId="{3492D8CB-AE18-455A-8FA9-04C0E4ADD582}" type="parTrans" cxnId="{537CA951-99C9-49E4-85C0-DBF27217E057}">
      <dgm:prSet/>
      <dgm:spPr/>
      <dgm:t>
        <a:bodyPr/>
        <a:lstStyle/>
        <a:p>
          <a:endParaRPr lang="en-US"/>
        </a:p>
      </dgm:t>
    </dgm:pt>
    <dgm:pt modelId="{3AE0D120-992C-4066-AF50-406A67AAF09D}" type="sibTrans" cxnId="{537CA951-99C9-49E4-85C0-DBF27217E057}">
      <dgm:prSet/>
      <dgm:spPr/>
      <dgm:t>
        <a:bodyPr/>
        <a:lstStyle/>
        <a:p>
          <a:endParaRPr lang="en-US"/>
        </a:p>
      </dgm:t>
    </dgm:pt>
    <dgm:pt modelId="{79D566C0-74FC-406B-8118-87DFA647AAF8}">
      <dgm:prSet phldrT="[Text]"/>
      <dgm:spPr/>
      <dgm:t>
        <a:bodyPr/>
        <a:lstStyle/>
        <a:p>
          <a:r>
            <a:rPr lang="en-US" smtClean="0"/>
            <a:t>Minh bạch</a:t>
          </a:r>
          <a:endParaRPr lang="en-US"/>
        </a:p>
      </dgm:t>
    </dgm:pt>
    <dgm:pt modelId="{B53F650D-A22F-4591-B4F5-EDD40ECA000B}" type="parTrans" cxnId="{B0A49349-D961-44FA-9419-FD0C35CEBB74}">
      <dgm:prSet/>
      <dgm:spPr/>
      <dgm:t>
        <a:bodyPr/>
        <a:lstStyle/>
        <a:p>
          <a:endParaRPr lang="en-US"/>
        </a:p>
      </dgm:t>
    </dgm:pt>
    <dgm:pt modelId="{69E7F9BE-CFB6-4917-A149-4C8492A019EC}" type="sibTrans" cxnId="{B0A49349-D961-44FA-9419-FD0C35CEBB74}">
      <dgm:prSet/>
      <dgm:spPr/>
      <dgm:t>
        <a:bodyPr/>
        <a:lstStyle/>
        <a:p>
          <a:endParaRPr lang="en-US"/>
        </a:p>
      </dgm:t>
    </dgm:pt>
    <dgm:pt modelId="{F17B3B8A-D968-4486-A428-D6E87F9499DD}" type="pres">
      <dgm:prSet presAssocID="{25731972-21F1-441C-96B2-815B21578881}" presName="compositeShape" presStyleCnt="0">
        <dgm:presLayoutVars>
          <dgm:chMax val="7"/>
          <dgm:dir/>
          <dgm:resizeHandles val="exact"/>
        </dgm:presLayoutVars>
      </dgm:prSet>
      <dgm:spPr/>
    </dgm:pt>
    <dgm:pt modelId="{D502F894-DBEB-4F09-AC59-F692D1772DAF}" type="pres">
      <dgm:prSet presAssocID="{25731972-21F1-441C-96B2-815B21578881}" presName="wedge1" presStyleLbl="node1" presStyleIdx="0" presStyleCnt="3"/>
      <dgm:spPr/>
      <dgm:t>
        <a:bodyPr/>
        <a:lstStyle/>
        <a:p>
          <a:endParaRPr lang="en-US"/>
        </a:p>
      </dgm:t>
    </dgm:pt>
    <dgm:pt modelId="{363570E6-5A15-4F46-BBF3-1A195DA25B5D}" type="pres">
      <dgm:prSet presAssocID="{25731972-21F1-441C-96B2-815B21578881}" presName="dummy1a" presStyleCnt="0"/>
      <dgm:spPr/>
    </dgm:pt>
    <dgm:pt modelId="{9AC4A4E7-A540-4A79-A55A-BDE1D3027758}" type="pres">
      <dgm:prSet presAssocID="{25731972-21F1-441C-96B2-815B21578881}" presName="dummy1b" presStyleCnt="0"/>
      <dgm:spPr/>
    </dgm:pt>
    <dgm:pt modelId="{E18EC4BE-18B4-4E64-A67B-BFD56450EB16}" type="pres">
      <dgm:prSet presAssocID="{25731972-21F1-441C-96B2-815B21578881}" presName="wedge1Tx" presStyleLbl="node1" presStyleIdx="0" presStyleCnt="3">
        <dgm:presLayoutVars>
          <dgm:chMax val="0"/>
          <dgm:chPref val="0"/>
          <dgm:bulletEnabled val="1"/>
        </dgm:presLayoutVars>
      </dgm:prSet>
      <dgm:spPr/>
      <dgm:t>
        <a:bodyPr/>
        <a:lstStyle/>
        <a:p>
          <a:endParaRPr lang="en-US"/>
        </a:p>
      </dgm:t>
    </dgm:pt>
    <dgm:pt modelId="{DCB50BAD-0CEC-47E8-89B3-2E80568CA41F}" type="pres">
      <dgm:prSet presAssocID="{25731972-21F1-441C-96B2-815B21578881}" presName="wedge2" presStyleLbl="node1" presStyleIdx="1" presStyleCnt="3"/>
      <dgm:spPr/>
      <dgm:t>
        <a:bodyPr/>
        <a:lstStyle/>
        <a:p>
          <a:endParaRPr lang="en-US"/>
        </a:p>
      </dgm:t>
    </dgm:pt>
    <dgm:pt modelId="{790870AF-E746-49A7-89A4-E73B5894B9A8}" type="pres">
      <dgm:prSet presAssocID="{25731972-21F1-441C-96B2-815B21578881}" presName="dummy2a" presStyleCnt="0"/>
      <dgm:spPr/>
    </dgm:pt>
    <dgm:pt modelId="{8D315037-12CE-4355-81CE-593C94615415}" type="pres">
      <dgm:prSet presAssocID="{25731972-21F1-441C-96B2-815B21578881}" presName="dummy2b" presStyleCnt="0"/>
      <dgm:spPr/>
    </dgm:pt>
    <dgm:pt modelId="{00A3A291-D9B2-4C07-8F0C-B527EA78058A}" type="pres">
      <dgm:prSet presAssocID="{25731972-21F1-441C-96B2-815B21578881}" presName="wedge2Tx" presStyleLbl="node1" presStyleIdx="1" presStyleCnt="3">
        <dgm:presLayoutVars>
          <dgm:chMax val="0"/>
          <dgm:chPref val="0"/>
          <dgm:bulletEnabled val="1"/>
        </dgm:presLayoutVars>
      </dgm:prSet>
      <dgm:spPr/>
      <dgm:t>
        <a:bodyPr/>
        <a:lstStyle/>
        <a:p>
          <a:endParaRPr lang="en-US"/>
        </a:p>
      </dgm:t>
    </dgm:pt>
    <dgm:pt modelId="{66B45954-DA2C-409E-AC59-F27E9432712A}" type="pres">
      <dgm:prSet presAssocID="{25731972-21F1-441C-96B2-815B21578881}" presName="wedge3" presStyleLbl="node1" presStyleIdx="2" presStyleCnt="3"/>
      <dgm:spPr/>
      <dgm:t>
        <a:bodyPr/>
        <a:lstStyle/>
        <a:p>
          <a:endParaRPr lang="en-US"/>
        </a:p>
      </dgm:t>
    </dgm:pt>
    <dgm:pt modelId="{87E721D4-9AFC-4E22-A902-1DE662D00242}" type="pres">
      <dgm:prSet presAssocID="{25731972-21F1-441C-96B2-815B21578881}" presName="dummy3a" presStyleCnt="0"/>
      <dgm:spPr/>
    </dgm:pt>
    <dgm:pt modelId="{7C3271AF-78EA-4060-841B-B6F6C9486033}" type="pres">
      <dgm:prSet presAssocID="{25731972-21F1-441C-96B2-815B21578881}" presName="dummy3b" presStyleCnt="0"/>
      <dgm:spPr/>
    </dgm:pt>
    <dgm:pt modelId="{41A44F56-A9D5-4324-A00A-A06BE6F37482}" type="pres">
      <dgm:prSet presAssocID="{25731972-21F1-441C-96B2-815B21578881}" presName="wedge3Tx" presStyleLbl="node1" presStyleIdx="2" presStyleCnt="3">
        <dgm:presLayoutVars>
          <dgm:chMax val="0"/>
          <dgm:chPref val="0"/>
          <dgm:bulletEnabled val="1"/>
        </dgm:presLayoutVars>
      </dgm:prSet>
      <dgm:spPr/>
      <dgm:t>
        <a:bodyPr/>
        <a:lstStyle/>
        <a:p>
          <a:endParaRPr lang="en-US"/>
        </a:p>
      </dgm:t>
    </dgm:pt>
    <dgm:pt modelId="{EC917D0B-5875-43D3-8819-CA9AA3F59712}" type="pres">
      <dgm:prSet presAssocID="{B008E8B2-244B-446D-A919-B019959915C1}" presName="arrowWedge1" presStyleLbl="fgSibTrans2D1" presStyleIdx="0" presStyleCnt="3"/>
      <dgm:spPr/>
    </dgm:pt>
    <dgm:pt modelId="{326B6E41-F0B3-49A8-A815-CE1FD1CA1EE9}" type="pres">
      <dgm:prSet presAssocID="{3AE0D120-992C-4066-AF50-406A67AAF09D}" presName="arrowWedge2" presStyleLbl="fgSibTrans2D1" presStyleIdx="1" presStyleCnt="3"/>
      <dgm:spPr/>
    </dgm:pt>
    <dgm:pt modelId="{29BAD554-9481-4B1A-9263-84116E1E2CC4}" type="pres">
      <dgm:prSet presAssocID="{69E7F9BE-CFB6-4917-A149-4C8492A019EC}" presName="arrowWedge3" presStyleLbl="fgSibTrans2D1" presStyleIdx="2" presStyleCnt="3"/>
      <dgm:spPr/>
    </dgm:pt>
  </dgm:ptLst>
  <dgm:cxnLst>
    <dgm:cxn modelId="{DDF294C2-3184-4D53-A34B-8CA3F6E0F4B9}" type="presOf" srcId="{8A9EAF60-C37A-4D55-ADF7-77C9102D92DE}" destId="{DCB50BAD-0CEC-47E8-89B3-2E80568CA41F}" srcOrd="0" destOrd="0" presId="urn:microsoft.com/office/officeart/2005/8/layout/cycle8"/>
    <dgm:cxn modelId="{7253DD4D-6971-4ED5-9A9A-F23D35860618}" type="presOf" srcId="{79D566C0-74FC-406B-8118-87DFA647AAF8}" destId="{41A44F56-A9D5-4324-A00A-A06BE6F37482}" srcOrd="1" destOrd="0" presId="urn:microsoft.com/office/officeart/2005/8/layout/cycle8"/>
    <dgm:cxn modelId="{4245343C-AB38-4795-B244-2080CE2823C2}" type="presOf" srcId="{79D566C0-74FC-406B-8118-87DFA647AAF8}" destId="{66B45954-DA2C-409E-AC59-F27E9432712A}" srcOrd="0" destOrd="0" presId="urn:microsoft.com/office/officeart/2005/8/layout/cycle8"/>
    <dgm:cxn modelId="{537CA951-99C9-49E4-85C0-DBF27217E057}" srcId="{25731972-21F1-441C-96B2-815B21578881}" destId="{8A9EAF60-C37A-4D55-ADF7-77C9102D92DE}" srcOrd="1" destOrd="0" parTransId="{3492D8CB-AE18-455A-8FA9-04C0E4ADD582}" sibTransId="{3AE0D120-992C-4066-AF50-406A67AAF09D}"/>
    <dgm:cxn modelId="{621305A6-B190-436E-8362-E8A6F6C8D4D4}" type="presOf" srcId="{6B8299B1-E023-42D6-9F85-D3D6C7CE68C9}" destId="{E18EC4BE-18B4-4E64-A67B-BFD56450EB16}" srcOrd="1" destOrd="0" presId="urn:microsoft.com/office/officeart/2005/8/layout/cycle8"/>
    <dgm:cxn modelId="{B0A49349-D961-44FA-9419-FD0C35CEBB74}" srcId="{25731972-21F1-441C-96B2-815B21578881}" destId="{79D566C0-74FC-406B-8118-87DFA647AAF8}" srcOrd="2" destOrd="0" parTransId="{B53F650D-A22F-4591-B4F5-EDD40ECA000B}" sibTransId="{69E7F9BE-CFB6-4917-A149-4C8492A019EC}"/>
    <dgm:cxn modelId="{F84A6DA0-803B-4FDC-A0A8-974BC7175BAE}" type="presOf" srcId="{25731972-21F1-441C-96B2-815B21578881}" destId="{F17B3B8A-D968-4486-A428-D6E87F9499DD}" srcOrd="0" destOrd="0" presId="urn:microsoft.com/office/officeart/2005/8/layout/cycle8"/>
    <dgm:cxn modelId="{5EFC1676-E075-4648-B39C-6904F66B84C7}" srcId="{25731972-21F1-441C-96B2-815B21578881}" destId="{6B8299B1-E023-42D6-9F85-D3D6C7CE68C9}" srcOrd="0" destOrd="0" parTransId="{5342F43E-7BB7-49F9-92B6-3C898EDB44F0}" sibTransId="{B008E8B2-244B-446D-A919-B019959915C1}"/>
    <dgm:cxn modelId="{AADD24E9-4984-4586-ADFA-77BFAEE6E79F}" type="presOf" srcId="{8A9EAF60-C37A-4D55-ADF7-77C9102D92DE}" destId="{00A3A291-D9B2-4C07-8F0C-B527EA78058A}" srcOrd="1" destOrd="0" presId="urn:microsoft.com/office/officeart/2005/8/layout/cycle8"/>
    <dgm:cxn modelId="{34853F29-6DE8-49E6-92BC-82B3C8A485B0}" type="presOf" srcId="{6B8299B1-E023-42D6-9F85-D3D6C7CE68C9}" destId="{D502F894-DBEB-4F09-AC59-F692D1772DAF}" srcOrd="0" destOrd="0" presId="urn:microsoft.com/office/officeart/2005/8/layout/cycle8"/>
    <dgm:cxn modelId="{85087117-F28D-4910-8F08-202DF7BCF489}" type="presParOf" srcId="{F17B3B8A-D968-4486-A428-D6E87F9499DD}" destId="{D502F894-DBEB-4F09-AC59-F692D1772DAF}" srcOrd="0" destOrd="0" presId="urn:microsoft.com/office/officeart/2005/8/layout/cycle8"/>
    <dgm:cxn modelId="{2C4C3F21-28C9-4E7E-A1C1-DBC5070A1493}" type="presParOf" srcId="{F17B3B8A-D968-4486-A428-D6E87F9499DD}" destId="{363570E6-5A15-4F46-BBF3-1A195DA25B5D}" srcOrd="1" destOrd="0" presId="urn:microsoft.com/office/officeart/2005/8/layout/cycle8"/>
    <dgm:cxn modelId="{D7357C0E-B943-4C60-A56E-90CFB3F9F9A9}" type="presParOf" srcId="{F17B3B8A-D968-4486-A428-D6E87F9499DD}" destId="{9AC4A4E7-A540-4A79-A55A-BDE1D3027758}" srcOrd="2" destOrd="0" presId="urn:microsoft.com/office/officeart/2005/8/layout/cycle8"/>
    <dgm:cxn modelId="{840D235E-B1BD-4429-A8F6-9887B3FC72C9}" type="presParOf" srcId="{F17B3B8A-D968-4486-A428-D6E87F9499DD}" destId="{E18EC4BE-18B4-4E64-A67B-BFD56450EB16}" srcOrd="3" destOrd="0" presId="urn:microsoft.com/office/officeart/2005/8/layout/cycle8"/>
    <dgm:cxn modelId="{000AB114-574D-4BEC-B972-8932CE3EB6C4}" type="presParOf" srcId="{F17B3B8A-D968-4486-A428-D6E87F9499DD}" destId="{DCB50BAD-0CEC-47E8-89B3-2E80568CA41F}" srcOrd="4" destOrd="0" presId="urn:microsoft.com/office/officeart/2005/8/layout/cycle8"/>
    <dgm:cxn modelId="{F14BA72B-CEE7-4F5D-9207-991A57E56BB7}" type="presParOf" srcId="{F17B3B8A-D968-4486-A428-D6E87F9499DD}" destId="{790870AF-E746-49A7-89A4-E73B5894B9A8}" srcOrd="5" destOrd="0" presId="urn:microsoft.com/office/officeart/2005/8/layout/cycle8"/>
    <dgm:cxn modelId="{161DC3CE-6929-4E3B-A642-6541D0FFB5AE}" type="presParOf" srcId="{F17B3B8A-D968-4486-A428-D6E87F9499DD}" destId="{8D315037-12CE-4355-81CE-593C94615415}" srcOrd="6" destOrd="0" presId="urn:microsoft.com/office/officeart/2005/8/layout/cycle8"/>
    <dgm:cxn modelId="{980CA8F1-E03F-4FEC-B0D2-45B23461DB9A}" type="presParOf" srcId="{F17B3B8A-D968-4486-A428-D6E87F9499DD}" destId="{00A3A291-D9B2-4C07-8F0C-B527EA78058A}" srcOrd="7" destOrd="0" presId="urn:microsoft.com/office/officeart/2005/8/layout/cycle8"/>
    <dgm:cxn modelId="{CE5268D0-1154-4BF1-9B2E-8D676F23CAA0}" type="presParOf" srcId="{F17B3B8A-D968-4486-A428-D6E87F9499DD}" destId="{66B45954-DA2C-409E-AC59-F27E9432712A}" srcOrd="8" destOrd="0" presId="urn:microsoft.com/office/officeart/2005/8/layout/cycle8"/>
    <dgm:cxn modelId="{5CD28D8E-CFD2-4E30-93ED-8794CAF4EF20}" type="presParOf" srcId="{F17B3B8A-D968-4486-A428-D6E87F9499DD}" destId="{87E721D4-9AFC-4E22-A902-1DE662D00242}" srcOrd="9" destOrd="0" presId="urn:microsoft.com/office/officeart/2005/8/layout/cycle8"/>
    <dgm:cxn modelId="{EF975E7D-82E8-4254-AA01-50B29457EF61}" type="presParOf" srcId="{F17B3B8A-D968-4486-A428-D6E87F9499DD}" destId="{7C3271AF-78EA-4060-841B-B6F6C9486033}" srcOrd="10" destOrd="0" presId="urn:microsoft.com/office/officeart/2005/8/layout/cycle8"/>
    <dgm:cxn modelId="{CBD39692-CD7E-4AE8-BC64-42B986378224}" type="presParOf" srcId="{F17B3B8A-D968-4486-A428-D6E87F9499DD}" destId="{41A44F56-A9D5-4324-A00A-A06BE6F37482}" srcOrd="11" destOrd="0" presId="urn:microsoft.com/office/officeart/2005/8/layout/cycle8"/>
    <dgm:cxn modelId="{748EDF78-1CE3-45DF-A7E8-FD00A765824E}" type="presParOf" srcId="{F17B3B8A-D968-4486-A428-D6E87F9499DD}" destId="{EC917D0B-5875-43D3-8819-CA9AA3F59712}" srcOrd="12" destOrd="0" presId="urn:microsoft.com/office/officeart/2005/8/layout/cycle8"/>
    <dgm:cxn modelId="{744385C7-D469-4F85-A71E-EB63E7BAAF20}" type="presParOf" srcId="{F17B3B8A-D968-4486-A428-D6E87F9499DD}" destId="{326B6E41-F0B3-49A8-A815-CE1FD1CA1EE9}" srcOrd="13" destOrd="0" presId="urn:microsoft.com/office/officeart/2005/8/layout/cycle8"/>
    <dgm:cxn modelId="{EA1BCFFE-45E4-4A97-9539-9657C6D56600}" type="presParOf" srcId="{F17B3B8A-D968-4486-A428-D6E87F9499DD}" destId="{29BAD554-9481-4B1A-9263-84116E1E2CC4}"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02F894-DBEB-4F09-AC59-F692D1772DAF}">
      <dsp:nvSpPr>
        <dsp:cNvPr id="0" name=""/>
        <dsp:cNvSpPr/>
      </dsp:nvSpPr>
      <dsp:spPr>
        <a:xfrm>
          <a:off x="1756112" y="282320"/>
          <a:ext cx="3648456" cy="3648456"/>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smtClean="0"/>
            <a:t>Thanh tra</a:t>
          </a:r>
          <a:endParaRPr lang="en-US" sz="3000" kern="1200"/>
        </a:p>
      </dsp:txBody>
      <dsp:txXfrm>
        <a:off x="3678936" y="1055446"/>
        <a:ext cx="1303020" cy="1085850"/>
      </dsp:txXfrm>
    </dsp:sp>
    <dsp:sp modelId="{DCB50BAD-0CEC-47E8-89B3-2E80568CA41F}">
      <dsp:nvSpPr>
        <dsp:cNvPr id="0" name=""/>
        <dsp:cNvSpPr/>
      </dsp:nvSpPr>
      <dsp:spPr>
        <a:xfrm>
          <a:off x="1680971" y="412622"/>
          <a:ext cx="3648456" cy="3648456"/>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smtClean="0"/>
            <a:t>Thích nghi</a:t>
          </a:r>
          <a:endParaRPr lang="en-US" sz="3000" kern="1200"/>
        </a:p>
      </dsp:txBody>
      <dsp:txXfrm>
        <a:off x="2549651" y="2779776"/>
        <a:ext cx="1954530" cy="955548"/>
      </dsp:txXfrm>
    </dsp:sp>
    <dsp:sp modelId="{66B45954-DA2C-409E-AC59-F27E9432712A}">
      <dsp:nvSpPr>
        <dsp:cNvPr id="0" name=""/>
        <dsp:cNvSpPr/>
      </dsp:nvSpPr>
      <dsp:spPr>
        <a:xfrm>
          <a:off x="1605831" y="282320"/>
          <a:ext cx="3648456" cy="3648456"/>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smtClean="0"/>
            <a:t>Minh bạch</a:t>
          </a:r>
          <a:endParaRPr lang="en-US" sz="3000" kern="1200"/>
        </a:p>
      </dsp:txBody>
      <dsp:txXfrm>
        <a:off x="2028443" y="1055446"/>
        <a:ext cx="1303020" cy="1085850"/>
      </dsp:txXfrm>
    </dsp:sp>
    <dsp:sp modelId="{EC917D0B-5875-43D3-8819-CA9AA3F59712}">
      <dsp:nvSpPr>
        <dsp:cNvPr id="0" name=""/>
        <dsp:cNvSpPr/>
      </dsp:nvSpPr>
      <dsp:spPr>
        <a:xfrm>
          <a:off x="1530557" y="56464"/>
          <a:ext cx="4100169" cy="4100169"/>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26B6E41-F0B3-49A8-A815-CE1FD1CA1EE9}">
      <dsp:nvSpPr>
        <dsp:cNvPr id="0" name=""/>
        <dsp:cNvSpPr/>
      </dsp:nvSpPr>
      <dsp:spPr>
        <a:xfrm>
          <a:off x="1455115" y="186535"/>
          <a:ext cx="4100169" cy="4100169"/>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BAD554-9481-4B1A-9263-84116E1E2CC4}">
      <dsp:nvSpPr>
        <dsp:cNvPr id="0" name=""/>
        <dsp:cNvSpPr/>
      </dsp:nvSpPr>
      <dsp:spPr>
        <a:xfrm>
          <a:off x="1379673" y="56464"/>
          <a:ext cx="4100169" cy="4100169"/>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0FE56D-530A-43F0-800C-9211A1FB4B3B}" type="datetimeFigureOut">
              <a:rPr lang="en-US" smtClean="0"/>
              <a:t>7/24/2014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8A7C2-DEB1-48DB-AFA5-4C0B0547ED1A}" type="slidenum">
              <a:rPr lang="en-US" smtClean="0"/>
              <a:t>‹#›</a:t>
            </a:fld>
            <a:endParaRPr lang="en-US"/>
          </a:p>
        </p:txBody>
      </p:sp>
    </p:spTree>
    <p:extLst>
      <p:ext uri="{BB962C8B-B14F-4D97-AF65-F5344CB8AC3E}">
        <p14:creationId xmlns:p14="http://schemas.microsoft.com/office/powerpoint/2010/main" val="219787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Wingdings" panose="05000000000000000000" pitchFamily="2" charset="2"/>
              <a:buChar char="v"/>
            </a:pPr>
            <a:r>
              <a:rPr lang="en-US" smtClean="0"/>
              <a:t>Các</a:t>
            </a:r>
            <a:r>
              <a:rPr lang="en-US" baseline="0" smtClean="0"/>
              <a:t> phương pháp truyền thống chia quá trình phát triền thành từng giai đoạn tách biệt, giai đoạn này nối tiếp giai đoạn kia. Vd với waterfall là phân tích, thiết kế, xây dựng, kiểm thử, chuyển giao. Việc phân chia như vậy có vấn đề sau</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mtClean="0"/>
              <a:t>Sản phẩm</a:t>
            </a:r>
            <a:r>
              <a:rPr lang="en-US" baseline="0" smtClean="0"/>
              <a:t> làm ra thường không đáp ứng được yêu cầu người dùng, cuối chu kì phát triển sản phẩm mới được chuyển giao cho người dùng từ đó thiếu phản hồi từ người dùng.</a:t>
            </a:r>
          </a:p>
          <a:p>
            <a:pPr marL="685800" lvl="1" indent="-228600">
              <a:buFont typeface="Wingdings" panose="05000000000000000000" pitchFamily="2" charset="2"/>
              <a:buChar char="v"/>
            </a:pPr>
            <a:r>
              <a:rPr lang="en-US" baseline="0" smtClean="0"/>
              <a:t>Người dùng thường không hình dung họ muốn gì cho tới khi họ thấy sản phẩm </a:t>
            </a:r>
          </a:p>
          <a:p>
            <a:pPr marL="685800" lvl="1" indent="-228600">
              <a:buFont typeface="Wingdings" panose="05000000000000000000" pitchFamily="2" charset="2"/>
              <a:buChar char="v"/>
            </a:pPr>
            <a:r>
              <a:rPr lang="en-US" smtClean="0"/>
              <a:t>Việc</a:t>
            </a:r>
            <a:r>
              <a:rPr lang="en-US" baseline="0" smtClean="0"/>
              <a:t> chi các bước thực hiện như vậy, sai sót trong bước đầu có thể dẫn đến những hậu quả nghiêm trọng.</a:t>
            </a:r>
          </a:p>
          <a:p>
            <a:pPr marL="685800" lvl="1" indent="-228600">
              <a:buFont typeface="Wingdings" panose="05000000000000000000" pitchFamily="2" charset="2"/>
              <a:buChar char="v"/>
            </a:pPr>
            <a:r>
              <a:rPr lang="en-US" baseline="0" smtClean="0"/>
              <a:t>Các thành viên phải chờ đợi chuyển giao từ các nhóm khác từ công việc ở bước trước</a:t>
            </a:r>
          </a:p>
          <a:p>
            <a:pPr marL="685800" lvl="1" indent="-228600">
              <a:buFont typeface="Wingdings" panose="05000000000000000000" pitchFamily="2" charset="2"/>
              <a:buChar char="v"/>
            </a:pPr>
            <a:r>
              <a:rPr lang="en-US" smtClean="0"/>
              <a:t>=&gt; hậu</a:t>
            </a:r>
            <a:r>
              <a:rPr lang="en-US" baseline="0" smtClean="0"/>
              <a:t> quả, các dự án có khả năng thất bại cao.</a:t>
            </a:r>
          </a:p>
          <a:p>
            <a:pPr marL="228600" lvl="0" indent="-228600">
              <a:buFont typeface="Wingdings" panose="05000000000000000000" pitchFamily="2" charset="2"/>
              <a:buChar char="v"/>
            </a:pPr>
            <a:r>
              <a:rPr lang="en-US" baseline="0" smtClean="0"/>
              <a:t>Agile cùng các phương pháp của nó ra đời đã tạo ra những thay đổi rất lớn, làm tăng gấp đôi số lượng các dự án thành công, tạo ra nhiều sản phẩm thực sự đáp ứng yêu cầu của người dùng. Để tìm hiều vì sao, Agile và các phương pháp của nó thành công như vậy, em xin phép tình bày các tuyên ngôn của Agile (được coi là cô đọng nhất những gì mà triết lý Agile hướng tới).</a:t>
            </a:r>
            <a:endParaRPr lang="en-US" sz="1200" b="0" i="0" kern="1200" smtClean="0">
              <a:solidFill>
                <a:schemeClr val="tx1"/>
              </a:solidFill>
              <a:effectLst/>
              <a:latin typeface="+mn-lt"/>
              <a:ea typeface="+mn-ea"/>
              <a:cs typeface="+mn-cs"/>
            </a:endParaRPr>
          </a:p>
          <a:p>
            <a:pPr marL="228600" lvl="0" indent="-228600">
              <a:buFont typeface="Wingdings" panose="05000000000000000000" pitchFamily="2" charset="2"/>
              <a:buChar char="v"/>
            </a:pPr>
            <a:endParaRPr lang="en-US" baseline="0" smtClean="0"/>
          </a:p>
        </p:txBody>
      </p:sp>
      <p:sp>
        <p:nvSpPr>
          <p:cNvPr id="4" name="Slide Number Placeholder 3"/>
          <p:cNvSpPr>
            <a:spLocks noGrp="1"/>
          </p:cNvSpPr>
          <p:nvPr>
            <p:ph type="sldNum" sz="quarter" idx="10"/>
          </p:nvPr>
        </p:nvSpPr>
        <p:spPr/>
        <p:txBody>
          <a:bodyPr/>
          <a:lstStyle/>
          <a:p>
            <a:fld id="{9708A7C2-DEB1-48DB-AFA5-4C0B0547ED1A}" type="slidenum">
              <a:rPr lang="en-US" smtClean="0"/>
              <a:t>3</a:t>
            </a:fld>
            <a:endParaRPr lang="en-US"/>
          </a:p>
        </p:txBody>
      </p:sp>
    </p:spTree>
    <p:extLst>
      <p:ext uri="{BB962C8B-B14F-4D97-AF65-F5344CB8AC3E}">
        <p14:creationId xmlns:p14="http://schemas.microsoft.com/office/powerpoint/2010/main" val="334402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16</a:t>
            </a:fld>
            <a:endParaRPr lang="en-US"/>
          </a:p>
        </p:txBody>
      </p:sp>
    </p:spTree>
    <p:extLst>
      <p:ext uri="{BB962C8B-B14F-4D97-AF65-F5344CB8AC3E}">
        <p14:creationId xmlns:p14="http://schemas.microsoft.com/office/powerpoint/2010/main" val="3580620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Khó khăn về việc lưu trữ thông tin dự án đã làm trước đó nhằm thống kê, tham khảo hoặc phát triển thêm.</a:t>
            </a:r>
          </a:p>
          <a:p>
            <a:r>
              <a:rPr lang="vi-VN" sz="1200" kern="1200" smtClean="0">
                <a:solidFill>
                  <a:schemeClr val="tx1"/>
                </a:solidFill>
                <a:effectLst/>
                <a:latin typeface="+mn-lt"/>
                <a:ea typeface="+mn-ea"/>
                <a:cs typeface="+mn-cs"/>
              </a:rPr>
              <a:t>Các thành viên trong nhóm có thể dễ dàng biết được tiến độ của các thành viên khác. Khi có vấn đề phát sinh thì các thành viên có thể hỗ trợ, giúp đỡ cùng giải quyết vấn đề</a:t>
            </a:r>
            <a:endParaRPr lang="en-US" sz="1200" kern="120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Một hệ thống quản lí sẽ có thêm những tính năng về báo cáo, thống kê, theo dõi tiến độ thuận tiện hơn nhiều so với việc sử dụng giấy bút truyền thống.</a:t>
            </a:r>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4</a:t>
            </a:fld>
            <a:endParaRPr lang="en-US"/>
          </a:p>
        </p:txBody>
      </p:sp>
    </p:spTree>
    <p:extLst>
      <p:ext uri="{BB962C8B-B14F-4D97-AF65-F5344CB8AC3E}">
        <p14:creationId xmlns:p14="http://schemas.microsoft.com/office/powerpoint/2010/main" val="3770665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6</a:t>
            </a:fld>
            <a:endParaRPr lang="en-US"/>
          </a:p>
        </p:txBody>
      </p:sp>
    </p:spTree>
    <p:extLst>
      <p:ext uri="{BB962C8B-B14F-4D97-AF65-F5344CB8AC3E}">
        <p14:creationId xmlns:p14="http://schemas.microsoft.com/office/powerpoint/2010/main" val="700035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smtClean="0"/>
              <a:t>Cá</a:t>
            </a:r>
            <a:r>
              <a:rPr lang="en-US" baseline="0" smtClean="0"/>
              <a:t> nhân tham gia và sự tương tác giữa họ là nhân tố để nhóm làm việc hiệu quả cao. Để tạo điều kiện cho truyền thông, các phương pháp Agile thường xuyên sử dụng các quy trình thanh tra và thích nghi thông qua các cuộc họp (ví dụ như với Scrum là daily meeting, họp kế hoạch sprint, họp sơ kết sprint, họp cải tiến sprint)</a:t>
            </a:r>
          </a:p>
          <a:p>
            <a:pPr marL="171450" indent="-171450">
              <a:buFont typeface="Wingdings" panose="05000000000000000000" pitchFamily="2" charset="2"/>
              <a:buChar char="v"/>
            </a:pPr>
            <a:r>
              <a:rPr lang="en-US" baseline="0" smtClean="0"/>
              <a:t>Phần mềm chạy tốt là 1 trong những điểm nổi bật nhất mà các phương pháp Agile mang lại. Tất cả các phương pháp theo Agile nhấn mạnh tới việc cung cấp 1 phần nhỏ của sản phẩm phần mềm chạy tốt tới khách hàng trong 1 khoản thời gian nhất định</a:t>
            </a:r>
          </a:p>
          <a:p>
            <a:pPr marL="171450" indent="-171450">
              <a:buFont typeface="Wingdings" panose="05000000000000000000" pitchFamily="2" charset="2"/>
              <a:buChar char="v"/>
            </a:pPr>
            <a:r>
              <a:rPr lang="en-US" baseline="0" smtClean="0"/>
              <a:t>Việc khách hàng tham gia vào đội ngũ phát triển, thường xuyên cung cấp các thông tin phản hồi dựa vào việc chuyển giao từng phần nhỏ của dự án đã giúp các dự án hoàn thành đúng với yêu cầu của khách hàng hơn.</a:t>
            </a:r>
          </a:p>
          <a:p>
            <a:pPr marL="171450" indent="-171450">
              <a:buFont typeface="Wingdings" panose="05000000000000000000" pitchFamily="2" charset="2"/>
              <a:buChar char="v"/>
            </a:pPr>
            <a:r>
              <a:rPr lang="en-US" baseline="0" smtClean="0"/>
              <a:t>Tất cả các phương pháp theo Agile đều tích hợp sẵn các quy trình đáp ứng với các thay đổi từ khách hàng chằng hạn như trong Scrum là sơ kết Sprint và cải tiến Sprint.</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7</a:t>
            </a:fld>
            <a:endParaRPr lang="en-US"/>
          </a:p>
        </p:txBody>
      </p:sp>
    </p:spTree>
    <p:extLst>
      <p:ext uri="{BB962C8B-B14F-4D97-AF65-F5344CB8AC3E}">
        <p14:creationId xmlns:p14="http://schemas.microsoft.com/office/powerpoint/2010/main" val="4046754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smtClean="0"/>
              <a:t>Tính</a:t>
            </a:r>
            <a:r>
              <a:rPr lang="en-US" baseline="0" smtClean="0"/>
              <a:t> lặp: dự án được chia thành các phân đoạn nhỏ lặp đi lặp lại, thường có khung thời gian ngắn (từ 1 đến 4 tuần). Trong mỗi phân đoạn nhóm sẽ thực hiện đầy đủ như lập kế hoạch, phan tích yêu cầu, thiết kế, triển khai và kiểm thử.</a:t>
            </a:r>
          </a:p>
          <a:p>
            <a:pPr marL="171450" indent="-171450">
              <a:buFont typeface="Wingdings" panose="05000000000000000000" pitchFamily="2" charset="2"/>
              <a:buChar char="v"/>
            </a:pPr>
            <a:r>
              <a:rPr lang="en-US" smtClean="0"/>
              <a:t>Tính</a:t>
            </a:r>
            <a:r>
              <a:rPr lang="en-US" baseline="0" smtClean="0"/>
              <a:t> tăng và tiến hóa: cuối mỗi phân đoạn, nhóm phát triển cho ra các phần nhỏ của sản phẩm cuối cùng có thể sử dụng được. Theo thời gian, các phan đoạn này nối tiếp phân đoạn kia, dần dần tích lũy thành sản phẩm cuối cùng.</a:t>
            </a:r>
          </a:p>
          <a:p>
            <a:pPr marL="171450" indent="-171450">
              <a:lnSpc>
                <a:spcPct val="150000"/>
              </a:lnSpc>
              <a:buFont typeface="Wingdings" panose="05000000000000000000" pitchFamily="2" charset="2"/>
              <a:buChar char="v"/>
            </a:pPr>
            <a:r>
              <a:rPr lang="en-US" smtClean="0"/>
              <a:t>Tính thích ứng: do các</a:t>
            </a:r>
            <a:r>
              <a:rPr lang="en-US" baseline="0" smtClean="0"/>
              <a:t> phân đoạn chỉ kéo dài trong 1 khoản thời gian ngắn, kế hoạch cũng được điều chỉnh liên tục nên các thay đổi trong quá trình phát triển như thay đổi yeu cầu, công nghệ, mục tiêu… đều có thể được đáp ứng</a:t>
            </a:r>
            <a:endParaRPr lang="en-US" smtClean="0"/>
          </a:p>
          <a:p>
            <a:pPr marL="171450" indent="-171450">
              <a:lnSpc>
                <a:spcPct val="150000"/>
              </a:lnSpc>
              <a:buFont typeface="Wingdings" panose="05000000000000000000" pitchFamily="2" charset="2"/>
              <a:buChar char="v"/>
            </a:pPr>
            <a:r>
              <a:rPr lang="en-US" smtClean="0"/>
              <a:t>Nhóm tự tổ chức và liên chức năng: các</a:t>
            </a:r>
            <a:r>
              <a:rPr lang="en-US" baseline="0" smtClean="0"/>
              <a:t> nhóm không có phân cấp chức danh cụ thể. Thành viên trong nhóm cùng nhau cộng tác để ra quyết định, theo dõi tiến độ, giải quyết các vấn đề.</a:t>
            </a:r>
            <a:endParaRPr lang="en-US" smtClean="0"/>
          </a:p>
          <a:p>
            <a:pPr marL="171450" indent="-171450">
              <a:lnSpc>
                <a:spcPct val="150000"/>
              </a:lnSpc>
              <a:buFont typeface="Wingdings" panose="05000000000000000000" pitchFamily="2" charset="2"/>
              <a:buChar char="v"/>
            </a:pPr>
            <a:r>
              <a:rPr lang="en-US" smtClean="0"/>
              <a:t>Quản lí tiến trình thực nghiệm: các</a:t>
            </a:r>
            <a:r>
              <a:rPr lang="en-US" baseline="0" smtClean="0"/>
              <a:t> nhóm Agile ra quyết định dựa vào dữ liệu thực tế thông qua việc chia nhỏ dự án thành các phân đoạn, điều này giúp cung cấp các điểm mốc để nhóm thu thập thêm dữ liệu, điểu chỉnh chiến lược phát triển.</a:t>
            </a:r>
            <a:endParaRPr lang="en-US" smtClean="0"/>
          </a:p>
          <a:p>
            <a:pPr marL="171450" indent="-171450">
              <a:lnSpc>
                <a:spcPct val="150000"/>
              </a:lnSpc>
              <a:buFont typeface="Wingdings" panose="05000000000000000000" pitchFamily="2" charset="2"/>
              <a:buChar char="v"/>
            </a:pPr>
            <a:r>
              <a:rPr lang="en-US" smtClean="0"/>
              <a:t>Đối thoại trực diện: m</a:t>
            </a:r>
            <a:r>
              <a:rPr lang="en-US" sz="1200" kern="1200" smtClean="0">
                <a:solidFill>
                  <a:schemeClr val="tx1"/>
                </a:solidFill>
                <a:effectLst/>
                <a:latin typeface="+mn-lt"/>
                <a:ea typeface="+mn-ea"/>
                <a:cs typeface="+mn-cs"/>
              </a:rPr>
              <a:t>ột số mô hình phát triển phần mềm dựa rất nhiều vào công việc giấy tờ, Agile</a:t>
            </a:r>
            <a:r>
              <a:rPr lang="en-US" sz="1200" kern="1200" baseline="0" smtClean="0">
                <a:solidFill>
                  <a:schemeClr val="tx1"/>
                </a:solidFill>
                <a:effectLst/>
                <a:latin typeface="+mn-lt"/>
                <a:ea typeface="+mn-ea"/>
                <a:cs typeface="+mn-cs"/>
              </a:rPr>
              <a:t> không phản đối các tải liệu nhưng đánh giá cao hơn việc giao tiếp trực diện ví dụ như daily meeting.</a:t>
            </a:r>
            <a:endParaRPr lang="en-US" smtClean="0"/>
          </a:p>
          <a:p>
            <a:pPr marL="171450" indent="-171450">
              <a:lnSpc>
                <a:spcPct val="150000"/>
              </a:lnSpc>
              <a:buFont typeface="Wingdings" panose="05000000000000000000" pitchFamily="2" charset="2"/>
              <a:buChar char="v"/>
            </a:pPr>
            <a:r>
              <a:rPr lang="en-US" smtClean="0"/>
              <a:t>Phát triển dựa trên giá trị: nhóm</a:t>
            </a:r>
            <a:r>
              <a:rPr lang="en-US" baseline="0" smtClean="0"/>
              <a:t> Agile thường xuyên làm việc trực tiếp với khách hàng để biết yêu cầu nào quan trọng hơn, mang lại giá trị cao hơn cho dự án để tập trung phát triển và loại bỏ các công việc không cần thiết.</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8</a:t>
            </a:fld>
            <a:endParaRPr lang="en-US"/>
          </a:p>
        </p:txBody>
      </p:sp>
    </p:spTree>
    <p:extLst>
      <p:ext uri="{BB962C8B-B14F-4D97-AF65-F5344CB8AC3E}">
        <p14:creationId xmlns:p14="http://schemas.microsoft.com/office/powerpoint/2010/main" val="1150284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kern="1200" smtClean="0"/>
              <a:t>Agile là một tập hợp các nguyên tắc còn Scrum đưa ra những hướng dẫn cụ thể cho phép chúng ta áp dụng, triển khai vào một dự án thực tế. </a:t>
            </a:r>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9</a:t>
            </a:fld>
            <a:endParaRPr lang="en-US"/>
          </a:p>
        </p:txBody>
      </p:sp>
    </p:spTree>
    <p:extLst>
      <p:ext uri="{BB962C8B-B14F-4D97-AF65-F5344CB8AC3E}">
        <p14:creationId xmlns:p14="http://schemas.microsoft.com/office/powerpoint/2010/main" val="3090677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smtClean="0"/>
              <a:t>Agile</a:t>
            </a:r>
            <a:r>
              <a:rPr lang="en-US" baseline="0" smtClean="0"/>
              <a:t> yêu cầu giao tiếp trực diện và Scrum có các cuộc họp hàng ngày (daily metting). Agile yêu cầu việc lặp lại và phát triển tăng trường và Scrum có Sprint. Agile yêu cầu quản lí tiến trình thực nghiệm, Scrum có các buổi họp sơ kết Sprint, cải tiến Sprint từ đó thu thập dữ liệu và cải tiến chiến lược phát triển.</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10</a:t>
            </a:fld>
            <a:endParaRPr lang="en-US"/>
          </a:p>
        </p:txBody>
      </p:sp>
    </p:spTree>
    <p:extLst>
      <p:ext uri="{BB962C8B-B14F-4D97-AF65-F5344CB8AC3E}">
        <p14:creationId xmlns:p14="http://schemas.microsoft.com/office/powerpoint/2010/main" val="2364866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smtClean="0">
                <a:solidFill>
                  <a:srgbClr val="000000"/>
                </a:solidFill>
                <a:latin typeface="Verdana" pitchFamily="34" charset="0"/>
              </a:rPr>
              <a:t>PRODUCT OWNER:  Là đại diện cho khách hàng</a:t>
            </a:r>
            <a:r>
              <a:rPr lang="en-US" altLang="en-US" sz="1200" smtClean="0">
                <a:solidFill>
                  <a:schemeClr val="tx1"/>
                </a:solidFill>
                <a:latin typeface="+mn-lt"/>
              </a:rPr>
              <a:t>,</a:t>
            </a:r>
            <a:r>
              <a:rPr lang="en-US" altLang="en-US" sz="1200" baseline="0" smtClean="0">
                <a:solidFill>
                  <a:schemeClr val="tx1"/>
                </a:solidFill>
                <a:latin typeface="+mn-lt"/>
              </a:rPr>
              <a:t> </a:t>
            </a:r>
            <a:r>
              <a:rPr lang="en-US" altLang="en-US" sz="1600" baseline="0" smtClean="0">
                <a:solidFill>
                  <a:srgbClr val="000000"/>
                </a:solidFill>
                <a:latin typeface="Verdana" pitchFamily="34" charset="0"/>
              </a:rPr>
              <a:t>q</a:t>
            </a:r>
            <a:r>
              <a:rPr lang="en-US" altLang="en-US" sz="1600" smtClean="0">
                <a:solidFill>
                  <a:srgbClr val="000000"/>
                </a:solidFill>
                <a:latin typeface="Verdana" pitchFamily="34" charset="0"/>
              </a:rPr>
              <a:t>uản lí Product Backlog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smtClean="0"/>
              <a:t>TEAM: </a:t>
            </a:r>
            <a:r>
              <a:rPr lang="en-US" altLang="en-US" sz="2000" baseline="0" smtClean="0"/>
              <a:t>tự tổ chức, liên chức năng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baseline="0" smtClean="0"/>
              <a:t>SCRUM MASTER: đảm bảo mọi người hiểu và áp dụng đúng Scrum</a:t>
            </a:r>
            <a:endParaRPr lang="en-US" altLang="en-US" sz="2000" smtClean="0"/>
          </a:p>
        </p:txBody>
      </p:sp>
      <p:sp>
        <p:nvSpPr>
          <p:cNvPr id="4" name="Slide Number Placeholder 3"/>
          <p:cNvSpPr>
            <a:spLocks noGrp="1"/>
          </p:cNvSpPr>
          <p:nvPr>
            <p:ph type="sldNum" sz="quarter" idx="10"/>
          </p:nvPr>
        </p:nvSpPr>
        <p:spPr/>
        <p:txBody>
          <a:bodyPr/>
          <a:lstStyle/>
          <a:p>
            <a:fld id="{9708A7C2-DEB1-48DB-AFA5-4C0B0547ED1A}" type="slidenum">
              <a:rPr lang="en-US" smtClean="0"/>
              <a:t>11</a:t>
            </a:fld>
            <a:endParaRPr lang="en-US"/>
          </a:p>
        </p:txBody>
      </p:sp>
    </p:spTree>
    <p:extLst>
      <p:ext uri="{BB962C8B-B14F-4D97-AF65-F5344CB8AC3E}">
        <p14:creationId xmlns:p14="http://schemas.microsoft.com/office/powerpoint/2010/main" val="366875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Bước 1:</a:t>
            </a:r>
            <a:r>
              <a:rPr lang="en-US" sz="1200" kern="1200" smtClean="0">
                <a:solidFill>
                  <a:schemeClr val="tx1"/>
                </a:solidFill>
                <a:effectLst/>
                <a:latin typeface="+mn-lt"/>
                <a:ea typeface="+mn-ea"/>
                <a:cs typeface="+mn-cs"/>
              </a:rPr>
              <a:t> Product Owner đưa ra danh sách các chức năng (User Story) được sắp xếp theo độ quan trọng. Danh sách này tồn tại và cập nhật trong suốt quá trình phát triển sản phẩm.</a:t>
            </a:r>
          </a:p>
          <a:p>
            <a:r>
              <a:rPr lang="en-US" sz="1200" b="1" kern="1200" smtClean="0">
                <a:solidFill>
                  <a:schemeClr val="tx1"/>
                </a:solidFill>
                <a:effectLst/>
                <a:latin typeface="+mn-lt"/>
                <a:ea typeface="+mn-ea"/>
                <a:cs typeface="+mn-cs"/>
              </a:rPr>
              <a:t>Bước 2:</a:t>
            </a:r>
            <a:r>
              <a:rPr lang="en-US" sz="1200" kern="1200" smtClean="0">
                <a:solidFill>
                  <a:schemeClr val="tx1"/>
                </a:solidFill>
                <a:effectLst/>
                <a:latin typeface="+mn-lt"/>
                <a:ea typeface="+mn-ea"/>
                <a:cs typeface="+mn-cs"/>
              </a:rPr>
              <a:t> Bắt đầu mỗi Sprint, nhóm Scrum sẽ tiến hàng cuộc họp kế hoạch Sprint.</a:t>
            </a:r>
          </a:p>
          <a:p>
            <a:pPr lvl="0"/>
            <a:r>
              <a:rPr lang="en-US" sz="1200" kern="1200" smtClean="0">
                <a:solidFill>
                  <a:schemeClr val="tx1"/>
                </a:solidFill>
                <a:effectLst/>
                <a:latin typeface="+mn-lt"/>
                <a:ea typeface="+mn-ea"/>
                <a:cs typeface="+mn-cs"/>
              </a:rPr>
              <a:t>Team sẽ chọn ra các User Story để thực hiện trong Sprint.</a:t>
            </a:r>
          </a:p>
          <a:p>
            <a:pPr lvl="0"/>
            <a:r>
              <a:rPr lang="en-US" sz="1200" kern="1200" smtClean="0">
                <a:solidFill>
                  <a:schemeClr val="tx1"/>
                </a:solidFill>
                <a:effectLst/>
                <a:latin typeface="+mn-lt"/>
                <a:ea typeface="+mn-ea"/>
                <a:cs typeface="+mn-cs"/>
              </a:rPr>
              <a:t>Phân chia các User Story thành các Task.</a:t>
            </a:r>
          </a:p>
          <a:p>
            <a:pPr lvl="0"/>
            <a:r>
              <a:rPr lang="en-US" sz="1200" kern="1200" smtClean="0">
                <a:solidFill>
                  <a:schemeClr val="tx1"/>
                </a:solidFill>
                <a:effectLst/>
                <a:latin typeface="+mn-lt"/>
                <a:ea typeface="+mn-ea"/>
                <a:cs typeface="+mn-cs"/>
              </a:rPr>
              <a:t>Kết quả của bước này là một bản Sprint Backlog gồm danh sách các User Story sẽ được thực hiện trong Sprint cùng các Task của nó.</a:t>
            </a:r>
          </a:p>
          <a:p>
            <a:r>
              <a:rPr lang="en-US" sz="1200" b="1" kern="1200" smtClean="0">
                <a:solidFill>
                  <a:schemeClr val="tx1"/>
                </a:solidFill>
                <a:effectLst/>
                <a:latin typeface="+mn-lt"/>
                <a:ea typeface="+mn-ea"/>
                <a:cs typeface="+mn-cs"/>
              </a:rPr>
              <a:t>Bước 3:</a:t>
            </a:r>
            <a:r>
              <a:rPr lang="en-US" sz="1200" kern="1200" smtClean="0">
                <a:solidFill>
                  <a:schemeClr val="tx1"/>
                </a:solidFill>
                <a:effectLst/>
                <a:latin typeface="+mn-lt"/>
                <a:ea typeface="+mn-ea"/>
                <a:cs typeface="+mn-cs"/>
              </a:rPr>
              <a:t> Mỗi ngày Team tổ chức họp hàng ngày để thanh tra quá trình thực hiện, thực hiện các thay đổi nếu cần để hoàn thành công việc. Đồng thời đây cũng là thời điểm để cập nhật các Task và Sprint Backlog.</a:t>
            </a:r>
          </a:p>
          <a:p>
            <a:r>
              <a:rPr lang="en-US" sz="1200" b="1" kern="1200" smtClean="0">
                <a:solidFill>
                  <a:schemeClr val="tx1"/>
                </a:solidFill>
                <a:effectLst/>
                <a:latin typeface="+mn-lt"/>
                <a:ea typeface="+mn-ea"/>
                <a:cs typeface="+mn-cs"/>
              </a:rPr>
              <a:t>Bước 4:</a:t>
            </a:r>
            <a:r>
              <a:rPr lang="en-US" sz="1200" kern="1200" smtClean="0">
                <a:solidFill>
                  <a:schemeClr val="tx1"/>
                </a:solidFill>
                <a:effectLst/>
                <a:latin typeface="+mn-lt"/>
                <a:ea typeface="+mn-ea"/>
                <a:cs typeface="+mn-cs"/>
              </a:rPr>
              <a:t> Trước khi Sprint kết thúc, nhóm Scrum tiến hành họp sơ kết Sprint với các bên liên quan, trình bày về những việc đã làm, giới thiệu kết quả, xem xét lại những việc chưa hoàn thành.</a:t>
            </a:r>
          </a:p>
          <a:p>
            <a:r>
              <a:rPr lang="en-US" sz="1200" b="1" kern="1200" smtClean="0">
                <a:solidFill>
                  <a:schemeClr val="tx1"/>
                </a:solidFill>
                <a:effectLst/>
                <a:latin typeface="+mn-lt"/>
                <a:ea typeface="+mn-ea"/>
                <a:cs typeface="+mn-cs"/>
              </a:rPr>
              <a:t>Bước 5:</a:t>
            </a:r>
            <a:r>
              <a:rPr lang="en-US" sz="1200" kern="1200" smtClean="0">
                <a:solidFill>
                  <a:schemeClr val="tx1"/>
                </a:solidFill>
                <a:effectLst/>
                <a:latin typeface="+mn-lt"/>
                <a:ea typeface="+mn-ea"/>
                <a:cs typeface="+mn-cs"/>
              </a:rPr>
              <a:t> Tiếp theo, nhóm Scrum sẽ tổ chức cuộc họp cải tiến Sprint. Mọi người xem xét lại Sprint vừa diễn ra và nhận phản hồi, ý tưởng để cải tiến trong Sprint tiếp theo.</a:t>
            </a:r>
          </a:p>
          <a:p>
            <a:r>
              <a:rPr lang="en-US" sz="1200" kern="1200" smtClean="0">
                <a:solidFill>
                  <a:schemeClr val="tx1"/>
                </a:solidFill>
                <a:effectLst/>
                <a:latin typeface="+mn-lt"/>
                <a:ea typeface="+mn-ea"/>
                <a:cs typeface="+mn-cs"/>
              </a:rPr>
              <a:t>Sau khi kết thúc Sprint thì Product Owner sẽ cập nhật lại sự thay đổi trong Product Backlog. Lúc này đội ngũ phát triển đã sẵn dàng để bắt đầu Sprint tiếp theo. Quy trình này cứ lặp đi lặp lại cho đến khi hoàn thành tất cả các yêu cầu của khách hàng.</a:t>
            </a:r>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14</a:t>
            </a:fld>
            <a:endParaRPr lang="en-US"/>
          </a:p>
        </p:txBody>
      </p:sp>
    </p:spTree>
    <p:extLst>
      <p:ext uri="{BB962C8B-B14F-4D97-AF65-F5344CB8AC3E}">
        <p14:creationId xmlns:p14="http://schemas.microsoft.com/office/powerpoint/2010/main" val="41066987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9" name="Rectangle 17"/>
          <p:cNvSpPr>
            <a:spLocks noChangeArrowheads="1"/>
          </p:cNvSpPr>
          <p:nvPr/>
        </p:nvSpPr>
        <p:spPr bwMode="gray">
          <a:xfrm>
            <a:off x="8004175" y="0"/>
            <a:ext cx="1139825" cy="6858000"/>
          </a:xfrm>
          <a:prstGeom prst="rect">
            <a:avLst/>
          </a:prstGeom>
          <a:solidFill>
            <a:schemeClr val="bg2">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0" name="Rectangle 18"/>
          <p:cNvSpPr>
            <a:spLocks noChangeArrowheads="1"/>
          </p:cNvSpPr>
          <p:nvPr/>
        </p:nvSpPr>
        <p:spPr bwMode="white">
          <a:xfrm>
            <a:off x="0" y="4638675"/>
            <a:ext cx="9144000" cy="2219325"/>
          </a:xfrm>
          <a:prstGeom prst="rect">
            <a:avLst/>
          </a:prstGeom>
          <a:solidFill>
            <a:schemeClr val="folHlink">
              <a:alpha val="31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1" name="Rectangle 19"/>
          <p:cNvSpPr>
            <a:spLocks noChangeArrowheads="1"/>
          </p:cNvSpPr>
          <p:nvPr/>
        </p:nvSpPr>
        <p:spPr bwMode="gray">
          <a:xfrm>
            <a:off x="0" y="2149475"/>
            <a:ext cx="9144000" cy="24987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 name="Freeform 20"/>
          <p:cNvSpPr>
            <a:spLocks/>
          </p:cNvSpPr>
          <p:nvPr/>
        </p:nvSpPr>
        <p:spPr bwMode="gray">
          <a:xfrm>
            <a:off x="-9525" y="2138363"/>
            <a:ext cx="8015288" cy="22717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Lst>
            <a:ahLst/>
            <a:cxnLst>
              <a:cxn ang="0">
                <a:pos x="T0" y="T1"/>
              </a:cxn>
              <a:cxn ang="0">
                <a:pos x="T2" y="T3"/>
              </a:cxn>
              <a:cxn ang="0">
                <a:pos x="T4" y="T5"/>
              </a:cxn>
              <a:cxn ang="0">
                <a:pos x="T6" y="T7"/>
              </a:cxn>
              <a:cxn ang="0">
                <a:pos x="T8" y="T9"/>
              </a:cxn>
            </a:cxnLst>
            <a:rect l="0" t="0" r="r" b="b"/>
            <a:pathLst>
              <a:path w="5049" h="1471">
                <a:moveTo>
                  <a:pt x="0" y="0"/>
                </a:moveTo>
                <a:lnTo>
                  <a:pt x="5049" y="2"/>
                </a:lnTo>
                <a:lnTo>
                  <a:pt x="5048" y="1458"/>
                </a:lnTo>
                <a:lnTo>
                  <a:pt x="0" y="1471"/>
                </a:lnTo>
                <a:lnTo>
                  <a:pt x="0" y="0"/>
                </a:lnTo>
                <a:close/>
              </a:path>
            </a:pathLst>
          </a:custGeom>
          <a:solidFill>
            <a:schemeClr val="folHlink">
              <a:alpha val="7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en-US"/>
          </a:p>
        </p:txBody>
      </p:sp>
      <p:sp>
        <p:nvSpPr>
          <p:cNvPr id="3093"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4"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5"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p:nvPr>
        </p:nvSpPr>
        <p:spPr bwMode="gray">
          <a:xfrm>
            <a:off x="1143000" y="990600"/>
            <a:ext cx="6705600" cy="1012825"/>
          </a:xfrm>
        </p:spPr>
        <p:txBody>
          <a:bodyPr/>
          <a:lstStyle>
            <a:lvl1pPr algn="ctr">
              <a:defRPr sz="3600" b="1">
                <a:solidFill>
                  <a:schemeClr val="tx2"/>
                </a:solidFill>
              </a:defRPr>
            </a:lvl1pPr>
          </a:lstStyle>
          <a:p>
            <a:pPr lvl="0"/>
            <a:r>
              <a:rPr lang="en-US" altLang="en-US" noProof="0" smtClean="0"/>
              <a:t>Click to edit Master title style</a:t>
            </a:r>
          </a:p>
        </p:txBody>
      </p:sp>
      <p:sp>
        <p:nvSpPr>
          <p:cNvPr id="3075"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1600">
                <a:solidFill>
                  <a:schemeClr val="bg1"/>
                </a:solidFill>
              </a:defRPr>
            </a:lvl1pPr>
          </a:lstStyle>
          <a:p>
            <a:pPr lvl="0"/>
            <a:r>
              <a:rPr lang="en-US" altLang="en-US" noProof="0" smtClean="0"/>
              <a:t>Click to edit Master subtitle style</a:t>
            </a:r>
          </a:p>
        </p:txBody>
      </p:sp>
      <p:sp>
        <p:nvSpPr>
          <p:cNvPr id="3076" name="Rectangle 4"/>
          <p:cNvSpPr>
            <a:spLocks noGrp="1" noChangeArrowheads="1"/>
          </p:cNvSpPr>
          <p:nvPr>
            <p:ph type="dt" sz="half" idx="2"/>
          </p:nvPr>
        </p:nvSpPr>
        <p:spPr>
          <a:xfrm>
            <a:off x="3352800" y="6553200"/>
            <a:ext cx="2133600" cy="152400"/>
          </a:xfrm>
        </p:spPr>
        <p:txBody>
          <a:bodyPr/>
          <a:lstStyle>
            <a:lvl1pPr algn="r">
              <a:defRPr sz="1000">
                <a:solidFill>
                  <a:schemeClr val="tx2"/>
                </a:solidFill>
                <a:latin typeface="+mn-lt"/>
              </a:defRPr>
            </a:lvl1pPr>
          </a:lstStyle>
          <a:p>
            <a:endParaRPr lang="en-US" altLang="en-US"/>
          </a:p>
        </p:txBody>
      </p:sp>
      <p:sp>
        <p:nvSpPr>
          <p:cNvPr id="3077" name="Rectangle 5"/>
          <p:cNvSpPr>
            <a:spLocks noGrp="1" noChangeArrowheads="1"/>
          </p:cNvSpPr>
          <p:nvPr>
            <p:ph type="ftr" sz="quarter" idx="3"/>
          </p:nvPr>
        </p:nvSpPr>
        <p:spPr>
          <a:xfrm>
            <a:off x="304800" y="6477000"/>
            <a:ext cx="2590800" cy="228600"/>
          </a:xfrm>
        </p:spPr>
        <p:txBody>
          <a:bodyPr/>
          <a:lstStyle>
            <a:lvl1pPr algn="ctr">
              <a:defRPr sz="1200">
                <a:solidFill>
                  <a:schemeClr val="tx2"/>
                </a:solidFill>
                <a:latin typeface="Arial" charset="0"/>
              </a:defRPr>
            </a:lvl1pPr>
          </a:lstStyle>
          <a:p>
            <a:endParaRPr lang="en-US" altLang="en-US"/>
          </a:p>
        </p:txBody>
      </p:sp>
      <p:sp>
        <p:nvSpPr>
          <p:cNvPr id="3078" name="Rectangle 6"/>
          <p:cNvSpPr>
            <a:spLocks noGrp="1" noChangeArrowheads="1"/>
          </p:cNvSpPr>
          <p:nvPr>
            <p:ph type="sldNum" sz="quarter" idx="4"/>
          </p:nvPr>
        </p:nvSpPr>
        <p:spPr>
          <a:xfrm>
            <a:off x="8210550" y="6467475"/>
            <a:ext cx="533400" cy="244475"/>
          </a:xfrm>
        </p:spPr>
        <p:txBody>
          <a:bodyPr/>
          <a:lstStyle>
            <a:lvl1pPr>
              <a:defRPr sz="1200">
                <a:latin typeface="Arial" charset="0"/>
              </a:defRPr>
            </a:lvl1pPr>
          </a:lstStyle>
          <a:p>
            <a:fld id="{7163839C-0759-4BFD-B771-A8CAA00DD1FA}" type="slidenum">
              <a:rPr lang="en-US" altLang="en-US"/>
              <a:pPr/>
              <a:t>‹#›</a:t>
            </a:fld>
            <a:endParaRPr lang="en-US" altLang="en-US"/>
          </a:p>
        </p:txBody>
      </p:sp>
      <p:sp>
        <p:nvSpPr>
          <p:cNvPr id="3086" name="Text Box 14"/>
          <p:cNvSpPr txBox="1">
            <a:spLocks noChangeArrowheads="1"/>
          </p:cNvSpPr>
          <p:nvPr/>
        </p:nvSpPr>
        <p:spPr bwMode="auto">
          <a:xfrm>
            <a:off x="304800" y="2286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b="1">
                <a:solidFill>
                  <a:schemeClr val="tx2"/>
                </a:solidFill>
                <a:latin typeface="Verdana" pitchFamily="34" charset="0"/>
              </a:rPr>
              <a:t>LOGO</a:t>
            </a:r>
          </a:p>
        </p:txBody>
      </p:sp>
      <p:grpSp>
        <p:nvGrpSpPr>
          <p:cNvPr id="3188" name="Group 116"/>
          <p:cNvGrpSpPr>
            <a:grpSpLocks/>
          </p:cNvGrpSpPr>
          <p:nvPr/>
        </p:nvGrpSpPr>
        <p:grpSpPr bwMode="auto">
          <a:xfrm>
            <a:off x="190500" y="2324100"/>
            <a:ext cx="3276600" cy="3314700"/>
            <a:chOff x="120" y="1464"/>
            <a:chExt cx="2064" cy="2088"/>
          </a:xfrm>
        </p:grpSpPr>
        <p:sp>
          <p:nvSpPr>
            <p:cNvPr id="3185"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3186"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3187"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0E8C1783-82B4-43EF-BF99-93F8D3FEB4BD}" type="slidenum">
              <a:rPr lang="en-US" altLang="en-US"/>
              <a:pPr/>
              <a:t>‹#›</a:t>
            </a:fld>
            <a:endParaRPr lang="en-US" altLang="en-US"/>
          </a:p>
        </p:txBody>
      </p:sp>
    </p:spTree>
    <p:extLst>
      <p:ext uri="{BB962C8B-B14F-4D97-AF65-F5344CB8AC3E}">
        <p14:creationId xmlns:p14="http://schemas.microsoft.com/office/powerpoint/2010/main" val="99762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1B5EF6E2-68E0-4126-8E48-B352AD399454}" type="slidenum">
              <a:rPr lang="en-US" altLang="en-US"/>
              <a:pPr/>
              <a:t>‹#›</a:t>
            </a:fld>
            <a:endParaRPr lang="en-US" altLang="en-US"/>
          </a:p>
        </p:txBody>
      </p:sp>
    </p:spTree>
    <p:extLst>
      <p:ext uri="{BB962C8B-B14F-4D97-AF65-F5344CB8AC3E}">
        <p14:creationId xmlns:p14="http://schemas.microsoft.com/office/powerpoint/2010/main" val="2062241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19863"/>
            <a:ext cx="2133600" cy="244475"/>
          </a:xfrm>
        </p:spPr>
        <p:txBody>
          <a:bodyPr/>
          <a:lstStyle>
            <a:lvl1pPr>
              <a:defRPr/>
            </a:lvl1pPr>
          </a:lstStyle>
          <a:p>
            <a:endParaRPr lang="en-US" alt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a:xfrm>
            <a:off x="8286750" y="6386513"/>
            <a:ext cx="457200" cy="228600"/>
          </a:xfrm>
        </p:spPr>
        <p:txBody>
          <a:bodyPr/>
          <a:lstStyle>
            <a:lvl1pPr>
              <a:defRPr/>
            </a:lvl1pPr>
          </a:lstStyle>
          <a:p>
            <a:fld id="{DFB6FB89-479C-4BAD-BE03-E0CD3994B83D}" type="slidenum">
              <a:rPr lang="en-US" altLang="en-US"/>
              <a:pPr/>
              <a:t>‹#›</a:t>
            </a:fld>
            <a:endParaRPr lang="en-US" altLang="en-US"/>
          </a:p>
        </p:txBody>
      </p:sp>
    </p:spTree>
    <p:extLst>
      <p:ext uri="{BB962C8B-B14F-4D97-AF65-F5344CB8AC3E}">
        <p14:creationId xmlns:p14="http://schemas.microsoft.com/office/powerpoint/2010/main" val="3197879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076325"/>
            <a:ext cx="8229600" cy="5248275"/>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519863"/>
            <a:ext cx="2133600" cy="244475"/>
          </a:xfrm>
        </p:spPr>
        <p:txBody>
          <a:bodyPr/>
          <a:lstStyle>
            <a:lvl1pPr>
              <a:defRPr/>
            </a:lvl1pPr>
          </a:lstStyle>
          <a:p>
            <a:endParaRPr lang="en-US" alt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a:xfrm>
            <a:off x="8286750" y="6386513"/>
            <a:ext cx="457200" cy="228600"/>
          </a:xfrm>
        </p:spPr>
        <p:txBody>
          <a:bodyPr/>
          <a:lstStyle>
            <a:lvl1pPr>
              <a:defRPr/>
            </a:lvl1pPr>
          </a:lstStyle>
          <a:p>
            <a:fld id="{74C5B8A9-D49C-49FD-9778-4AE9E8EFC882}" type="slidenum">
              <a:rPr lang="en-US" altLang="en-US"/>
              <a:pPr/>
              <a:t>‹#›</a:t>
            </a:fld>
            <a:endParaRPr lang="en-US" altLang="en-US"/>
          </a:p>
        </p:txBody>
      </p:sp>
    </p:spTree>
    <p:extLst>
      <p:ext uri="{BB962C8B-B14F-4D97-AF65-F5344CB8AC3E}">
        <p14:creationId xmlns:p14="http://schemas.microsoft.com/office/powerpoint/2010/main" val="270927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CA0DD603-B412-4927-A8F7-5A74B360EDB7}" type="slidenum">
              <a:rPr lang="en-US" altLang="en-US"/>
              <a:pPr/>
              <a:t>‹#›</a:t>
            </a:fld>
            <a:endParaRPr lang="en-US" altLang="en-US"/>
          </a:p>
        </p:txBody>
      </p:sp>
    </p:spTree>
    <p:extLst>
      <p:ext uri="{BB962C8B-B14F-4D97-AF65-F5344CB8AC3E}">
        <p14:creationId xmlns:p14="http://schemas.microsoft.com/office/powerpoint/2010/main" val="115800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209A937C-A54B-4EE3-BA53-57E8A35E02BF}" type="slidenum">
              <a:rPr lang="en-US" altLang="en-US"/>
              <a:pPr/>
              <a:t>‹#›</a:t>
            </a:fld>
            <a:endParaRPr lang="en-US" altLang="en-US"/>
          </a:p>
        </p:txBody>
      </p:sp>
    </p:spTree>
    <p:extLst>
      <p:ext uri="{BB962C8B-B14F-4D97-AF65-F5344CB8AC3E}">
        <p14:creationId xmlns:p14="http://schemas.microsoft.com/office/powerpoint/2010/main" val="144993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www.themegallery.com</a:t>
            </a:r>
          </a:p>
        </p:txBody>
      </p:sp>
      <p:sp>
        <p:nvSpPr>
          <p:cNvPr id="7" name="Slide Number Placeholder 6"/>
          <p:cNvSpPr>
            <a:spLocks noGrp="1"/>
          </p:cNvSpPr>
          <p:nvPr>
            <p:ph type="sldNum" sz="quarter" idx="12"/>
          </p:nvPr>
        </p:nvSpPr>
        <p:spPr/>
        <p:txBody>
          <a:bodyPr/>
          <a:lstStyle>
            <a:lvl1pPr>
              <a:defRPr/>
            </a:lvl1pPr>
          </a:lstStyle>
          <a:p>
            <a:fld id="{EA82D70E-FD91-4386-ACD1-0D99D9B3B325}" type="slidenum">
              <a:rPr lang="en-US" altLang="en-US"/>
              <a:pPr/>
              <a:t>‹#›</a:t>
            </a:fld>
            <a:endParaRPr lang="en-US" altLang="en-US"/>
          </a:p>
        </p:txBody>
      </p:sp>
    </p:spTree>
    <p:extLst>
      <p:ext uri="{BB962C8B-B14F-4D97-AF65-F5344CB8AC3E}">
        <p14:creationId xmlns:p14="http://schemas.microsoft.com/office/powerpoint/2010/main" val="279499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www.themegallery.com</a:t>
            </a:r>
          </a:p>
        </p:txBody>
      </p:sp>
      <p:sp>
        <p:nvSpPr>
          <p:cNvPr id="9" name="Slide Number Placeholder 8"/>
          <p:cNvSpPr>
            <a:spLocks noGrp="1"/>
          </p:cNvSpPr>
          <p:nvPr>
            <p:ph type="sldNum" sz="quarter" idx="12"/>
          </p:nvPr>
        </p:nvSpPr>
        <p:spPr/>
        <p:txBody>
          <a:bodyPr/>
          <a:lstStyle>
            <a:lvl1pPr>
              <a:defRPr/>
            </a:lvl1pPr>
          </a:lstStyle>
          <a:p>
            <a:fld id="{9FD352BC-CB9C-4B65-B2BE-9C2EFFF9A2FC}" type="slidenum">
              <a:rPr lang="en-US" altLang="en-US"/>
              <a:pPr/>
              <a:t>‹#›</a:t>
            </a:fld>
            <a:endParaRPr lang="en-US" altLang="en-US"/>
          </a:p>
        </p:txBody>
      </p:sp>
    </p:spTree>
    <p:extLst>
      <p:ext uri="{BB962C8B-B14F-4D97-AF65-F5344CB8AC3E}">
        <p14:creationId xmlns:p14="http://schemas.microsoft.com/office/powerpoint/2010/main" val="78118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www.themegallery.com</a:t>
            </a:r>
          </a:p>
        </p:txBody>
      </p:sp>
      <p:sp>
        <p:nvSpPr>
          <p:cNvPr id="5" name="Slide Number Placeholder 4"/>
          <p:cNvSpPr>
            <a:spLocks noGrp="1"/>
          </p:cNvSpPr>
          <p:nvPr>
            <p:ph type="sldNum" sz="quarter" idx="12"/>
          </p:nvPr>
        </p:nvSpPr>
        <p:spPr/>
        <p:txBody>
          <a:bodyPr/>
          <a:lstStyle>
            <a:lvl1pPr>
              <a:defRPr/>
            </a:lvl1pPr>
          </a:lstStyle>
          <a:p>
            <a:fld id="{F16DE75D-5233-470D-98E2-CD662F774549}" type="slidenum">
              <a:rPr lang="en-US" altLang="en-US"/>
              <a:pPr/>
              <a:t>‹#›</a:t>
            </a:fld>
            <a:endParaRPr lang="en-US" altLang="en-US"/>
          </a:p>
        </p:txBody>
      </p:sp>
    </p:spTree>
    <p:extLst>
      <p:ext uri="{BB962C8B-B14F-4D97-AF65-F5344CB8AC3E}">
        <p14:creationId xmlns:p14="http://schemas.microsoft.com/office/powerpoint/2010/main" val="2285499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www.themegallery.com</a:t>
            </a:r>
          </a:p>
        </p:txBody>
      </p:sp>
      <p:sp>
        <p:nvSpPr>
          <p:cNvPr id="4" name="Slide Number Placeholder 3"/>
          <p:cNvSpPr>
            <a:spLocks noGrp="1"/>
          </p:cNvSpPr>
          <p:nvPr>
            <p:ph type="sldNum" sz="quarter" idx="12"/>
          </p:nvPr>
        </p:nvSpPr>
        <p:spPr/>
        <p:txBody>
          <a:bodyPr/>
          <a:lstStyle>
            <a:lvl1pPr>
              <a:defRPr/>
            </a:lvl1pPr>
          </a:lstStyle>
          <a:p>
            <a:fld id="{835E3EE0-6BE1-437E-8A87-837051006B3B}" type="slidenum">
              <a:rPr lang="en-US" altLang="en-US"/>
              <a:pPr/>
              <a:t>‹#›</a:t>
            </a:fld>
            <a:endParaRPr lang="en-US" altLang="en-US"/>
          </a:p>
        </p:txBody>
      </p:sp>
    </p:spTree>
    <p:extLst>
      <p:ext uri="{BB962C8B-B14F-4D97-AF65-F5344CB8AC3E}">
        <p14:creationId xmlns:p14="http://schemas.microsoft.com/office/powerpoint/2010/main" val="1746521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www.themegallery.com</a:t>
            </a:r>
          </a:p>
        </p:txBody>
      </p:sp>
      <p:sp>
        <p:nvSpPr>
          <p:cNvPr id="7" name="Slide Number Placeholder 6"/>
          <p:cNvSpPr>
            <a:spLocks noGrp="1"/>
          </p:cNvSpPr>
          <p:nvPr>
            <p:ph type="sldNum" sz="quarter" idx="12"/>
          </p:nvPr>
        </p:nvSpPr>
        <p:spPr/>
        <p:txBody>
          <a:bodyPr/>
          <a:lstStyle>
            <a:lvl1pPr>
              <a:defRPr/>
            </a:lvl1pPr>
          </a:lstStyle>
          <a:p>
            <a:fld id="{3A11CE43-AA1D-4F95-9AB2-C4E30F0CA8E3}" type="slidenum">
              <a:rPr lang="en-US" altLang="en-US"/>
              <a:pPr/>
              <a:t>‹#›</a:t>
            </a:fld>
            <a:endParaRPr lang="en-US" altLang="en-US"/>
          </a:p>
        </p:txBody>
      </p:sp>
    </p:spTree>
    <p:extLst>
      <p:ext uri="{BB962C8B-B14F-4D97-AF65-F5344CB8AC3E}">
        <p14:creationId xmlns:p14="http://schemas.microsoft.com/office/powerpoint/2010/main" val="3576893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www.themegallery.com</a:t>
            </a:r>
          </a:p>
        </p:txBody>
      </p:sp>
      <p:sp>
        <p:nvSpPr>
          <p:cNvPr id="7" name="Slide Number Placeholder 6"/>
          <p:cNvSpPr>
            <a:spLocks noGrp="1"/>
          </p:cNvSpPr>
          <p:nvPr>
            <p:ph type="sldNum" sz="quarter" idx="12"/>
          </p:nvPr>
        </p:nvSpPr>
        <p:spPr/>
        <p:txBody>
          <a:bodyPr/>
          <a:lstStyle>
            <a:lvl1pPr>
              <a:defRPr/>
            </a:lvl1pPr>
          </a:lstStyle>
          <a:p>
            <a:fld id="{FECE484E-EA48-4A42-AC96-5F9A3AF21B36}" type="slidenum">
              <a:rPr lang="en-US" altLang="en-US"/>
              <a:pPr/>
              <a:t>‹#›</a:t>
            </a:fld>
            <a:endParaRPr lang="en-US" altLang="en-US"/>
          </a:p>
        </p:txBody>
      </p:sp>
    </p:spTree>
    <p:extLst>
      <p:ext uri="{BB962C8B-B14F-4D97-AF65-F5344CB8AC3E}">
        <p14:creationId xmlns:p14="http://schemas.microsoft.com/office/powerpoint/2010/main" val="326097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Freeform 15"/>
          <p:cNvSpPr>
            <a:spLocks/>
          </p:cNvSpPr>
          <p:nvPr/>
        </p:nvSpPr>
        <p:spPr bwMode="gray">
          <a:xfrm>
            <a:off x="-9525" y="344488"/>
            <a:ext cx="8194675" cy="6334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Lst>
            <a:ahLst/>
            <a:cxnLst>
              <a:cxn ang="0">
                <a:pos x="T0" y="T1"/>
              </a:cxn>
              <a:cxn ang="0">
                <a:pos x="T2" y="T3"/>
              </a:cxn>
              <a:cxn ang="0">
                <a:pos x="T4" y="T5"/>
              </a:cxn>
              <a:cxn ang="0">
                <a:pos x="T6" y="T7"/>
              </a:cxn>
              <a:cxn ang="0">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en-US"/>
          </a:p>
        </p:txBody>
      </p:sp>
      <p:grpSp>
        <p:nvGrpSpPr>
          <p:cNvPr id="1040" name="Group 16"/>
          <p:cNvGrpSpPr>
            <a:grpSpLocks/>
          </p:cNvGrpSpPr>
          <p:nvPr/>
        </p:nvGrpSpPr>
        <p:grpSpPr bwMode="auto">
          <a:xfrm>
            <a:off x="8153400" y="0"/>
            <a:ext cx="990600" cy="6858000"/>
            <a:chOff x="5040" y="0"/>
            <a:chExt cx="720" cy="4320"/>
          </a:xfrm>
        </p:grpSpPr>
        <p:sp>
          <p:nvSpPr>
            <p:cNvPr id="1041" name="Rectangle 17"/>
            <p:cNvSpPr>
              <a:spLocks noChangeArrowheads="1"/>
            </p:cNvSpPr>
            <p:nvPr/>
          </p:nvSpPr>
          <p:spPr bwMode="gray">
            <a:xfrm>
              <a:off x="5042" y="0"/>
              <a:ext cx="718" cy="4320"/>
            </a:xfrm>
            <a:prstGeom prst="rect">
              <a:avLst/>
            </a:prstGeom>
            <a:solidFill>
              <a:schemeClr val="fo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Rectangle 18"/>
            <p:cNvSpPr>
              <a:spLocks noChangeArrowheads="1"/>
            </p:cNvSpPr>
            <p:nvPr/>
          </p:nvSpPr>
          <p:spPr bwMode="gray">
            <a:xfrm>
              <a:off x="5040" y="219"/>
              <a:ext cx="720" cy="39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43"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auto">
          <a:xfrm>
            <a:off x="457200" y="10763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519863"/>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5181600" y="6477000"/>
            <a:ext cx="2895600"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mn-lt"/>
              </a:defRPr>
            </a:lvl1pPr>
          </a:lstStyle>
          <a:p>
            <a:r>
              <a:rPr lang="en-US" altLang="en-US"/>
              <a:t>www.themegallery.com</a:t>
            </a:r>
          </a:p>
        </p:txBody>
      </p:sp>
      <p:sp>
        <p:nvSpPr>
          <p:cNvPr id="1030" name="Rectangle 6"/>
          <p:cNvSpPr>
            <a:spLocks noGrp="1" noChangeArrowheads="1"/>
          </p:cNvSpPr>
          <p:nvPr>
            <p:ph type="sldNum" sz="quarter" idx="4"/>
          </p:nvPr>
        </p:nvSpPr>
        <p:spPr bwMode="auto">
          <a:xfrm>
            <a:off x="8286750" y="6386513"/>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fld id="{72C431C5-16A0-43BB-8FF0-C5B479801805}" type="slidenum">
              <a:rPr lang="en-US" altLang="en-US"/>
              <a:pPr/>
              <a:t>‹#›</a:t>
            </a:fld>
            <a:endParaRPr lang="en-US" altLang="en-US"/>
          </a:p>
        </p:txBody>
      </p:sp>
      <p:grpSp>
        <p:nvGrpSpPr>
          <p:cNvPr id="1046" name="Group 22"/>
          <p:cNvGrpSpPr>
            <a:grpSpLocks/>
          </p:cNvGrpSpPr>
          <p:nvPr/>
        </p:nvGrpSpPr>
        <p:grpSpPr bwMode="auto">
          <a:xfrm>
            <a:off x="152400" y="228600"/>
            <a:ext cx="838200" cy="838200"/>
            <a:chOff x="18" y="144"/>
            <a:chExt cx="510" cy="480"/>
          </a:xfrm>
        </p:grpSpPr>
        <p:sp>
          <p:nvSpPr>
            <p:cNvPr id="1047" name="AutoShape 23"/>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8" name="AutoShape 24"/>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9" name="AutoShape 25"/>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grpSp>
      <p:sp>
        <p:nvSpPr>
          <p:cNvPr id="1026" name="Rectangle 2"/>
          <p:cNvSpPr>
            <a:spLocks noGrp="1" noChangeArrowheads="1"/>
          </p:cNvSpPr>
          <p:nvPr>
            <p:ph type="title"/>
          </p:nvPr>
        </p:nvSpPr>
        <p:spPr bwMode="white">
          <a:xfrm>
            <a:off x="1143000" y="381000"/>
            <a:ext cx="6705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hanoiscrum.net/hnscrum/learning/97-agile-manifesto" TargetMode="External"/><Relationship Id="rId2" Type="http://schemas.openxmlformats.org/officeDocument/2006/relationships/hyperlink" Target="http://hanoiscrum.net/hnscrum/learning/106-tongquanagile1" TargetMode="External"/><Relationship Id="rId1" Type="http://schemas.openxmlformats.org/officeDocument/2006/relationships/slideLayout" Target="../slideLayouts/slideLayout2.xml"/><Relationship Id="rId4" Type="http://schemas.openxmlformats.org/officeDocument/2006/relationships/hyperlink" Target="http://developer.vumon.vn/chia-se-kinh-nghiem/quy-trinh-scrum-c823i2488.ht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42900"/>
            <a:ext cx="1219200" cy="3429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50" name="Rectangle 2"/>
          <p:cNvSpPr>
            <a:spLocks noGrp="1" noChangeArrowheads="1"/>
          </p:cNvSpPr>
          <p:nvPr>
            <p:ph type="ctrTitle"/>
          </p:nvPr>
        </p:nvSpPr>
        <p:spPr>
          <a:xfrm>
            <a:off x="304800" y="152400"/>
            <a:ext cx="8290909" cy="1352550"/>
          </a:xfrm>
        </p:spPr>
        <p:txBody>
          <a:bodyPr/>
          <a:lstStyle/>
          <a:p>
            <a:pPr>
              <a:lnSpc>
                <a:spcPct val="150000"/>
              </a:lnSpc>
            </a:pPr>
            <a:r>
              <a:rPr lang="vi-VN" altLang="en-US" sz="2400"/>
              <a:t>ĐẠI HỌC QUỐC GIA THÀNH PHỐ HỒ CHÍ MINH</a:t>
            </a:r>
            <a:r>
              <a:rPr lang="vi-VN" altLang="en-US" sz="2000"/>
              <a:t/>
            </a:r>
            <a:br>
              <a:rPr lang="vi-VN" altLang="en-US" sz="2000"/>
            </a:br>
            <a:r>
              <a:rPr lang="vi-VN" altLang="en-US" sz="2400" b="0"/>
              <a:t>TRƯỜNG ĐẠI HỌC CÔNG NGHỆ THÔNG </a:t>
            </a:r>
            <a:r>
              <a:rPr lang="vi-VN" altLang="en-US" sz="2400" b="0" smtClean="0"/>
              <a:t>TIN</a:t>
            </a:r>
            <a:r>
              <a:rPr lang="en-US" altLang="en-US" sz="2000" b="0" smtClean="0"/>
              <a:t/>
            </a:r>
            <a:br>
              <a:rPr lang="en-US" altLang="en-US" sz="2000" b="0" smtClean="0"/>
            </a:br>
            <a:r>
              <a:rPr lang="vi-VN" altLang="en-US" sz="1800" b="0" smtClean="0"/>
              <a:t>KHOA </a:t>
            </a:r>
            <a:r>
              <a:rPr lang="vi-VN" altLang="en-US" sz="1800" b="0"/>
              <a:t>CÔNG NGHỆ PHẦN </a:t>
            </a:r>
            <a:r>
              <a:rPr lang="vi-VN" altLang="en-US" sz="1800" b="0" smtClean="0"/>
              <a:t>MỀM</a:t>
            </a:r>
            <a:endParaRPr lang="vi-VN" altLang="en-US" sz="1800" b="0"/>
          </a:p>
        </p:txBody>
      </p:sp>
      <p:sp>
        <p:nvSpPr>
          <p:cNvPr id="2051" name="Rectangle 3"/>
          <p:cNvSpPr>
            <a:spLocks noGrp="1" noChangeArrowheads="1"/>
          </p:cNvSpPr>
          <p:nvPr>
            <p:ph type="subTitle" idx="1"/>
          </p:nvPr>
        </p:nvSpPr>
        <p:spPr>
          <a:xfrm>
            <a:off x="3200400" y="2743200"/>
            <a:ext cx="4920266" cy="1447800"/>
          </a:xfrm>
        </p:spPr>
        <p:txBody>
          <a:bodyPr/>
          <a:lstStyle/>
          <a:p>
            <a:r>
              <a:rPr lang="en-US" altLang="en-US" sz="2800" smtClean="0"/>
              <a:t>NGHIÊN CỨU MÔ HÌNH AGILE VÀ PHÁT TRIỂN CÔNG CỤ HỖ TRỢ</a:t>
            </a:r>
            <a:endParaRPr lang="en-US" altLang="en-US" sz="2800"/>
          </a:p>
        </p:txBody>
      </p:sp>
      <p:sp>
        <p:nvSpPr>
          <p:cNvPr id="3" name="TextBox 2"/>
          <p:cNvSpPr txBox="1"/>
          <p:nvPr/>
        </p:nvSpPr>
        <p:spPr>
          <a:xfrm>
            <a:off x="4038600" y="5257800"/>
            <a:ext cx="3929666" cy="1200329"/>
          </a:xfrm>
          <a:prstGeom prst="rect">
            <a:avLst/>
          </a:prstGeom>
          <a:noFill/>
        </p:spPr>
        <p:txBody>
          <a:bodyPr wrap="none" rtlCol="0">
            <a:spAutoFit/>
          </a:bodyPr>
          <a:lstStyle/>
          <a:p>
            <a:r>
              <a:rPr lang="en-US" smtClean="0"/>
              <a:t>GVHD</a:t>
            </a:r>
            <a:r>
              <a:rPr lang="en-US"/>
              <a:t>: ThS. Nguyễn Thị Thanh Trúc</a:t>
            </a:r>
          </a:p>
          <a:p>
            <a:r>
              <a:rPr lang="en-US"/>
              <a:t>Sinh viên: Phạm Ánh Dương</a:t>
            </a:r>
          </a:p>
          <a:p>
            <a:r>
              <a:rPr lang="en-US"/>
              <a:t>Lớp: </a:t>
            </a:r>
            <a:r>
              <a:rPr lang="en-US" smtClean="0"/>
              <a:t>CNPM-04</a:t>
            </a:r>
            <a:endParaRPr lang="en-US"/>
          </a:p>
          <a:p>
            <a:r>
              <a:rPr lang="en-US"/>
              <a:t>Khóa: </a:t>
            </a:r>
            <a:r>
              <a:rPr lang="en-US" smtClean="0"/>
              <a:t>2009-2014</a:t>
            </a:r>
          </a:p>
        </p:txBody>
      </p:sp>
      <p:sp>
        <p:nvSpPr>
          <p:cNvPr id="4" name="TextBox 3"/>
          <p:cNvSpPr txBox="1"/>
          <p:nvPr/>
        </p:nvSpPr>
        <p:spPr>
          <a:xfrm>
            <a:off x="1495425" y="1610380"/>
            <a:ext cx="5743575" cy="523220"/>
          </a:xfrm>
          <a:prstGeom prst="rect">
            <a:avLst/>
          </a:prstGeom>
          <a:noFill/>
        </p:spPr>
        <p:txBody>
          <a:bodyPr wrap="square" rtlCol="0">
            <a:spAutoFit/>
          </a:bodyPr>
          <a:lstStyle/>
          <a:p>
            <a:pPr algn="ctr"/>
            <a:r>
              <a:rPr lang="en-US" sz="2800" b="1" kern="0" smtClean="0">
                <a:solidFill>
                  <a:srgbClr val="5086C2"/>
                </a:solidFill>
                <a:latin typeface="Verdana"/>
                <a:ea typeface="+mj-ea"/>
                <a:cs typeface="+mj-cs"/>
              </a:rPr>
              <a:t>KHÓA LUẬN TỐT NGHIỆP</a:t>
            </a:r>
            <a:endParaRPr lang="en-US" sz="28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lý thuyết </a:t>
            </a:r>
            <a:r>
              <a:rPr lang="en-US" smtClean="0"/>
              <a:t>(</a:t>
            </a:r>
            <a:r>
              <a:rPr lang="en-US" smtClean="0"/>
              <a:t>5/9</a:t>
            </a:r>
            <a:r>
              <a:rPr lang="en-US" smtClean="0"/>
              <a:t>)</a:t>
            </a:r>
            <a:endParaRPr lang="en-US"/>
          </a:p>
        </p:txBody>
      </p:sp>
      <p:sp>
        <p:nvSpPr>
          <p:cNvPr id="3" name="Content Placeholder 2"/>
          <p:cNvSpPr>
            <a:spLocks noGrp="1"/>
          </p:cNvSpPr>
          <p:nvPr>
            <p:ph idx="1"/>
          </p:nvPr>
        </p:nvSpPr>
        <p:spPr/>
        <p:txBody>
          <a:bodyPr/>
          <a:lstStyle/>
          <a:p>
            <a:r>
              <a:rPr lang="en-US" smtClean="0"/>
              <a:t>Scrum được </a:t>
            </a:r>
            <a:r>
              <a:rPr lang="en-US"/>
              <a:t>xây dựng dựa trên lý thuyết quản lý tiến trình thực </a:t>
            </a:r>
            <a:r>
              <a:rPr lang="en-US" smtClean="0"/>
              <a:t>nghiệm, với 3 yếu tố nòng cốt</a:t>
            </a:r>
          </a:p>
          <a:p>
            <a:endParaRPr lang="en-US"/>
          </a:p>
        </p:txBody>
      </p:sp>
      <p:graphicFrame>
        <p:nvGraphicFramePr>
          <p:cNvPr id="5" name="Diagram 4"/>
          <p:cNvGraphicFramePr/>
          <p:nvPr>
            <p:extLst>
              <p:ext uri="{D42A27DB-BD31-4B8C-83A1-F6EECF244321}">
                <p14:modId xmlns:p14="http://schemas.microsoft.com/office/powerpoint/2010/main" val="3235916809"/>
              </p:ext>
            </p:extLst>
          </p:nvPr>
        </p:nvGraphicFramePr>
        <p:xfrm>
          <a:off x="838200" y="2514600"/>
          <a:ext cx="7010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920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lý thuyết </a:t>
            </a:r>
            <a:r>
              <a:rPr lang="en-US" smtClean="0"/>
              <a:t>(6/9)</a:t>
            </a:r>
            <a:endParaRPr lang="en-US"/>
          </a:p>
        </p:txBody>
      </p:sp>
      <p:sp>
        <p:nvSpPr>
          <p:cNvPr id="3" name="Content Placeholder 2"/>
          <p:cNvSpPr>
            <a:spLocks noGrp="1"/>
          </p:cNvSpPr>
          <p:nvPr>
            <p:ph sz="half" idx="1"/>
          </p:nvPr>
        </p:nvSpPr>
        <p:spPr/>
        <p:txBody>
          <a:bodyPr/>
          <a:lstStyle/>
          <a:p>
            <a:r>
              <a:rPr lang="en-US" smtClean="0"/>
              <a:t>Các vai trò trong Scrum</a:t>
            </a:r>
          </a:p>
          <a:p>
            <a:pPr lvl="1"/>
            <a:r>
              <a:rPr lang="en-US" smtClean="0"/>
              <a:t>Product Owner</a:t>
            </a:r>
          </a:p>
          <a:p>
            <a:pPr lvl="1"/>
            <a:r>
              <a:rPr lang="en-US" smtClean="0"/>
              <a:t>Scrum Master</a:t>
            </a:r>
          </a:p>
          <a:p>
            <a:pPr lvl="1"/>
            <a:r>
              <a:rPr lang="en-US" smtClean="0"/>
              <a:t>Team</a:t>
            </a:r>
            <a:endParaRPr lang="en-US"/>
          </a:p>
        </p:txBody>
      </p:sp>
      <p:sp>
        <p:nvSpPr>
          <p:cNvPr id="5" name="Content Placeholder 4"/>
          <p:cNvSpPr>
            <a:spLocks noGrp="1"/>
          </p:cNvSpPr>
          <p:nvPr>
            <p:ph sz="half" idx="2"/>
          </p:nvPr>
        </p:nvSpPr>
        <p:spPr/>
        <p:txBody>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143000"/>
            <a:ext cx="3581400" cy="455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93203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Cơ sở lý thuyết </a:t>
            </a:r>
            <a:r>
              <a:rPr lang="en-US" smtClean="0"/>
              <a:t>(7/9)</a:t>
            </a:r>
            <a:endParaRPr lang="en-US"/>
          </a:p>
        </p:txBody>
      </p:sp>
      <p:sp>
        <p:nvSpPr>
          <p:cNvPr id="7" name="Content Placeholder 6"/>
          <p:cNvSpPr>
            <a:spLocks noGrp="1"/>
          </p:cNvSpPr>
          <p:nvPr>
            <p:ph idx="1"/>
          </p:nvPr>
        </p:nvSpPr>
        <p:spPr/>
        <p:txBody>
          <a:bodyPr/>
          <a:lstStyle/>
          <a:p>
            <a:r>
              <a:rPr lang="en-US" smtClean="0"/>
              <a:t>Một số khái niệm trong Scrum</a:t>
            </a:r>
          </a:p>
          <a:p>
            <a:pPr lvl="1"/>
            <a:r>
              <a:rPr lang="en-US" b="1" smtClean="0"/>
              <a:t>User Story</a:t>
            </a:r>
            <a:r>
              <a:rPr lang="en-US" smtClean="0"/>
              <a:t>: yêu cầu của khách hàng, do khách hàng mô tả.</a:t>
            </a:r>
          </a:p>
          <a:p>
            <a:pPr lvl="1"/>
            <a:r>
              <a:rPr lang="en-US" b="1" smtClean="0"/>
              <a:t>Sprint</a:t>
            </a:r>
            <a:r>
              <a:rPr lang="en-US" smtClean="0"/>
              <a:t>: chu trình phát triển nhằm tạo ra các phần tăng trưởng của hệ thống.</a:t>
            </a:r>
          </a:p>
          <a:p>
            <a:pPr lvl="1"/>
            <a:r>
              <a:rPr lang="en-US" b="1" smtClean="0"/>
              <a:t>Sprint backlog</a:t>
            </a:r>
            <a:r>
              <a:rPr lang="en-US" smtClean="0"/>
              <a:t>: danh sách các nhiệm vụ cho nhóm trong Sprint.</a:t>
            </a:r>
          </a:p>
          <a:p>
            <a:pPr lvl="1"/>
            <a:r>
              <a:rPr lang="en-US" b="1" smtClean="0"/>
              <a:t>Burndown chart</a:t>
            </a:r>
            <a:r>
              <a:rPr lang="en-US" smtClean="0"/>
              <a:t>: biểu đồ thống kê số lượng công việc còn lại theo thời gian trong Sprint.</a:t>
            </a:r>
            <a:endParaRPr lang="en-US"/>
          </a:p>
        </p:txBody>
      </p:sp>
    </p:spTree>
    <p:extLst>
      <p:ext uri="{BB962C8B-B14F-4D97-AF65-F5344CB8AC3E}">
        <p14:creationId xmlns:p14="http://schemas.microsoft.com/office/powerpoint/2010/main" val="3518929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lý thuyết </a:t>
            </a:r>
            <a:r>
              <a:rPr lang="en-US" smtClean="0"/>
              <a:t>(8/9)</a:t>
            </a:r>
            <a:endParaRPr lang="en-US"/>
          </a:p>
        </p:txBody>
      </p:sp>
      <p:sp>
        <p:nvSpPr>
          <p:cNvPr id="3" name="Content Placeholder 2"/>
          <p:cNvSpPr>
            <a:spLocks noGrp="1"/>
          </p:cNvSpPr>
          <p:nvPr>
            <p:ph idx="1"/>
          </p:nvPr>
        </p:nvSpPr>
        <p:spPr/>
        <p:txBody>
          <a:bodyPr/>
          <a:lstStyle/>
          <a:p>
            <a:r>
              <a:rPr lang="en-US" smtClean="0"/>
              <a:t>Một số hoạt động trong Scrum</a:t>
            </a:r>
          </a:p>
          <a:p>
            <a:pPr lvl="1"/>
            <a:endParaRPr lang="en-US" smtClean="0"/>
          </a:p>
        </p:txBody>
      </p:sp>
      <p:sp>
        <p:nvSpPr>
          <p:cNvPr id="5" name="Rectangle 4"/>
          <p:cNvSpPr/>
          <p:nvPr/>
        </p:nvSpPr>
        <p:spPr>
          <a:xfrm>
            <a:off x="3048000" y="2209800"/>
            <a:ext cx="300643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smtClean="0"/>
              <a:t>Họp</a:t>
            </a:r>
            <a:r>
              <a:rPr lang="en-US" b="1" smtClean="0"/>
              <a:t> kế hoạch Sprint</a:t>
            </a:r>
            <a:endParaRPr lang="en-US" b="1"/>
          </a:p>
        </p:txBody>
      </p:sp>
      <p:sp>
        <p:nvSpPr>
          <p:cNvPr id="6" name="Rectangle 5"/>
          <p:cNvSpPr/>
          <p:nvPr/>
        </p:nvSpPr>
        <p:spPr>
          <a:xfrm>
            <a:off x="2895600" y="3435927"/>
            <a:ext cx="3318163"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t>Họp Scrum hàng ngày</a:t>
            </a:r>
            <a:endParaRPr lang="en-US" b="1"/>
          </a:p>
        </p:txBody>
      </p:sp>
      <p:sp>
        <p:nvSpPr>
          <p:cNvPr id="7" name="Rectangle 6"/>
          <p:cNvSpPr/>
          <p:nvPr/>
        </p:nvSpPr>
        <p:spPr>
          <a:xfrm>
            <a:off x="3054927" y="4655127"/>
            <a:ext cx="300643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t>Sơ kết Sprint</a:t>
            </a:r>
            <a:endParaRPr lang="en-US" b="1"/>
          </a:p>
        </p:txBody>
      </p:sp>
      <p:sp>
        <p:nvSpPr>
          <p:cNvPr id="8" name="Rectangle 7"/>
          <p:cNvSpPr/>
          <p:nvPr/>
        </p:nvSpPr>
        <p:spPr>
          <a:xfrm>
            <a:off x="3048000" y="5791200"/>
            <a:ext cx="300643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t>Cải tiến Sprint</a:t>
            </a:r>
            <a:endParaRPr lang="en-US" b="1"/>
          </a:p>
        </p:txBody>
      </p:sp>
      <p:cxnSp>
        <p:nvCxnSpPr>
          <p:cNvPr id="9" name="Straight Arrow Connector 8"/>
          <p:cNvCxnSpPr>
            <a:stCxn id="5" idx="2"/>
            <a:endCxn id="6" idx="0"/>
          </p:cNvCxnSpPr>
          <p:nvPr/>
        </p:nvCxnSpPr>
        <p:spPr>
          <a:xfrm>
            <a:off x="4551218" y="2819400"/>
            <a:ext cx="3464" cy="616527"/>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0" name="Straight Arrow Connector 9"/>
          <p:cNvCxnSpPr>
            <a:stCxn id="6" idx="2"/>
            <a:endCxn id="7" idx="0"/>
          </p:cNvCxnSpPr>
          <p:nvPr/>
        </p:nvCxnSpPr>
        <p:spPr>
          <a:xfrm>
            <a:off x="4554682" y="4045527"/>
            <a:ext cx="3463" cy="6096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1" name="Straight Arrow Connector 10"/>
          <p:cNvCxnSpPr>
            <a:endCxn id="8" idx="0"/>
          </p:cNvCxnSpPr>
          <p:nvPr/>
        </p:nvCxnSpPr>
        <p:spPr>
          <a:xfrm flipH="1">
            <a:off x="4551218" y="5264727"/>
            <a:ext cx="6927" cy="526473"/>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2" name="Elbow Connector 11"/>
          <p:cNvCxnSpPr>
            <a:stCxn id="8" idx="1"/>
            <a:endCxn id="5" idx="0"/>
          </p:cNvCxnSpPr>
          <p:nvPr/>
        </p:nvCxnSpPr>
        <p:spPr>
          <a:xfrm rot="10800000" flipH="1">
            <a:off x="3048000" y="2209800"/>
            <a:ext cx="1503218" cy="3886200"/>
          </a:xfrm>
          <a:prstGeom prst="bentConnector4">
            <a:avLst>
              <a:gd name="adj1" fmla="val -61290"/>
              <a:gd name="adj2" fmla="val 111765"/>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3" name="Elbow Connector 29"/>
          <p:cNvCxnSpPr>
            <a:stCxn id="6" idx="0"/>
          </p:cNvCxnSpPr>
          <p:nvPr/>
        </p:nvCxnSpPr>
        <p:spPr>
          <a:xfrm rot="16200000" flipH="1">
            <a:off x="4274126" y="3716482"/>
            <a:ext cx="716977" cy="155866"/>
          </a:xfrm>
          <a:prstGeom prst="curvedConnector5">
            <a:avLst>
              <a:gd name="adj1" fmla="val -31884"/>
              <a:gd name="adj2" fmla="val 1211093"/>
              <a:gd name="adj3" fmla="val 92512"/>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546337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lý thuyết </a:t>
            </a:r>
            <a:r>
              <a:rPr lang="en-US" smtClean="0"/>
              <a:t>(</a:t>
            </a:r>
            <a:r>
              <a:rPr lang="en-US" smtClean="0"/>
              <a:t>9/9</a:t>
            </a:r>
            <a:r>
              <a:rPr lang="en-US" smtClean="0"/>
              <a:t>)</a:t>
            </a:r>
            <a:endParaRPr lang="en-US"/>
          </a:p>
        </p:txBody>
      </p:sp>
      <p:sp>
        <p:nvSpPr>
          <p:cNvPr id="6" name="Content Placeholder 5"/>
          <p:cNvSpPr>
            <a:spLocks noGrp="1"/>
          </p:cNvSpPr>
          <p:nvPr>
            <p:ph idx="1"/>
          </p:nvPr>
        </p:nvSpPr>
        <p:spPr/>
        <p:txBody>
          <a:bodyPr/>
          <a:lstStyle/>
          <a:p>
            <a:r>
              <a:rPr lang="en-US" smtClean="0"/>
              <a:t>Quy trình triển khai Scrum</a:t>
            </a:r>
          </a:p>
          <a:p>
            <a:endParaRPr lang="en-US"/>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72302" y="1905000"/>
            <a:ext cx="6623898" cy="4133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6429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Xây dựng công </a:t>
            </a:r>
            <a:r>
              <a:rPr lang="en-US" smtClean="0"/>
              <a:t>cụ (1/4)</a:t>
            </a:r>
            <a:endParaRPr lang="en-US"/>
          </a:p>
        </p:txBody>
      </p:sp>
      <p:sp>
        <p:nvSpPr>
          <p:cNvPr id="3" name="Content Placeholder 2"/>
          <p:cNvSpPr>
            <a:spLocks noGrp="1"/>
          </p:cNvSpPr>
          <p:nvPr>
            <p:ph idx="1"/>
          </p:nvPr>
        </p:nvSpPr>
        <p:spPr/>
        <p:txBody>
          <a:bodyPr/>
          <a:lstStyle/>
          <a:p>
            <a:r>
              <a:rPr lang="en-US" smtClean="0"/>
              <a:t>Phạm vi ứng dụng</a:t>
            </a:r>
          </a:p>
          <a:p>
            <a:pPr lvl="1"/>
            <a:r>
              <a:rPr lang="en-US" smtClean="0"/>
              <a:t>Xây dựng công cụ hỗ trợ các nghiệp cụ trong phương pháp Scrum.</a:t>
            </a:r>
          </a:p>
          <a:p>
            <a:r>
              <a:rPr lang="en-US" smtClean="0"/>
              <a:t>Các tính năng</a:t>
            </a:r>
          </a:p>
          <a:p>
            <a:pPr lvl="1"/>
            <a:r>
              <a:rPr lang="en-US" smtClean="0"/>
              <a:t>Quản lí User Story.</a:t>
            </a:r>
          </a:p>
          <a:p>
            <a:pPr lvl="1"/>
            <a:r>
              <a:rPr lang="en-US" smtClean="0"/>
              <a:t>Quản lí Team.</a:t>
            </a:r>
          </a:p>
          <a:p>
            <a:pPr lvl="1"/>
            <a:r>
              <a:rPr lang="en-US" smtClean="0"/>
              <a:t>Quản lí Sprint.</a:t>
            </a:r>
          </a:p>
          <a:p>
            <a:pPr lvl="1"/>
            <a:r>
              <a:rPr lang="en-US" smtClean="0"/>
              <a:t>Quản lí Task.</a:t>
            </a:r>
          </a:p>
          <a:p>
            <a:pPr lvl="1"/>
            <a:r>
              <a:rPr lang="en-US" smtClean="0"/>
              <a:t>Thống kê tiến độ công việc.</a:t>
            </a:r>
          </a:p>
          <a:p>
            <a:pPr lvl="1"/>
            <a:endParaRPr lang="en-US"/>
          </a:p>
        </p:txBody>
      </p:sp>
    </p:spTree>
    <p:extLst>
      <p:ext uri="{BB962C8B-B14F-4D97-AF65-F5344CB8AC3E}">
        <p14:creationId xmlns:p14="http://schemas.microsoft.com/office/powerpoint/2010/main" val="3958844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Xây dựng công </a:t>
            </a:r>
            <a:r>
              <a:rPr lang="en-US" smtClean="0"/>
              <a:t>cụ </a:t>
            </a:r>
            <a:r>
              <a:rPr lang="en-US" smtClean="0"/>
              <a:t>(</a:t>
            </a:r>
            <a:r>
              <a:rPr lang="en-US" smtClean="0"/>
              <a:t>2/4</a:t>
            </a:r>
            <a:r>
              <a:rPr lang="en-US" smtClean="0"/>
              <a:t>)</a:t>
            </a:r>
            <a:endParaRPr lang="en-US"/>
          </a:p>
        </p:txBody>
      </p:sp>
      <p:sp>
        <p:nvSpPr>
          <p:cNvPr id="3" name="Content Placeholder 2"/>
          <p:cNvSpPr>
            <a:spLocks noGrp="1"/>
          </p:cNvSpPr>
          <p:nvPr>
            <p:ph idx="1"/>
          </p:nvPr>
        </p:nvSpPr>
        <p:spPr/>
        <p:txBody>
          <a:bodyPr/>
          <a:lstStyle/>
          <a:p>
            <a:r>
              <a:rPr lang="en-US" smtClean="0"/>
              <a:t>Mô hình MVC</a:t>
            </a:r>
          </a:p>
          <a:p>
            <a:endParaRPr lang="en-US"/>
          </a:p>
          <a:p>
            <a:endParaRPr lang="en-US" smtClean="0"/>
          </a:p>
          <a:p>
            <a:endParaRPr lang="en-US"/>
          </a:p>
          <a:p>
            <a:endParaRPr lang="en-US" smtClean="0"/>
          </a:p>
          <a:p>
            <a:endParaRPr lang="en-US"/>
          </a:p>
          <a:p>
            <a:endParaRPr lang="en-US" smtClean="0"/>
          </a:p>
          <a:p>
            <a:r>
              <a:rPr lang="en-US" smtClean="0"/>
              <a:t>Ngôn ngữ phát triển: PHP</a:t>
            </a:r>
          </a:p>
          <a:p>
            <a:r>
              <a:rPr lang="en-US" smtClean="0"/>
              <a:t>Hệ quản trị cơ sở dữ liệu: MySql</a:t>
            </a:r>
          </a:p>
          <a:p>
            <a:r>
              <a:rPr lang="en-US" smtClean="0"/>
              <a:t>Công nghệ: WebSocket, framework Laravel</a:t>
            </a:r>
            <a:endParaRPr lang="en-US"/>
          </a:p>
        </p:txBody>
      </p:sp>
      <p:pic>
        <p:nvPicPr>
          <p:cNvPr id="17" name="Picture 4" descr="http://www.shopno-dinga.com/dustbin/mvc.png"/>
          <p:cNvPicPr>
            <a:picLocks noChangeAspect="1" noChangeArrowheads="1"/>
          </p:cNvPicPr>
          <p:nvPr/>
        </p:nvPicPr>
        <p:blipFill>
          <a:blip r:embed="rId3" cstate="print">
            <a:extLst/>
          </a:blip>
          <a:srcRect/>
          <a:stretch>
            <a:fillRect/>
          </a:stretch>
        </p:blipFill>
        <p:spPr bwMode="auto">
          <a:xfrm>
            <a:off x="1447800" y="1780470"/>
            <a:ext cx="5105400" cy="2715330"/>
          </a:xfrm>
          <a:prstGeom prst="roundRect">
            <a:avLst>
              <a:gd name="adj" fmla="val 5442"/>
            </a:avLst>
          </a:prstGeom>
          <a:noFill/>
          <a:extLst/>
        </p:spPr>
      </p:pic>
    </p:spTree>
    <p:extLst>
      <p:ext uri="{BB962C8B-B14F-4D97-AF65-F5344CB8AC3E}">
        <p14:creationId xmlns:p14="http://schemas.microsoft.com/office/powerpoint/2010/main" val="37261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Xây dựng công cụ </a:t>
            </a:r>
            <a:r>
              <a:rPr lang="en-US" smtClean="0"/>
              <a:t>(</a:t>
            </a:r>
            <a:r>
              <a:rPr lang="en-US" smtClean="0"/>
              <a:t>3/4</a:t>
            </a:r>
            <a:r>
              <a:rPr lang="en-US" smtClean="0"/>
              <a:t>)</a:t>
            </a:r>
            <a:endParaRPr lang="en-US"/>
          </a:p>
        </p:txBody>
      </p:sp>
      <p:sp>
        <p:nvSpPr>
          <p:cNvPr id="3" name="Content Placeholder 2"/>
          <p:cNvSpPr>
            <a:spLocks noGrp="1"/>
          </p:cNvSpPr>
          <p:nvPr>
            <p:ph idx="1"/>
          </p:nvPr>
        </p:nvSpPr>
        <p:spPr/>
        <p:txBody>
          <a:bodyPr/>
          <a:lstStyle/>
          <a:p>
            <a:r>
              <a:rPr lang="en-US" smtClean="0"/>
              <a:t>Phân tích yêu cầu</a:t>
            </a:r>
          </a:p>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8839200"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58594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Xây dựng công cụ </a:t>
            </a:r>
            <a:r>
              <a:rPr lang="en-US" smtClean="0"/>
              <a:t>(4/4)</a:t>
            </a:r>
            <a:endParaRPr lang="en-US"/>
          </a:p>
        </p:txBody>
      </p:sp>
      <p:sp>
        <p:nvSpPr>
          <p:cNvPr id="3" name="Content Placeholder 2"/>
          <p:cNvSpPr>
            <a:spLocks noGrp="1"/>
          </p:cNvSpPr>
          <p:nvPr>
            <p:ph idx="1"/>
          </p:nvPr>
        </p:nvSpPr>
        <p:spPr/>
        <p:txBody>
          <a:bodyPr/>
          <a:lstStyle/>
          <a:p>
            <a:r>
              <a:rPr lang="en-US" smtClean="0"/>
              <a:t>Thiết kế cơ sở dữ liệu</a:t>
            </a:r>
          </a:p>
          <a:p>
            <a:endParaRPr lang="en-US" smtClean="0"/>
          </a:p>
          <a:p>
            <a:endParaRPr 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191" y="1981200"/>
            <a:ext cx="7324725" cy="416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29123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r>
              <a:rPr lang="en-US" sz="6600"/>
              <a:t>Demo công </a:t>
            </a:r>
            <a:r>
              <a:rPr lang="en-US" sz="6600" smtClean="0"/>
              <a:t>cụ</a:t>
            </a:r>
            <a:endParaRPr lang="en-US" sz="6600"/>
          </a:p>
        </p:txBody>
      </p:sp>
    </p:spTree>
    <p:extLst>
      <p:ext uri="{BB962C8B-B14F-4D97-AF65-F5344CB8AC3E}">
        <p14:creationId xmlns:p14="http://schemas.microsoft.com/office/powerpoint/2010/main" val="644245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r>
              <a:rPr lang="en-US" smtClean="0"/>
              <a:t>Giới thiệu đề tài</a:t>
            </a:r>
          </a:p>
          <a:p>
            <a:pPr lvl="1"/>
            <a:r>
              <a:rPr lang="en-US" smtClean="0"/>
              <a:t>Đặt ra vấn đề</a:t>
            </a:r>
          </a:p>
          <a:p>
            <a:pPr lvl="1"/>
            <a:r>
              <a:rPr lang="en-US" smtClean="0"/>
              <a:t>Mục tiêu của đề tài</a:t>
            </a:r>
          </a:p>
          <a:p>
            <a:r>
              <a:rPr lang="en-US" smtClean="0"/>
              <a:t>Cơ sở lý thuyết</a:t>
            </a:r>
          </a:p>
          <a:p>
            <a:pPr lvl="1"/>
            <a:r>
              <a:rPr lang="en-US" smtClean="0"/>
              <a:t>Mô hình Agile</a:t>
            </a:r>
          </a:p>
          <a:p>
            <a:pPr lvl="1"/>
            <a:r>
              <a:rPr lang="en-US" smtClean="0"/>
              <a:t>Phương pháp Scrum</a:t>
            </a:r>
          </a:p>
          <a:p>
            <a:r>
              <a:rPr lang="en-US" smtClean="0"/>
              <a:t>Xây dựng công cụ</a:t>
            </a:r>
          </a:p>
          <a:p>
            <a:r>
              <a:rPr lang="en-US" smtClean="0"/>
              <a:t>Demo công cụ</a:t>
            </a:r>
          </a:p>
          <a:p>
            <a:r>
              <a:rPr lang="en-US" smtClean="0"/>
              <a:t>Kết luận</a:t>
            </a:r>
          </a:p>
          <a:p>
            <a:r>
              <a:rPr lang="en-US" smtClean="0"/>
              <a:t>Tài liệu tham khảo</a:t>
            </a:r>
            <a:endParaRPr lang="en-US"/>
          </a:p>
        </p:txBody>
      </p:sp>
    </p:spTree>
    <p:extLst>
      <p:ext uri="{BB962C8B-B14F-4D97-AF65-F5344CB8AC3E}">
        <p14:creationId xmlns:p14="http://schemas.microsoft.com/office/powerpoint/2010/main" val="32687803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luận</a:t>
            </a:r>
            <a:endParaRPr lang="en-US"/>
          </a:p>
        </p:txBody>
      </p:sp>
      <p:sp>
        <p:nvSpPr>
          <p:cNvPr id="3" name="Content Placeholder 2"/>
          <p:cNvSpPr>
            <a:spLocks noGrp="1"/>
          </p:cNvSpPr>
          <p:nvPr>
            <p:ph idx="1"/>
          </p:nvPr>
        </p:nvSpPr>
        <p:spPr/>
        <p:txBody>
          <a:bodyPr/>
          <a:lstStyle/>
          <a:p>
            <a:r>
              <a:rPr lang="en-US" smtClean="0"/>
              <a:t>Kết quả đạt được</a:t>
            </a:r>
          </a:p>
          <a:p>
            <a:pPr lvl="1"/>
            <a:r>
              <a:rPr lang="en-US" smtClean="0"/>
              <a:t>Nắm bắt được những kiến thức cơ bản và cần thiết về mô hình Agile và phương pháp Scrum.</a:t>
            </a:r>
          </a:p>
          <a:p>
            <a:pPr lvl="1"/>
            <a:r>
              <a:rPr lang="vi-VN"/>
              <a:t>Xây dựng công cụ hỗ trợ quản lí dự án theo phương pháp Scrum</a:t>
            </a:r>
            <a:r>
              <a:rPr lang="vi-VN" smtClean="0"/>
              <a:t>.</a:t>
            </a:r>
            <a:endParaRPr lang="en-US" smtClean="0"/>
          </a:p>
          <a:p>
            <a:r>
              <a:rPr lang="en-US" smtClean="0"/>
              <a:t>Hướng phát triển</a:t>
            </a:r>
          </a:p>
          <a:p>
            <a:pPr lvl="1"/>
            <a:r>
              <a:rPr lang="en-US" smtClean="0"/>
              <a:t>Xây dựng giao diện trên smartphone và tablet.</a:t>
            </a:r>
          </a:p>
          <a:p>
            <a:pPr lvl="1"/>
            <a:r>
              <a:rPr lang="en-US" smtClean="0"/>
              <a:t>Phát triển thêm một số tính năng.</a:t>
            </a:r>
            <a:endParaRPr lang="en-US"/>
          </a:p>
        </p:txBody>
      </p:sp>
    </p:spTree>
    <p:extLst>
      <p:ext uri="{BB962C8B-B14F-4D97-AF65-F5344CB8AC3E}">
        <p14:creationId xmlns:p14="http://schemas.microsoft.com/office/powerpoint/2010/main" val="21835462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Tài liệu tham khảo</a:t>
            </a:r>
            <a:endParaRPr lang="en-US"/>
          </a:p>
        </p:txBody>
      </p:sp>
      <p:sp>
        <p:nvSpPr>
          <p:cNvPr id="3" name="Content Placeholder 2"/>
          <p:cNvSpPr>
            <a:spLocks noGrp="1"/>
          </p:cNvSpPr>
          <p:nvPr>
            <p:ph idx="1"/>
          </p:nvPr>
        </p:nvSpPr>
        <p:spPr>
          <a:xfrm>
            <a:off x="152400" y="1076325"/>
            <a:ext cx="8763000" cy="5248275"/>
          </a:xfrm>
        </p:spPr>
        <p:txBody>
          <a:bodyPr/>
          <a:lstStyle/>
          <a:p>
            <a:r>
              <a:rPr lang="en-US" sz="1900" smtClean="0"/>
              <a:t>Tài liệu </a:t>
            </a:r>
            <a:r>
              <a:rPr lang="en-US" sz="1900"/>
              <a:t>tiếng Việt</a:t>
            </a:r>
          </a:p>
          <a:p>
            <a:pPr lvl="1"/>
            <a:r>
              <a:rPr lang="en-US" sz="1900"/>
              <a:t>[1] HaNoi Scrum, </a:t>
            </a:r>
            <a:r>
              <a:rPr lang="en-US" sz="1900" i="1"/>
              <a:t>Tống quan Agile – Phần mở đầu: Đặc trưng</a:t>
            </a:r>
            <a:r>
              <a:rPr lang="en-US" sz="1900"/>
              <a:t> [Online]. </a:t>
            </a:r>
            <a:r>
              <a:rPr lang="fr-FR" sz="1900"/>
              <a:t>Xem chi tiết tại: </a:t>
            </a:r>
            <a:r>
              <a:rPr lang="vi-VN" sz="1900" u="sng">
                <a:hlinkClick r:id="rId2"/>
              </a:rPr>
              <a:t>http://hanoiscrum.net/hnscrum/learning/106-tongquanagile1</a:t>
            </a:r>
            <a:endParaRPr lang="en-US" sz="1900"/>
          </a:p>
          <a:p>
            <a:pPr lvl="1"/>
            <a:r>
              <a:rPr lang="vi-VN" sz="1900"/>
              <a:t>[</a:t>
            </a:r>
            <a:r>
              <a:rPr lang="fr-FR" sz="1900"/>
              <a:t>2</a:t>
            </a:r>
            <a:r>
              <a:rPr lang="vi-VN" sz="1900"/>
              <a:t>] HaNoi Scrum, </a:t>
            </a:r>
            <a:r>
              <a:rPr lang="vi-VN" sz="1900" i="1"/>
              <a:t>Scrum là gì? </a:t>
            </a:r>
            <a:r>
              <a:rPr lang="en-US" sz="1900"/>
              <a:t>[Online]</a:t>
            </a:r>
            <a:r>
              <a:rPr lang="en-US" sz="1900" i="1"/>
              <a:t>. </a:t>
            </a:r>
            <a:r>
              <a:rPr lang="en-US" sz="1900"/>
              <a:t>Xem chi tiết tại: </a:t>
            </a:r>
            <a:r>
              <a:rPr lang="vi-VN" sz="1900" u="sng">
                <a:hlinkClick r:id="rId3"/>
              </a:rPr>
              <a:t>http://hanoiscrum.net/hnscrum/learning/97-agile-manifesto</a:t>
            </a:r>
            <a:endParaRPr lang="en-US" sz="1900"/>
          </a:p>
          <a:p>
            <a:pPr lvl="1"/>
            <a:r>
              <a:rPr lang="en-US" sz="1900" u="sng"/>
              <a:t>[3] Vumon Developer, </a:t>
            </a:r>
            <a:r>
              <a:rPr lang="en-US" sz="1900" i="1" u="sng"/>
              <a:t>Quy trình Scrum </a:t>
            </a:r>
            <a:r>
              <a:rPr lang="en-US" sz="1900" u="sng"/>
              <a:t>[Online]. Xem chi tiết tại: </a:t>
            </a:r>
            <a:r>
              <a:rPr lang="en-US" sz="1900" u="sng">
                <a:hlinkClick r:id="rId4"/>
              </a:rPr>
              <a:t>http://</a:t>
            </a:r>
            <a:r>
              <a:rPr lang="en-US" sz="1900" u="sng" smtClean="0">
                <a:hlinkClick r:id="rId4"/>
              </a:rPr>
              <a:t>developer.vumon.vn/chia-se-kinh-nghiem/quy-trinh-scrum-c823i2488.htm</a:t>
            </a:r>
            <a:endParaRPr lang="en-US" sz="1900"/>
          </a:p>
          <a:p>
            <a:r>
              <a:rPr lang="en-US" sz="1900" smtClean="0"/>
              <a:t>Tài liệu </a:t>
            </a:r>
            <a:r>
              <a:rPr lang="en-US" sz="1900"/>
              <a:t>tiếng Anh</a:t>
            </a:r>
          </a:p>
          <a:p>
            <a:pPr lvl="1"/>
            <a:r>
              <a:rPr lang="en-US" sz="1900"/>
              <a:t>[1] Ken Schwaber và Jeff Sutherland, </a:t>
            </a:r>
            <a:r>
              <a:rPr lang="en-US" sz="1900" i="1"/>
              <a:t>The Scrum Guide</a:t>
            </a:r>
            <a:r>
              <a:rPr lang="en-US" sz="1900"/>
              <a:t>. 2013.</a:t>
            </a:r>
          </a:p>
          <a:p>
            <a:pPr lvl="1"/>
            <a:r>
              <a:rPr lang="en-US" sz="1900"/>
              <a:t>[2] Henrik Kniberg, </a:t>
            </a:r>
            <a:r>
              <a:rPr lang="en-US" sz="1900" i="1"/>
              <a:t>Scrum and XP from the Trenches. </a:t>
            </a:r>
            <a:r>
              <a:rPr lang="en-US" sz="1900"/>
              <a:t>C4Media, 2007.</a:t>
            </a:r>
          </a:p>
          <a:p>
            <a:pPr lvl="1"/>
            <a:r>
              <a:rPr lang="en-US" sz="1900"/>
              <a:t>[3] Vanessa Wang và cộng sự, </a:t>
            </a:r>
            <a:r>
              <a:rPr lang="en-US" sz="1900" i="1"/>
              <a:t>The Definite Guide to HTML5 WebSocket.</a:t>
            </a:r>
            <a:r>
              <a:rPr lang="en-US" sz="1900"/>
              <a:t> Appress, 2013, ch. 3, pp. 36-64.</a:t>
            </a:r>
          </a:p>
          <a:p>
            <a:pPr lvl="1"/>
            <a:r>
              <a:rPr lang="en-US" sz="1900"/>
              <a:t>[4] Jason Lengstorf - Phil Leggetter, </a:t>
            </a:r>
            <a:r>
              <a:rPr lang="en-US" sz="1900" i="1"/>
              <a:t>Realtime Web Apps With HTML5 WebSocket, PHP, and jQuery.</a:t>
            </a:r>
            <a:r>
              <a:rPr lang="en-US" sz="1900"/>
              <a:t> Appress, 2013, ch. 1, pp. 6-17.</a:t>
            </a:r>
          </a:p>
          <a:p>
            <a:endParaRPr lang="en-US" sz="1900"/>
          </a:p>
        </p:txBody>
      </p:sp>
    </p:spTree>
    <p:extLst>
      <p:ext uri="{BB962C8B-B14F-4D97-AF65-F5344CB8AC3E}">
        <p14:creationId xmlns:p14="http://schemas.microsoft.com/office/powerpoint/2010/main" val="33271217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WordArt 6"/>
          <p:cNvSpPr>
            <a:spLocks noChangeArrowheads="1" noChangeShapeType="1" noTextEdit="1"/>
          </p:cNvSpPr>
          <p:nvPr/>
        </p:nvSpPr>
        <p:spPr bwMode="gray">
          <a:xfrm>
            <a:off x="3581400" y="3429000"/>
            <a:ext cx="4343400" cy="609600"/>
          </a:xfrm>
          <a:prstGeom prst="rect">
            <a:avLst/>
          </a:prstGeom>
        </p:spPr>
        <p:txBody>
          <a:bodyPr wrap="none" fromWordArt="1">
            <a:prstTxWarp prst="textDeflate">
              <a:avLst>
                <a:gd name="adj" fmla="val 0"/>
              </a:avLst>
            </a:prstTxWarp>
          </a:bodyPr>
          <a:lstStyle/>
          <a:p>
            <a:pPr algn="ctr"/>
            <a:r>
              <a:rPr lang="en-US" sz="1600" b="1" kern="10" smtClean="0">
                <a:ln w="28575">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latin typeface="Arial"/>
                <a:cs typeface="Arial"/>
              </a:rPr>
              <a:t>Cám ơn</a:t>
            </a:r>
            <a:endParaRPr lang="en-US" sz="1600" b="1" kern="10">
              <a:ln w="28575">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latin typeface="Arial"/>
              <a:cs typeface="Arial"/>
            </a:endParaRPr>
          </a:p>
        </p:txBody>
      </p:sp>
      <p:sp>
        <p:nvSpPr>
          <p:cNvPr id="3" name="Rectangle 2"/>
          <p:cNvSpPr/>
          <p:nvPr/>
        </p:nvSpPr>
        <p:spPr>
          <a:xfrm>
            <a:off x="457200" y="304800"/>
            <a:ext cx="1219200" cy="3429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đề tài</a:t>
            </a:r>
            <a:endParaRPr lang="en-US"/>
          </a:p>
        </p:txBody>
      </p:sp>
      <p:sp>
        <p:nvSpPr>
          <p:cNvPr id="3" name="Content Placeholder 2"/>
          <p:cNvSpPr>
            <a:spLocks noGrp="1"/>
          </p:cNvSpPr>
          <p:nvPr>
            <p:ph idx="1"/>
          </p:nvPr>
        </p:nvSpPr>
        <p:spPr/>
        <p:txBody>
          <a:bodyPr/>
          <a:lstStyle/>
          <a:p>
            <a:r>
              <a:rPr lang="en-US" smtClean="0"/>
              <a:t>Tỉ lệ dự án thành công của Agile so với Waterfall</a:t>
            </a:r>
          </a:p>
          <a:p>
            <a:endParaRPr lang="en-US"/>
          </a:p>
          <a:p>
            <a:endParaRPr lang="en-US" smtClean="0"/>
          </a:p>
          <a:p>
            <a:endParaRPr lang="en-US"/>
          </a:p>
          <a:p>
            <a:endParaRPr lang="en-US" smtClean="0"/>
          </a:p>
          <a:p>
            <a:endParaRPr lang="en-US"/>
          </a:p>
          <a:p>
            <a:endParaRPr lang="en-US" smtClean="0"/>
          </a:p>
          <a:p>
            <a:endParaRPr lang="en-US" smtClean="0"/>
          </a:p>
          <a:p>
            <a:r>
              <a:rPr lang="en-US" smtClean="0"/>
              <a:t>Agile đang được áp dụng rất lớn tại Việt Nam.</a:t>
            </a:r>
            <a:endParaRPr lang="en-US"/>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7781" y="2209800"/>
            <a:ext cx="7358619" cy="3095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514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t>Đặt ra vấn đề</a:t>
            </a:r>
          </a:p>
        </p:txBody>
      </p:sp>
      <p:sp>
        <p:nvSpPr>
          <p:cNvPr id="3" name="Content Placeholder 2"/>
          <p:cNvSpPr>
            <a:spLocks noGrp="1"/>
          </p:cNvSpPr>
          <p:nvPr>
            <p:ph idx="1"/>
          </p:nvPr>
        </p:nvSpPr>
        <p:spPr/>
        <p:txBody>
          <a:bodyPr/>
          <a:lstStyle/>
          <a:p>
            <a:r>
              <a:rPr lang="en-US" smtClean="0"/>
              <a:t>Việc áp dụng Agile thủ công gặp một số khó khăn</a:t>
            </a:r>
          </a:p>
          <a:p>
            <a:pPr lvl="1"/>
            <a:r>
              <a:rPr lang="en-US" smtClean="0"/>
              <a:t>Lưu trữ, tìm kiếm.</a:t>
            </a:r>
          </a:p>
          <a:p>
            <a:pPr lvl="1"/>
            <a:r>
              <a:rPr lang="en-US" smtClean="0"/>
              <a:t>Theo dõi, cập nhật tiến độ.</a:t>
            </a:r>
          </a:p>
          <a:p>
            <a:pPr lvl="1"/>
            <a:r>
              <a:rPr lang="en-US" smtClean="0"/>
              <a:t>Thống kê, báo cáo.</a:t>
            </a:r>
          </a:p>
          <a:p>
            <a:pPr lvl="1"/>
            <a:r>
              <a:rPr lang="en-US" smtClean="0"/>
              <a:t>Hạn chế về không gian.</a:t>
            </a:r>
          </a:p>
        </p:txBody>
      </p:sp>
    </p:spTree>
    <p:extLst>
      <p:ext uri="{BB962C8B-B14F-4D97-AF65-F5344CB8AC3E}">
        <p14:creationId xmlns:p14="http://schemas.microsoft.com/office/powerpoint/2010/main" val="2629352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tiêu của đề tài</a:t>
            </a:r>
            <a:endParaRPr lang="en-US"/>
          </a:p>
        </p:txBody>
      </p:sp>
      <p:sp>
        <p:nvSpPr>
          <p:cNvPr id="3" name="Content Placeholder 2"/>
          <p:cNvSpPr>
            <a:spLocks noGrp="1"/>
          </p:cNvSpPr>
          <p:nvPr>
            <p:ph idx="1"/>
          </p:nvPr>
        </p:nvSpPr>
        <p:spPr/>
        <p:txBody>
          <a:bodyPr/>
          <a:lstStyle/>
          <a:p>
            <a:r>
              <a:rPr lang="en-US" smtClean="0"/>
              <a:t>Nghiên cứu mô hình Agile và phương pháp Scrum.</a:t>
            </a:r>
          </a:p>
          <a:p>
            <a:r>
              <a:rPr lang="en-US" smtClean="0"/>
              <a:t>Xây dựng công cụ quản lí dự án theo phương pháp Scrum, hỗ trợ quản lí danh sách yêu cầu và quá trình thực hiện dự án.</a:t>
            </a:r>
            <a:endParaRPr lang="en-US"/>
          </a:p>
        </p:txBody>
      </p:sp>
    </p:spTree>
    <p:extLst>
      <p:ext uri="{BB962C8B-B14F-4D97-AF65-F5344CB8AC3E}">
        <p14:creationId xmlns:p14="http://schemas.microsoft.com/office/powerpoint/2010/main" val="3558705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Cơ sở lý </a:t>
            </a:r>
            <a:r>
              <a:rPr lang="en-US" smtClean="0"/>
              <a:t>thuyết (1/9)</a:t>
            </a:r>
            <a:endParaRPr lang="en-US"/>
          </a:p>
        </p:txBody>
      </p:sp>
      <p:sp>
        <p:nvSpPr>
          <p:cNvPr id="6" name="Content Placeholder 5"/>
          <p:cNvSpPr>
            <a:spLocks noGrp="1"/>
          </p:cNvSpPr>
          <p:nvPr>
            <p:ph idx="1"/>
          </p:nvPr>
        </p:nvSpPr>
        <p:spPr/>
        <p:txBody>
          <a:bodyPr/>
          <a:lstStyle/>
          <a:p>
            <a:r>
              <a:rPr lang="en-US" smtClean="0"/>
              <a:t>Agile </a:t>
            </a:r>
            <a:r>
              <a:rPr lang="vi-VN" smtClean="0"/>
              <a:t>là một triết lí cùng với nhóm </a:t>
            </a:r>
            <a:r>
              <a:rPr lang="vi-VN"/>
              <a:t>các phương pháp và phương pháp luận </a:t>
            </a:r>
            <a:r>
              <a:rPr lang="en-US" smtClean="0"/>
              <a:t>cho </a:t>
            </a:r>
            <a:r>
              <a:rPr lang="vi-VN" smtClean="0"/>
              <a:t>phát </a:t>
            </a:r>
            <a:r>
              <a:rPr lang="vi-VN"/>
              <a:t>triển phần mềm dựa trên các nguyên tắc phát triển phân đoạn lặp </a:t>
            </a:r>
            <a:r>
              <a:rPr lang="vi-VN" smtClean="0"/>
              <a:t>và </a:t>
            </a:r>
            <a:r>
              <a:rPr lang="vi-VN"/>
              <a:t>tăng </a:t>
            </a:r>
            <a:r>
              <a:rPr lang="vi-VN" smtClean="0"/>
              <a:t>trưởn</a:t>
            </a:r>
            <a:r>
              <a:rPr lang="en-US" smtClean="0"/>
              <a:t>g.</a:t>
            </a:r>
          </a:p>
          <a:p>
            <a:endParaRPr lang="en-US"/>
          </a:p>
        </p:txBody>
      </p:sp>
      <p:pic>
        <p:nvPicPr>
          <p:cNvPr id="1027" name="Picture 3" descr="C:\BitNami\wappstack-5.4.24-0\apache2\htdocs\Graduation Project\Báo cáo\Agile proce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192" y="3581400"/>
            <a:ext cx="7123113"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299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Cơ sở lý </a:t>
            </a:r>
            <a:r>
              <a:rPr lang="en-US" smtClean="0"/>
              <a:t>thuyết </a:t>
            </a:r>
            <a:r>
              <a:rPr lang="en-US" smtClean="0"/>
              <a:t>(</a:t>
            </a:r>
            <a:r>
              <a:rPr lang="en-US" smtClean="0"/>
              <a:t>2/9</a:t>
            </a:r>
            <a:r>
              <a:rPr lang="en-US" smtClean="0"/>
              <a:t>)</a:t>
            </a:r>
            <a:endParaRPr lang="en-US"/>
          </a:p>
        </p:txBody>
      </p:sp>
      <p:sp>
        <p:nvSpPr>
          <p:cNvPr id="7" name="Content Placeholder 6"/>
          <p:cNvSpPr>
            <a:spLocks noGrp="1"/>
          </p:cNvSpPr>
          <p:nvPr>
            <p:ph idx="1"/>
          </p:nvPr>
        </p:nvSpPr>
        <p:spPr/>
        <p:txBody>
          <a:bodyPr/>
          <a:lstStyle/>
          <a:p>
            <a:pPr lvl="0"/>
            <a:r>
              <a:rPr lang="en-US"/>
              <a:t>Tuyên ngôn Agile</a:t>
            </a:r>
            <a:endParaRPr lang="en-US" i="1" u="sng" smtClean="0"/>
          </a:p>
          <a:p>
            <a:pPr lvl="1"/>
            <a:r>
              <a:rPr lang="vi-VN" i="1" u="sng" smtClean="0"/>
              <a:t>Cá </a:t>
            </a:r>
            <a:r>
              <a:rPr lang="vi-VN" i="1" u="sng"/>
              <a:t>nhân và sự tương tác</a:t>
            </a:r>
            <a:r>
              <a:rPr lang="vi-VN"/>
              <a:t> hơn là quy trình và công cụ.</a:t>
            </a:r>
            <a:endParaRPr lang="en-US"/>
          </a:p>
          <a:p>
            <a:pPr lvl="1"/>
            <a:r>
              <a:rPr lang="vi-VN" i="1" u="sng"/>
              <a:t>Phần mềm chạy tốt</a:t>
            </a:r>
            <a:r>
              <a:rPr lang="vi-VN"/>
              <a:t> hơn là tài liệu đầy đủ.</a:t>
            </a:r>
            <a:endParaRPr lang="en-US"/>
          </a:p>
          <a:p>
            <a:pPr lvl="1"/>
            <a:r>
              <a:rPr lang="vi-VN" i="1" u="sng"/>
              <a:t>Cộng tác với khách hàng</a:t>
            </a:r>
            <a:r>
              <a:rPr lang="vi-VN" u="sng"/>
              <a:t> </a:t>
            </a:r>
            <a:r>
              <a:rPr lang="vi-VN"/>
              <a:t>hơn là đàm phán hợp đồng.</a:t>
            </a:r>
            <a:endParaRPr lang="en-US"/>
          </a:p>
          <a:p>
            <a:pPr lvl="1"/>
            <a:r>
              <a:rPr lang="vi-VN" i="1" u="sng"/>
              <a:t>Phản hồi với các thay đổi</a:t>
            </a:r>
            <a:r>
              <a:rPr lang="vi-VN"/>
              <a:t> hơn là bám sát kế hoạch</a:t>
            </a:r>
            <a:r>
              <a:rPr lang="vi-VN" smtClean="0"/>
              <a:t>.</a:t>
            </a:r>
            <a:endParaRPr lang="en-US" smtClean="0"/>
          </a:p>
        </p:txBody>
      </p:sp>
    </p:spTree>
    <p:extLst>
      <p:ext uri="{BB962C8B-B14F-4D97-AF65-F5344CB8AC3E}">
        <p14:creationId xmlns:p14="http://schemas.microsoft.com/office/powerpoint/2010/main" val="3448598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lý thuyết </a:t>
            </a:r>
            <a:r>
              <a:rPr lang="en-US" smtClean="0"/>
              <a:t>(3/9)</a:t>
            </a:r>
            <a:endParaRPr lang="en-US"/>
          </a:p>
        </p:txBody>
      </p:sp>
      <p:sp>
        <p:nvSpPr>
          <p:cNvPr id="3" name="Content Placeholder 2"/>
          <p:cNvSpPr>
            <a:spLocks noGrp="1"/>
          </p:cNvSpPr>
          <p:nvPr>
            <p:ph idx="1"/>
          </p:nvPr>
        </p:nvSpPr>
        <p:spPr/>
        <p:txBody>
          <a:bodyPr/>
          <a:lstStyle/>
          <a:p>
            <a:pPr>
              <a:lnSpc>
                <a:spcPct val="150000"/>
              </a:lnSpc>
            </a:pPr>
            <a:r>
              <a:rPr lang="en-US"/>
              <a:t>Các đặc trưng của Agile</a:t>
            </a:r>
          </a:p>
          <a:p>
            <a:pPr lvl="1"/>
            <a:r>
              <a:rPr lang="en-US" smtClean="0"/>
              <a:t>Tính lặp.</a:t>
            </a:r>
          </a:p>
          <a:p>
            <a:pPr lvl="1"/>
            <a:r>
              <a:rPr lang="en-US" smtClean="0"/>
              <a:t>Tính tăng và tiến hóa.</a:t>
            </a:r>
          </a:p>
          <a:p>
            <a:pPr lvl="1"/>
            <a:r>
              <a:rPr lang="en-US" smtClean="0"/>
              <a:t>Tính thích ứng.</a:t>
            </a:r>
          </a:p>
          <a:p>
            <a:pPr lvl="1"/>
            <a:r>
              <a:rPr lang="en-US" smtClean="0"/>
              <a:t>Nhóm tự tổ chức và liên chức năng.</a:t>
            </a:r>
          </a:p>
          <a:p>
            <a:pPr lvl="1"/>
            <a:r>
              <a:rPr lang="en-US" smtClean="0"/>
              <a:t>Quản lí tiến trình thực nghiệm.</a:t>
            </a:r>
          </a:p>
          <a:p>
            <a:pPr lvl="1"/>
            <a:r>
              <a:rPr lang="en-US" smtClean="0"/>
              <a:t>Đối thoại trực diện.</a:t>
            </a:r>
          </a:p>
          <a:p>
            <a:pPr lvl="1"/>
            <a:r>
              <a:rPr lang="en-US" smtClean="0"/>
              <a:t>Phát triển dựa trên giá trị.</a:t>
            </a:r>
            <a:endParaRPr lang="en-US"/>
          </a:p>
        </p:txBody>
      </p:sp>
    </p:spTree>
    <p:extLst>
      <p:ext uri="{BB962C8B-B14F-4D97-AF65-F5344CB8AC3E}">
        <p14:creationId xmlns:p14="http://schemas.microsoft.com/office/powerpoint/2010/main" val="1905888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lý thuyết </a:t>
            </a:r>
            <a:r>
              <a:rPr lang="en-US" smtClean="0"/>
              <a:t>(</a:t>
            </a:r>
            <a:r>
              <a:rPr lang="en-US" smtClean="0"/>
              <a:t>4/9</a:t>
            </a:r>
            <a:r>
              <a:rPr lang="en-US" smtClean="0"/>
              <a:t>)</a:t>
            </a:r>
            <a:endParaRPr lang="en-US"/>
          </a:p>
        </p:txBody>
      </p:sp>
      <p:sp>
        <p:nvSpPr>
          <p:cNvPr id="3" name="Content Placeholder 2"/>
          <p:cNvSpPr>
            <a:spLocks noGrp="1"/>
          </p:cNvSpPr>
          <p:nvPr>
            <p:ph idx="1"/>
          </p:nvPr>
        </p:nvSpPr>
        <p:spPr/>
        <p:txBody>
          <a:bodyPr/>
          <a:lstStyle/>
          <a:p>
            <a:r>
              <a:rPr lang="en-US" smtClean="0"/>
              <a:t>Phương pháp Scrum là phương pháp tuân theo mô hình Agile phổ biến nhất hiện nay</a:t>
            </a:r>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2819400"/>
            <a:ext cx="577215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2587086"/>
      </p:ext>
    </p:extLst>
  </p:cSld>
  <p:clrMapOvr>
    <a:masterClrMapping/>
  </p:clrMapOvr>
  <p:timing>
    <p:tnLst>
      <p:par>
        <p:cTn id="1" dur="indefinite" restart="never" nodeType="tmRoot"/>
      </p:par>
    </p:tnLst>
  </p:timing>
</p:sld>
</file>

<file path=ppt/theme/theme1.xml><?xml version="1.0" encoding="utf-8"?>
<a:theme xmlns:a="http://schemas.openxmlformats.org/drawingml/2006/main" name="cdb2004146l">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3">
          <a:schemeClr val="accent1"/>
        </a:lnRef>
        <a:fillRef idx="0">
          <a:schemeClr val="accent1"/>
        </a:fillRef>
        <a:effectRef idx="2">
          <a:schemeClr val="accent1"/>
        </a:effectRef>
        <a:fontRef idx="minor">
          <a:schemeClr val="tx1"/>
        </a:fontRef>
      </a:style>
    </a:lnDef>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cdb2004146l</Template>
  <TotalTime>1376</TotalTime>
  <Words>2219</Words>
  <Application>Microsoft Office PowerPoint</Application>
  <PresentationFormat>On-screen Show (4:3)</PresentationFormat>
  <Paragraphs>168</Paragraphs>
  <Slides>22</Slides>
  <Notes>10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cdb2004146l</vt:lpstr>
      <vt:lpstr>ĐẠI HỌC QUỐC GIA THÀNH PHỐ HỒ CHÍ MINH TRƯỜNG ĐẠI HỌC CÔNG NGHỆ THÔNG TIN KHOA CÔNG NGHỆ PHẦN MỀM</vt:lpstr>
      <vt:lpstr>Nội dung</vt:lpstr>
      <vt:lpstr>Giới thiệu đề tài</vt:lpstr>
      <vt:lpstr>Đặt ra vấn đề</vt:lpstr>
      <vt:lpstr>Mục tiêu của đề tài</vt:lpstr>
      <vt:lpstr>Cơ sở lý thuyết (1/9)</vt:lpstr>
      <vt:lpstr>Cơ sở lý thuyết (2/9)</vt:lpstr>
      <vt:lpstr>Cơ sở lý thuyết (3/9)</vt:lpstr>
      <vt:lpstr>Cơ sở lý thuyết (4/9)</vt:lpstr>
      <vt:lpstr>Cơ sở lý thuyết (5/9)</vt:lpstr>
      <vt:lpstr>Cơ sở lý thuyết (6/9)</vt:lpstr>
      <vt:lpstr>Cơ sở lý thuyết (7/9)</vt:lpstr>
      <vt:lpstr>Cơ sở lý thuyết (8/9)</vt:lpstr>
      <vt:lpstr>Cơ sở lý thuyết (9/9)</vt:lpstr>
      <vt:lpstr>Xây dựng công cụ (1/4)</vt:lpstr>
      <vt:lpstr>Xây dựng công cụ (2/4)</vt:lpstr>
      <vt:lpstr>Xây dựng công cụ (3/4)</vt:lpstr>
      <vt:lpstr>Xây dựng công cụ (4/4)</vt:lpstr>
      <vt:lpstr>PowerPoint Presentation</vt:lpstr>
      <vt:lpstr>Kết luận</vt:lpstr>
      <vt:lpstr>Tài liệu tham khảo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phamduong</dc:creator>
  <cp:lastModifiedBy>phamduong</cp:lastModifiedBy>
  <cp:revision>299</cp:revision>
  <dcterms:created xsi:type="dcterms:W3CDTF">2014-07-16T14:53:07Z</dcterms:created>
  <dcterms:modified xsi:type="dcterms:W3CDTF">2014-07-24T08:40:11Z</dcterms:modified>
</cp:coreProperties>
</file>