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7" r:id="rId3"/>
    <p:sldId id="290" r:id="rId4"/>
    <p:sldId id="291" r:id="rId5"/>
    <p:sldId id="292" r:id="rId6"/>
    <p:sldId id="293" r:id="rId7"/>
    <p:sldId id="294" r:id="rId8"/>
    <p:sldId id="307" r:id="rId9"/>
    <p:sldId id="308" r:id="rId10"/>
    <p:sldId id="312" r:id="rId11"/>
    <p:sldId id="311" r:id="rId12"/>
    <p:sldId id="296" r:id="rId13"/>
    <p:sldId id="297" r:id="rId14"/>
    <p:sldId id="298" r:id="rId15"/>
    <p:sldId id="314" r:id="rId16"/>
    <p:sldId id="299" r:id="rId17"/>
    <p:sldId id="300" r:id="rId18"/>
    <p:sldId id="302" r:id="rId19"/>
    <p:sldId id="301" r:id="rId20"/>
    <p:sldId id="313" r:id="rId21"/>
    <p:sldId id="303" r:id="rId22"/>
    <p:sldId id="276"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5868"/>
    <a:srgbClr val="5F5F5F"/>
    <a:srgbClr val="808080"/>
    <a:srgbClr val="6699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7" autoAdjust="0"/>
    <p:restoredTop sz="70107" autoAdjust="0"/>
  </p:normalViewPr>
  <p:slideViewPr>
    <p:cSldViewPr>
      <p:cViewPr>
        <p:scale>
          <a:sx n="75" d="100"/>
          <a:sy n="75" d="100"/>
        </p:scale>
        <p:origin x="-123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b="0" i="1" smtClean="0"/>
              <a:t>Tỉ</a:t>
            </a:r>
            <a:r>
              <a:rPr lang="en-US" sz="1600" b="0" i="1" baseline="0" smtClean="0"/>
              <a:t> lệ sử dụng các phương pháp Agile (nguồn VersionONe)</a:t>
            </a:r>
            <a:endParaRPr lang="en-US" sz="1600" b="0" i="1"/>
          </a:p>
        </c:rich>
      </c:tx>
      <c:layout/>
      <c:overlay val="0"/>
    </c:title>
    <c:autoTitleDeleted val="0"/>
    <c:plotArea>
      <c:layout>
        <c:manualLayout>
          <c:layoutTarget val="inner"/>
          <c:xMode val="edge"/>
          <c:yMode val="edge"/>
          <c:x val="8.5553424411692128E-2"/>
          <c:y val="6.8497980527245275E-2"/>
          <c:w val="0.90307681091145653"/>
          <c:h val="0.65106876640419953"/>
        </c:manualLayout>
      </c:layout>
      <c:barChart>
        <c:barDir val="col"/>
        <c:grouping val="stacked"/>
        <c:varyColors val="0"/>
        <c:ser>
          <c:idx val="0"/>
          <c:order val="0"/>
          <c:tx>
            <c:strRef>
              <c:f>Sheet1!$B$1</c:f>
              <c:strCache>
                <c:ptCount val="1"/>
                <c:pt idx="0">
                  <c:v>Series 1</c:v>
                </c:pt>
              </c:strCache>
            </c:strRef>
          </c:tx>
          <c:invertIfNegative val="0"/>
          <c:cat>
            <c:strRef>
              <c:f>Sheet1!$A$2:$A$13</c:f>
              <c:strCache>
                <c:ptCount val="12"/>
                <c:pt idx="0">
                  <c:v>DSDM / Atern</c:v>
                </c:pt>
                <c:pt idx="1">
                  <c:v>Agile Modeling</c:v>
                </c:pt>
                <c:pt idx="2">
                  <c:v>Agile Unified Process</c:v>
                </c:pt>
                <c:pt idx="3">
                  <c:v>Xp</c:v>
                </c:pt>
                <c:pt idx="4">
                  <c:v>Other</c:v>
                </c:pt>
                <c:pt idx="5">
                  <c:v>FDD</c:v>
                </c:pt>
                <c:pt idx="6">
                  <c:v>Lean</c:v>
                </c:pt>
                <c:pt idx="7">
                  <c:v>Kanban</c:v>
                </c:pt>
                <c:pt idx="8">
                  <c:v>Scrumban</c:v>
                </c:pt>
                <c:pt idx="9">
                  <c:v>Custom Hybrid</c:v>
                </c:pt>
                <c:pt idx="10">
                  <c:v>Scrum/XP Hybrid</c:v>
                </c:pt>
                <c:pt idx="11">
                  <c:v>Scrum</c:v>
                </c:pt>
              </c:strCache>
            </c:strRef>
          </c:cat>
          <c:val>
            <c:numRef>
              <c:f>Sheet1!$B$2:$B$13</c:f>
              <c:numCache>
                <c:formatCode>General</c:formatCode>
                <c:ptCount val="12"/>
                <c:pt idx="0">
                  <c:v>1</c:v>
                </c:pt>
                <c:pt idx="1">
                  <c:v>1</c:v>
                </c:pt>
                <c:pt idx="2">
                  <c:v>1</c:v>
                </c:pt>
                <c:pt idx="3">
                  <c:v>1</c:v>
                </c:pt>
                <c:pt idx="4">
                  <c:v>2</c:v>
                </c:pt>
                <c:pt idx="5">
                  <c:v>2</c:v>
                </c:pt>
                <c:pt idx="6">
                  <c:v>3</c:v>
                </c:pt>
                <c:pt idx="7">
                  <c:v>5</c:v>
                </c:pt>
                <c:pt idx="8">
                  <c:v>7</c:v>
                </c:pt>
                <c:pt idx="9">
                  <c:v>10</c:v>
                </c:pt>
                <c:pt idx="10">
                  <c:v>11</c:v>
                </c:pt>
                <c:pt idx="11">
                  <c:v>55</c:v>
                </c:pt>
              </c:numCache>
            </c:numRef>
          </c:val>
        </c:ser>
        <c:dLbls>
          <c:dLblPos val="ctr"/>
          <c:showLegendKey val="0"/>
          <c:showVal val="1"/>
          <c:showCatName val="0"/>
          <c:showSerName val="0"/>
          <c:showPercent val="0"/>
          <c:showBubbleSize val="0"/>
        </c:dLbls>
        <c:gapWidth val="150"/>
        <c:overlap val="100"/>
        <c:axId val="38025856"/>
        <c:axId val="38039936"/>
      </c:barChart>
      <c:catAx>
        <c:axId val="38025856"/>
        <c:scaling>
          <c:orientation val="minMax"/>
        </c:scaling>
        <c:delete val="0"/>
        <c:axPos val="b"/>
        <c:majorTickMark val="out"/>
        <c:minorTickMark val="none"/>
        <c:tickLblPos val="nextTo"/>
        <c:txPr>
          <a:bodyPr/>
          <a:lstStyle/>
          <a:p>
            <a:pPr>
              <a:defRPr sz="1400"/>
            </a:pPr>
            <a:endParaRPr lang="en-US"/>
          </a:p>
        </c:txPr>
        <c:crossAx val="38039936"/>
        <c:crosses val="autoZero"/>
        <c:auto val="1"/>
        <c:lblAlgn val="ctr"/>
        <c:lblOffset val="100"/>
        <c:noMultiLvlLbl val="0"/>
      </c:catAx>
      <c:valAx>
        <c:axId val="38039936"/>
        <c:scaling>
          <c:orientation val="minMax"/>
        </c:scaling>
        <c:delete val="0"/>
        <c:axPos val="l"/>
        <c:majorGridlines/>
        <c:numFmt formatCode="General" sourceLinked="1"/>
        <c:majorTickMark val="out"/>
        <c:minorTickMark val="none"/>
        <c:tickLblPos val="nextTo"/>
        <c:crossAx val="380258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5526AE-4332-4021-B3BD-839DDB6D5677}" type="doc">
      <dgm:prSet loTypeId="urn:microsoft.com/office/officeart/2005/8/layout/process2" loCatId="process" qsTypeId="urn:microsoft.com/office/officeart/2005/8/quickstyle/simple4" qsCatId="simple" csTypeId="urn:microsoft.com/office/officeart/2005/8/colors/accent0_3" csCatId="mainScheme" phldr="1"/>
      <dgm:spPr/>
    </dgm:pt>
    <dgm:pt modelId="{A49FDC4B-360B-4C93-9F6A-2CAFEDD5C1B9}">
      <dgm:prSet phldrT="[Text]"/>
      <dgm:spPr/>
      <dgm:t>
        <a:bodyPr/>
        <a:lstStyle/>
        <a:p>
          <a:r>
            <a:rPr lang="en-US" smtClean="0"/>
            <a:t>Phân tích yêu cầu</a:t>
          </a:r>
          <a:endParaRPr lang="en-US"/>
        </a:p>
      </dgm:t>
    </dgm:pt>
    <dgm:pt modelId="{A8028FD1-08ED-4B6A-907E-098E03D6094E}" type="parTrans" cxnId="{614362D5-7A39-4B15-AFE7-14CCA98C5221}">
      <dgm:prSet/>
      <dgm:spPr/>
      <dgm:t>
        <a:bodyPr/>
        <a:lstStyle/>
        <a:p>
          <a:endParaRPr lang="en-US"/>
        </a:p>
      </dgm:t>
    </dgm:pt>
    <dgm:pt modelId="{43ECD74D-3C87-48EE-856B-EB68BC5B4768}" type="sibTrans" cxnId="{614362D5-7A39-4B15-AFE7-14CCA98C5221}">
      <dgm:prSet/>
      <dgm:spPr/>
      <dgm:t>
        <a:bodyPr/>
        <a:lstStyle/>
        <a:p>
          <a:endParaRPr lang="en-US"/>
        </a:p>
      </dgm:t>
    </dgm:pt>
    <dgm:pt modelId="{188294A5-30AD-4D12-9F5D-13E9B85E6187}">
      <dgm:prSet phldrT="[Text]"/>
      <dgm:spPr/>
      <dgm:t>
        <a:bodyPr/>
        <a:lstStyle/>
        <a:p>
          <a:r>
            <a:rPr lang="en-US" smtClean="0"/>
            <a:t>Thiết kế</a:t>
          </a:r>
          <a:endParaRPr lang="en-US"/>
        </a:p>
      </dgm:t>
    </dgm:pt>
    <dgm:pt modelId="{B61F2DF9-632F-43A0-9C72-6C82C3AF0818}" type="parTrans" cxnId="{DA667B16-946E-45C8-8F21-C58D6292E16E}">
      <dgm:prSet/>
      <dgm:spPr/>
      <dgm:t>
        <a:bodyPr/>
        <a:lstStyle/>
        <a:p>
          <a:endParaRPr lang="en-US"/>
        </a:p>
      </dgm:t>
    </dgm:pt>
    <dgm:pt modelId="{90645A66-FFC6-47E3-9DFC-92839B942614}" type="sibTrans" cxnId="{DA667B16-946E-45C8-8F21-C58D6292E16E}">
      <dgm:prSet/>
      <dgm:spPr/>
      <dgm:t>
        <a:bodyPr/>
        <a:lstStyle/>
        <a:p>
          <a:endParaRPr lang="en-US"/>
        </a:p>
      </dgm:t>
    </dgm:pt>
    <dgm:pt modelId="{8443069E-FF64-4410-9231-A399A2F00E2C}">
      <dgm:prSet phldrT="[Text]"/>
      <dgm:spPr/>
      <dgm:t>
        <a:bodyPr/>
        <a:lstStyle/>
        <a:p>
          <a:r>
            <a:rPr lang="en-US" smtClean="0"/>
            <a:t>Xây dựng</a:t>
          </a:r>
          <a:endParaRPr lang="en-US"/>
        </a:p>
      </dgm:t>
    </dgm:pt>
    <dgm:pt modelId="{53A75BE6-1AEA-4A60-9AC7-36A98DDBC25C}" type="parTrans" cxnId="{E595CCB8-1278-4E17-BA95-0B54FB6D8098}">
      <dgm:prSet/>
      <dgm:spPr/>
      <dgm:t>
        <a:bodyPr/>
        <a:lstStyle/>
        <a:p>
          <a:endParaRPr lang="en-US"/>
        </a:p>
      </dgm:t>
    </dgm:pt>
    <dgm:pt modelId="{7C5A7567-6254-4D8A-83A9-732E38B48E39}" type="sibTrans" cxnId="{E595CCB8-1278-4E17-BA95-0B54FB6D8098}">
      <dgm:prSet/>
      <dgm:spPr/>
      <dgm:t>
        <a:bodyPr/>
        <a:lstStyle/>
        <a:p>
          <a:endParaRPr lang="en-US"/>
        </a:p>
      </dgm:t>
    </dgm:pt>
    <dgm:pt modelId="{073EB117-37E9-4169-BFFD-9523E3693A87}">
      <dgm:prSet phldrT="[Text]"/>
      <dgm:spPr/>
      <dgm:t>
        <a:bodyPr/>
        <a:lstStyle/>
        <a:p>
          <a:r>
            <a:rPr lang="en-US" smtClean="0"/>
            <a:t>Kiểm thử</a:t>
          </a:r>
          <a:endParaRPr lang="en-US"/>
        </a:p>
      </dgm:t>
    </dgm:pt>
    <dgm:pt modelId="{AC84395C-DD77-4AE3-BD6F-828CA8C3B702}" type="parTrans" cxnId="{C8724705-9236-4392-9D7D-CB7E791F2934}">
      <dgm:prSet/>
      <dgm:spPr/>
      <dgm:t>
        <a:bodyPr/>
        <a:lstStyle/>
        <a:p>
          <a:endParaRPr lang="en-US"/>
        </a:p>
      </dgm:t>
    </dgm:pt>
    <dgm:pt modelId="{69CC8581-C896-4276-8F9D-6D21B88D7730}" type="sibTrans" cxnId="{C8724705-9236-4392-9D7D-CB7E791F2934}">
      <dgm:prSet/>
      <dgm:spPr/>
      <dgm:t>
        <a:bodyPr/>
        <a:lstStyle/>
        <a:p>
          <a:endParaRPr lang="en-US"/>
        </a:p>
      </dgm:t>
    </dgm:pt>
    <dgm:pt modelId="{228825FB-4451-40D0-988F-B48D744EE79B}">
      <dgm:prSet phldrT="[Text]"/>
      <dgm:spPr/>
      <dgm:t>
        <a:bodyPr/>
        <a:lstStyle/>
        <a:p>
          <a:r>
            <a:rPr lang="en-US" smtClean="0"/>
            <a:t>Chuyển giao, bảo trì</a:t>
          </a:r>
          <a:endParaRPr lang="en-US"/>
        </a:p>
      </dgm:t>
    </dgm:pt>
    <dgm:pt modelId="{8A61449A-5E7F-46C6-8392-4C5D8200E525}" type="parTrans" cxnId="{54595070-D480-4805-8C6B-88C1F9C8A9DE}">
      <dgm:prSet/>
      <dgm:spPr/>
      <dgm:t>
        <a:bodyPr/>
        <a:lstStyle/>
        <a:p>
          <a:endParaRPr lang="en-US"/>
        </a:p>
      </dgm:t>
    </dgm:pt>
    <dgm:pt modelId="{3D010CBF-24BE-4F17-9238-107CD5118697}" type="sibTrans" cxnId="{54595070-D480-4805-8C6B-88C1F9C8A9DE}">
      <dgm:prSet/>
      <dgm:spPr/>
      <dgm:t>
        <a:bodyPr/>
        <a:lstStyle/>
        <a:p>
          <a:endParaRPr lang="en-US"/>
        </a:p>
      </dgm:t>
    </dgm:pt>
    <dgm:pt modelId="{547159C2-A8E2-46D6-939A-C401343E602C}" type="pres">
      <dgm:prSet presAssocID="{FB5526AE-4332-4021-B3BD-839DDB6D5677}" presName="linearFlow" presStyleCnt="0">
        <dgm:presLayoutVars>
          <dgm:resizeHandles val="exact"/>
        </dgm:presLayoutVars>
      </dgm:prSet>
      <dgm:spPr/>
    </dgm:pt>
    <dgm:pt modelId="{33A379F6-6370-4A4C-9116-8A564946EE40}" type="pres">
      <dgm:prSet presAssocID="{A49FDC4B-360B-4C93-9F6A-2CAFEDD5C1B9}" presName="node" presStyleLbl="node1" presStyleIdx="0" presStyleCnt="5" custScaleX="115441">
        <dgm:presLayoutVars>
          <dgm:bulletEnabled val="1"/>
        </dgm:presLayoutVars>
      </dgm:prSet>
      <dgm:spPr/>
      <dgm:t>
        <a:bodyPr/>
        <a:lstStyle/>
        <a:p>
          <a:endParaRPr lang="en-US"/>
        </a:p>
      </dgm:t>
    </dgm:pt>
    <dgm:pt modelId="{757ECB97-3E40-4F4B-9AEE-267B7E4C1329}" type="pres">
      <dgm:prSet presAssocID="{43ECD74D-3C87-48EE-856B-EB68BC5B4768}" presName="sibTrans" presStyleLbl="sibTrans2D1" presStyleIdx="0" presStyleCnt="4"/>
      <dgm:spPr/>
      <dgm:t>
        <a:bodyPr/>
        <a:lstStyle/>
        <a:p>
          <a:endParaRPr lang="en-US"/>
        </a:p>
      </dgm:t>
    </dgm:pt>
    <dgm:pt modelId="{82B815DD-75BE-4E19-8AD5-0253C98E46D9}" type="pres">
      <dgm:prSet presAssocID="{43ECD74D-3C87-48EE-856B-EB68BC5B4768}" presName="connectorText" presStyleLbl="sibTrans2D1" presStyleIdx="0" presStyleCnt="4"/>
      <dgm:spPr/>
      <dgm:t>
        <a:bodyPr/>
        <a:lstStyle/>
        <a:p>
          <a:endParaRPr lang="en-US"/>
        </a:p>
      </dgm:t>
    </dgm:pt>
    <dgm:pt modelId="{3E1E30EC-8CC2-46BA-8A58-925E4FC3FDE4}" type="pres">
      <dgm:prSet presAssocID="{188294A5-30AD-4D12-9F5D-13E9B85E6187}" presName="node" presStyleLbl="node1" presStyleIdx="1" presStyleCnt="5" custScaleX="115441">
        <dgm:presLayoutVars>
          <dgm:bulletEnabled val="1"/>
        </dgm:presLayoutVars>
      </dgm:prSet>
      <dgm:spPr/>
      <dgm:t>
        <a:bodyPr/>
        <a:lstStyle/>
        <a:p>
          <a:endParaRPr lang="en-US"/>
        </a:p>
      </dgm:t>
    </dgm:pt>
    <dgm:pt modelId="{94534894-CCC5-4EC0-9C1F-63824F8376D9}" type="pres">
      <dgm:prSet presAssocID="{90645A66-FFC6-47E3-9DFC-92839B942614}" presName="sibTrans" presStyleLbl="sibTrans2D1" presStyleIdx="1" presStyleCnt="4"/>
      <dgm:spPr/>
      <dgm:t>
        <a:bodyPr/>
        <a:lstStyle/>
        <a:p>
          <a:endParaRPr lang="en-US"/>
        </a:p>
      </dgm:t>
    </dgm:pt>
    <dgm:pt modelId="{80E8F49B-3BA2-4080-9FD0-A934592EE26E}" type="pres">
      <dgm:prSet presAssocID="{90645A66-FFC6-47E3-9DFC-92839B942614}" presName="connectorText" presStyleLbl="sibTrans2D1" presStyleIdx="1" presStyleCnt="4"/>
      <dgm:spPr/>
      <dgm:t>
        <a:bodyPr/>
        <a:lstStyle/>
        <a:p>
          <a:endParaRPr lang="en-US"/>
        </a:p>
      </dgm:t>
    </dgm:pt>
    <dgm:pt modelId="{FE6AF4FD-9D3F-4427-A8BC-69FB9368681F}" type="pres">
      <dgm:prSet presAssocID="{8443069E-FF64-4410-9231-A399A2F00E2C}" presName="node" presStyleLbl="node1" presStyleIdx="2" presStyleCnt="5" custScaleX="115441">
        <dgm:presLayoutVars>
          <dgm:bulletEnabled val="1"/>
        </dgm:presLayoutVars>
      </dgm:prSet>
      <dgm:spPr/>
      <dgm:t>
        <a:bodyPr/>
        <a:lstStyle/>
        <a:p>
          <a:endParaRPr lang="en-US"/>
        </a:p>
      </dgm:t>
    </dgm:pt>
    <dgm:pt modelId="{38E6496C-7A0E-4F40-8A4B-9632295D5072}" type="pres">
      <dgm:prSet presAssocID="{7C5A7567-6254-4D8A-83A9-732E38B48E39}" presName="sibTrans" presStyleLbl="sibTrans2D1" presStyleIdx="2" presStyleCnt="4"/>
      <dgm:spPr/>
      <dgm:t>
        <a:bodyPr/>
        <a:lstStyle/>
        <a:p>
          <a:endParaRPr lang="en-US"/>
        </a:p>
      </dgm:t>
    </dgm:pt>
    <dgm:pt modelId="{2FE1C788-86FE-41A5-BDDF-3812164F3521}" type="pres">
      <dgm:prSet presAssocID="{7C5A7567-6254-4D8A-83A9-732E38B48E39}" presName="connectorText" presStyleLbl="sibTrans2D1" presStyleIdx="2" presStyleCnt="4"/>
      <dgm:spPr/>
      <dgm:t>
        <a:bodyPr/>
        <a:lstStyle/>
        <a:p>
          <a:endParaRPr lang="en-US"/>
        </a:p>
      </dgm:t>
    </dgm:pt>
    <dgm:pt modelId="{F5E42E3B-2782-4352-AE0C-5991298BA5DB}" type="pres">
      <dgm:prSet presAssocID="{073EB117-37E9-4169-BFFD-9523E3693A87}" presName="node" presStyleLbl="node1" presStyleIdx="3" presStyleCnt="5" custScaleX="115441">
        <dgm:presLayoutVars>
          <dgm:bulletEnabled val="1"/>
        </dgm:presLayoutVars>
      </dgm:prSet>
      <dgm:spPr/>
      <dgm:t>
        <a:bodyPr/>
        <a:lstStyle/>
        <a:p>
          <a:endParaRPr lang="en-US"/>
        </a:p>
      </dgm:t>
    </dgm:pt>
    <dgm:pt modelId="{6BB839B3-1D90-43E2-8FAC-2EABF7757485}" type="pres">
      <dgm:prSet presAssocID="{69CC8581-C896-4276-8F9D-6D21B88D7730}" presName="sibTrans" presStyleLbl="sibTrans2D1" presStyleIdx="3" presStyleCnt="4"/>
      <dgm:spPr/>
      <dgm:t>
        <a:bodyPr/>
        <a:lstStyle/>
        <a:p>
          <a:endParaRPr lang="en-US"/>
        </a:p>
      </dgm:t>
    </dgm:pt>
    <dgm:pt modelId="{14FFC93B-CDE4-4B8B-8BAB-544266C1BC60}" type="pres">
      <dgm:prSet presAssocID="{69CC8581-C896-4276-8F9D-6D21B88D7730}" presName="connectorText" presStyleLbl="sibTrans2D1" presStyleIdx="3" presStyleCnt="4"/>
      <dgm:spPr/>
      <dgm:t>
        <a:bodyPr/>
        <a:lstStyle/>
        <a:p>
          <a:endParaRPr lang="en-US"/>
        </a:p>
      </dgm:t>
    </dgm:pt>
    <dgm:pt modelId="{1993C5D6-B918-4E8B-8E2B-6C1DC7671DEA}" type="pres">
      <dgm:prSet presAssocID="{228825FB-4451-40D0-988F-B48D744EE79B}" presName="node" presStyleLbl="node1" presStyleIdx="4" presStyleCnt="5" custScaleX="115441">
        <dgm:presLayoutVars>
          <dgm:bulletEnabled val="1"/>
        </dgm:presLayoutVars>
      </dgm:prSet>
      <dgm:spPr/>
      <dgm:t>
        <a:bodyPr/>
        <a:lstStyle/>
        <a:p>
          <a:endParaRPr lang="en-US"/>
        </a:p>
      </dgm:t>
    </dgm:pt>
  </dgm:ptLst>
  <dgm:cxnLst>
    <dgm:cxn modelId="{44470D48-7A09-4FB9-9378-63DFA8EE760A}" type="presOf" srcId="{43ECD74D-3C87-48EE-856B-EB68BC5B4768}" destId="{757ECB97-3E40-4F4B-9AEE-267B7E4C1329}" srcOrd="0" destOrd="0" presId="urn:microsoft.com/office/officeart/2005/8/layout/process2"/>
    <dgm:cxn modelId="{112AE9B1-D005-45FC-A8E4-75848AB6848E}" type="presOf" srcId="{8443069E-FF64-4410-9231-A399A2F00E2C}" destId="{FE6AF4FD-9D3F-4427-A8BC-69FB9368681F}" srcOrd="0" destOrd="0" presId="urn:microsoft.com/office/officeart/2005/8/layout/process2"/>
    <dgm:cxn modelId="{E595CCB8-1278-4E17-BA95-0B54FB6D8098}" srcId="{FB5526AE-4332-4021-B3BD-839DDB6D5677}" destId="{8443069E-FF64-4410-9231-A399A2F00E2C}" srcOrd="2" destOrd="0" parTransId="{53A75BE6-1AEA-4A60-9AC7-36A98DDBC25C}" sibTransId="{7C5A7567-6254-4D8A-83A9-732E38B48E39}"/>
    <dgm:cxn modelId="{50190426-A488-46AB-94E6-8AACD32E19E5}" type="presOf" srcId="{7C5A7567-6254-4D8A-83A9-732E38B48E39}" destId="{2FE1C788-86FE-41A5-BDDF-3812164F3521}" srcOrd="1" destOrd="0" presId="urn:microsoft.com/office/officeart/2005/8/layout/process2"/>
    <dgm:cxn modelId="{C8724705-9236-4392-9D7D-CB7E791F2934}" srcId="{FB5526AE-4332-4021-B3BD-839DDB6D5677}" destId="{073EB117-37E9-4169-BFFD-9523E3693A87}" srcOrd="3" destOrd="0" parTransId="{AC84395C-DD77-4AE3-BD6F-828CA8C3B702}" sibTransId="{69CC8581-C896-4276-8F9D-6D21B88D7730}"/>
    <dgm:cxn modelId="{317B2E89-6933-4D27-AAD4-2FB31BBB07F7}" type="presOf" srcId="{228825FB-4451-40D0-988F-B48D744EE79B}" destId="{1993C5D6-B918-4E8B-8E2B-6C1DC7671DEA}" srcOrd="0" destOrd="0" presId="urn:microsoft.com/office/officeart/2005/8/layout/process2"/>
    <dgm:cxn modelId="{2314402B-CBD3-4FAA-A890-D582775A6D11}" type="presOf" srcId="{90645A66-FFC6-47E3-9DFC-92839B942614}" destId="{94534894-CCC5-4EC0-9C1F-63824F8376D9}" srcOrd="0" destOrd="0" presId="urn:microsoft.com/office/officeart/2005/8/layout/process2"/>
    <dgm:cxn modelId="{1EA0BFD9-3CE0-484F-93F3-E843FCF44853}" type="presOf" srcId="{A49FDC4B-360B-4C93-9F6A-2CAFEDD5C1B9}" destId="{33A379F6-6370-4A4C-9116-8A564946EE40}" srcOrd="0" destOrd="0" presId="urn:microsoft.com/office/officeart/2005/8/layout/process2"/>
    <dgm:cxn modelId="{3282CDB6-2E1C-4A39-9F60-4D668860F287}" type="presOf" srcId="{7C5A7567-6254-4D8A-83A9-732E38B48E39}" destId="{38E6496C-7A0E-4F40-8A4B-9632295D5072}" srcOrd="0" destOrd="0" presId="urn:microsoft.com/office/officeart/2005/8/layout/process2"/>
    <dgm:cxn modelId="{54595070-D480-4805-8C6B-88C1F9C8A9DE}" srcId="{FB5526AE-4332-4021-B3BD-839DDB6D5677}" destId="{228825FB-4451-40D0-988F-B48D744EE79B}" srcOrd="4" destOrd="0" parTransId="{8A61449A-5E7F-46C6-8392-4C5D8200E525}" sibTransId="{3D010CBF-24BE-4F17-9238-107CD5118697}"/>
    <dgm:cxn modelId="{CAB1F788-35D8-446F-826F-DC04824FADAD}" type="presOf" srcId="{FB5526AE-4332-4021-B3BD-839DDB6D5677}" destId="{547159C2-A8E2-46D6-939A-C401343E602C}" srcOrd="0" destOrd="0" presId="urn:microsoft.com/office/officeart/2005/8/layout/process2"/>
    <dgm:cxn modelId="{614362D5-7A39-4B15-AFE7-14CCA98C5221}" srcId="{FB5526AE-4332-4021-B3BD-839DDB6D5677}" destId="{A49FDC4B-360B-4C93-9F6A-2CAFEDD5C1B9}" srcOrd="0" destOrd="0" parTransId="{A8028FD1-08ED-4B6A-907E-098E03D6094E}" sibTransId="{43ECD74D-3C87-48EE-856B-EB68BC5B4768}"/>
    <dgm:cxn modelId="{6587AC50-EFEE-4D9E-9837-4AA15DC1B25D}" type="presOf" srcId="{69CC8581-C896-4276-8F9D-6D21B88D7730}" destId="{6BB839B3-1D90-43E2-8FAC-2EABF7757485}" srcOrd="0" destOrd="0" presId="urn:microsoft.com/office/officeart/2005/8/layout/process2"/>
    <dgm:cxn modelId="{E66A785E-6860-4545-9507-94EB4AB3241F}" type="presOf" srcId="{69CC8581-C896-4276-8F9D-6D21B88D7730}" destId="{14FFC93B-CDE4-4B8B-8BAB-544266C1BC60}" srcOrd="1" destOrd="0" presId="urn:microsoft.com/office/officeart/2005/8/layout/process2"/>
    <dgm:cxn modelId="{C1F62AC9-86E2-4BE3-A23E-DC5023579886}" type="presOf" srcId="{90645A66-FFC6-47E3-9DFC-92839B942614}" destId="{80E8F49B-3BA2-4080-9FD0-A934592EE26E}" srcOrd="1" destOrd="0" presId="urn:microsoft.com/office/officeart/2005/8/layout/process2"/>
    <dgm:cxn modelId="{DA667B16-946E-45C8-8F21-C58D6292E16E}" srcId="{FB5526AE-4332-4021-B3BD-839DDB6D5677}" destId="{188294A5-30AD-4D12-9F5D-13E9B85E6187}" srcOrd="1" destOrd="0" parTransId="{B61F2DF9-632F-43A0-9C72-6C82C3AF0818}" sibTransId="{90645A66-FFC6-47E3-9DFC-92839B942614}"/>
    <dgm:cxn modelId="{C25E9180-F533-4BA4-841F-08171AE1AB83}" type="presOf" srcId="{073EB117-37E9-4169-BFFD-9523E3693A87}" destId="{F5E42E3B-2782-4352-AE0C-5991298BA5DB}" srcOrd="0" destOrd="0" presId="urn:microsoft.com/office/officeart/2005/8/layout/process2"/>
    <dgm:cxn modelId="{75DA38AC-08AE-4B54-A102-6D2F35CE77DC}" type="presOf" srcId="{43ECD74D-3C87-48EE-856B-EB68BC5B4768}" destId="{82B815DD-75BE-4E19-8AD5-0253C98E46D9}" srcOrd="1" destOrd="0" presId="urn:microsoft.com/office/officeart/2005/8/layout/process2"/>
    <dgm:cxn modelId="{BCA82E13-6EC0-48B8-A009-743F929EEBE2}" type="presOf" srcId="{188294A5-30AD-4D12-9F5D-13E9B85E6187}" destId="{3E1E30EC-8CC2-46BA-8A58-925E4FC3FDE4}" srcOrd="0" destOrd="0" presId="urn:microsoft.com/office/officeart/2005/8/layout/process2"/>
    <dgm:cxn modelId="{CA97A98D-F089-46DA-8B29-1131CAB4F8B5}" type="presParOf" srcId="{547159C2-A8E2-46D6-939A-C401343E602C}" destId="{33A379F6-6370-4A4C-9116-8A564946EE40}" srcOrd="0" destOrd="0" presId="urn:microsoft.com/office/officeart/2005/8/layout/process2"/>
    <dgm:cxn modelId="{89282764-7D0E-4199-91AF-F11650E8B4A7}" type="presParOf" srcId="{547159C2-A8E2-46D6-939A-C401343E602C}" destId="{757ECB97-3E40-4F4B-9AEE-267B7E4C1329}" srcOrd="1" destOrd="0" presId="urn:microsoft.com/office/officeart/2005/8/layout/process2"/>
    <dgm:cxn modelId="{BC1A86EB-72FC-4C67-BCF7-A9CAA9513414}" type="presParOf" srcId="{757ECB97-3E40-4F4B-9AEE-267B7E4C1329}" destId="{82B815DD-75BE-4E19-8AD5-0253C98E46D9}" srcOrd="0" destOrd="0" presId="urn:microsoft.com/office/officeart/2005/8/layout/process2"/>
    <dgm:cxn modelId="{E1C90DB7-6867-45F8-8254-7057C72772B6}" type="presParOf" srcId="{547159C2-A8E2-46D6-939A-C401343E602C}" destId="{3E1E30EC-8CC2-46BA-8A58-925E4FC3FDE4}" srcOrd="2" destOrd="0" presId="urn:microsoft.com/office/officeart/2005/8/layout/process2"/>
    <dgm:cxn modelId="{D457089E-6C69-4917-A8AF-CA1B52441035}" type="presParOf" srcId="{547159C2-A8E2-46D6-939A-C401343E602C}" destId="{94534894-CCC5-4EC0-9C1F-63824F8376D9}" srcOrd="3" destOrd="0" presId="urn:microsoft.com/office/officeart/2005/8/layout/process2"/>
    <dgm:cxn modelId="{D731DBA9-3BC4-4A80-9BF5-616456069011}" type="presParOf" srcId="{94534894-CCC5-4EC0-9C1F-63824F8376D9}" destId="{80E8F49B-3BA2-4080-9FD0-A934592EE26E}" srcOrd="0" destOrd="0" presId="urn:microsoft.com/office/officeart/2005/8/layout/process2"/>
    <dgm:cxn modelId="{F0EA7E1E-8FDD-43C6-AD12-BFD12608D7A9}" type="presParOf" srcId="{547159C2-A8E2-46D6-939A-C401343E602C}" destId="{FE6AF4FD-9D3F-4427-A8BC-69FB9368681F}" srcOrd="4" destOrd="0" presId="urn:microsoft.com/office/officeart/2005/8/layout/process2"/>
    <dgm:cxn modelId="{34C401D6-2388-429D-8DF8-9B2454563390}" type="presParOf" srcId="{547159C2-A8E2-46D6-939A-C401343E602C}" destId="{38E6496C-7A0E-4F40-8A4B-9632295D5072}" srcOrd="5" destOrd="0" presId="urn:microsoft.com/office/officeart/2005/8/layout/process2"/>
    <dgm:cxn modelId="{36D451F8-4F14-40A3-952D-E447B2E3D469}" type="presParOf" srcId="{38E6496C-7A0E-4F40-8A4B-9632295D5072}" destId="{2FE1C788-86FE-41A5-BDDF-3812164F3521}" srcOrd="0" destOrd="0" presId="urn:microsoft.com/office/officeart/2005/8/layout/process2"/>
    <dgm:cxn modelId="{773F20DF-99FC-493A-A7DE-81AA7B5A6004}" type="presParOf" srcId="{547159C2-A8E2-46D6-939A-C401343E602C}" destId="{F5E42E3B-2782-4352-AE0C-5991298BA5DB}" srcOrd="6" destOrd="0" presId="urn:microsoft.com/office/officeart/2005/8/layout/process2"/>
    <dgm:cxn modelId="{0D3B68C2-9484-497A-B395-13E5296A433D}" type="presParOf" srcId="{547159C2-A8E2-46D6-939A-C401343E602C}" destId="{6BB839B3-1D90-43E2-8FAC-2EABF7757485}" srcOrd="7" destOrd="0" presId="urn:microsoft.com/office/officeart/2005/8/layout/process2"/>
    <dgm:cxn modelId="{B1B2C4A3-B67A-49D6-BDB9-93E16F06E47B}" type="presParOf" srcId="{6BB839B3-1D90-43E2-8FAC-2EABF7757485}" destId="{14FFC93B-CDE4-4B8B-8BAB-544266C1BC60}" srcOrd="0" destOrd="0" presId="urn:microsoft.com/office/officeart/2005/8/layout/process2"/>
    <dgm:cxn modelId="{5C91F319-5BDC-4773-8C1A-DBEF4D574EE1}" type="presParOf" srcId="{547159C2-A8E2-46D6-939A-C401343E602C}" destId="{1993C5D6-B918-4E8B-8E2B-6C1DC7671DEA}" srcOrd="8"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731972-21F1-441C-96B2-815B21578881}" type="doc">
      <dgm:prSet loTypeId="urn:microsoft.com/office/officeart/2005/8/layout/cycle8" loCatId="cycle" qsTypeId="urn:microsoft.com/office/officeart/2005/8/quickstyle/simple1" qsCatId="simple" csTypeId="urn:microsoft.com/office/officeart/2005/8/colors/accent1_2" csCatId="accent1" phldr="1"/>
      <dgm:spPr/>
    </dgm:pt>
    <dgm:pt modelId="{6B8299B1-E023-42D6-9F85-D3D6C7CE68C9}">
      <dgm:prSet phldrT="[Text]"/>
      <dgm:spPr/>
      <dgm:t>
        <a:bodyPr/>
        <a:lstStyle/>
        <a:p>
          <a:r>
            <a:rPr lang="en-US" smtClean="0"/>
            <a:t>Thanh tra</a:t>
          </a:r>
          <a:endParaRPr lang="en-US"/>
        </a:p>
      </dgm:t>
    </dgm:pt>
    <dgm:pt modelId="{5342F43E-7BB7-49F9-92B6-3C898EDB44F0}" type="parTrans" cxnId="{5EFC1676-E075-4648-B39C-6904F66B84C7}">
      <dgm:prSet/>
      <dgm:spPr/>
      <dgm:t>
        <a:bodyPr/>
        <a:lstStyle/>
        <a:p>
          <a:endParaRPr lang="en-US"/>
        </a:p>
      </dgm:t>
    </dgm:pt>
    <dgm:pt modelId="{B008E8B2-244B-446D-A919-B019959915C1}" type="sibTrans" cxnId="{5EFC1676-E075-4648-B39C-6904F66B84C7}">
      <dgm:prSet/>
      <dgm:spPr/>
      <dgm:t>
        <a:bodyPr/>
        <a:lstStyle/>
        <a:p>
          <a:endParaRPr lang="en-US"/>
        </a:p>
      </dgm:t>
    </dgm:pt>
    <dgm:pt modelId="{8A9EAF60-C37A-4D55-ADF7-77C9102D92DE}">
      <dgm:prSet phldrT="[Text]"/>
      <dgm:spPr/>
      <dgm:t>
        <a:bodyPr/>
        <a:lstStyle/>
        <a:p>
          <a:r>
            <a:rPr lang="en-US" smtClean="0"/>
            <a:t>Thích nghi</a:t>
          </a:r>
          <a:endParaRPr lang="en-US"/>
        </a:p>
      </dgm:t>
    </dgm:pt>
    <dgm:pt modelId="{3492D8CB-AE18-455A-8FA9-04C0E4ADD582}" type="parTrans" cxnId="{537CA951-99C9-49E4-85C0-DBF27217E057}">
      <dgm:prSet/>
      <dgm:spPr/>
      <dgm:t>
        <a:bodyPr/>
        <a:lstStyle/>
        <a:p>
          <a:endParaRPr lang="en-US"/>
        </a:p>
      </dgm:t>
    </dgm:pt>
    <dgm:pt modelId="{3AE0D120-992C-4066-AF50-406A67AAF09D}" type="sibTrans" cxnId="{537CA951-99C9-49E4-85C0-DBF27217E057}">
      <dgm:prSet/>
      <dgm:spPr/>
      <dgm:t>
        <a:bodyPr/>
        <a:lstStyle/>
        <a:p>
          <a:endParaRPr lang="en-US"/>
        </a:p>
      </dgm:t>
    </dgm:pt>
    <dgm:pt modelId="{79D566C0-74FC-406B-8118-87DFA647AAF8}">
      <dgm:prSet phldrT="[Text]"/>
      <dgm:spPr/>
      <dgm:t>
        <a:bodyPr/>
        <a:lstStyle/>
        <a:p>
          <a:r>
            <a:rPr lang="en-US" smtClean="0"/>
            <a:t>Minh bạch</a:t>
          </a:r>
          <a:endParaRPr lang="en-US"/>
        </a:p>
      </dgm:t>
    </dgm:pt>
    <dgm:pt modelId="{B53F650D-A22F-4591-B4F5-EDD40ECA000B}" type="parTrans" cxnId="{B0A49349-D961-44FA-9419-FD0C35CEBB74}">
      <dgm:prSet/>
      <dgm:spPr/>
      <dgm:t>
        <a:bodyPr/>
        <a:lstStyle/>
        <a:p>
          <a:endParaRPr lang="en-US"/>
        </a:p>
      </dgm:t>
    </dgm:pt>
    <dgm:pt modelId="{69E7F9BE-CFB6-4917-A149-4C8492A019EC}" type="sibTrans" cxnId="{B0A49349-D961-44FA-9419-FD0C35CEBB74}">
      <dgm:prSet/>
      <dgm:spPr/>
      <dgm:t>
        <a:bodyPr/>
        <a:lstStyle/>
        <a:p>
          <a:endParaRPr lang="en-US"/>
        </a:p>
      </dgm:t>
    </dgm:pt>
    <dgm:pt modelId="{F17B3B8A-D968-4486-A428-D6E87F9499DD}" type="pres">
      <dgm:prSet presAssocID="{25731972-21F1-441C-96B2-815B21578881}" presName="compositeShape" presStyleCnt="0">
        <dgm:presLayoutVars>
          <dgm:chMax val="7"/>
          <dgm:dir/>
          <dgm:resizeHandles val="exact"/>
        </dgm:presLayoutVars>
      </dgm:prSet>
      <dgm:spPr/>
    </dgm:pt>
    <dgm:pt modelId="{D502F894-DBEB-4F09-AC59-F692D1772DAF}" type="pres">
      <dgm:prSet presAssocID="{25731972-21F1-441C-96B2-815B21578881}" presName="wedge1" presStyleLbl="node1" presStyleIdx="0" presStyleCnt="3"/>
      <dgm:spPr/>
    </dgm:pt>
    <dgm:pt modelId="{363570E6-5A15-4F46-BBF3-1A195DA25B5D}" type="pres">
      <dgm:prSet presAssocID="{25731972-21F1-441C-96B2-815B21578881}" presName="dummy1a" presStyleCnt="0"/>
      <dgm:spPr/>
    </dgm:pt>
    <dgm:pt modelId="{9AC4A4E7-A540-4A79-A55A-BDE1D3027758}" type="pres">
      <dgm:prSet presAssocID="{25731972-21F1-441C-96B2-815B21578881}" presName="dummy1b" presStyleCnt="0"/>
      <dgm:spPr/>
    </dgm:pt>
    <dgm:pt modelId="{E18EC4BE-18B4-4E64-A67B-BFD56450EB16}" type="pres">
      <dgm:prSet presAssocID="{25731972-21F1-441C-96B2-815B21578881}" presName="wedge1Tx" presStyleLbl="node1" presStyleIdx="0" presStyleCnt="3">
        <dgm:presLayoutVars>
          <dgm:chMax val="0"/>
          <dgm:chPref val="0"/>
          <dgm:bulletEnabled val="1"/>
        </dgm:presLayoutVars>
      </dgm:prSet>
      <dgm:spPr/>
    </dgm:pt>
    <dgm:pt modelId="{DCB50BAD-0CEC-47E8-89B3-2E80568CA41F}" type="pres">
      <dgm:prSet presAssocID="{25731972-21F1-441C-96B2-815B21578881}" presName="wedge2" presStyleLbl="node1" presStyleIdx="1" presStyleCnt="3"/>
      <dgm:spPr/>
      <dgm:t>
        <a:bodyPr/>
        <a:lstStyle/>
        <a:p>
          <a:endParaRPr lang="en-US"/>
        </a:p>
      </dgm:t>
    </dgm:pt>
    <dgm:pt modelId="{790870AF-E746-49A7-89A4-E73B5894B9A8}" type="pres">
      <dgm:prSet presAssocID="{25731972-21F1-441C-96B2-815B21578881}" presName="dummy2a" presStyleCnt="0"/>
      <dgm:spPr/>
    </dgm:pt>
    <dgm:pt modelId="{8D315037-12CE-4355-81CE-593C94615415}" type="pres">
      <dgm:prSet presAssocID="{25731972-21F1-441C-96B2-815B21578881}" presName="dummy2b" presStyleCnt="0"/>
      <dgm:spPr/>
    </dgm:pt>
    <dgm:pt modelId="{00A3A291-D9B2-4C07-8F0C-B527EA78058A}" type="pres">
      <dgm:prSet presAssocID="{25731972-21F1-441C-96B2-815B21578881}" presName="wedge2Tx" presStyleLbl="node1" presStyleIdx="1" presStyleCnt="3">
        <dgm:presLayoutVars>
          <dgm:chMax val="0"/>
          <dgm:chPref val="0"/>
          <dgm:bulletEnabled val="1"/>
        </dgm:presLayoutVars>
      </dgm:prSet>
      <dgm:spPr/>
      <dgm:t>
        <a:bodyPr/>
        <a:lstStyle/>
        <a:p>
          <a:endParaRPr lang="en-US"/>
        </a:p>
      </dgm:t>
    </dgm:pt>
    <dgm:pt modelId="{66B45954-DA2C-409E-AC59-F27E9432712A}" type="pres">
      <dgm:prSet presAssocID="{25731972-21F1-441C-96B2-815B21578881}" presName="wedge3" presStyleLbl="node1" presStyleIdx="2" presStyleCnt="3"/>
      <dgm:spPr/>
      <dgm:t>
        <a:bodyPr/>
        <a:lstStyle/>
        <a:p>
          <a:endParaRPr lang="en-US"/>
        </a:p>
      </dgm:t>
    </dgm:pt>
    <dgm:pt modelId="{87E721D4-9AFC-4E22-A902-1DE662D00242}" type="pres">
      <dgm:prSet presAssocID="{25731972-21F1-441C-96B2-815B21578881}" presName="dummy3a" presStyleCnt="0"/>
      <dgm:spPr/>
    </dgm:pt>
    <dgm:pt modelId="{7C3271AF-78EA-4060-841B-B6F6C9486033}" type="pres">
      <dgm:prSet presAssocID="{25731972-21F1-441C-96B2-815B21578881}" presName="dummy3b" presStyleCnt="0"/>
      <dgm:spPr/>
    </dgm:pt>
    <dgm:pt modelId="{41A44F56-A9D5-4324-A00A-A06BE6F37482}" type="pres">
      <dgm:prSet presAssocID="{25731972-21F1-441C-96B2-815B21578881}" presName="wedge3Tx" presStyleLbl="node1" presStyleIdx="2" presStyleCnt="3">
        <dgm:presLayoutVars>
          <dgm:chMax val="0"/>
          <dgm:chPref val="0"/>
          <dgm:bulletEnabled val="1"/>
        </dgm:presLayoutVars>
      </dgm:prSet>
      <dgm:spPr/>
      <dgm:t>
        <a:bodyPr/>
        <a:lstStyle/>
        <a:p>
          <a:endParaRPr lang="en-US"/>
        </a:p>
      </dgm:t>
    </dgm:pt>
    <dgm:pt modelId="{EC917D0B-5875-43D3-8819-CA9AA3F59712}" type="pres">
      <dgm:prSet presAssocID="{B008E8B2-244B-446D-A919-B019959915C1}" presName="arrowWedge1" presStyleLbl="fgSibTrans2D1" presStyleIdx="0" presStyleCnt="3"/>
      <dgm:spPr/>
    </dgm:pt>
    <dgm:pt modelId="{326B6E41-F0B3-49A8-A815-CE1FD1CA1EE9}" type="pres">
      <dgm:prSet presAssocID="{3AE0D120-992C-4066-AF50-406A67AAF09D}" presName="arrowWedge2" presStyleLbl="fgSibTrans2D1" presStyleIdx="1" presStyleCnt="3"/>
      <dgm:spPr/>
    </dgm:pt>
    <dgm:pt modelId="{29BAD554-9481-4B1A-9263-84116E1E2CC4}" type="pres">
      <dgm:prSet presAssocID="{69E7F9BE-CFB6-4917-A149-4C8492A019EC}" presName="arrowWedge3" presStyleLbl="fgSibTrans2D1" presStyleIdx="2" presStyleCnt="3"/>
      <dgm:spPr/>
    </dgm:pt>
  </dgm:ptLst>
  <dgm:cxnLst>
    <dgm:cxn modelId="{34853F29-6DE8-49E6-92BC-82B3C8A485B0}" type="presOf" srcId="{6B8299B1-E023-42D6-9F85-D3D6C7CE68C9}" destId="{D502F894-DBEB-4F09-AC59-F692D1772DAF}" srcOrd="0" destOrd="0" presId="urn:microsoft.com/office/officeart/2005/8/layout/cycle8"/>
    <dgm:cxn modelId="{B0A49349-D961-44FA-9419-FD0C35CEBB74}" srcId="{25731972-21F1-441C-96B2-815B21578881}" destId="{79D566C0-74FC-406B-8118-87DFA647AAF8}" srcOrd="2" destOrd="0" parTransId="{B53F650D-A22F-4591-B4F5-EDD40ECA000B}" sibTransId="{69E7F9BE-CFB6-4917-A149-4C8492A019EC}"/>
    <dgm:cxn modelId="{621305A6-B190-436E-8362-E8A6F6C8D4D4}" type="presOf" srcId="{6B8299B1-E023-42D6-9F85-D3D6C7CE68C9}" destId="{E18EC4BE-18B4-4E64-A67B-BFD56450EB16}" srcOrd="1" destOrd="0" presId="urn:microsoft.com/office/officeart/2005/8/layout/cycle8"/>
    <dgm:cxn modelId="{F84A6DA0-803B-4FDC-A0A8-974BC7175BAE}" type="presOf" srcId="{25731972-21F1-441C-96B2-815B21578881}" destId="{F17B3B8A-D968-4486-A428-D6E87F9499DD}" srcOrd="0" destOrd="0" presId="urn:microsoft.com/office/officeart/2005/8/layout/cycle8"/>
    <dgm:cxn modelId="{DDF294C2-3184-4D53-A34B-8CA3F6E0F4B9}" type="presOf" srcId="{8A9EAF60-C37A-4D55-ADF7-77C9102D92DE}" destId="{DCB50BAD-0CEC-47E8-89B3-2E80568CA41F}" srcOrd="0" destOrd="0" presId="urn:microsoft.com/office/officeart/2005/8/layout/cycle8"/>
    <dgm:cxn modelId="{5EFC1676-E075-4648-B39C-6904F66B84C7}" srcId="{25731972-21F1-441C-96B2-815B21578881}" destId="{6B8299B1-E023-42D6-9F85-D3D6C7CE68C9}" srcOrd="0" destOrd="0" parTransId="{5342F43E-7BB7-49F9-92B6-3C898EDB44F0}" sibTransId="{B008E8B2-244B-446D-A919-B019959915C1}"/>
    <dgm:cxn modelId="{537CA951-99C9-49E4-85C0-DBF27217E057}" srcId="{25731972-21F1-441C-96B2-815B21578881}" destId="{8A9EAF60-C37A-4D55-ADF7-77C9102D92DE}" srcOrd="1" destOrd="0" parTransId="{3492D8CB-AE18-455A-8FA9-04C0E4ADD582}" sibTransId="{3AE0D120-992C-4066-AF50-406A67AAF09D}"/>
    <dgm:cxn modelId="{AADD24E9-4984-4586-ADFA-77BFAEE6E79F}" type="presOf" srcId="{8A9EAF60-C37A-4D55-ADF7-77C9102D92DE}" destId="{00A3A291-D9B2-4C07-8F0C-B527EA78058A}" srcOrd="1" destOrd="0" presId="urn:microsoft.com/office/officeart/2005/8/layout/cycle8"/>
    <dgm:cxn modelId="{7253DD4D-6971-4ED5-9A9A-F23D35860618}" type="presOf" srcId="{79D566C0-74FC-406B-8118-87DFA647AAF8}" destId="{41A44F56-A9D5-4324-A00A-A06BE6F37482}" srcOrd="1" destOrd="0" presId="urn:microsoft.com/office/officeart/2005/8/layout/cycle8"/>
    <dgm:cxn modelId="{4245343C-AB38-4795-B244-2080CE2823C2}" type="presOf" srcId="{79D566C0-74FC-406B-8118-87DFA647AAF8}" destId="{66B45954-DA2C-409E-AC59-F27E9432712A}" srcOrd="0" destOrd="0" presId="urn:microsoft.com/office/officeart/2005/8/layout/cycle8"/>
    <dgm:cxn modelId="{85087117-F28D-4910-8F08-202DF7BCF489}" type="presParOf" srcId="{F17B3B8A-D968-4486-A428-D6E87F9499DD}" destId="{D502F894-DBEB-4F09-AC59-F692D1772DAF}" srcOrd="0" destOrd="0" presId="urn:microsoft.com/office/officeart/2005/8/layout/cycle8"/>
    <dgm:cxn modelId="{2C4C3F21-28C9-4E7E-A1C1-DBC5070A1493}" type="presParOf" srcId="{F17B3B8A-D968-4486-A428-D6E87F9499DD}" destId="{363570E6-5A15-4F46-BBF3-1A195DA25B5D}" srcOrd="1" destOrd="0" presId="urn:microsoft.com/office/officeart/2005/8/layout/cycle8"/>
    <dgm:cxn modelId="{D7357C0E-B943-4C60-A56E-90CFB3F9F9A9}" type="presParOf" srcId="{F17B3B8A-D968-4486-A428-D6E87F9499DD}" destId="{9AC4A4E7-A540-4A79-A55A-BDE1D3027758}" srcOrd="2" destOrd="0" presId="urn:microsoft.com/office/officeart/2005/8/layout/cycle8"/>
    <dgm:cxn modelId="{840D235E-B1BD-4429-A8F6-9887B3FC72C9}" type="presParOf" srcId="{F17B3B8A-D968-4486-A428-D6E87F9499DD}" destId="{E18EC4BE-18B4-4E64-A67B-BFD56450EB16}" srcOrd="3" destOrd="0" presId="urn:microsoft.com/office/officeart/2005/8/layout/cycle8"/>
    <dgm:cxn modelId="{000AB114-574D-4BEC-B972-8932CE3EB6C4}" type="presParOf" srcId="{F17B3B8A-D968-4486-A428-D6E87F9499DD}" destId="{DCB50BAD-0CEC-47E8-89B3-2E80568CA41F}" srcOrd="4" destOrd="0" presId="urn:microsoft.com/office/officeart/2005/8/layout/cycle8"/>
    <dgm:cxn modelId="{F14BA72B-CEE7-4F5D-9207-991A57E56BB7}" type="presParOf" srcId="{F17B3B8A-D968-4486-A428-D6E87F9499DD}" destId="{790870AF-E746-49A7-89A4-E73B5894B9A8}" srcOrd="5" destOrd="0" presId="urn:microsoft.com/office/officeart/2005/8/layout/cycle8"/>
    <dgm:cxn modelId="{161DC3CE-6929-4E3B-A642-6541D0FFB5AE}" type="presParOf" srcId="{F17B3B8A-D968-4486-A428-D6E87F9499DD}" destId="{8D315037-12CE-4355-81CE-593C94615415}" srcOrd="6" destOrd="0" presId="urn:microsoft.com/office/officeart/2005/8/layout/cycle8"/>
    <dgm:cxn modelId="{980CA8F1-E03F-4FEC-B0D2-45B23461DB9A}" type="presParOf" srcId="{F17B3B8A-D968-4486-A428-D6E87F9499DD}" destId="{00A3A291-D9B2-4C07-8F0C-B527EA78058A}" srcOrd="7" destOrd="0" presId="urn:microsoft.com/office/officeart/2005/8/layout/cycle8"/>
    <dgm:cxn modelId="{CE5268D0-1154-4BF1-9B2E-8D676F23CAA0}" type="presParOf" srcId="{F17B3B8A-D968-4486-A428-D6E87F9499DD}" destId="{66B45954-DA2C-409E-AC59-F27E9432712A}" srcOrd="8" destOrd="0" presId="urn:microsoft.com/office/officeart/2005/8/layout/cycle8"/>
    <dgm:cxn modelId="{5CD28D8E-CFD2-4E30-93ED-8794CAF4EF20}" type="presParOf" srcId="{F17B3B8A-D968-4486-A428-D6E87F9499DD}" destId="{87E721D4-9AFC-4E22-A902-1DE662D00242}" srcOrd="9" destOrd="0" presId="urn:microsoft.com/office/officeart/2005/8/layout/cycle8"/>
    <dgm:cxn modelId="{EF975E7D-82E8-4254-AA01-50B29457EF61}" type="presParOf" srcId="{F17B3B8A-D968-4486-A428-D6E87F9499DD}" destId="{7C3271AF-78EA-4060-841B-B6F6C9486033}" srcOrd="10" destOrd="0" presId="urn:microsoft.com/office/officeart/2005/8/layout/cycle8"/>
    <dgm:cxn modelId="{CBD39692-CD7E-4AE8-BC64-42B986378224}" type="presParOf" srcId="{F17B3B8A-D968-4486-A428-D6E87F9499DD}" destId="{41A44F56-A9D5-4324-A00A-A06BE6F37482}" srcOrd="11" destOrd="0" presId="urn:microsoft.com/office/officeart/2005/8/layout/cycle8"/>
    <dgm:cxn modelId="{748EDF78-1CE3-45DF-A7E8-FD00A765824E}" type="presParOf" srcId="{F17B3B8A-D968-4486-A428-D6E87F9499DD}" destId="{EC917D0B-5875-43D3-8819-CA9AA3F59712}" srcOrd="12" destOrd="0" presId="urn:microsoft.com/office/officeart/2005/8/layout/cycle8"/>
    <dgm:cxn modelId="{744385C7-D469-4F85-A71E-EB63E7BAAF20}" type="presParOf" srcId="{F17B3B8A-D968-4486-A428-D6E87F9499DD}" destId="{326B6E41-F0B3-49A8-A815-CE1FD1CA1EE9}" srcOrd="13" destOrd="0" presId="urn:microsoft.com/office/officeart/2005/8/layout/cycle8"/>
    <dgm:cxn modelId="{EA1BCFFE-45E4-4A97-9539-9657C6D56600}" type="presParOf" srcId="{F17B3B8A-D968-4486-A428-D6E87F9499DD}" destId="{29BAD554-9481-4B1A-9263-84116E1E2CC4}"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379F6-6370-4A4C-9116-8A564946EE40}">
      <dsp:nvSpPr>
        <dsp:cNvPr id="0" name=""/>
        <dsp:cNvSpPr/>
      </dsp:nvSpPr>
      <dsp:spPr>
        <a:xfrm>
          <a:off x="952505" y="511"/>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Phân tích yêu cầu</a:t>
          </a:r>
          <a:endParaRPr lang="en-US" sz="1700" kern="1200"/>
        </a:p>
      </dsp:txBody>
      <dsp:txXfrm>
        <a:off x="970036" y="18042"/>
        <a:ext cx="2708126" cy="563506"/>
      </dsp:txXfrm>
    </dsp:sp>
    <dsp:sp modelId="{757ECB97-3E40-4F4B-9AEE-267B7E4C1329}">
      <dsp:nvSpPr>
        <dsp:cNvPr id="0" name=""/>
        <dsp:cNvSpPr/>
      </dsp:nvSpPr>
      <dsp:spPr>
        <a:xfrm rot="5400000">
          <a:off x="2211868" y="614043"/>
          <a:ext cx="224463" cy="26935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2243294" y="636489"/>
        <a:ext cx="161613" cy="157124"/>
      </dsp:txXfrm>
    </dsp:sp>
    <dsp:sp modelId="{3E1E30EC-8CC2-46BA-8A58-925E4FC3FDE4}">
      <dsp:nvSpPr>
        <dsp:cNvPr id="0" name=""/>
        <dsp:cNvSpPr/>
      </dsp:nvSpPr>
      <dsp:spPr>
        <a:xfrm>
          <a:off x="952505" y="898363"/>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Thiết kế</a:t>
          </a:r>
          <a:endParaRPr lang="en-US" sz="1700" kern="1200"/>
        </a:p>
      </dsp:txBody>
      <dsp:txXfrm>
        <a:off x="970036" y="915894"/>
        <a:ext cx="2708126" cy="563506"/>
      </dsp:txXfrm>
    </dsp:sp>
    <dsp:sp modelId="{94534894-CCC5-4EC0-9C1F-63824F8376D9}">
      <dsp:nvSpPr>
        <dsp:cNvPr id="0" name=""/>
        <dsp:cNvSpPr/>
      </dsp:nvSpPr>
      <dsp:spPr>
        <a:xfrm rot="5400000">
          <a:off x="2211868" y="1511896"/>
          <a:ext cx="224463" cy="26935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2243294" y="1534342"/>
        <a:ext cx="161613" cy="157124"/>
      </dsp:txXfrm>
    </dsp:sp>
    <dsp:sp modelId="{FE6AF4FD-9D3F-4427-A8BC-69FB9368681F}">
      <dsp:nvSpPr>
        <dsp:cNvPr id="0" name=""/>
        <dsp:cNvSpPr/>
      </dsp:nvSpPr>
      <dsp:spPr>
        <a:xfrm>
          <a:off x="952505" y="1796215"/>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Xây dựng</a:t>
          </a:r>
          <a:endParaRPr lang="en-US" sz="1700" kern="1200"/>
        </a:p>
      </dsp:txBody>
      <dsp:txXfrm>
        <a:off x="970036" y="1813746"/>
        <a:ext cx="2708126" cy="563506"/>
      </dsp:txXfrm>
    </dsp:sp>
    <dsp:sp modelId="{38E6496C-7A0E-4F40-8A4B-9632295D5072}">
      <dsp:nvSpPr>
        <dsp:cNvPr id="0" name=""/>
        <dsp:cNvSpPr/>
      </dsp:nvSpPr>
      <dsp:spPr>
        <a:xfrm rot="5400000">
          <a:off x="2211868" y="2409748"/>
          <a:ext cx="224463" cy="26935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2243294" y="2432194"/>
        <a:ext cx="161613" cy="157124"/>
      </dsp:txXfrm>
    </dsp:sp>
    <dsp:sp modelId="{F5E42E3B-2782-4352-AE0C-5991298BA5DB}">
      <dsp:nvSpPr>
        <dsp:cNvPr id="0" name=""/>
        <dsp:cNvSpPr/>
      </dsp:nvSpPr>
      <dsp:spPr>
        <a:xfrm>
          <a:off x="952505" y="2694068"/>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Kiểm thử</a:t>
          </a:r>
          <a:endParaRPr lang="en-US" sz="1700" kern="1200"/>
        </a:p>
      </dsp:txBody>
      <dsp:txXfrm>
        <a:off x="970036" y="2711599"/>
        <a:ext cx="2708126" cy="563506"/>
      </dsp:txXfrm>
    </dsp:sp>
    <dsp:sp modelId="{6BB839B3-1D90-43E2-8FAC-2EABF7757485}">
      <dsp:nvSpPr>
        <dsp:cNvPr id="0" name=""/>
        <dsp:cNvSpPr/>
      </dsp:nvSpPr>
      <dsp:spPr>
        <a:xfrm rot="5400000">
          <a:off x="2211868" y="3307600"/>
          <a:ext cx="224463" cy="26935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2243294" y="3330046"/>
        <a:ext cx="161613" cy="157124"/>
      </dsp:txXfrm>
    </dsp:sp>
    <dsp:sp modelId="{1993C5D6-B918-4E8B-8E2B-6C1DC7671DEA}">
      <dsp:nvSpPr>
        <dsp:cNvPr id="0" name=""/>
        <dsp:cNvSpPr/>
      </dsp:nvSpPr>
      <dsp:spPr>
        <a:xfrm>
          <a:off x="952505" y="3591920"/>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Chuyển giao, bảo trì</a:t>
          </a:r>
          <a:endParaRPr lang="en-US" sz="1700" kern="1200"/>
        </a:p>
      </dsp:txBody>
      <dsp:txXfrm>
        <a:off x="970036" y="3609451"/>
        <a:ext cx="2708126" cy="563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2F894-DBEB-4F09-AC59-F692D1772DAF}">
      <dsp:nvSpPr>
        <dsp:cNvPr id="0" name=""/>
        <dsp:cNvSpPr/>
      </dsp:nvSpPr>
      <dsp:spPr>
        <a:xfrm>
          <a:off x="1756112" y="282320"/>
          <a:ext cx="3648456" cy="3648456"/>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Thanh tra</a:t>
          </a:r>
          <a:endParaRPr lang="en-US" sz="3000" kern="1200"/>
        </a:p>
      </dsp:txBody>
      <dsp:txXfrm>
        <a:off x="3678935" y="1055446"/>
        <a:ext cx="1303020" cy="1085850"/>
      </dsp:txXfrm>
    </dsp:sp>
    <dsp:sp modelId="{DCB50BAD-0CEC-47E8-89B3-2E80568CA41F}">
      <dsp:nvSpPr>
        <dsp:cNvPr id="0" name=""/>
        <dsp:cNvSpPr/>
      </dsp:nvSpPr>
      <dsp:spPr>
        <a:xfrm>
          <a:off x="1680971" y="412622"/>
          <a:ext cx="3648456" cy="3648456"/>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Thích nghi</a:t>
          </a:r>
          <a:endParaRPr lang="en-US" sz="3000" kern="1200"/>
        </a:p>
      </dsp:txBody>
      <dsp:txXfrm>
        <a:off x="2549651" y="2779776"/>
        <a:ext cx="1954530" cy="955548"/>
      </dsp:txXfrm>
    </dsp:sp>
    <dsp:sp modelId="{66B45954-DA2C-409E-AC59-F27E9432712A}">
      <dsp:nvSpPr>
        <dsp:cNvPr id="0" name=""/>
        <dsp:cNvSpPr/>
      </dsp:nvSpPr>
      <dsp:spPr>
        <a:xfrm>
          <a:off x="1605831" y="282320"/>
          <a:ext cx="3648456" cy="3648456"/>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Minh bạch</a:t>
          </a:r>
          <a:endParaRPr lang="en-US" sz="3000" kern="1200"/>
        </a:p>
      </dsp:txBody>
      <dsp:txXfrm>
        <a:off x="2028443" y="1055446"/>
        <a:ext cx="1303020" cy="1085850"/>
      </dsp:txXfrm>
    </dsp:sp>
    <dsp:sp modelId="{EC917D0B-5875-43D3-8819-CA9AA3F59712}">
      <dsp:nvSpPr>
        <dsp:cNvPr id="0" name=""/>
        <dsp:cNvSpPr/>
      </dsp:nvSpPr>
      <dsp:spPr>
        <a:xfrm>
          <a:off x="1530557" y="56464"/>
          <a:ext cx="4100169" cy="4100169"/>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6B6E41-F0B3-49A8-A815-CE1FD1CA1EE9}">
      <dsp:nvSpPr>
        <dsp:cNvPr id="0" name=""/>
        <dsp:cNvSpPr/>
      </dsp:nvSpPr>
      <dsp:spPr>
        <a:xfrm>
          <a:off x="1455115" y="186535"/>
          <a:ext cx="4100169" cy="4100169"/>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BAD554-9481-4B1A-9263-84116E1E2CC4}">
      <dsp:nvSpPr>
        <dsp:cNvPr id="0" name=""/>
        <dsp:cNvSpPr/>
      </dsp:nvSpPr>
      <dsp:spPr>
        <a:xfrm>
          <a:off x="1379673" y="56464"/>
          <a:ext cx="4100169" cy="4100169"/>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0FE56D-530A-43F0-800C-9211A1FB4B3B}" type="datetimeFigureOut">
              <a:rPr lang="en-US" smtClean="0"/>
              <a:t>7/22/2014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8A7C2-DEB1-48DB-AFA5-4C0B0547ED1A}" type="slidenum">
              <a:rPr lang="en-US" smtClean="0"/>
              <a:t>‹#›</a:t>
            </a:fld>
            <a:endParaRPr lang="en-US"/>
          </a:p>
        </p:txBody>
      </p:sp>
    </p:spTree>
    <p:extLst>
      <p:ext uri="{BB962C8B-B14F-4D97-AF65-F5344CB8AC3E}">
        <p14:creationId xmlns:p14="http://schemas.microsoft.com/office/powerpoint/2010/main" val="219787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Wingdings" panose="05000000000000000000" pitchFamily="2" charset="2"/>
              <a:buChar char="v"/>
            </a:pPr>
            <a:r>
              <a:rPr lang="en-US" smtClean="0"/>
              <a:t>Các</a:t>
            </a:r>
            <a:r>
              <a:rPr lang="en-US" baseline="0" smtClean="0"/>
              <a:t> phương pháp truyền thống chia quá trình phát triền thành từng giai đoạn tách biệt, giai đoạn này nối tiếp giai đoạn kia. Vd với waterfall là phân tích, thiết kế, xây dựng, kiểm thử, chuyển giao. Việc phân chia như vậy có vấn đề sau</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mtClean="0"/>
              <a:t>Sản phẩm</a:t>
            </a:r>
            <a:r>
              <a:rPr lang="en-US" baseline="0" smtClean="0"/>
              <a:t> làm ra thường không đáp ứng được yêu cầu người dùng, cuối chu kì phát triển sản phẩm mới được chuyển giao cho người dùng từ đó thiếu phản hồi từ người dùng.</a:t>
            </a:r>
          </a:p>
          <a:p>
            <a:pPr marL="685800" lvl="1" indent="-228600">
              <a:buFont typeface="Wingdings" panose="05000000000000000000" pitchFamily="2" charset="2"/>
              <a:buChar char="v"/>
            </a:pPr>
            <a:r>
              <a:rPr lang="en-US" baseline="0" smtClean="0"/>
              <a:t>Người dùng thường không hình dung họ muốn gì cho tới khi họ thấy sản phẩm </a:t>
            </a:r>
          </a:p>
          <a:p>
            <a:pPr marL="685800" lvl="1" indent="-228600">
              <a:buFont typeface="Wingdings" panose="05000000000000000000" pitchFamily="2" charset="2"/>
              <a:buChar char="v"/>
            </a:pPr>
            <a:r>
              <a:rPr lang="en-US" smtClean="0"/>
              <a:t>Việc</a:t>
            </a:r>
            <a:r>
              <a:rPr lang="en-US" baseline="0" smtClean="0"/>
              <a:t> chi các bước thực hiện như vậy, sai sót trong bước đầu có thể dẫn đến những hậu quả nghiêm trọng.</a:t>
            </a:r>
          </a:p>
          <a:p>
            <a:pPr marL="685800" lvl="1" indent="-228600">
              <a:buFont typeface="Wingdings" panose="05000000000000000000" pitchFamily="2" charset="2"/>
              <a:buChar char="v"/>
            </a:pPr>
            <a:r>
              <a:rPr lang="en-US" baseline="0" smtClean="0"/>
              <a:t>Các thành viên phải chờ đợi chuyển giao từ các nhóm khác từ công việc ở bước trước</a:t>
            </a:r>
          </a:p>
          <a:p>
            <a:pPr marL="685800" lvl="1" indent="-228600">
              <a:buFont typeface="Wingdings" panose="05000000000000000000" pitchFamily="2" charset="2"/>
              <a:buChar char="v"/>
            </a:pPr>
            <a:r>
              <a:rPr lang="en-US" smtClean="0"/>
              <a:t>=&gt; hậu</a:t>
            </a:r>
            <a:r>
              <a:rPr lang="en-US" baseline="0" smtClean="0"/>
              <a:t> quả, các dự án có khả năng thất bại cao.</a:t>
            </a:r>
          </a:p>
          <a:p>
            <a:pPr marL="228600" lvl="0" indent="-228600">
              <a:buFont typeface="Wingdings" panose="05000000000000000000" pitchFamily="2" charset="2"/>
              <a:buChar char="v"/>
            </a:pPr>
            <a:r>
              <a:rPr lang="en-US" baseline="0" smtClean="0"/>
              <a:t>Agile cùng các phương pháp của nó ra đời đã tạo ra những thay đổi rất lớn, làm tăng gấp đôi số lượng các dự án thành công, tạo ra nhiều sản phẩm thực sự đáp ứng yêu cầu của người dùng. Để tìm hiều vì sao, Agile và các phương pháp của nó thành công như vậy, em xin phép tình bày các tuyên ngôn của Agile (được coi là cô đọng nhất những gì mà triết lý Agile hướng tới</a:t>
            </a:r>
            <a:r>
              <a:rPr lang="en-US" baseline="0" smtClean="0"/>
              <a:t>).</a:t>
            </a:r>
            <a:endParaRPr lang="en-US" sz="1200" b="0" i="0" kern="1200" smtClean="0">
              <a:solidFill>
                <a:schemeClr val="tx1"/>
              </a:solidFill>
              <a:effectLst/>
              <a:latin typeface="+mn-lt"/>
              <a:ea typeface="+mn-ea"/>
              <a:cs typeface="+mn-cs"/>
            </a:endParaRPr>
          </a:p>
          <a:p>
            <a:pPr marL="228600" lvl="0" indent="-228600">
              <a:buFont typeface="Wingdings" panose="05000000000000000000" pitchFamily="2" charset="2"/>
              <a:buChar char="v"/>
            </a:pPr>
            <a:endParaRPr lang="en-US" baseline="0" smtClean="0"/>
          </a:p>
        </p:txBody>
      </p:sp>
      <p:sp>
        <p:nvSpPr>
          <p:cNvPr id="4" name="Slide Number Placeholder 3"/>
          <p:cNvSpPr>
            <a:spLocks noGrp="1"/>
          </p:cNvSpPr>
          <p:nvPr>
            <p:ph type="sldNum" sz="quarter" idx="10"/>
          </p:nvPr>
        </p:nvSpPr>
        <p:spPr/>
        <p:txBody>
          <a:bodyPr/>
          <a:lstStyle/>
          <a:p>
            <a:fld id="{9708A7C2-DEB1-48DB-AFA5-4C0B0547ED1A}" type="slidenum">
              <a:rPr lang="en-US" smtClean="0"/>
              <a:t>3</a:t>
            </a:fld>
            <a:endParaRPr lang="en-US"/>
          </a:p>
        </p:txBody>
      </p:sp>
    </p:spTree>
    <p:extLst>
      <p:ext uri="{BB962C8B-B14F-4D97-AF65-F5344CB8AC3E}">
        <p14:creationId xmlns:p14="http://schemas.microsoft.com/office/powerpoint/2010/main" val="33440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Họp kế hoạch Sprint: </a:t>
            </a:r>
            <a:r>
              <a:rPr lang="en-US" sz="1200" kern="1200" smtClean="0">
                <a:solidFill>
                  <a:schemeClr val="tx1"/>
                </a:solidFill>
                <a:effectLst/>
                <a:latin typeface="+mn-lt"/>
                <a:ea typeface="+mn-ea"/>
                <a:cs typeface="+mn-cs"/>
              </a:rPr>
              <a:t>Họp lập kế hoạch Sprint được tổ chức trước khi bắt đầu mỗi Sprint nhằm</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Xem xét danh sách Product Backlog và thảo luận về mục tiêu và bối cảnh của các hạng mục trong Product Backlog, làm cho Team thấu hiểu những gì mà Product Owner (khách hàng) mong muốn. </a:t>
            </a:r>
            <a:endParaRPr lang="en-US" sz="1200" kern="1200" baseline="0" smtClean="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Chọn ra các hạng mục từ Product Backlog để tiến hành phát triển cho Sprint sắp tới và cam kết hoàn thành vào cuối Sprint. </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vi-VN" sz="1200" kern="1200" smtClean="0">
                <a:solidFill>
                  <a:schemeClr val="tx1"/>
                </a:solidFill>
                <a:effectLst/>
                <a:latin typeface="+mn-lt"/>
                <a:ea typeface="+mn-ea"/>
                <a:cs typeface="+mn-cs"/>
              </a:rPr>
              <a:t>Buổi họp kế hoạch Sprint được đóng khung trong tám tiếng cho mỗi Sprint một tháng. Với các Sprint ngắn hơn thì thời gian cho buổi họp được rút ngắn lại.</a:t>
            </a:r>
            <a:endParaRPr lang="en-US" b="1" smtClean="0"/>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Họp Scrum hàng ngày:</a:t>
            </a:r>
            <a:r>
              <a:rPr lang="en-US" b="1" baseline="0" smtClean="0"/>
              <a:t> </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Đ</a:t>
            </a:r>
            <a:r>
              <a:rPr lang="vi-VN" sz="1200" kern="1200" smtClean="0">
                <a:solidFill>
                  <a:schemeClr val="tx1"/>
                </a:solidFill>
                <a:effectLst/>
                <a:latin typeface="+mn-lt"/>
                <a:ea typeface="+mn-ea"/>
                <a:cs typeface="+mn-cs"/>
              </a:rPr>
              <a:t>ược đóng khung trong 15 phút để Team đồng bộ hóa các hoạt động của thành viên và tạo lập kế hoạch cho 24 giờ tiếp theo</a:t>
            </a:r>
            <a:r>
              <a:rPr lang="en-US" sz="1200" kern="1200" smtClean="0">
                <a:solidFill>
                  <a:schemeClr val="tx1"/>
                </a:solidFill>
                <a:effectLst/>
                <a:latin typeface="+mn-lt"/>
                <a:ea typeface="+mn-ea"/>
                <a:cs typeface="+mn-cs"/>
              </a:rPr>
              <a:t>,</a:t>
            </a:r>
            <a:r>
              <a:rPr lang="en-US" sz="1200" kern="1200" baseline="0" smtClean="0">
                <a:solidFill>
                  <a:schemeClr val="tx1"/>
                </a:solidFill>
                <a:effectLst/>
                <a:latin typeface="+mn-lt"/>
                <a:ea typeface="+mn-ea"/>
                <a:cs typeface="+mn-cs"/>
              </a:rPr>
              <a:t> thường tổ chức tại cùng 1 địa điểm tại 1 thời điểm đã ấn định trước</a:t>
            </a:r>
            <a:endParaRPr lang="en-US" sz="1200" kern="1200" smtClean="0">
              <a:solidFill>
                <a:schemeClr val="tx1"/>
              </a:solidFill>
              <a:effectLst/>
              <a:latin typeface="+mn-lt"/>
              <a:ea typeface="+mn-ea"/>
              <a:cs typeface="+mn-cs"/>
            </a:endParaRPr>
          </a:p>
          <a:p>
            <a:pPr marL="628650" lvl="1" indent="-171450">
              <a:buFont typeface="Wingdings" panose="05000000000000000000" pitchFamily="2" charset="2"/>
              <a:buChar char="v"/>
            </a:pPr>
            <a:r>
              <a:rPr lang="vi-VN" sz="1200" kern="1200" smtClean="0">
                <a:solidFill>
                  <a:schemeClr val="tx1"/>
                </a:solidFill>
                <a:effectLst/>
                <a:latin typeface="+mn-lt"/>
                <a:ea typeface="+mn-ea"/>
                <a:cs typeface="+mn-cs"/>
              </a:rPr>
              <a:t>Trong suốt cuộc họp, mỗi thành viên Team giải thích rõ:</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Việc gì đã được thực hiện kể từ lần họp trước? </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Việc gì sẽ được hoàn thành trước buổi họp lần sau? </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Có vấn đề gì nảy sinh trong quá trình làm việc? </a:t>
            </a:r>
            <a:endParaRPr lang="en-US" b="1" smtClean="0"/>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Sơ kết Sprint: </a:t>
            </a:r>
            <a:r>
              <a:rPr lang="en-US" b="0" smtClean="0"/>
              <a:t>Được</a:t>
            </a:r>
            <a:r>
              <a:rPr lang="en-US" b="0" baseline="0" smtClean="0"/>
              <a:t> tổ chức khi Sprint kết thúc để rà xoát lại phần tăng trưởng vừa làm ra</a:t>
            </a:r>
            <a:r>
              <a:rPr lang="en-US" sz="1200" kern="1200" smtClean="0">
                <a:solidFill>
                  <a:schemeClr val="tx1"/>
                </a:solidFill>
                <a:effectLst/>
                <a:latin typeface="+mn-lt"/>
                <a:ea typeface="+mn-ea"/>
                <a:cs typeface="+mn-cs"/>
              </a:rPr>
              <a:t>, và để thực hiện các biện pháp thích nghi nếu cần</a:t>
            </a:r>
            <a:r>
              <a:rPr lang="en-US" sz="1200" kern="1200" baseline="0" smtClean="0">
                <a:solidFill>
                  <a:schemeClr val="tx1"/>
                </a:solidFill>
                <a:effectLst/>
                <a:latin typeface="+mn-lt"/>
                <a:ea typeface="+mn-ea"/>
                <a:cs typeface="+mn-cs"/>
              </a:rPr>
              <a:t>. Đồng thời</a:t>
            </a:r>
            <a:r>
              <a:rPr lang="en-US" sz="1200" kern="1200" smtClean="0">
                <a:solidFill>
                  <a:schemeClr val="tx1"/>
                </a:solidFill>
                <a:effectLst/>
                <a:latin typeface="+mn-lt"/>
                <a:ea typeface="+mn-ea"/>
                <a:cs typeface="+mn-cs"/>
              </a:rPr>
              <a:t>, người tham dự cuộc họp sẽ hợp tác để thảo luận về những công việc sắp triển khai</a:t>
            </a:r>
            <a:endParaRPr lang="en-US" b="1" smtClean="0"/>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Cải tiến Sprint: </a:t>
            </a:r>
            <a:r>
              <a:rPr lang="en-US" sz="1200" kern="1200" smtClean="0">
                <a:solidFill>
                  <a:schemeClr val="tx1"/>
                </a:solidFill>
                <a:effectLst/>
                <a:latin typeface="+mn-lt"/>
                <a:ea typeface="+mn-ea"/>
                <a:cs typeface="+mn-cs"/>
              </a:rPr>
              <a:t>được tổ chức ngay sau Sơ kết Sprint và trước khi cuộc Họp Kế hoạch Sprint tiếp theo diễn ra</a:t>
            </a:r>
            <a:r>
              <a:rPr lang="en-US" sz="1200" kern="1200" baseline="0" smtClean="0">
                <a:solidFill>
                  <a:schemeClr val="tx1"/>
                </a:solidFill>
                <a:effectLst/>
                <a:latin typeface="+mn-lt"/>
                <a:ea typeface="+mn-ea"/>
                <a:cs typeface="+mn-cs"/>
              </a:rPr>
              <a:t> và </a:t>
            </a:r>
            <a:r>
              <a:rPr lang="en-US" sz="1200" kern="1200" smtClean="0">
                <a:solidFill>
                  <a:schemeClr val="tx1"/>
                </a:solidFill>
                <a:effectLst/>
                <a:latin typeface="+mn-lt"/>
                <a:ea typeface="+mn-ea"/>
                <a:cs typeface="+mn-cs"/>
              </a:rPr>
              <a:t>là cơ hội để Nhóm Scrum tự thanh tra và đưa ra kế hoạch cho các cải tiến trong Sprint tiếp theo.</a:t>
            </a:r>
            <a:endParaRPr lang="en-US" b="1" smtClean="0"/>
          </a:p>
        </p:txBody>
      </p:sp>
      <p:sp>
        <p:nvSpPr>
          <p:cNvPr id="4" name="Slide Number Placeholder 3"/>
          <p:cNvSpPr>
            <a:spLocks noGrp="1"/>
          </p:cNvSpPr>
          <p:nvPr>
            <p:ph type="sldNum" sz="quarter" idx="10"/>
          </p:nvPr>
        </p:nvSpPr>
        <p:spPr/>
        <p:txBody>
          <a:bodyPr/>
          <a:lstStyle/>
          <a:p>
            <a:fld id="{9708A7C2-DEB1-48DB-AFA5-4C0B0547ED1A}" type="slidenum">
              <a:rPr lang="en-US" smtClean="0"/>
              <a:t>12</a:t>
            </a:fld>
            <a:endParaRPr lang="en-US"/>
          </a:p>
        </p:txBody>
      </p:sp>
    </p:spTree>
    <p:extLst>
      <p:ext uri="{BB962C8B-B14F-4D97-AF65-F5344CB8AC3E}">
        <p14:creationId xmlns:p14="http://schemas.microsoft.com/office/powerpoint/2010/main" val="913106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Bước 1:</a:t>
            </a:r>
            <a:r>
              <a:rPr lang="en-US" sz="1200" kern="1200" smtClean="0">
                <a:solidFill>
                  <a:schemeClr val="tx1"/>
                </a:solidFill>
                <a:effectLst/>
                <a:latin typeface="+mn-lt"/>
                <a:ea typeface="+mn-ea"/>
                <a:cs typeface="+mn-cs"/>
              </a:rPr>
              <a:t> Product Owner đưa ra danh sách các chức năng (User Story) được sắp xếp theo độ quan trọng. Danh sách này tồn tại và cập nhật trong suốt quá trình phát triển sản phẩm.</a:t>
            </a:r>
          </a:p>
          <a:p>
            <a:r>
              <a:rPr lang="en-US" sz="1200" b="1" kern="1200" smtClean="0">
                <a:solidFill>
                  <a:schemeClr val="tx1"/>
                </a:solidFill>
                <a:effectLst/>
                <a:latin typeface="+mn-lt"/>
                <a:ea typeface="+mn-ea"/>
                <a:cs typeface="+mn-cs"/>
              </a:rPr>
              <a:t>Bước 2:</a:t>
            </a:r>
            <a:r>
              <a:rPr lang="en-US" sz="1200" kern="1200" smtClean="0">
                <a:solidFill>
                  <a:schemeClr val="tx1"/>
                </a:solidFill>
                <a:effectLst/>
                <a:latin typeface="+mn-lt"/>
                <a:ea typeface="+mn-ea"/>
                <a:cs typeface="+mn-cs"/>
              </a:rPr>
              <a:t> Bắt đầu mỗi Sprint, nhóm Scrum sẽ tiến hàng cuộc họp kế hoạch Sprint.</a:t>
            </a:r>
          </a:p>
          <a:p>
            <a:pPr lvl="0"/>
            <a:r>
              <a:rPr lang="en-US" sz="1200" kern="1200" smtClean="0">
                <a:solidFill>
                  <a:schemeClr val="tx1"/>
                </a:solidFill>
                <a:effectLst/>
                <a:latin typeface="+mn-lt"/>
                <a:ea typeface="+mn-ea"/>
                <a:cs typeface="+mn-cs"/>
              </a:rPr>
              <a:t>Team sẽ chọn ra các User Story để thực hiện trong Sprint.</a:t>
            </a:r>
          </a:p>
          <a:p>
            <a:pPr lvl="0"/>
            <a:r>
              <a:rPr lang="en-US" sz="1200" kern="1200" smtClean="0">
                <a:solidFill>
                  <a:schemeClr val="tx1"/>
                </a:solidFill>
                <a:effectLst/>
                <a:latin typeface="+mn-lt"/>
                <a:ea typeface="+mn-ea"/>
                <a:cs typeface="+mn-cs"/>
              </a:rPr>
              <a:t>Phân chia các User Story thành các Task.</a:t>
            </a:r>
          </a:p>
          <a:p>
            <a:pPr lvl="0"/>
            <a:r>
              <a:rPr lang="en-US" sz="1200" kern="1200" smtClean="0">
                <a:solidFill>
                  <a:schemeClr val="tx1"/>
                </a:solidFill>
                <a:effectLst/>
                <a:latin typeface="+mn-lt"/>
                <a:ea typeface="+mn-ea"/>
                <a:cs typeface="+mn-cs"/>
              </a:rPr>
              <a:t>Kết quả của bước này là một bản Sprint Backlog gồm danh sách các User Story sẽ được thực hiện trong Sprint cùng các Task của nó.</a:t>
            </a:r>
          </a:p>
          <a:p>
            <a:r>
              <a:rPr lang="en-US" sz="1200" b="1" kern="1200" smtClean="0">
                <a:solidFill>
                  <a:schemeClr val="tx1"/>
                </a:solidFill>
                <a:effectLst/>
                <a:latin typeface="+mn-lt"/>
                <a:ea typeface="+mn-ea"/>
                <a:cs typeface="+mn-cs"/>
              </a:rPr>
              <a:t>Bước 3:</a:t>
            </a:r>
            <a:r>
              <a:rPr lang="en-US" sz="1200" kern="1200" smtClean="0">
                <a:solidFill>
                  <a:schemeClr val="tx1"/>
                </a:solidFill>
                <a:effectLst/>
                <a:latin typeface="+mn-lt"/>
                <a:ea typeface="+mn-ea"/>
                <a:cs typeface="+mn-cs"/>
              </a:rPr>
              <a:t> Mỗi ngày Team tổ chức họp hàng ngày để thanh tra quá trình thực hiện, thực hiện các thay đổi nếu cần để hoàn thành công việc. Đồng thời đây cũng là thời điểm để cập nhật các Task và Sprint Backlog.</a:t>
            </a:r>
          </a:p>
          <a:p>
            <a:r>
              <a:rPr lang="en-US" sz="1200" b="1" kern="1200" smtClean="0">
                <a:solidFill>
                  <a:schemeClr val="tx1"/>
                </a:solidFill>
                <a:effectLst/>
                <a:latin typeface="+mn-lt"/>
                <a:ea typeface="+mn-ea"/>
                <a:cs typeface="+mn-cs"/>
              </a:rPr>
              <a:t>Bước 4:</a:t>
            </a:r>
            <a:r>
              <a:rPr lang="en-US" sz="1200" kern="1200" smtClean="0">
                <a:solidFill>
                  <a:schemeClr val="tx1"/>
                </a:solidFill>
                <a:effectLst/>
                <a:latin typeface="+mn-lt"/>
                <a:ea typeface="+mn-ea"/>
                <a:cs typeface="+mn-cs"/>
              </a:rPr>
              <a:t> Trước khi Sprint kết thúc, nhóm Scrum tiến hành họp sơ kết Sprint với các bên liên quan, trình bày về những việc đã làm, giới thiệu kết quả, xem xét lại những việc chưa hoàn thành.</a:t>
            </a:r>
          </a:p>
          <a:p>
            <a:r>
              <a:rPr lang="en-US" sz="1200" b="1" kern="1200" smtClean="0">
                <a:solidFill>
                  <a:schemeClr val="tx1"/>
                </a:solidFill>
                <a:effectLst/>
                <a:latin typeface="+mn-lt"/>
                <a:ea typeface="+mn-ea"/>
                <a:cs typeface="+mn-cs"/>
              </a:rPr>
              <a:t>Bước 5:</a:t>
            </a:r>
            <a:r>
              <a:rPr lang="en-US" sz="1200" kern="1200" smtClean="0">
                <a:solidFill>
                  <a:schemeClr val="tx1"/>
                </a:solidFill>
                <a:effectLst/>
                <a:latin typeface="+mn-lt"/>
                <a:ea typeface="+mn-ea"/>
                <a:cs typeface="+mn-cs"/>
              </a:rPr>
              <a:t> Tiếp theo, nhóm Scrum sẽ tổ chức cuộc họp cải tiến Sprint. Mọi người xem xét lại Sprint vừa diễn ra và nhận phản hồi, ý tưởng để cải tiến trong Sprint tiếp theo.</a:t>
            </a:r>
          </a:p>
          <a:p>
            <a:r>
              <a:rPr lang="en-US" sz="1200" kern="1200" smtClean="0">
                <a:solidFill>
                  <a:schemeClr val="tx1"/>
                </a:solidFill>
                <a:effectLst/>
                <a:latin typeface="+mn-lt"/>
                <a:ea typeface="+mn-ea"/>
                <a:cs typeface="+mn-cs"/>
              </a:rPr>
              <a:t>Sau khi kết thúc Sprint thì Product Owner sẽ cập nhật lại sự thay đổi trong Product Backlog. Lúc này đội ngũ phát triển đã sẵn dàng để bắt đầu Sprint tiếp theo. Quy trình này cứ lặp đi lặp lại cho đến khi hoàn thành tất cả các yêu cầu của khách hàng.</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13</a:t>
            </a:fld>
            <a:endParaRPr lang="en-US"/>
          </a:p>
        </p:txBody>
      </p:sp>
    </p:spTree>
    <p:extLst>
      <p:ext uri="{BB962C8B-B14F-4D97-AF65-F5344CB8AC3E}">
        <p14:creationId xmlns:p14="http://schemas.microsoft.com/office/powerpoint/2010/main" val="4106698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Để sử</a:t>
            </a:r>
            <a:r>
              <a:rPr lang="en-US" baseline="0" smtClean="0"/>
              <a:t> dụng WebSocket trong dự án, nhóm đã dùng thư viện Ratchet của PHP với giao thức WAMP.</a:t>
            </a:r>
          </a:p>
          <a:p>
            <a:r>
              <a:rPr lang="en-US" baseline="0" smtClean="0"/>
              <a:t>WAMP là một protocol WebSocket cho phép làm việc với nhiều ngôn ngữ lập trình khác nhau, dùng cho các ứng dụng thời gian thực.</a:t>
            </a:r>
          </a:p>
          <a:p>
            <a:r>
              <a:rPr lang="en-US" baseline="0" smtClean="0"/>
              <a:t>WAMP cung cấp 2 mô hình giao tiếp để các thành phần ứng dụng nói chuyện với nhau. Publish và Subscribe, Remote Procedure call</a:t>
            </a:r>
          </a:p>
          <a:p>
            <a:r>
              <a:rPr lang="en-US" baseline="0" smtClean="0"/>
              <a:t>Trong dự án, em sử dụng mô hình publish và subscribe. Trong mô hình này có 3 thành phần: </a:t>
            </a:r>
          </a:p>
          <a:p>
            <a:pPr marL="171450" indent="-171450">
              <a:buFont typeface="Wingdings" panose="05000000000000000000" pitchFamily="2" charset="2"/>
              <a:buChar char="v"/>
            </a:pPr>
            <a:r>
              <a:rPr lang="en-US" baseline="0" smtClean="0"/>
              <a:t>Publisher xuất bản các sự kiện tới 1 topic bao gồm đường dẫn của topic và dữ liệu cho sự kiện đó</a:t>
            </a:r>
          </a:p>
          <a:p>
            <a:pPr marL="171450" indent="-171450">
              <a:buFont typeface="Wingdings" panose="05000000000000000000" pitchFamily="2" charset="2"/>
              <a:buChar char="v"/>
            </a:pPr>
            <a:r>
              <a:rPr lang="en-US" baseline="0" smtClean="0"/>
              <a:t>Subscriber mà đăng kí topic sẽ nhận sự kiện cùng với dữ liệu.</a:t>
            </a:r>
          </a:p>
          <a:p>
            <a:pPr marL="171450" indent="-171450">
              <a:buFont typeface="Wingdings" panose="05000000000000000000" pitchFamily="2" charset="2"/>
              <a:buChar char="v"/>
            </a:pPr>
            <a:r>
              <a:rPr lang="en-US" baseline="0" smtClean="0"/>
              <a:t>Broker là trung gian, Subscriber đăng kí 1 topic với Broker, Publisher gửi dữ liệu qua Broker là Broker chuyển dữ liệu tới các Subscriber đăng kí topic đó.</a:t>
            </a:r>
          </a:p>
          <a:p>
            <a:pPr marL="171450" indent="-171450">
              <a:buFont typeface="Wingdings" panose="05000000000000000000" pitchFamily="2" charset="2"/>
              <a:buChar char="v"/>
            </a:pPr>
            <a:r>
              <a:rPr lang="en-US" baseline="0" smtClean="0"/>
              <a:t>Tại sao phải sử dụng WAMP: ví dụ client ở trang quản lí story thì subscribe vào topic story, và chỉ nhận dữ liệu từ các publisher xuất bản dữ liệu vào topic này do broker chuyển tới mà không quan tâm tới các topic khác. -&gt; giảm lượng thông tin mà client phải nhận</a:t>
            </a:r>
          </a:p>
        </p:txBody>
      </p:sp>
      <p:sp>
        <p:nvSpPr>
          <p:cNvPr id="4" name="Slide Number Placeholder 3"/>
          <p:cNvSpPr>
            <a:spLocks noGrp="1"/>
          </p:cNvSpPr>
          <p:nvPr>
            <p:ph type="sldNum" sz="quarter" idx="10"/>
          </p:nvPr>
        </p:nvSpPr>
        <p:spPr/>
        <p:txBody>
          <a:bodyPr/>
          <a:lstStyle/>
          <a:p>
            <a:fld id="{9708A7C2-DEB1-48DB-AFA5-4C0B0547ED1A}" type="slidenum">
              <a:rPr lang="en-US" smtClean="0"/>
              <a:t>19</a:t>
            </a:fld>
            <a:endParaRPr lang="en-US"/>
          </a:p>
        </p:txBody>
      </p:sp>
    </p:spTree>
    <p:extLst>
      <p:ext uri="{BB962C8B-B14F-4D97-AF65-F5344CB8AC3E}">
        <p14:creationId xmlns:p14="http://schemas.microsoft.com/office/powerpoint/2010/main" val="3072000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Cá</a:t>
            </a:r>
            <a:r>
              <a:rPr lang="en-US" baseline="0" smtClean="0"/>
              <a:t> nhân tham gia và sự tương tác giữa họ là nhân tố để nhóm làm việc hiệu quả cao. Để tạo điều kiện cho truyền thông, các phương pháp Agile thường xuyên sử dụng các quy trình thanh tra và thích nghi thông qua các cuộc họp (ví dụ như với Scrum là daily meeting, họp kế hoạch sprint, họp sơ kết sprint, họp cải tiến sprint)</a:t>
            </a:r>
          </a:p>
          <a:p>
            <a:pPr marL="171450" indent="-171450">
              <a:buFont typeface="Wingdings" panose="05000000000000000000" pitchFamily="2" charset="2"/>
              <a:buChar char="v"/>
            </a:pPr>
            <a:r>
              <a:rPr lang="en-US" baseline="0" smtClean="0"/>
              <a:t>Phần mềm chạy tốt là 1 trong những điểm nổi bật nhất mà các phương pháp Agile mang lại. Tất cả các phương pháp theo Agile nhấn mạnh tới việc cung cấp 1 phần nhỏ của sản phẩm phần mềm chạy tốt tới khách hàng trong 1 khoản thời gian nhất định</a:t>
            </a:r>
          </a:p>
          <a:p>
            <a:pPr marL="171450" indent="-171450">
              <a:buFont typeface="Wingdings" panose="05000000000000000000" pitchFamily="2" charset="2"/>
              <a:buChar char="v"/>
            </a:pPr>
            <a:r>
              <a:rPr lang="en-US" baseline="0" smtClean="0"/>
              <a:t>Việc khách hàng tham gia vào đội ngũ phát triển, thường xuyên cung cấp các thông tin phản hồi dựa vào việc chuyển giao từng phần nhỏ của dự án đã giúp các dự án hoàn thành đúng với yêu cầu của khách hàng hơn.</a:t>
            </a:r>
          </a:p>
          <a:p>
            <a:pPr marL="171450" indent="-171450">
              <a:buFont typeface="Wingdings" panose="05000000000000000000" pitchFamily="2" charset="2"/>
              <a:buChar char="v"/>
            </a:pPr>
            <a:r>
              <a:rPr lang="en-US" baseline="0" smtClean="0"/>
              <a:t>Tất cả các phương pháp theo Agile đều tích hợp sẵn các quy trình đáp ứng với các thay đổi từ khách hàng chằng hạn như trong Scrum là sơ kết Sprint và cải tiến Sprint.</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4</a:t>
            </a:fld>
            <a:endParaRPr lang="en-US"/>
          </a:p>
        </p:txBody>
      </p:sp>
    </p:spTree>
    <p:extLst>
      <p:ext uri="{BB962C8B-B14F-4D97-AF65-F5344CB8AC3E}">
        <p14:creationId xmlns:p14="http://schemas.microsoft.com/office/powerpoint/2010/main" val="4046754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Tính</a:t>
            </a:r>
            <a:r>
              <a:rPr lang="en-US" baseline="0" smtClean="0"/>
              <a:t> lặp: dự án được chia thành các phân đoạn nhỏ lặp đi lặp lại, thường có khung thời gian ngắn (từ 1 đến 4 tuần). Trong mỗi phân đoạn nhóm sẽ thực hiện đầy đủ như lập kế hoạch, phan tích yêu cầu, thiết kế, triển khai và kiểm thử.</a:t>
            </a:r>
          </a:p>
          <a:p>
            <a:pPr marL="171450" indent="-171450">
              <a:buFont typeface="Wingdings" panose="05000000000000000000" pitchFamily="2" charset="2"/>
              <a:buChar char="v"/>
            </a:pPr>
            <a:r>
              <a:rPr lang="en-US" smtClean="0"/>
              <a:t>Tính</a:t>
            </a:r>
            <a:r>
              <a:rPr lang="en-US" baseline="0" smtClean="0"/>
              <a:t> tăng và tiến hóa: cuối mỗi phân đoạn, nhóm phát triển cho ra các phần nhỏ của sản phẩm cuối cùng có thể sử dụng được. Theo thời gian, các phan đoạn này nối tiếp phân đoạn kia, dần dần tích lũy thành sản phẩm cuối cùng.</a:t>
            </a:r>
          </a:p>
          <a:p>
            <a:pPr marL="171450" indent="-171450">
              <a:lnSpc>
                <a:spcPct val="150000"/>
              </a:lnSpc>
              <a:buFont typeface="Wingdings" panose="05000000000000000000" pitchFamily="2" charset="2"/>
              <a:buChar char="v"/>
            </a:pPr>
            <a:r>
              <a:rPr lang="en-US" smtClean="0"/>
              <a:t>Tính thích ứng: do các</a:t>
            </a:r>
            <a:r>
              <a:rPr lang="en-US" baseline="0" smtClean="0"/>
              <a:t> phân đoạn chỉ kéo dài trong 1 khoản thời gian ngắn, kế hoạch cũng được điều chỉnh liên tục nên các thay đổi trong quá trình phát triển như thay đổi yeu cầu, công nghệ, mục tiêu… đều có thể được đáp ứng</a:t>
            </a:r>
            <a:endParaRPr lang="en-US" smtClean="0"/>
          </a:p>
          <a:p>
            <a:pPr marL="171450" indent="-171450">
              <a:lnSpc>
                <a:spcPct val="150000"/>
              </a:lnSpc>
              <a:buFont typeface="Wingdings" panose="05000000000000000000" pitchFamily="2" charset="2"/>
              <a:buChar char="v"/>
            </a:pPr>
            <a:r>
              <a:rPr lang="en-US" smtClean="0"/>
              <a:t>Nhóm tự tổ chức và liên chức năng: các</a:t>
            </a:r>
            <a:r>
              <a:rPr lang="en-US" baseline="0" smtClean="0"/>
              <a:t> nhóm không có phân cấp chức danh cụ thể. Thành viên trong nhóm cùng nhau cộng tác để ra quyết định, theo dõi tiến độ, giải quyết các vấn đề.</a:t>
            </a:r>
            <a:endParaRPr lang="en-US" smtClean="0"/>
          </a:p>
          <a:p>
            <a:pPr marL="171450" indent="-171450">
              <a:lnSpc>
                <a:spcPct val="150000"/>
              </a:lnSpc>
              <a:buFont typeface="Wingdings" panose="05000000000000000000" pitchFamily="2" charset="2"/>
              <a:buChar char="v"/>
            </a:pPr>
            <a:r>
              <a:rPr lang="en-US" smtClean="0"/>
              <a:t>Quản lí tiến trình thực nghiệm: các</a:t>
            </a:r>
            <a:r>
              <a:rPr lang="en-US" baseline="0" smtClean="0"/>
              <a:t> nhóm Agile ra quyết định dựa vào dữ liệu thực tế thông qua việc chia nhỏ dự án thành các phân đoạn, điều này giúp cung cấp các điểm mốc để nhóm thu thập thêm dữ liệu, điểu chỉnh chiến lược phát triển.</a:t>
            </a:r>
            <a:endParaRPr lang="en-US" smtClean="0"/>
          </a:p>
          <a:p>
            <a:pPr marL="171450" indent="-171450">
              <a:lnSpc>
                <a:spcPct val="150000"/>
              </a:lnSpc>
              <a:buFont typeface="Wingdings" panose="05000000000000000000" pitchFamily="2" charset="2"/>
              <a:buChar char="v"/>
            </a:pPr>
            <a:r>
              <a:rPr lang="en-US" smtClean="0"/>
              <a:t>Đối thoại trực diện: m</a:t>
            </a:r>
            <a:r>
              <a:rPr lang="en-US" sz="1200" kern="1200" smtClean="0">
                <a:solidFill>
                  <a:schemeClr val="tx1"/>
                </a:solidFill>
                <a:effectLst/>
                <a:latin typeface="+mn-lt"/>
                <a:ea typeface="+mn-ea"/>
                <a:cs typeface="+mn-cs"/>
              </a:rPr>
              <a:t>ột số mô hình phát triển phần mềm dựa rất nhiều vào công việc giấy tờ, Agile</a:t>
            </a:r>
            <a:r>
              <a:rPr lang="en-US" sz="1200" kern="1200" baseline="0" smtClean="0">
                <a:solidFill>
                  <a:schemeClr val="tx1"/>
                </a:solidFill>
                <a:effectLst/>
                <a:latin typeface="+mn-lt"/>
                <a:ea typeface="+mn-ea"/>
                <a:cs typeface="+mn-cs"/>
              </a:rPr>
              <a:t> không phản đối các tải liệu nhưng đánh giá cao hơn việc giao tiếp trực diện ví dụ như daily meeting.</a:t>
            </a:r>
            <a:endParaRPr lang="en-US" smtClean="0"/>
          </a:p>
          <a:p>
            <a:pPr marL="171450" indent="-171450">
              <a:lnSpc>
                <a:spcPct val="150000"/>
              </a:lnSpc>
              <a:buFont typeface="Wingdings" panose="05000000000000000000" pitchFamily="2" charset="2"/>
              <a:buChar char="v"/>
            </a:pPr>
            <a:r>
              <a:rPr lang="en-US" smtClean="0"/>
              <a:t>Phát triển dựa trên giá trị: nhóm</a:t>
            </a:r>
            <a:r>
              <a:rPr lang="en-US" baseline="0" smtClean="0"/>
              <a:t> Agile thường xuyên làm việc trực tiếp với khách hàng để biết yêu cầu nào quan trọng hơn, mang lại giá trị cao hơn cho dự án để tập trung phát triển và loại bỏ các công việc không cần thiết.</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5</a:t>
            </a:fld>
            <a:endParaRPr lang="en-US"/>
          </a:p>
        </p:txBody>
      </p:sp>
    </p:spTree>
    <p:extLst>
      <p:ext uri="{BB962C8B-B14F-4D97-AF65-F5344CB8AC3E}">
        <p14:creationId xmlns:p14="http://schemas.microsoft.com/office/powerpoint/2010/main" val="1150284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kern="1200" smtClean="0"/>
              <a:t>Agile là một tập hợp các nguyên tắc còn Scrum đưa ra những hướng dẫn cụ thể cho phép chúng ta áp dụng, triển khai vào một dự án thực tế. </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6</a:t>
            </a:fld>
            <a:endParaRPr lang="en-US"/>
          </a:p>
        </p:txBody>
      </p:sp>
    </p:spTree>
    <p:extLst>
      <p:ext uri="{BB962C8B-B14F-4D97-AF65-F5344CB8AC3E}">
        <p14:creationId xmlns:p14="http://schemas.microsoft.com/office/powerpoint/2010/main" val="3090677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Agile</a:t>
            </a:r>
            <a:r>
              <a:rPr lang="en-US" baseline="0" smtClean="0"/>
              <a:t> yêu cầu giao tiếp trực diện và Scrum có các cuộc họp hàng ngày (daily metting). Agile yêu cầu việc lặp lại và phát triển tăng trường và Scrum có Sprint. Agile yêu cầu quản lí tiến trình thực nghiệm, Scrum có các buổi họp sơ kết Sprint, cải tiến Sprint từ đó thu thập dữ liệu và cải tiến chiến lược phát triển.</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7</a:t>
            </a:fld>
            <a:endParaRPr lang="en-US"/>
          </a:p>
        </p:txBody>
      </p:sp>
    </p:spTree>
    <p:extLst>
      <p:ext uri="{BB962C8B-B14F-4D97-AF65-F5344CB8AC3E}">
        <p14:creationId xmlns:p14="http://schemas.microsoft.com/office/powerpoint/2010/main" val="2364866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aseline="0" smtClean="0"/>
              <a:t>Là đại diện cho khách hàng, dự án có thể có rất nhiều đồi tượng khách hàng, Product Owner đại diện cho đội ngũ này quy định những gì cần phải làm.</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0" smtClean="0"/>
              <a:t>C</a:t>
            </a:r>
            <a:r>
              <a:rPr lang="en-US" baseline="0" smtClean="0"/>
              <a:t>hịu trách nhiệm quản lí product backlog (là những gì mà đội ngũ phát triển cần phải xây dựng), đảm bảo các các thành viên khác hiểu được về product backlog và quy định độ ưu tiên của các product backlog. </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Không ai ngoài Product Owner được phép yêu cầu Nhóm Phát triển làm gì khác, và Nhóm Phát triển cũng không được phép làm gì theo lời bất cứ người nào khác.</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8</a:t>
            </a:fld>
            <a:endParaRPr lang="en-US"/>
          </a:p>
        </p:txBody>
      </p:sp>
    </p:spTree>
    <p:extLst>
      <p:ext uri="{BB962C8B-B14F-4D97-AF65-F5344CB8AC3E}">
        <p14:creationId xmlns:p14="http://schemas.microsoft.com/office/powerpoint/2010/main" val="1586122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hangingPunct="0">
              <a:buFont typeface="Wingdings" panose="05000000000000000000" pitchFamily="2" charset="2"/>
              <a:buChar char="v"/>
            </a:pPr>
            <a:r>
              <a:rPr lang="en-US" sz="1200" kern="1200" smtClean="0">
                <a:solidFill>
                  <a:schemeClr val="tx1"/>
                </a:solidFill>
                <a:effectLst/>
                <a:latin typeface="+mn-lt"/>
                <a:ea typeface="+mn-ea"/>
                <a:cs typeface="+mn-cs"/>
              </a:rPr>
              <a:t>Đó là nhóm tự tổ chức. Không ai (kể cả Scrum Master) có quyền yêu cầu Nhóm Phát triển làm sao để chuyển Product Backlog thành các phần tăng trưởng có thể chuyển giao được.</a:t>
            </a:r>
          </a:p>
          <a:p>
            <a:pPr marL="171450" marR="0" lvl="0" indent="-171450" algn="l" defTabSz="914400" rtl="0" eaLnBrk="1" fontAlgn="auto" latinLnBrk="0" hangingPunct="0">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Đó là nhóm liên chức năng, với tất cả các kĩ năng cần thiết để tạo ra phần tăng trưởng của sản phẩm; </a:t>
            </a:r>
          </a:p>
          <a:p>
            <a:pPr marL="171450" marR="0" lvl="0" indent="-171450" algn="l" defTabSz="914400" rtl="0" eaLnBrk="1" fontAlgn="auto" latinLnBrk="0" hangingPunct="0">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Nhóm Phát triển không chứa các nhóm con nào khác với các chức năng đặc thù như ‘nhóm kiểm thử’ hay ‘phân tích nghiệp vụ’. </a:t>
            </a:r>
          </a:p>
          <a:p>
            <a:pPr marL="171450" marR="0" lvl="0" indent="-171450" algn="l" defTabSz="914400" rtl="0" eaLnBrk="1" fontAlgn="auto" latinLnBrk="0" hangingPunct="0">
              <a:lnSpc>
                <a:spcPct val="100000"/>
              </a:lnSpc>
              <a:spcBef>
                <a:spcPts val="0"/>
              </a:spcBef>
              <a:spcAft>
                <a:spcPts val="0"/>
              </a:spcAft>
              <a:buClrTx/>
              <a:buSzTx/>
              <a:buFont typeface="Wingdings" panose="05000000000000000000" pitchFamily="2" charset="2"/>
              <a:buChar char="v"/>
              <a:tabLst/>
              <a:defRPr/>
            </a:pPr>
            <a:r>
              <a:rPr lang="en-US" sz="1200" kern="1200" baseline="0" smtClean="0">
                <a:solidFill>
                  <a:schemeClr val="tx1"/>
                </a:solidFill>
                <a:effectLst/>
                <a:latin typeface="+mn-lt"/>
                <a:ea typeface="+mn-ea"/>
                <a:cs typeface="+mn-cs"/>
              </a:rPr>
              <a:t>Một lưu ý cần về đ</a:t>
            </a:r>
            <a:r>
              <a:rPr lang="en-US" baseline="0" smtClean="0"/>
              <a:t>ộ lớn của nhóm nên là từ 3 đến 9 người, ít hơn 3 người sẽ thiếu các kĩ năng cần thiết để xây dựng phần chuyển giao trong sprint, còn nhiều hơn 9 người sẽ phát sinh nhiều vần đề trong giao tiếp, quản lí.</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9</a:t>
            </a:fld>
            <a:endParaRPr lang="en-US"/>
          </a:p>
        </p:txBody>
      </p:sp>
    </p:spTree>
    <p:extLst>
      <p:ext uri="{BB962C8B-B14F-4D97-AF65-F5344CB8AC3E}">
        <p14:creationId xmlns:p14="http://schemas.microsoft.com/office/powerpoint/2010/main" val="194069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0" baseline="0" smtClean="0"/>
              <a:t>Chịu</a:t>
            </a:r>
            <a:r>
              <a:rPr lang="en-US" b="1" baseline="0" smtClean="0"/>
              <a:t> </a:t>
            </a:r>
            <a:r>
              <a:rPr lang="en-US" sz="1200" kern="1200" smtClean="0">
                <a:solidFill>
                  <a:schemeClr val="tx1"/>
                </a:solidFill>
                <a:effectLst/>
                <a:latin typeface="+mn-lt"/>
                <a:ea typeface="+mn-ea"/>
                <a:cs typeface="+mn-cs"/>
              </a:rPr>
              <a:t>trách nhiệm đảm bảo mọi người hiểu và dùng được Scrum, đảm bảo Nhóm Scrum tuân thủ lý thuyết, thực tiễn và các quy tắc của Scrum</a:t>
            </a:r>
            <a:r>
              <a:rPr lang="en-US" sz="1200" kern="1200" baseline="0" smtClean="0">
                <a:solidFill>
                  <a:schemeClr val="tx1"/>
                </a:solidFill>
                <a:effectLst/>
                <a:latin typeface="+mn-lt"/>
                <a:ea typeface="+mn-ea"/>
                <a:cs typeface="+mn-cs"/>
              </a:rPr>
              <a:t> và tiến hành thúc đẩy các sự kiện Scrum theo yêu cầu hoặc khi cần thiết</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baseline="0" smtClean="0">
                <a:solidFill>
                  <a:schemeClr val="tx1"/>
                </a:solidFill>
                <a:effectLst/>
                <a:latin typeface="+mn-lt"/>
                <a:ea typeface="+mn-ea"/>
                <a:cs typeface="+mn-cs"/>
              </a:rPr>
              <a:t>Với Nhóm phát triển: Product Owner huấn luyện nhóm các tự tổ chức và làm việc liên chức năng. Nếu có vấn để trong quá trình làm việc của nhóm thì giúp nhóm giải quyết. Trong trường hợp nhóm chưa có hiểu biết đầy đủ về Scum, Scum Master huấn luyện Scrum cho nhóm</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baseline="0" smtClean="0">
                <a:solidFill>
                  <a:schemeClr val="tx1"/>
                </a:solidFill>
                <a:effectLst/>
                <a:latin typeface="+mn-lt"/>
                <a:ea typeface="+mn-ea"/>
                <a:cs typeface="+mn-cs"/>
              </a:rPr>
              <a:t>Với Product Owner: giúp product Owner quản lí các Product Backlog bằng các tìm các kĩ thuật hiệu quả để quản lí product backlog, hướng dẫn cách tạo ra các Product Backlog rõ ràng.</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 Scrum master là một lãnh đạo, nhưng cũng là đầy tớ của Nhóm Scrum. </a:t>
            </a:r>
            <a:endParaRPr lang="en-US" baseline="0" smtClean="0"/>
          </a:p>
          <a:p>
            <a:endParaRPr lang="en-US" smtClean="0"/>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10</a:t>
            </a:fld>
            <a:endParaRPr lang="en-US"/>
          </a:p>
        </p:txBody>
      </p:sp>
    </p:spTree>
    <p:extLst>
      <p:ext uri="{BB962C8B-B14F-4D97-AF65-F5344CB8AC3E}">
        <p14:creationId xmlns:p14="http://schemas.microsoft.com/office/powerpoint/2010/main" val="4047753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Sprint thường</a:t>
            </a:r>
            <a:r>
              <a:rPr lang="en-US" baseline="0" smtClean="0"/>
              <a:t> có </a:t>
            </a:r>
            <a:r>
              <a:rPr lang="en-US" sz="1200" kern="1200" smtClean="0">
                <a:solidFill>
                  <a:schemeClr val="tx1"/>
                </a:solidFill>
                <a:effectLst/>
                <a:latin typeface="+mn-lt"/>
                <a:ea typeface="+mn-ea"/>
                <a:cs typeface="+mn-cs"/>
              </a:rPr>
              <a:t>thời gian một tháng hoặc ngắn hơn.</a:t>
            </a:r>
            <a:r>
              <a:rPr lang="en-US" sz="1200" kern="1200" baseline="0" smtClean="0">
                <a:solidFill>
                  <a:schemeClr val="tx1"/>
                </a:solidFill>
                <a:effectLst/>
                <a:latin typeface="+mn-lt"/>
                <a:ea typeface="+mn-ea"/>
                <a:cs typeface="+mn-cs"/>
              </a:rPr>
              <a:t> Vì nếu dài hơn 1 tháng, yêu cầu ban đầu có thể sẽ thay đổi, độ phức tạp sẽ tăng. Thời hạn 1 tháng cũng giới hạn rủi ro trong phạm vi chi phí của 1 tháng </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baseline="0" smtClean="0">
                <a:solidFill>
                  <a:schemeClr val="tx1"/>
                </a:solidFill>
                <a:effectLst/>
                <a:latin typeface="+mn-lt"/>
                <a:ea typeface="+mn-ea"/>
                <a:cs typeface="+mn-cs"/>
              </a:rPr>
              <a:t>Sprint có thể coi như một tiểu dự án có độ dài 1 tháng. Giống như dự án Sprint được dùng để hoàn thành 1 cái gì đó.</a:t>
            </a:r>
            <a:r>
              <a:rPr lang="en-US" sz="1200" kern="1200" smtClean="0">
                <a:solidFill>
                  <a:schemeClr val="tx1"/>
                </a:solidFill>
                <a:effectLst/>
                <a:latin typeface="+mn-lt"/>
                <a:ea typeface="+mn-ea"/>
                <a:cs typeface="+mn-cs"/>
              </a:rPr>
              <a:t> Mỗi Sprint có một định nghĩa về việc phải xây dựng cái gì, một bản thiết kế và bản kế hoạch linh hoạt sẽ hướng dẫn quá trình xây dựng đó, các công việc cần làm, và sản phẩm của quá trình đó.</a:t>
            </a:r>
          </a:p>
          <a:p>
            <a:pPr marL="171450" indent="-171450">
              <a:buFont typeface="Wingdings" panose="05000000000000000000" pitchFamily="2" charset="2"/>
              <a:buChar char="v"/>
            </a:pPr>
            <a:r>
              <a:rPr lang="en-US" sz="1200" kern="1200" baseline="0" smtClean="0">
                <a:solidFill>
                  <a:schemeClr val="tx1"/>
                </a:solidFill>
                <a:effectLst/>
                <a:latin typeface="+mn-lt"/>
                <a:ea typeface="+mn-ea"/>
                <a:cs typeface="+mn-cs"/>
              </a:rPr>
              <a:t>Sprint có các đặc trưng sau</a:t>
            </a:r>
          </a:p>
          <a:p>
            <a:pPr marL="171450" indent="-171450">
              <a:buFont typeface="Wingdings" panose="05000000000000000000" pitchFamily="2" charset="2"/>
              <a:buChar char="v"/>
            </a:pP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11</a:t>
            </a:fld>
            <a:endParaRPr lang="en-US"/>
          </a:p>
        </p:txBody>
      </p:sp>
    </p:spTree>
    <p:extLst>
      <p:ext uri="{BB962C8B-B14F-4D97-AF65-F5344CB8AC3E}">
        <p14:creationId xmlns:p14="http://schemas.microsoft.com/office/powerpoint/2010/main" val="38546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0" name="Rectangle 18"/>
          <p:cNvSpPr>
            <a:spLocks noChangeArrowheads="1"/>
          </p:cNvSpPr>
          <p:nvPr/>
        </p:nvSpPr>
        <p:spPr bwMode="white">
          <a:xfrm>
            <a:off x="0" y="4638675"/>
            <a:ext cx="9144000" cy="2219325"/>
          </a:xfrm>
          <a:prstGeom prst="rect">
            <a:avLst/>
          </a:prstGeom>
          <a:solidFill>
            <a:schemeClr val="folHlink">
              <a:alpha val="31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Rectangle 19"/>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sp>
        <p:nvSpPr>
          <p:cNvPr id="3093"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4"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5"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pPr lvl="0"/>
            <a:r>
              <a:rPr lang="en-US" altLang="en-US" noProof="0" smtClean="0"/>
              <a:t>Click to edit Master subtitle style</a:t>
            </a:r>
          </a:p>
        </p:txBody>
      </p:sp>
      <p:sp>
        <p:nvSpPr>
          <p:cNvPr id="3076" name="Rectangle 4"/>
          <p:cNvSpPr>
            <a:spLocks noGrp="1" noChangeArrowheads="1"/>
          </p:cNvSpPr>
          <p:nvPr>
            <p:ph type="dt" sz="half" idx="2"/>
          </p:nvPr>
        </p:nvSpPr>
        <p:spPr>
          <a:xfrm>
            <a:off x="3352800" y="6553200"/>
            <a:ext cx="2133600" cy="152400"/>
          </a:xfrm>
        </p:spPr>
        <p:txBody>
          <a:bodyPr/>
          <a:lstStyle>
            <a:lvl1pPr algn="r">
              <a:defRPr sz="1000">
                <a:solidFill>
                  <a:schemeClr val="tx2"/>
                </a:solidFill>
                <a:latin typeface="+mn-lt"/>
              </a:defRPr>
            </a:lvl1pPr>
          </a:lstStyle>
          <a:p>
            <a:endParaRPr lang="en-US" altLang="en-US"/>
          </a:p>
        </p:txBody>
      </p:sp>
      <p:sp>
        <p:nvSpPr>
          <p:cNvPr id="3077" name="Rectangle 5"/>
          <p:cNvSpPr>
            <a:spLocks noGrp="1" noChangeArrowheads="1"/>
          </p:cNvSpPr>
          <p:nvPr>
            <p:ph type="ftr" sz="quarter" idx="3"/>
          </p:nvPr>
        </p:nvSpPr>
        <p:spPr>
          <a:xfrm>
            <a:off x="304800" y="6477000"/>
            <a:ext cx="2590800" cy="228600"/>
          </a:xfrm>
        </p:spPr>
        <p:txBody>
          <a:bodyPr/>
          <a:lstStyle>
            <a:lvl1pPr algn="ctr">
              <a:defRPr sz="1200">
                <a:solidFill>
                  <a:schemeClr val="tx2"/>
                </a:solidFill>
                <a:latin typeface="Arial" charset="0"/>
              </a:defRPr>
            </a:lvl1pPr>
          </a:lstStyle>
          <a:p>
            <a:endParaRPr lang="en-US" altLang="en-US"/>
          </a:p>
        </p:txBody>
      </p:sp>
      <p:sp>
        <p:nvSpPr>
          <p:cNvPr id="3078" name="Rectangle 6"/>
          <p:cNvSpPr>
            <a:spLocks noGrp="1" noChangeArrowheads="1"/>
          </p:cNvSpPr>
          <p:nvPr>
            <p:ph type="sldNum" sz="quarter" idx="4"/>
          </p:nvPr>
        </p:nvSpPr>
        <p:spPr>
          <a:xfrm>
            <a:off x="8210550" y="6467475"/>
            <a:ext cx="533400" cy="244475"/>
          </a:xfrm>
        </p:spPr>
        <p:txBody>
          <a:bodyPr/>
          <a:lstStyle>
            <a:lvl1pPr>
              <a:defRPr sz="1200">
                <a:latin typeface="Arial" charset="0"/>
              </a:defRPr>
            </a:lvl1pPr>
          </a:lstStyle>
          <a:p>
            <a:fld id="{7163839C-0759-4BFD-B771-A8CAA00DD1FA}" type="slidenum">
              <a:rPr lang="en-US" altLang="en-US"/>
              <a:pPr/>
              <a:t>‹#›</a:t>
            </a:fld>
            <a:endParaRPr lang="en-US" altLang="en-US"/>
          </a:p>
        </p:txBody>
      </p:sp>
      <p:sp>
        <p:nvSpPr>
          <p:cNvPr id="3086" name="Text Box 14"/>
          <p:cNvSpPr txBox="1">
            <a:spLocks noChangeArrowheads="1"/>
          </p:cNvSpPr>
          <p:nvPr/>
        </p:nvSpPr>
        <p:spPr bwMode="auto">
          <a:xfrm>
            <a:off x="304800" y="2286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b="1">
                <a:solidFill>
                  <a:schemeClr val="tx2"/>
                </a:solidFill>
                <a:latin typeface="Verdana" pitchFamily="34" charset="0"/>
              </a:rPr>
              <a:t>LOGO</a:t>
            </a:r>
          </a:p>
        </p:txBody>
      </p:sp>
      <p:grpSp>
        <p:nvGrpSpPr>
          <p:cNvPr id="3188" name="Group 116"/>
          <p:cNvGrpSpPr>
            <a:grpSpLocks/>
          </p:cNvGrpSpPr>
          <p:nvPr/>
        </p:nvGrpSpPr>
        <p:grpSpPr bwMode="auto">
          <a:xfrm>
            <a:off x="190500" y="2324100"/>
            <a:ext cx="3276600" cy="3314700"/>
            <a:chOff x="120" y="1464"/>
            <a:chExt cx="2064" cy="2088"/>
          </a:xfrm>
        </p:grpSpPr>
        <p:sp>
          <p:nvSpPr>
            <p:cNvPr id="3185"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6"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7"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0E8C1783-82B4-43EF-BF99-93F8D3FEB4BD}" type="slidenum">
              <a:rPr lang="en-US" altLang="en-US"/>
              <a:pPr/>
              <a:t>‹#›</a:t>
            </a:fld>
            <a:endParaRPr lang="en-US" altLang="en-US"/>
          </a:p>
        </p:txBody>
      </p:sp>
    </p:spTree>
    <p:extLst>
      <p:ext uri="{BB962C8B-B14F-4D97-AF65-F5344CB8AC3E}">
        <p14:creationId xmlns:p14="http://schemas.microsoft.com/office/powerpoint/2010/main" val="99762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1B5EF6E2-68E0-4126-8E48-B352AD399454}" type="slidenum">
              <a:rPr lang="en-US" altLang="en-US"/>
              <a:pPr/>
              <a:t>‹#›</a:t>
            </a:fld>
            <a:endParaRPr lang="en-US" altLang="en-US"/>
          </a:p>
        </p:txBody>
      </p:sp>
    </p:spTree>
    <p:extLst>
      <p:ext uri="{BB962C8B-B14F-4D97-AF65-F5344CB8AC3E}">
        <p14:creationId xmlns:p14="http://schemas.microsoft.com/office/powerpoint/2010/main" val="206224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lt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DFB6FB89-479C-4BAD-BE03-E0CD3994B83D}" type="slidenum">
              <a:rPr lang="en-US" altLang="en-US"/>
              <a:pPr/>
              <a:t>‹#›</a:t>
            </a:fld>
            <a:endParaRPr lang="en-US" altLang="en-US"/>
          </a:p>
        </p:txBody>
      </p:sp>
    </p:spTree>
    <p:extLst>
      <p:ext uri="{BB962C8B-B14F-4D97-AF65-F5344CB8AC3E}">
        <p14:creationId xmlns:p14="http://schemas.microsoft.com/office/powerpoint/2010/main" val="3197879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lt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74C5B8A9-D49C-49FD-9778-4AE9E8EFC882}" type="slidenum">
              <a:rPr lang="en-US" altLang="en-US"/>
              <a:pPr/>
              <a:t>‹#›</a:t>
            </a:fld>
            <a:endParaRPr lang="en-US" altLang="en-US"/>
          </a:p>
        </p:txBody>
      </p:sp>
    </p:spTree>
    <p:extLst>
      <p:ext uri="{BB962C8B-B14F-4D97-AF65-F5344CB8AC3E}">
        <p14:creationId xmlns:p14="http://schemas.microsoft.com/office/powerpoint/2010/main" val="270927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CA0DD603-B412-4927-A8F7-5A74B360EDB7}" type="slidenum">
              <a:rPr lang="en-US" altLang="en-US"/>
              <a:pPr/>
              <a:t>‹#›</a:t>
            </a:fld>
            <a:endParaRPr lang="en-US" altLang="en-US"/>
          </a:p>
        </p:txBody>
      </p:sp>
    </p:spTree>
    <p:extLst>
      <p:ext uri="{BB962C8B-B14F-4D97-AF65-F5344CB8AC3E}">
        <p14:creationId xmlns:p14="http://schemas.microsoft.com/office/powerpoint/2010/main" val="115800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209A937C-A54B-4EE3-BA53-57E8A35E02BF}" type="slidenum">
              <a:rPr lang="en-US" altLang="en-US"/>
              <a:pPr/>
              <a:t>‹#›</a:t>
            </a:fld>
            <a:endParaRPr lang="en-US" altLang="en-US"/>
          </a:p>
        </p:txBody>
      </p:sp>
    </p:spTree>
    <p:extLst>
      <p:ext uri="{BB962C8B-B14F-4D97-AF65-F5344CB8AC3E}">
        <p14:creationId xmlns:p14="http://schemas.microsoft.com/office/powerpoint/2010/main" val="144993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EA82D70E-FD91-4386-ACD1-0D99D9B3B325}" type="slidenum">
              <a:rPr lang="en-US" altLang="en-US"/>
              <a:pPr/>
              <a:t>‹#›</a:t>
            </a:fld>
            <a:endParaRPr lang="en-US" altLang="en-US"/>
          </a:p>
        </p:txBody>
      </p:sp>
    </p:spTree>
    <p:extLst>
      <p:ext uri="{BB962C8B-B14F-4D97-AF65-F5344CB8AC3E}">
        <p14:creationId xmlns:p14="http://schemas.microsoft.com/office/powerpoint/2010/main" val="279499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www.themegallery.com</a:t>
            </a:r>
          </a:p>
        </p:txBody>
      </p:sp>
      <p:sp>
        <p:nvSpPr>
          <p:cNvPr id="9" name="Slide Number Placeholder 8"/>
          <p:cNvSpPr>
            <a:spLocks noGrp="1"/>
          </p:cNvSpPr>
          <p:nvPr>
            <p:ph type="sldNum" sz="quarter" idx="12"/>
          </p:nvPr>
        </p:nvSpPr>
        <p:spPr/>
        <p:txBody>
          <a:bodyPr/>
          <a:lstStyle>
            <a:lvl1pPr>
              <a:defRPr/>
            </a:lvl1pPr>
          </a:lstStyle>
          <a:p>
            <a:fld id="{9FD352BC-CB9C-4B65-B2BE-9C2EFFF9A2FC}" type="slidenum">
              <a:rPr lang="en-US" altLang="en-US"/>
              <a:pPr/>
              <a:t>‹#›</a:t>
            </a:fld>
            <a:endParaRPr lang="en-US" altLang="en-US"/>
          </a:p>
        </p:txBody>
      </p:sp>
    </p:spTree>
    <p:extLst>
      <p:ext uri="{BB962C8B-B14F-4D97-AF65-F5344CB8AC3E}">
        <p14:creationId xmlns:p14="http://schemas.microsoft.com/office/powerpoint/2010/main" val="78118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www.themegallery.com</a:t>
            </a:r>
          </a:p>
        </p:txBody>
      </p:sp>
      <p:sp>
        <p:nvSpPr>
          <p:cNvPr id="5" name="Slide Number Placeholder 4"/>
          <p:cNvSpPr>
            <a:spLocks noGrp="1"/>
          </p:cNvSpPr>
          <p:nvPr>
            <p:ph type="sldNum" sz="quarter" idx="12"/>
          </p:nvPr>
        </p:nvSpPr>
        <p:spPr/>
        <p:txBody>
          <a:bodyPr/>
          <a:lstStyle>
            <a:lvl1pPr>
              <a:defRPr/>
            </a:lvl1pPr>
          </a:lstStyle>
          <a:p>
            <a:fld id="{F16DE75D-5233-470D-98E2-CD662F774549}" type="slidenum">
              <a:rPr lang="en-US" altLang="en-US"/>
              <a:pPr/>
              <a:t>‹#›</a:t>
            </a:fld>
            <a:endParaRPr lang="en-US" altLang="en-US"/>
          </a:p>
        </p:txBody>
      </p:sp>
    </p:spTree>
    <p:extLst>
      <p:ext uri="{BB962C8B-B14F-4D97-AF65-F5344CB8AC3E}">
        <p14:creationId xmlns:p14="http://schemas.microsoft.com/office/powerpoint/2010/main" val="228549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www.themegallery.com</a:t>
            </a:r>
          </a:p>
        </p:txBody>
      </p:sp>
      <p:sp>
        <p:nvSpPr>
          <p:cNvPr id="4" name="Slide Number Placeholder 3"/>
          <p:cNvSpPr>
            <a:spLocks noGrp="1"/>
          </p:cNvSpPr>
          <p:nvPr>
            <p:ph type="sldNum" sz="quarter" idx="12"/>
          </p:nvPr>
        </p:nvSpPr>
        <p:spPr/>
        <p:txBody>
          <a:bodyPr/>
          <a:lstStyle>
            <a:lvl1pPr>
              <a:defRPr/>
            </a:lvl1pPr>
          </a:lstStyle>
          <a:p>
            <a:fld id="{835E3EE0-6BE1-437E-8A87-837051006B3B}" type="slidenum">
              <a:rPr lang="en-US" altLang="en-US"/>
              <a:pPr/>
              <a:t>‹#›</a:t>
            </a:fld>
            <a:endParaRPr lang="en-US" altLang="en-US"/>
          </a:p>
        </p:txBody>
      </p:sp>
    </p:spTree>
    <p:extLst>
      <p:ext uri="{BB962C8B-B14F-4D97-AF65-F5344CB8AC3E}">
        <p14:creationId xmlns:p14="http://schemas.microsoft.com/office/powerpoint/2010/main" val="174652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3A11CE43-AA1D-4F95-9AB2-C4E30F0CA8E3}" type="slidenum">
              <a:rPr lang="en-US" altLang="en-US"/>
              <a:pPr/>
              <a:t>‹#›</a:t>
            </a:fld>
            <a:endParaRPr lang="en-US" altLang="en-US"/>
          </a:p>
        </p:txBody>
      </p:sp>
    </p:spTree>
    <p:extLst>
      <p:ext uri="{BB962C8B-B14F-4D97-AF65-F5344CB8AC3E}">
        <p14:creationId xmlns:p14="http://schemas.microsoft.com/office/powerpoint/2010/main" val="357689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FECE484E-EA48-4A42-AC96-5F9A3AF21B36}" type="slidenum">
              <a:rPr lang="en-US" altLang="en-US"/>
              <a:pPr/>
              <a:t>‹#›</a:t>
            </a:fld>
            <a:endParaRPr lang="en-US" altLang="en-US"/>
          </a:p>
        </p:txBody>
      </p:sp>
    </p:spTree>
    <p:extLst>
      <p:ext uri="{BB962C8B-B14F-4D97-AF65-F5344CB8AC3E}">
        <p14:creationId xmlns:p14="http://schemas.microsoft.com/office/powerpoint/2010/main" val="326097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grpSp>
        <p:nvGrpSpPr>
          <p:cNvPr id="1040" name="Group 16"/>
          <p:cNvGrpSpPr>
            <a:grpSpLocks/>
          </p:cNvGrpSpPr>
          <p:nvPr/>
        </p:nvGrpSpPr>
        <p:grpSpPr bwMode="auto">
          <a:xfrm>
            <a:off x="8153400" y="0"/>
            <a:ext cx="990600" cy="68580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Rectangle 18"/>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43"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519863"/>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5181600" y="6477000"/>
            <a:ext cx="2895600"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r>
              <a:rPr lang="en-US" altLang="en-US"/>
              <a:t>www.themegallery.com</a:t>
            </a:r>
          </a:p>
        </p:txBody>
      </p:sp>
      <p:sp>
        <p:nvSpPr>
          <p:cNvPr id="1030" name="Rectangle 6"/>
          <p:cNvSpPr>
            <a:spLocks noGrp="1" noChangeArrowheads="1"/>
          </p:cNvSpPr>
          <p:nvPr>
            <p:ph type="sldNum" sz="quarter" idx="4"/>
          </p:nvPr>
        </p:nvSpPr>
        <p:spPr bwMode="auto">
          <a:xfrm>
            <a:off x="8286750" y="6386513"/>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72C431C5-16A0-43BB-8FF0-C5B479801805}" type="slidenum">
              <a:rPr lang="en-US" altLang="en-US"/>
              <a:pPr/>
              <a:t>‹#›</a:t>
            </a:fld>
            <a:endParaRPr lang="en-US" altLang="en-US"/>
          </a:p>
        </p:txBody>
      </p:sp>
      <p:grpSp>
        <p:nvGrpSpPr>
          <p:cNvPr id="1046" name="Group 22"/>
          <p:cNvGrpSpPr>
            <a:grpSpLocks/>
          </p:cNvGrpSpPr>
          <p:nvPr/>
        </p:nvGrpSpPr>
        <p:grpSpPr bwMode="auto">
          <a:xfrm>
            <a:off x="152400" y="228600"/>
            <a:ext cx="838200" cy="838200"/>
            <a:chOff x="18" y="144"/>
            <a:chExt cx="510" cy="480"/>
          </a:xfrm>
        </p:grpSpPr>
        <p:sp>
          <p:nvSpPr>
            <p:cNvPr id="104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grpSp>
      <p:sp>
        <p:nvSpPr>
          <p:cNvPr id="1026" name="Rectangle 2"/>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43000" y="476250"/>
            <a:ext cx="6705600" cy="1352550"/>
          </a:xfrm>
        </p:spPr>
        <p:txBody>
          <a:bodyPr/>
          <a:lstStyle/>
          <a:p>
            <a:pPr>
              <a:lnSpc>
                <a:spcPct val="150000"/>
              </a:lnSpc>
            </a:pPr>
            <a:r>
              <a:rPr lang="en-US" altLang="en-US" sz="3200" smtClean="0"/>
              <a:t>Nghiên cứu mô hình Agile và phát triển công cụ hỗ trợ</a:t>
            </a:r>
            <a:endParaRPr lang="en-US" altLang="en-US" sz="3200"/>
          </a:p>
        </p:txBody>
      </p:sp>
      <p:sp>
        <p:nvSpPr>
          <p:cNvPr id="2051" name="Rectangle 3"/>
          <p:cNvSpPr>
            <a:spLocks noGrp="1" noChangeArrowheads="1"/>
          </p:cNvSpPr>
          <p:nvPr>
            <p:ph type="subTitle" idx="1"/>
          </p:nvPr>
        </p:nvSpPr>
        <p:spPr>
          <a:xfrm>
            <a:off x="3505200" y="2971800"/>
            <a:ext cx="4343400" cy="1143000"/>
          </a:xfrm>
        </p:spPr>
        <p:txBody>
          <a:bodyPr/>
          <a:lstStyle/>
          <a:p>
            <a:r>
              <a:rPr lang="en-US" sz="2400"/>
              <a:t>BÁO CÁO KHÓA LUẬN </a:t>
            </a:r>
            <a:endParaRPr lang="en-US" sz="2400" smtClean="0"/>
          </a:p>
          <a:p>
            <a:r>
              <a:rPr lang="en-US" sz="2400" smtClean="0"/>
              <a:t>TỐT </a:t>
            </a:r>
            <a:r>
              <a:rPr lang="en-US" sz="2400"/>
              <a:t>NGHIỆP</a:t>
            </a:r>
          </a:p>
          <a:p>
            <a:endParaRPr lang="en-US" altLang="en-US" sz="2400"/>
          </a:p>
        </p:txBody>
      </p:sp>
      <p:sp>
        <p:nvSpPr>
          <p:cNvPr id="2" name="Rectangle 1"/>
          <p:cNvSpPr/>
          <p:nvPr/>
        </p:nvSpPr>
        <p:spPr>
          <a:xfrm>
            <a:off x="504825" y="304800"/>
            <a:ext cx="1066800" cy="3429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 name="TextBox 2"/>
          <p:cNvSpPr txBox="1"/>
          <p:nvPr/>
        </p:nvSpPr>
        <p:spPr>
          <a:xfrm>
            <a:off x="4038600" y="5020270"/>
            <a:ext cx="3929666" cy="923330"/>
          </a:xfrm>
          <a:prstGeom prst="rect">
            <a:avLst/>
          </a:prstGeom>
          <a:noFill/>
        </p:spPr>
        <p:txBody>
          <a:bodyPr wrap="none" rtlCol="0">
            <a:spAutoFit/>
          </a:bodyPr>
          <a:lstStyle/>
          <a:p>
            <a:r>
              <a:rPr lang="en-US"/>
              <a:t>Sinh viên: Phạm Ánh Dương</a:t>
            </a:r>
          </a:p>
          <a:p>
            <a:r>
              <a:rPr lang="en-US"/>
              <a:t>GVHD: ThS. Nguyễn Thị Thanh Trúc</a:t>
            </a:r>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4"/>
          <p:cNvSpPr>
            <a:spLocks noGrp="1"/>
          </p:cNvSpPr>
          <p:nvPr>
            <p:ph type="ftr" sz="quarter" idx="11"/>
          </p:nvPr>
        </p:nvSpPr>
        <p:spPr/>
        <p:txBody>
          <a:bodyPr/>
          <a:lstStyle/>
          <a:p>
            <a:r>
              <a:rPr lang="en-US" altLang="en-US"/>
              <a:t>www.themegallery.com</a:t>
            </a:r>
          </a:p>
        </p:txBody>
      </p:sp>
      <p:sp>
        <p:nvSpPr>
          <p:cNvPr id="98306" name="Rectangle 2"/>
          <p:cNvSpPr>
            <a:spLocks noGrp="1" noChangeArrowheads="1"/>
          </p:cNvSpPr>
          <p:nvPr>
            <p:ph type="title"/>
          </p:nvPr>
        </p:nvSpPr>
        <p:spPr/>
        <p:txBody>
          <a:bodyPr/>
          <a:lstStyle/>
          <a:p>
            <a:r>
              <a:rPr lang="en-US" altLang="en-US" sz="3600"/>
              <a:t>Scrum Master</a:t>
            </a:r>
            <a:endParaRPr lang="en-US" altLang="en-US" sz="2000"/>
          </a:p>
        </p:txBody>
      </p:sp>
      <p:grpSp>
        <p:nvGrpSpPr>
          <p:cNvPr id="98307" name="Group 3"/>
          <p:cNvGrpSpPr>
            <a:grpSpLocks/>
          </p:cNvGrpSpPr>
          <p:nvPr/>
        </p:nvGrpSpPr>
        <p:grpSpPr bwMode="auto">
          <a:xfrm>
            <a:off x="1219200" y="1831975"/>
            <a:ext cx="2170113" cy="4035425"/>
            <a:chOff x="720" y="1296"/>
            <a:chExt cx="1367" cy="2542"/>
          </a:xfrm>
        </p:grpSpPr>
        <p:sp>
          <p:nvSpPr>
            <p:cNvPr id="98308"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9" name="AutoShape 5"/>
            <p:cNvSpPr>
              <a:spLocks noChangeArrowheads="1"/>
            </p:cNvSpPr>
            <p:nvPr/>
          </p:nvSpPr>
          <p:spPr bwMode="gray">
            <a:xfrm>
              <a:off x="741" y="1495"/>
              <a:ext cx="1322" cy="1766"/>
            </a:xfrm>
            <a:prstGeom prst="roundRect">
              <a:avLst>
                <a:gd name="adj" fmla="val 16667"/>
              </a:avLst>
            </a:prstGeom>
            <a:solidFill>
              <a:srgbClr val="3CA1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0"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1"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2"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3"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14" name="Group 10"/>
            <p:cNvGrpSpPr>
              <a:grpSpLocks/>
            </p:cNvGrpSpPr>
            <p:nvPr/>
          </p:nvGrpSpPr>
          <p:grpSpPr bwMode="auto">
            <a:xfrm>
              <a:off x="1189" y="1296"/>
              <a:ext cx="405" cy="405"/>
              <a:chOff x="1289" y="582"/>
              <a:chExt cx="668" cy="668"/>
            </a:xfrm>
          </p:grpSpPr>
          <p:sp>
            <p:nvSpPr>
              <p:cNvPr id="98315" name="Oval 11"/>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16"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7"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8"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9"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20" name="Text Box 16"/>
            <p:cNvSpPr txBox="1">
              <a:spLocks noChangeArrowheads="1"/>
            </p:cNvSpPr>
            <p:nvPr/>
          </p:nvSpPr>
          <p:spPr bwMode="gray">
            <a:xfrm>
              <a:off x="1276"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1</a:t>
              </a:r>
              <a:endParaRPr lang="en-US" altLang="en-US"/>
            </a:p>
          </p:txBody>
        </p:sp>
        <p:sp>
          <p:nvSpPr>
            <p:cNvPr id="98321" name="Text Box 17"/>
            <p:cNvSpPr txBox="1">
              <a:spLocks noChangeArrowheads="1"/>
            </p:cNvSpPr>
            <p:nvPr/>
          </p:nvSpPr>
          <p:spPr bwMode="gray">
            <a:xfrm>
              <a:off x="768" y="1776"/>
              <a:ext cx="1296"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a:solidFill>
                    <a:srgbClr val="000000"/>
                  </a:solidFill>
                  <a:latin typeface="Verdana" pitchFamily="34" charset="0"/>
                </a:rPr>
                <a:t>Đảm bảo mọi người hiểu và dùng được Scrum</a:t>
              </a:r>
              <a:endParaRPr lang="en-US" altLang="en-US" sz="2000"/>
            </a:p>
          </p:txBody>
        </p:sp>
      </p:grpSp>
      <p:grpSp>
        <p:nvGrpSpPr>
          <p:cNvPr id="98322" name="Group 18"/>
          <p:cNvGrpSpPr>
            <a:grpSpLocks/>
          </p:cNvGrpSpPr>
          <p:nvPr/>
        </p:nvGrpSpPr>
        <p:grpSpPr bwMode="auto">
          <a:xfrm>
            <a:off x="3581400" y="1831975"/>
            <a:ext cx="2166938" cy="4035425"/>
            <a:chOff x="2208" y="1296"/>
            <a:chExt cx="1365" cy="2542"/>
          </a:xfrm>
        </p:grpSpPr>
        <p:sp>
          <p:nvSpPr>
            <p:cNvPr id="98323"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4" name="AutoShape 20"/>
            <p:cNvSpPr>
              <a:spLocks noChangeArrowheads="1"/>
            </p:cNvSpPr>
            <p:nvPr/>
          </p:nvSpPr>
          <p:spPr bwMode="gray">
            <a:xfrm>
              <a:off x="2229" y="1495"/>
              <a:ext cx="1322" cy="1766"/>
            </a:xfrm>
            <a:prstGeom prst="roundRect">
              <a:avLst>
                <a:gd name="adj" fmla="val 16667"/>
              </a:avLst>
            </a:prstGeom>
            <a:solidFill>
              <a:srgbClr val="73E77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5"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6"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7" name="Oval 23"/>
            <p:cNvSpPr>
              <a:spLocks noChangeArrowheads="1"/>
            </p:cNvSpPr>
            <p:nvPr/>
          </p:nvSpPr>
          <p:spPr bwMode="gray">
            <a:xfrm>
              <a:off x="2677" y="1296"/>
              <a:ext cx="405" cy="405"/>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28"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29"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0"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1"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2" name="Text Box 28"/>
            <p:cNvSpPr txBox="1">
              <a:spLocks noChangeArrowheads="1"/>
            </p:cNvSpPr>
            <p:nvPr/>
          </p:nvSpPr>
          <p:spPr bwMode="gray">
            <a:xfrm>
              <a:off x="2764"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2</a:t>
              </a:r>
              <a:endParaRPr lang="en-US" altLang="en-US"/>
            </a:p>
          </p:txBody>
        </p:sp>
        <p:sp>
          <p:nvSpPr>
            <p:cNvPr id="98333" name="Text Box 29"/>
            <p:cNvSpPr txBox="1">
              <a:spLocks noChangeArrowheads="1"/>
            </p:cNvSpPr>
            <p:nvPr/>
          </p:nvSpPr>
          <p:spPr bwMode="gray">
            <a:xfrm>
              <a:off x="2256" y="1776"/>
              <a:ext cx="1296"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a:solidFill>
                    <a:srgbClr val="000000"/>
                  </a:solidFill>
                  <a:latin typeface="Verdana" pitchFamily="34" charset="0"/>
                </a:rPr>
                <a:t>Huấn luyện, lãnh đạo </a:t>
              </a:r>
              <a:r>
                <a:rPr lang="en-US" altLang="en-US" sz="2000" smtClean="0">
                  <a:solidFill>
                    <a:srgbClr val="000000"/>
                  </a:solidFill>
                  <a:latin typeface="Verdana" pitchFamily="34" charset="0"/>
                </a:rPr>
                <a:t>và loại bỏ các trở ngại cho nhóm phát triển</a:t>
              </a:r>
              <a:endParaRPr lang="en-US" altLang="en-US" sz="2000"/>
            </a:p>
          </p:txBody>
        </p:sp>
        <p:sp>
          <p:nvSpPr>
            <p:cNvPr id="98334"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5"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8336" name="Group 32"/>
          <p:cNvGrpSpPr>
            <a:grpSpLocks/>
          </p:cNvGrpSpPr>
          <p:nvPr/>
        </p:nvGrpSpPr>
        <p:grpSpPr bwMode="auto">
          <a:xfrm>
            <a:off x="5937250" y="1831975"/>
            <a:ext cx="2170113" cy="4035425"/>
            <a:chOff x="3692" y="1296"/>
            <a:chExt cx="1367" cy="2542"/>
          </a:xfrm>
        </p:grpSpPr>
        <p:sp>
          <p:nvSpPr>
            <p:cNvPr id="98337"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8" name="AutoShape 34"/>
            <p:cNvSpPr>
              <a:spLocks noChangeArrowheads="1"/>
            </p:cNvSpPr>
            <p:nvPr/>
          </p:nvSpPr>
          <p:spPr bwMode="gray">
            <a:xfrm>
              <a:off x="3717" y="1495"/>
              <a:ext cx="1322" cy="1766"/>
            </a:xfrm>
            <a:prstGeom prst="roundRect">
              <a:avLst>
                <a:gd name="adj" fmla="val 16667"/>
              </a:avLst>
            </a:prstGeom>
            <a:solidFill>
              <a:srgbClr val="E9E06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9"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40"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41" name="Group 37"/>
            <p:cNvGrpSpPr>
              <a:grpSpLocks/>
            </p:cNvGrpSpPr>
            <p:nvPr/>
          </p:nvGrpSpPr>
          <p:grpSpPr bwMode="auto">
            <a:xfrm>
              <a:off x="4165" y="1296"/>
              <a:ext cx="405" cy="405"/>
              <a:chOff x="1289" y="582"/>
              <a:chExt cx="668" cy="668"/>
            </a:xfrm>
          </p:grpSpPr>
          <p:sp>
            <p:nvSpPr>
              <p:cNvPr id="98342" name="Oval 38"/>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43"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4"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5"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6"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47" name="Text Box 43"/>
            <p:cNvSpPr txBox="1">
              <a:spLocks noChangeArrowheads="1"/>
            </p:cNvSpPr>
            <p:nvPr/>
          </p:nvSpPr>
          <p:spPr bwMode="gray">
            <a:xfrm>
              <a:off x="4252"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3</a:t>
              </a:r>
              <a:endParaRPr lang="en-US" altLang="en-US"/>
            </a:p>
          </p:txBody>
        </p:sp>
        <p:sp>
          <p:nvSpPr>
            <p:cNvPr id="98348" name="Text Box 44"/>
            <p:cNvSpPr txBox="1">
              <a:spLocks noChangeArrowheads="1"/>
            </p:cNvSpPr>
            <p:nvPr/>
          </p:nvSpPr>
          <p:spPr bwMode="gray">
            <a:xfrm>
              <a:off x="3744" y="1776"/>
              <a:ext cx="1296"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smtClean="0">
                  <a:solidFill>
                    <a:srgbClr val="000000"/>
                  </a:solidFill>
                  <a:latin typeface="Verdana" pitchFamily="34" charset="0"/>
                </a:rPr>
                <a:t>Giúp Product Owner quản lí Product Backlog</a:t>
              </a:r>
              <a:endParaRPr lang="en-US" altLang="en-US" sz="2800"/>
            </a:p>
          </p:txBody>
        </p:sp>
        <p:sp>
          <p:nvSpPr>
            <p:cNvPr id="98349"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50"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60648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Sprint trong Scrum</a:t>
            </a:r>
            <a:endParaRPr lang="en-US"/>
          </a:p>
        </p:txBody>
      </p:sp>
      <p:sp>
        <p:nvSpPr>
          <p:cNvPr id="3" name="Content Placeholder 2"/>
          <p:cNvSpPr>
            <a:spLocks noGrp="1"/>
          </p:cNvSpPr>
          <p:nvPr>
            <p:ph idx="1"/>
          </p:nvPr>
        </p:nvSpPr>
        <p:spPr/>
        <p:txBody>
          <a:bodyPr/>
          <a:lstStyle/>
          <a:p>
            <a:r>
              <a:rPr lang="en-US" smtClean="0"/>
              <a:t>Có thời gian giới hạn</a:t>
            </a:r>
          </a:p>
          <a:p>
            <a:r>
              <a:rPr lang="en-US" smtClean="0"/>
              <a:t>Tạo ra các phần tăng trưởng của sản phẩm có thể phát hành được</a:t>
            </a:r>
          </a:p>
          <a:p>
            <a:r>
              <a:rPr lang="en-US" smtClean="0"/>
              <a:t>Trong Sprint</a:t>
            </a:r>
          </a:p>
          <a:p>
            <a:pPr lvl="1"/>
            <a:r>
              <a:rPr lang="en-US" smtClean="0"/>
              <a:t>Không thay đổi mục tiêu Sprint</a:t>
            </a:r>
          </a:p>
          <a:p>
            <a:pPr lvl="1"/>
            <a:r>
              <a:rPr lang="en-US" smtClean="0"/>
              <a:t>Giữ nguyên thành phần nhóm</a:t>
            </a:r>
          </a:p>
          <a:p>
            <a:pPr lvl="1"/>
            <a:r>
              <a:rPr lang="en-US" smtClean="0"/>
              <a:t>Phạm vi có thể được làm rõ giữa Product Owner và Nhóm phát triển</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176856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Cuộc họp của Sprint</a:t>
            </a:r>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
        <p:nvSpPr>
          <p:cNvPr id="5" name="Rectangle 4"/>
          <p:cNvSpPr/>
          <p:nvPr/>
        </p:nvSpPr>
        <p:spPr>
          <a:xfrm>
            <a:off x="3048000" y="1905000"/>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Họp</a:t>
            </a:r>
            <a:r>
              <a:rPr lang="en-US" b="1" smtClean="0"/>
              <a:t> kế hoạch Sprint</a:t>
            </a:r>
            <a:endParaRPr lang="en-US" b="1"/>
          </a:p>
        </p:txBody>
      </p:sp>
      <p:sp>
        <p:nvSpPr>
          <p:cNvPr id="6" name="Rectangle 5"/>
          <p:cNvSpPr/>
          <p:nvPr/>
        </p:nvSpPr>
        <p:spPr>
          <a:xfrm>
            <a:off x="2895600" y="3131127"/>
            <a:ext cx="3318163"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Họp Scrum hàng ngày</a:t>
            </a:r>
            <a:endParaRPr lang="en-US" b="1"/>
          </a:p>
        </p:txBody>
      </p:sp>
      <p:sp>
        <p:nvSpPr>
          <p:cNvPr id="7" name="Rectangle 6"/>
          <p:cNvSpPr/>
          <p:nvPr/>
        </p:nvSpPr>
        <p:spPr>
          <a:xfrm>
            <a:off x="3054927" y="4350327"/>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Sơ kết Sprint</a:t>
            </a:r>
            <a:endParaRPr lang="en-US" b="1"/>
          </a:p>
        </p:txBody>
      </p:sp>
      <p:sp>
        <p:nvSpPr>
          <p:cNvPr id="8" name="Rectangle 7"/>
          <p:cNvSpPr/>
          <p:nvPr/>
        </p:nvSpPr>
        <p:spPr>
          <a:xfrm>
            <a:off x="3048000" y="5486400"/>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Cải tiến Sprint</a:t>
            </a:r>
            <a:endParaRPr lang="en-US" b="1"/>
          </a:p>
        </p:txBody>
      </p:sp>
      <p:cxnSp>
        <p:nvCxnSpPr>
          <p:cNvPr id="9" name="Straight Arrow Connector 8"/>
          <p:cNvCxnSpPr>
            <a:stCxn id="5" idx="2"/>
            <a:endCxn id="6" idx="0"/>
          </p:cNvCxnSpPr>
          <p:nvPr/>
        </p:nvCxnSpPr>
        <p:spPr>
          <a:xfrm>
            <a:off x="4551218" y="2514600"/>
            <a:ext cx="3464" cy="616527"/>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0" name="Straight Arrow Connector 9"/>
          <p:cNvCxnSpPr>
            <a:stCxn id="6" idx="2"/>
            <a:endCxn id="7" idx="0"/>
          </p:cNvCxnSpPr>
          <p:nvPr/>
        </p:nvCxnSpPr>
        <p:spPr>
          <a:xfrm>
            <a:off x="4554682" y="3740727"/>
            <a:ext cx="3463" cy="6096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a:endCxn id="8" idx="0"/>
          </p:cNvCxnSpPr>
          <p:nvPr/>
        </p:nvCxnSpPr>
        <p:spPr>
          <a:xfrm flipH="1">
            <a:off x="4551218" y="4959927"/>
            <a:ext cx="6927" cy="52647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2" name="Elbow Connector 11"/>
          <p:cNvCxnSpPr>
            <a:stCxn id="8" idx="1"/>
            <a:endCxn id="5" idx="0"/>
          </p:cNvCxnSpPr>
          <p:nvPr/>
        </p:nvCxnSpPr>
        <p:spPr>
          <a:xfrm rot="10800000" flipH="1">
            <a:off x="3048000" y="1905000"/>
            <a:ext cx="1503218" cy="3886200"/>
          </a:xfrm>
          <a:prstGeom prst="bentConnector4">
            <a:avLst>
              <a:gd name="adj1" fmla="val -61290"/>
              <a:gd name="adj2" fmla="val 117647"/>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3" name="Elbow Connector 29"/>
          <p:cNvCxnSpPr>
            <a:stCxn id="6" idx="0"/>
          </p:cNvCxnSpPr>
          <p:nvPr/>
        </p:nvCxnSpPr>
        <p:spPr>
          <a:xfrm rot="16200000" flipH="1">
            <a:off x="4274126" y="3411682"/>
            <a:ext cx="716977" cy="155866"/>
          </a:xfrm>
          <a:prstGeom prst="curvedConnector5">
            <a:avLst>
              <a:gd name="adj1" fmla="val -31884"/>
              <a:gd name="adj2" fmla="val 1211093"/>
              <a:gd name="adj3" fmla="val 92512"/>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535015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Quy trình triển khai Scrum</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pic>
        <p:nvPicPr>
          <p:cNvPr id="9933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219200"/>
            <a:ext cx="6913307"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33600" y="6211668"/>
            <a:ext cx="4891083" cy="646331"/>
          </a:xfrm>
          <a:prstGeom prst="rect">
            <a:avLst/>
          </a:prstGeom>
          <a:noFill/>
        </p:spPr>
        <p:txBody>
          <a:bodyPr wrap="none" rtlCol="0">
            <a:spAutoFit/>
          </a:bodyPr>
          <a:lstStyle/>
          <a:p>
            <a:r>
              <a:rPr lang="en-US" i="1"/>
              <a:t>(Ng</a:t>
            </a:r>
            <a:r>
              <a:rPr lang="en-US"/>
              <a:t>u</a:t>
            </a:r>
            <a:r>
              <a:rPr lang="en-US" i="1"/>
              <a:t>ồn: Sách Scrum Căn bản Phiên bản 1.2 )</a:t>
            </a:r>
            <a:endParaRPr lang="en-US"/>
          </a:p>
          <a:p>
            <a:endParaRPr lang="en-US"/>
          </a:p>
        </p:txBody>
      </p:sp>
    </p:spTree>
    <p:extLst>
      <p:ext uri="{BB962C8B-B14F-4D97-AF65-F5344CB8AC3E}">
        <p14:creationId xmlns:p14="http://schemas.microsoft.com/office/powerpoint/2010/main" val="1726429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Xây dựng ứng dụng</a:t>
            </a:r>
            <a:endParaRPr lang="en-US"/>
          </a:p>
        </p:txBody>
      </p:sp>
      <p:sp>
        <p:nvSpPr>
          <p:cNvPr id="3" name="Content Placeholder 2"/>
          <p:cNvSpPr>
            <a:spLocks noGrp="1"/>
          </p:cNvSpPr>
          <p:nvPr>
            <p:ph idx="1"/>
          </p:nvPr>
        </p:nvSpPr>
        <p:spPr/>
        <p:txBody>
          <a:bodyPr/>
          <a:lstStyle/>
          <a:p>
            <a:r>
              <a:rPr lang="en-US" smtClean="0"/>
              <a:t>Mô hình MVC trong framework Laravel</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grpSp>
        <p:nvGrpSpPr>
          <p:cNvPr id="22" name="Group 21"/>
          <p:cNvGrpSpPr/>
          <p:nvPr/>
        </p:nvGrpSpPr>
        <p:grpSpPr>
          <a:xfrm>
            <a:off x="351970" y="1693934"/>
            <a:ext cx="7953830" cy="4783066"/>
            <a:chOff x="351970" y="457200"/>
            <a:chExt cx="8563430" cy="5437347"/>
          </a:xfrm>
        </p:grpSpPr>
        <p:sp>
          <p:nvSpPr>
            <p:cNvPr id="23" name="Rounded Rectangle 22"/>
            <p:cNvSpPr/>
            <p:nvPr/>
          </p:nvSpPr>
          <p:spPr>
            <a:xfrm>
              <a:off x="4452258" y="898071"/>
              <a:ext cx="1524000" cy="50618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Routing</a:t>
              </a:r>
              <a:endParaRPr lang="en-US"/>
            </a:p>
          </p:txBody>
        </p:sp>
        <p:sp>
          <p:nvSpPr>
            <p:cNvPr id="24" name="Rounded Rectangle 23"/>
            <p:cNvSpPr/>
            <p:nvPr/>
          </p:nvSpPr>
          <p:spPr>
            <a:xfrm>
              <a:off x="5976257" y="4875276"/>
              <a:ext cx="1567543" cy="5683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Model</a:t>
              </a:r>
            </a:p>
          </p:txBody>
        </p:sp>
        <p:sp>
          <p:nvSpPr>
            <p:cNvPr id="25" name="Rounded Rectangle 24"/>
            <p:cNvSpPr/>
            <p:nvPr/>
          </p:nvSpPr>
          <p:spPr>
            <a:xfrm>
              <a:off x="3156857" y="4875276"/>
              <a:ext cx="1752600" cy="5683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View</a:t>
              </a:r>
            </a:p>
          </p:txBody>
        </p:sp>
        <p:sp>
          <p:nvSpPr>
            <p:cNvPr id="26" name="Can 25"/>
            <p:cNvSpPr/>
            <p:nvPr/>
          </p:nvSpPr>
          <p:spPr>
            <a:xfrm>
              <a:off x="7543800" y="3064619"/>
              <a:ext cx="13716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Database</a:t>
              </a:r>
              <a:endParaRPr lang="en-US"/>
            </a:p>
          </p:txBody>
        </p:sp>
        <p:sp>
          <p:nvSpPr>
            <p:cNvPr id="27" name="Rounded Rectangle 26"/>
            <p:cNvSpPr/>
            <p:nvPr/>
          </p:nvSpPr>
          <p:spPr>
            <a:xfrm>
              <a:off x="4452258" y="2685144"/>
              <a:ext cx="1524000" cy="5569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Controller</a:t>
              </a:r>
            </a:p>
          </p:txBody>
        </p:sp>
        <p:pic>
          <p:nvPicPr>
            <p:cNvPr id="2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970" y="2152965"/>
              <a:ext cx="3228372" cy="1823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9" name="Straight Arrow Connector 28"/>
            <p:cNvCxnSpPr>
              <a:stCxn id="35" idx="3"/>
              <a:endCxn id="23" idx="1"/>
            </p:cNvCxnSpPr>
            <p:nvPr/>
          </p:nvCxnSpPr>
          <p:spPr>
            <a:xfrm flipV="1">
              <a:off x="3122220" y="1151165"/>
              <a:ext cx="1330038" cy="42182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a:stCxn id="23" idx="2"/>
              <a:endCxn id="27" idx="0"/>
            </p:cNvCxnSpPr>
            <p:nvPr/>
          </p:nvCxnSpPr>
          <p:spPr>
            <a:xfrm>
              <a:off x="5214258" y="1404257"/>
              <a:ext cx="0" cy="12808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a:stCxn id="27" idx="3"/>
            </p:cNvCxnSpPr>
            <p:nvPr/>
          </p:nvCxnSpPr>
          <p:spPr>
            <a:xfrm>
              <a:off x="5976258" y="2963609"/>
              <a:ext cx="876300" cy="1911667"/>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32" name="Straight Arrow Connector 31"/>
            <p:cNvCxnSpPr>
              <a:stCxn id="27" idx="1"/>
              <a:endCxn id="25" idx="0"/>
            </p:cNvCxnSpPr>
            <p:nvPr/>
          </p:nvCxnSpPr>
          <p:spPr>
            <a:xfrm flipH="1">
              <a:off x="4033158" y="2963609"/>
              <a:ext cx="419100" cy="191166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a:endCxn id="26" idx="3"/>
            </p:cNvCxnSpPr>
            <p:nvPr/>
          </p:nvCxnSpPr>
          <p:spPr>
            <a:xfrm flipV="1">
              <a:off x="7765143" y="4280771"/>
              <a:ext cx="464457" cy="1017524"/>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34" name="Straight Arrow Connector 33"/>
            <p:cNvCxnSpPr>
              <a:stCxn id="25" idx="1"/>
              <a:endCxn id="28" idx="2"/>
            </p:cNvCxnSpPr>
            <p:nvPr/>
          </p:nvCxnSpPr>
          <p:spPr>
            <a:xfrm flipH="1" flipV="1">
              <a:off x="1966156" y="3976272"/>
              <a:ext cx="1190701" cy="118320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5" name="TextBox 34"/>
            <p:cNvSpPr txBox="1"/>
            <p:nvPr/>
          </p:nvSpPr>
          <p:spPr>
            <a:xfrm>
              <a:off x="1419474" y="1388319"/>
              <a:ext cx="1702746" cy="369332"/>
            </a:xfrm>
            <a:prstGeom prst="rect">
              <a:avLst/>
            </a:prstGeom>
            <a:noFill/>
          </p:spPr>
          <p:txBody>
            <a:bodyPr wrap="square" rtlCol="0">
              <a:spAutoFit/>
            </a:bodyPr>
            <a:lstStyle/>
            <a:p>
              <a:r>
                <a:rPr lang="en-US" sz="1600" smtClean="0"/>
                <a:t>1) Gửi yêu cầu</a:t>
              </a:r>
              <a:endParaRPr lang="en-US" sz="1600"/>
            </a:p>
          </p:txBody>
        </p:sp>
        <p:sp>
          <p:nvSpPr>
            <p:cNvPr id="36" name="TextBox 35"/>
            <p:cNvSpPr txBox="1"/>
            <p:nvPr/>
          </p:nvSpPr>
          <p:spPr>
            <a:xfrm>
              <a:off x="3733800" y="457200"/>
              <a:ext cx="3634328" cy="369332"/>
            </a:xfrm>
            <a:prstGeom prst="rect">
              <a:avLst/>
            </a:prstGeom>
            <a:noFill/>
          </p:spPr>
          <p:txBody>
            <a:bodyPr wrap="none" rtlCol="0">
              <a:spAutoFit/>
            </a:bodyPr>
            <a:lstStyle/>
            <a:p>
              <a:r>
                <a:rPr lang="en-US" sz="1600" smtClean="0"/>
                <a:t>2) Chuyển yêu cầu đến Controller</a:t>
              </a:r>
            </a:p>
          </p:txBody>
        </p:sp>
        <p:sp>
          <p:nvSpPr>
            <p:cNvPr id="37" name="TextBox 36"/>
            <p:cNvSpPr txBox="1"/>
            <p:nvPr/>
          </p:nvSpPr>
          <p:spPr>
            <a:xfrm>
              <a:off x="5497943" y="2221468"/>
              <a:ext cx="3417455" cy="362283"/>
            </a:xfrm>
            <a:prstGeom prst="rect">
              <a:avLst/>
            </a:prstGeom>
            <a:noFill/>
          </p:spPr>
          <p:txBody>
            <a:bodyPr wrap="square" rtlCol="0">
              <a:spAutoFit/>
            </a:bodyPr>
            <a:lstStyle/>
            <a:p>
              <a:r>
                <a:rPr lang="en-US" sz="1600" smtClean="0"/>
                <a:t>3) Tương tác với Data Model</a:t>
              </a:r>
              <a:endParaRPr lang="en-US" sz="1600"/>
            </a:p>
          </p:txBody>
        </p:sp>
        <p:sp>
          <p:nvSpPr>
            <p:cNvPr id="38" name="TextBox 37"/>
            <p:cNvSpPr txBox="1"/>
            <p:nvPr/>
          </p:nvSpPr>
          <p:spPr>
            <a:xfrm>
              <a:off x="2960832" y="4405516"/>
              <a:ext cx="3659414" cy="369332"/>
            </a:xfrm>
            <a:prstGeom prst="rect">
              <a:avLst/>
            </a:prstGeom>
            <a:noFill/>
          </p:spPr>
          <p:txBody>
            <a:bodyPr wrap="square" rtlCol="0">
              <a:spAutoFit/>
            </a:bodyPr>
            <a:lstStyle/>
            <a:p>
              <a:r>
                <a:rPr lang="en-US" sz="1600" smtClean="0"/>
                <a:t>4) Controller trả kết quả ra View</a:t>
              </a:r>
              <a:endParaRPr lang="en-US" sz="1600"/>
            </a:p>
          </p:txBody>
        </p:sp>
        <p:sp>
          <p:nvSpPr>
            <p:cNvPr id="39" name="TextBox 38"/>
            <p:cNvSpPr txBox="1"/>
            <p:nvPr/>
          </p:nvSpPr>
          <p:spPr>
            <a:xfrm>
              <a:off x="1419474" y="5525215"/>
              <a:ext cx="3986028" cy="369332"/>
            </a:xfrm>
            <a:prstGeom prst="rect">
              <a:avLst/>
            </a:prstGeom>
            <a:noFill/>
          </p:spPr>
          <p:txBody>
            <a:bodyPr wrap="none" rtlCol="0">
              <a:spAutoFit/>
            </a:bodyPr>
            <a:lstStyle/>
            <a:p>
              <a:r>
                <a:rPr lang="en-US" sz="1600" smtClean="0"/>
                <a:t>5) View được hiển thị trên trình duyệt</a:t>
              </a:r>
              <a:endParaRPr lang="en-US" sz="1600"/>
            </a:p>
          </p:txBody>
        </p:sp>
      </p:grpSp>
    </p:spTree>
    <p:extLst>
      <p:ext uri="{BB962C8B-B14F-4D97-AF65-F5344CB8AC3E}">
        <p14:creationId xmlns:p14="http://schemas.microsoft.com/office/powerpoint/2010/main" val="4147877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543800" cy="563563"/>
          </a:xfrm>
        </p:spPr>
        <p:txBody>
          <a:bodyPr/>
          <a:lstStyle/>
          <a:p>
            <a:r>
              <a:rPr lang="en-US"/>
              <a:t>Xây dựng ứng dụng thời gian thực</a:t>
            </a:r>
          </a:p>
        </p:txBody>
      </p:sp>
      <p:sp>
        <p:nvSpPr>
          <p:cNvPr id="3" name="Content Placeholder 2"/>
          <p:cNvSpPr>
            <a:spLocks noGrp="1"/>
          </p:cNvSpPr>
          <p:nvPr>
            <p:ph idx="1"/>
          </p:nvPr>
        </p:nvSpPr>
        <p:spPr/>
        <p:txBody>
          <a:bodyPr/>
          <a:lstStyle/>
          <a:p>
            <a:r>
              <a:rPr lang="en-US" smtClean="0"/>
              <a:t>Giao thức HTTP</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2144319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2800"/>
          </a:p>
        </p:txBody>
      </p:sp>
      <p:sp>
        <p:nvSpPr>
          <p:cNvPr id="3" name="Content Placeholder 2"/>
          <p:cNvSpPr>
            <a:spLocks noGrp="1"/>
          </p:cNvSpPr>
          <p:nvPr>
            <p:ph idx="1"/>
          </p:nvPr>
        </p:nvSpPr>
        <p:spPr/>
        <p:txBody>
          <a:bodyPr/>
          <a:lstStyle/>
          <a:p>
            <a:r>
              <a:rPr lang="en-US" smtClean="0"/>
              <a:t>Long polling</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cxnSp>
        <p:nvCxnSpPr>
          <p:cNvPr id="5" name="Straight Arrow Connector 4"/>
          <p:cNvCxnSpPr/>
          <p:nvPr/>
        </p:nvCxnSpPr>
        <p:spPr>
          <a:xfrm>
            <a:off x="533400" y="6132677"/>
            <a:ext cx="73152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 name="Straight Arrow Connector 5"/>
          <p:cNvCxnSpPr/>
          <p:nvPr/>
        </p:nvCxnSpPr>
        <p:spPr>
          <a:xfrm>
            <a:off x="381000" y="2017877"/>
            <a:ext cx="7467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flipV="1">
            <a:off x="20574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35814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40386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6101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51054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67056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057400" y="3999077"/>
            <a:ext cx="1524000"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181600" y="3941020"/>
            <a:ext cx="1524000"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183649" y="3618077"/>
            <a:ext cx="1271502" cy="369332"/>
          </a:xfrm>
          <a:prstGeom prst="rect">
            <a:avLst/>
          </a:prstGeom>
          <a:noFill/>
        </p:spPr>
        <p:txBody>
          <a:bodyPr wrap="none" rtlCol="0">
            <a:spAutoFit/>
          </a:bodyPr>
          <a:lstStyle/>
          <a:p>
            <a:r>
              <a:rPr lang="en-US" smtClean="0"/>
              <a:t>Mở kết nối</a:t>
            </a:r>
            <a:endParaRPr lang="en-US"/>
          </a:p>
        </p:txBody>
      </p:sp>
      <p:sp>
        <p:nvSpPr>
          <p:cNvPr id="16" name="TextBox 15"/>
          <p:cNvSpPr txBox="1"/>
          <p:nvPr/>
        </p:nvSpPr>
        <p:spPr>
          <a:xfrm>
            <a:off x="5307849" y="3541877"/>
            <a:ext cx="1271502" cy="369332"/>
          </a:xfrm>
          <a:prstGeom prst="rect">
            <a:avLst/>
          </a:prstGeom>
          <a:noFill/>
        </p:spPr>
        <p:txBody>
          <a:bodyPr wrap="none" rtlCol="0">
            <a:spAutoFit/>
          </a:bodyPr>
          <a:lstStyle/>
          <a:p>
            <a:r>
              <a:rPr lang="en-US" smtClean="0"/>
              <a:t>Mở kết nối</a:t>
            </a:r>
            <a:endParaRPr lang="en-US"/>
          </a:p>
        </p:txBody>
      </p:sp>
      <p:sp>
        <p:nvSpPr>
          <p:cNvPr id="17" name="TextBox 16"/>
          <p:cNvSpPr txBox="1"/>
          <p:nvPr/>
        </p:nvSpPr>
        <p:spPr>
          <a:xfrm>
            <a:off x="533400" y="1648545"/>
            <a:ext cx="1129476" cy="369332"/>
          </a:xfrm>
          <a:prstGeom prst="rect">
            <a:avLst/>
          </a:prstGeom>
          <a:noFill/>
        </p:spPr>
        <p:txBody>
          <a:bodyPr wrap="none" rtlCol="0">
            <a:spAutoFit/>
          </a:bodyPr>
          <a:lstStyle/>
          <a:p>
            <a:r>
              <a:rPr lang="en-US" b="1" smtClean="0"/>
              <a:t>SERVER</a:t>
            </a:r>
            <a:endParaRPr lang="en-US" b="1"/>
          </a:p>
        </p:txBody>
      </p:sp>
      <p:sp>
        <p:nvSpPr>
          <p:cNvPr id="18" name="TextBox 17"/>
          <p:cNvSpPr txBox="1"/>
          <p:nvPr/>
        </p:nvSpPr>
        <p:spPr>
          <a:xfrm>
            <a:off x="558800" y="5675477"/>
            <a:ext cx="1018227" cy="369332"/>
          </a:xfrm>
          <a:prstGeom prst="rect">
            <a:avLst/>
          </a:prstGeom>
          <a:noFill/>
        </p:spPr>
        <p:txBody>
          <a:bodyPr wrap="none" rtlCol="0">
            <a:spAutoFit/>
          </a:bodyPr>
          <a:lstStyle/>
          <a:p>
            <a:r>
              <a:rPr lang="en-US" b="1" smtClean="0"/>
              <a:t>CLIENT</a:t>
            </a:r>
            <a:endParaRPr lang="en-US" b="1"/>
          </a:p>
        </p:txBody>
      </p:sp>
      <p:sp>
        <p:nvSpPr>
          <p:cNvPr id="19" name="TextBox 18"/>
          <p:cNvSpPr txBox="1"/>
          <p:nvPr/>
        </p:nvSpPr>
        <p:spPr>
          <a:xfrm rot="10800000">
            <a:off x="1733490" y="3873713"/>
            <a:ext cx="400110" cy="2030364"/>
          </a:xfrm>
          <a:prstGeom prst="rect">
            <a:avLst/>
          </a:prstGeom>
          <a:noFill/>
        </p:spPr>
        <p:txBody>
          <a:bodyPr vert="eaVert" wrap="none" rtlCol="0">
            <a:spAutoFit/>
          </a:bodyPr>
          <a:lstStyle/>
          <a:p>
            <a:r>
              <a:rPr lang="en-US" sz="1400" smtClean="0"/>
              <a:t>“Có dữ liệu mới không?”</a:t>
            </a:r>
            <a:endParaRPr lang="en-US" sz="1400"/>
          </a:p>
        </p:txBody>
      </p:sp>
      <p:sp>
        <p:nvSpPr>
          <p:cNvPr id="20" name="TextBox 19"/>
          <p:cNvSpPr txBox="1"/>
          <p:nvPr/>
        </p:nvSpPr>
        <p:spPr>
          <a:xfrm rot="10800000">
            <a:off x="3683912" y="3922877"/>
            <a:ext cx="400110" cy="2030364"/>
          </a:xfrm>
          <a:prstGeom prst="rect">
            <a:avLst/>
          </a:prstGeom>
          <a:noFill/>
        </p:spPr>
        <p:txBody>
          <a:bodyPr vert="eaVert" wrap="none" rtlCol="0">
            <a:spAutoFit/>
          </a:bodyPr>
          <a:lstStyle/>
          <a:p>
            <a:r>
              <a:rPr lang="en-US" sz="1400" smtClean="0"/>
              <a:t>“Có dữ liệu mới không?”</a:t>
            </a:r>
            <a:endParaRPr lang="en-US" sz="1400"/>
          </a:p>
        </p:txBody>
      </p:sp>
      <p:sp>
        <p:nvSpPr>
          <p:cNvPr id="21" name="TextBox 20"/>
          <p:cNvSpPr txBox="1"/>
          <p:nvPr/>
        </p:nvSpPr>
        <p:spPr>
          <a:xfrm rot="10800000">
            <a:off x="4781490" y="3949913"/>
            <a:ext cx="400110" cy="2030364"/>
          </a:xfrm>
          <a:prstGeom prst="rect">
            <a:avLst/>
          </a:prstGeom>
          <a:noFill/>
        </p:spPr>
        <p:txBody>
          <a:bodyPr vert="eaVert" wrap="none" rtlCol="0">
            <a:spAutoFit/>
          </a:bodyPr>
          <a:lstStyle/>
          <a:p>
            <a:r>
              <a:rPr lang="en-US" sz="1400" smtClean="0"/>
              <a:t>“Có dữ liệu mới không?”</a:t>
            </a:r>
            <a:endParaRPr lang="en-US" sz="1400"/>
          </a:p>
        </p:txBody>
      </p:sp>
      <p:sp>
        <p:nvSpPr>
          <p:cNvPr id="22" name="TextBox 21"/>
          <p:cNvSpPr txBox="1"/>
          <p:nvPr/>
        </p:nvSpPr>
        <p:spPr>
          <a:xfrm rot="10800000">
            <a:off x="4248090" y="2347821"/>
            <a:ext cx="400110" cy="440185"/>
          </a:xfrm>
          <a:prstGeom prst="rect">
            <a:avLst/>
          </a:prstGeom>
          <a:noFill/>
        </p:spPr>
        <p:txBody>
          <a:bodyPr vert="eaVert" wrap="none" rtlCol="0">
            <a:spAutoFit/>
          </a:bodyPr>
          <a:lstStyle/>
          <a:p>
            <a:r>
              <a:rPr lang="en-US" sz="1400" smtClean="0"/>
              <a:t>“Có”</a:t>
            </a:r>
            <a:endParaRPr lang="en-US" sz="1400"/>
          </a:p>
        </p:txBody>
      </p:sp>
      <p:sp>
        <p:nvSpPr>
          <p:cNvPr id="23" name="TextBox 22"/>
          <p:cNvSpPr txBox="1"/>
          <p:nvPr/>
        </p:nvSpPr>
        <p:spPr>
          <a:xfrm rot="10800000">
            <a:off x="4781489" y="2162214"/>
            <a:ext cx="400110" cy="728726"/>
          </a:xfrm>
          <a:prstGeom prst="rect">
            <a:avLst/>
          </a:prstGeom>
          <a:noFill/>
        </p:spPr>
        <p:txBody>
          <a:bodyPr vert="eaVert" wrap="none" rtlCol="0">
            <a:spAutoFit/>
          </a:bodyPr>
          <a:lstStyle/>
          <a:p>
            <a:r>
              <a:rPr lang="en-US" sz="1400" smtClean="0"/>
              <a:t>“Không”</a:t>
            </a:r>
            <a:endParaRPr lang="en-US" sz="1400"/>
          </a:p>
        </p:txBody>
      </p:sp>
      <p:sp>
        <p:nvSpPr>
          <p:cNvPr id="24" name="TextBox 23"/>
          <p:cNvSpPr txBox="1"/>
          <p:nvPr/>
        </p:nvSpPr>
        <p:spPr>
          <a:xfrm rot="10800000">
            <a:off x="3200401" y="2203551"/>
            <a:ext cx="400110" cy="728726"/>
          </a:xfrm>
          <a:prstGeom prst="rect">
            <a:avLst/>
          </a:prstGeom>
          <a:noFill/>
        </p:spPr>
        <p:txBody>
          <a:bodyPr vert="eaVert" wrap="none" rtlCol="0">
            <a:spAutoFit/>
          </a:bodyPr>
          <a:lstStyle/>
          <a:p>
            <a:r>
              <a:rPr lang="en-US" sz="1400" smtClean="0"/>
              <a:t>“Không”</a:t>
            </a:r>
            <a:endParaRPr lang="en-US" sz="1400"/>
          </a:p>
        </p:txBody>
      </p:sp>
      <p:sp>
        <p:nvSpPr>
          <p:cNvPr id="25" name="TextBox 24"/>
          <p:cNvSpPr txBox="1"/>
          <p:nvPr/>
        </p:nvSpPr>
        <p:spPr>
          <a:xfrm>
            <a:off x="1849745" y="6252811"/>
            <a:ext cx="428322" cy="369332"/>
          </a:xfrm>
          <a:prstGeom prst="rect">
            <a:avLst/>
          </a:prstGeom>
          <a:noFill/>
        </p:spPr>
        <p:txBody>
          <a:bodyPr wrap="none" rtlCol="0">
            <a:spAutoFit/>
          </a:bodyPr>
          <a:lstStyle/>
          <a:p>
            <a:r>
              <a:rPr lang="en-US" smtClean="0"/>
              <a:t>0s</a:t>
            </a:r>
            <a:endParaRPr lang="en-US"/>
          </a:p>
        </p:txBody>
      </p:sp>
      <p:sp>
        <p:nvSpPr>
          <p:cNvPr id="26" name="TextBox 25"/>
          <p:cNvSpPr txBox="1"/>
          <p:nvPr/>
        </p:nvSpPr>
        <p:spPr>
          <a:xfrm>
            <a:off x="3200400" y="6252811"/>
            <a:ext cx="556563" cy="369332"/>
          </a:xfrm>
          <a:prstGeom prst="rect">
            <a:avLst/>
          </a:prstGeom>
          <a:noFill/>
        </p:spPr>
        <p:txBody>
          <a:bodyPr wrap="none" rtlCol="0">
            <a:spAutoFit/>
          </a:bodyPr>
          <a:lstStyle/>
          <a:p>
            <a:r>
              <a:rPr lang="en-US" smtClean="0"/>
              <a:t>60s</a:t>
            </a:r>
            <a:endParaRPr lang="en-US"/>
          </a:p>
        </p:txBody>
      </p:sp>
      <p:sp>
        <p:nvSpPr>
          <p:cNvPr id="27" name="TextBox 26"/>
          <p:cNvSpPr txBox="1"/>
          <p:nvPr/>
        </p:nvSpPr>
        <p:spPr>
          <a:xfrm>
            <a:off x="3810000" y="6252811"/>
            <a:ext cx="556563" cy="369332"/>
          </a:xfrm>
          <a:prstGeom prst="rect">
            <a:avLst/>
          </a:prstGeom>
          <a:noFill/>
        </p:spPr>
        <p:txBody>
          <a:bodyPr wrap="none" rtlCol="0">
            <a:spAutoFit/>
          </a:bodyPr>
          <a:lstStyle/>
          <a:p>
            <a:r>
              <a:rPr lang="en-US" smtClean="0"/>
              <a:t>61s</a:t>
            </a:r>
            <a:endParaRPr lang="en-US"/>
          </a:p>
        </p:txBody>
      </p:sp>
      <p:sp>
        <p:nvSpPr>
          <p:cNvPr id="28" name="TextBox 27"/>
          <p:cNvSpPr txBox="1"/>
          <p:nvPr/>
        </p:nvSpPr>
        <p:spPr>
          <a:xfrm>
            <a:off x="4372852" y="6260068"/>
            <a:ext cx="556563" cy="369332"/>
          </a:xfrm>
          <a:prstGeom prst="rect">
            <a:avLst/>
          </a:prstGeom>
          <a:noFill/>
        </p:spPr>
        <p:txBody>
          <a:bodyPr wrap="none" rtlCol="0">
            <a:spAutoFit/>
          </a:bodyPr>
          <a:lstStyle/>
          <a:p>
            <a:r>
              <a:rPr lang="en-US" smtClean="0"/>
              <a:t>63s</a:t>
            </a:r>
            <a:endParaRPr lang="en-US"/>
          </a:p>
        </p:txBody>
      </p:sp>
      <p:sp>
        <p:nvSpPr>
          <p:cNvPr id="29" name="TextBox 28"/>
          <p:cNvSpPr txBox="1"/>
          <p:nvPr/>
        </p:nvSpPr>
        <p:spPr>
          <a:xfrm>
            <a:off x="4858657" y="6256048"/>
            <a:ext cx="556563" cy="369332"/>
          </a:xfrm>
          <a:prstGeom prst="rect">
            <a:avLst/>
          </a:prstGeom>
          <a:noFill/>
        </p:spPr>
        <p:txBody>
          <a:bodyPr wrap="none" rtlCol="0">
            <a:spAutoFit/>
          </a:bodyPr>
          <a:lstStyle/>
          <a:p>
            <a:r>
              <a:rPr lang="en-US" smtClean="0"/>
              <a:t>64s</a:t>
            </a:r>
            <a:endParaRPr lang="en-US"/>
          </a:p>
        </p:txBody>
      </p:sp>
      <p:sp>
        <p:nvSpPr>
          <p:cNvPr id="30" name="TextBox 29"/>
          <p:cNvSpPr txBox="1"/>
          <p:nvPr/>
        </p:nvSpPr>
        <p:spPr>
          <a:xfrm>
            <a:off x="6363198" y="6260068"/>
            <a:ext cx="684803" cy="369332"/>
          </a:xfrm>
          <a:prstGeom prst="rect">
            <a:avLst/>
          </a:prstGeom>
          <a:noFill/>
        </p:spPr>
        <p:txBody>
          <a:bodyPr wrap="none" rtlCol="0">
            <a:spAutoFit/>
          </a:bodyPr>
          <a:lstStyle/>
          <a:p>
            <a:r>
              <a:rPr lang="en-US" smtClean="0"/>
              <a:t>124s</a:t>
            </a:r>
            <a:endParaRPr lang="en-US"/>
          </a:p>
        </p:txBody>
      </p:sp>
      <p:sp>
        <p:nvSpPr>
          <p:cNvPr id="31" name="TextBox 30"/>
          <p:cNvSpPr txBox="1"/>
          <p:nvPr/>
        </p:nvSpPr>
        <p:spPr>
          <a:xfrm>
            <a:off x="6579351" y="1652565"/>
            <a:ext cx="1156086" cy="369332"/>
          </a:xfrm>
          <a:prstGeom prst="rect">
            <a:avLst/>
          </a:prstGeom>
          <a:noFill/>
        </p:spPr>
        <p:txBody>
          <a:bodyPr wrap="none" rtlCol="0">
            <a:spAutoFit/>
          </a:bodyPr>
          <a:lstStyle/>
          <a:p>
            <a:r>
              <a:rPr lang="en-US" smtClean="0"/>
              <a:t>Thời gian</a:t>
            </a:r>
            <a:endParaRPr lang="en-US"/>
          </a:p>
        </p:txBody>
      </p:sp>
    </p:spTree>
    <p:extLst>
      <p:ext uri="{BB962C8B-B14F-4D97-AF65-F5344CB8AC3E}">
        <p14:creationId xmlns:p14="http://schemas.microsoft.com/office/powerpoint/2010/main" val="3357876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Websocket</a:t>
            </a:r>
          </a:p>
          <a:p>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6607493" cy="3756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804751" y="5867400"/>
            <a:ext cx="5938485" cy="646331"/>
          </a:xfrm>
          <a:prstGeom prst="rect">
            <a:avLst/>
          </a:prstGeom>
          <a:noFill/>
        </p:spPr>
        <p:txBody>
          <a:bodyPr wrap="none" rtlCol="0">
            <a:spAutoFit/>
          </a:bodyPr>
          <a:lstStyle/>
          <a:p>
            <a:r>
              <a:rPr lang="en-US" i="1"/>
              <a:t>(Nguồn: sách The Definite Guide to HTML5 WebSocket)</a:t>
            </a:r>
            <a:endParaRPr lang="en-US"/>
          </a:p>
          <a:p>
            <a:endParaRPr lang="en-US"/>
          </a:p>
        </p:txBody>
      </p:sp>
    </p:spTree>
    <p:extLst>
      <p:ext uri="{BB962C8B-B14F-4D97-AF65-F5344CB8AC3E}">
        <p14:creationId xmlns:p14="http://schemas.microsoft.com/office/powerpoint/2010/main" val="2316757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WebSocket nằm trên lớp TCP trong mô hình TCP/IP</a:t>
            </a:r>
          </a:p>
          <a:p>
            <a:r>
              <a:rPr lang="en-US" smtClean="0"/>
              <a:t>Cho phép đặt các giao thức tầng ứng dụng trên WebSocket nên được cho là thuộc tầng giao vận</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4230975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Wamp</a:t>
            </a:r>
            <a:endParaRPr lang="en-US"/>
          </a:p>
        </p:txBody>
      </p:sp>
      <p:sp>
        <p:nvSpPr>
          <p:cNvPr id="6" name="Content Placeholder 5"/>
          <p:cNvSpPr>
            <a:spLocks noGrp="1"/>
          </p:cNvSpPr>
          <p:nvPr>
            <p:ph idx="1"/>
          </p:nvPr>
        </p:nvSpPr>
        <p:spPr/>
        <p:txBody>
          <a:bodyPr/>
          <a:lstStyle/>
          <a:p>
            <a:r>
              <a:rPr lang="en-US" smtClean="0"/>
              <a:t>The Web Application Messaging Protocol</a:t>
            </a:r>
          </a:p>
          <a:p>
            <a:r>
              <a:rPr lang="en-US" smtClean="0"/>
              <a:t>Mô hình publish - subscribe</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grpSp>
        <p:nvGrpSpPr>
          <p:cNvPr id="43" name="Group 42"/>
          <p:cNvGrpSpPr/>
          <p:nvPr/>
        </p:nvGrpSpPr>
        <p:grpSpPr>
          <a:xfrm>
            <a:off x="609600" y="2867025"/>
            <a:ext cx="7086600" cy="3228975"/>
            <a:chOff x="609600" y="2867025"/>
            <a:chExt cx="7086600" cy="3228975"/>
          </a:xfrm>
        </p:grpSpPr>
        <p:sp>
          <p:nvSpPr>
            <p:cNvPr id="21" name="AutoShape 5"/>
            <p:cNvSpPr>
              <a:spLocks noChangeArrowheads="1"/>
            </p:cNvSpPr>
            <p:nvPr/>
          </p:nvSpPr>
          <p:spPr bwMode="auto">
            <a:xfrm>
              <a:off x="609600" y="5200650"/>
              <a:ext cx="2133600" cy="866775"/>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itchFamily="34" charset="0"/>
              </a:endParaRPr>
            </a:p>
          </p:txBody>
        </p:sp>
        <p:sp>
          <p:nvSpPr>
            <p:cNvPr id="22" name="Text Box 6"/>
            <p:cNvSpPr txBox="1">
              <a:spLocks noChangeArrowheads="1"/>
            </p:cNvSpPr>
            <p:nvPr/>
          </p:nvSpPr>
          <p:spPr bwMode="auto">
            <a:xfrm>
              <a:off x="704850" y="5433984"/>
              <a:ext cx="19024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altLang="en-US" sz="2000" b="1" smtClean="0"/>
                <a:t>PUBLISHER</a:t>
              </a:r>
              <a:endParaRPr lang="en-US" altLang="en-US" sz="1400"/>
            </a:p>
          </p:txBody>
        </p:sp>
        <p:sp>
          <p:nvSpPr>
            <p:cNvPr id="23" name="AutoShape 5"/>
            <p:cNvSpPr>
              <a:spLocks noChangeArrowheads="1"/>
            </p:cNvSpPr>
            <p:nvPr/>
          </p:nvSpPr>
          <p:spPr bwMode="auto">
            <a:xfrm>
              <a:off x="3124200" y="2867025"/>
              <a:ext cx="2133600" cy="866775"/>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itchFamily="34" charset="0"/>
              </a:endParaRPr>
            </a:p>
          </p:txBody>
        </p:sp>
        <p:sp>
          <p:nvSpPr>
            <p:cNvPr id="24" name="TextBox 23"/>
            <p:cNvSpPr txBox="1"/>
            <p:nvPr/>
          </p:nvSpPr>
          <p:spPr>
            <a:xfrm>
              <a:off x="3124200" y="3105090"/>
              <a:ext cx="2133600" cy="400110"/>
            </a:xfrm>
            <a:prstGeom prst="rect">
              <a:avLst/>
            </a:prstGeom>
            <a:noFill/>
          </p:spPr>
          <p:txBody>
            <a:bodyPr wrap="square" rtlCol="0">
              <a:spAutoFit/>
            </a:bodyPr>
            <a:lstStyle/>
            <a:p>
              <a:pPr algn="ctr"/>
              <a:r>
                <a:rPr lang="en-US" sz="2000" b="1" smtClean="0"/>
                <a:t>BROKER</a:t>
              </a:r>
              <a:endParaRPr lang="en-US" sz="2000" b="1"/>
            </a:p>
          </p:txBody>
        </p:sp>
        <p:sp>
          <p:nvSpPr>
            <p:cNvPr id="25" name="AutoShape 5"/>
            <p:cNvSpPr>
              <a:spLocks noChangeArrowheads="1"/>
            </p:cNvSpPr>
            <p:nvPr/>
          </p:nvSpPr>
          <p:spPr bwMode="auto">
            <a:xfrm>
              <a:off x="5486400" y="5229225"/>
              <a:ext cx="2133600" cy="866775"/>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itchFamily="34" charset="0"/>
              </a:endParaRPr>
            </a:p>
          </p:txBody>
        </p:sp>
        <p:sp>
          <p:nvSpPr>
            <p:cNvPr id="26" name="TextBox 25"/>
            <p:cNvSpPr txBox="1"/>
            <p:nvPr/>
          </p:nvSpPr>
          <p:spPr>
            <a:xfrm>
              <a:off x="5562600" y="5467290"/>
              <a:ext cx="2133600" cy="400110"/>
            </a:xfrm>
            <a:prstGeom prst="rect">
              <a:avLst/>
            </a:prstGeom>
            <a:noFill/>
          </p:spPr>
          <p:txBody>
            <a:bodyPr wrap="square" rtlCol="0">
              <a:spAutoFit/>
            </a:bodyPr>
            <a:lstStyle/>
            <a:p>
              <a:pPr algn="ctr"/>
              <a:r>
                <a:rPr lang="en-US" sz="2000" b="1" smtClean="0"/>
                <a:t>SUBSCRIBER</a:t>
              </a:r>
              <a:endParaRPr lang="en-US" sz="2000" b="1"/>
            </a:p>
          </p:txBody>
        </p:sp>
        <p:cxnSp>
          <p:nvCxnSpPr>
            <p:cNvPr id="34" name="Elbow Connector 33"/>
            <p:cNvCxnSpPr/>
            <p:nvPr/>
          </p:nvCxnSpPr>
          <p:spPr>
            <a:xfrm rot="5400000" flipH="1" flipV="1">
              <a:off x="1488282" y="3598040"/>
              <a:ext cx="1824037" cy="1447800"/>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1" name="Elbow Connector 40"/>
            <p:cNvCxnSpPr/>
            <p:nvPr/>
          </p:nvCxnSpPr>
          <p:spPr>
            <a:xfrm>
              <a:off x="5257800" y="3409921"/>
              <a:ext cx="1295400" cy="1852612"/>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411730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Nội dung trình bày</a:t>
            </a:r>
            <a:endParaRPr lang="en-US" altLang="en-US">
              <a:solidFill>
                <a:schemeClr val="accent1"/>
              </a:solidFill>
            </a:endParaRPr>
          </a:p>
        </p:txBody>
      </p:sp>
      <p:sp>
        <p:nvSpPr>
          <p:cNvPr id="88067"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grpSp>
        <p:nvGrpSpPr>
          <p:cNvPr id="88110" name="Group 46"/>
          <p:cNvGrpSpPr>
            <a:grpSpLocks/>
          </p:cNvGrpSpPr>
          <p:nvPr/>
        </p:nvGrpSpPr>
        <p:grpSpPr bwMode="auto">
          <a:xfrm>
            <a:off x="381000" y="1371600"/>
            <a:ext cx="7315200" cy="685800"/>
            <a:chOff x="1296" y="1824"/>
            <a:chExt cx="2976" cy="432"/>
          </a:xfrm>
        </p:grpSpPr>
        <p:sp>
          <p:nvSpPr>
            <p:cNvPr id="88111"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12"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13" name="Text Box 49"/>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smtClean="0">
                  <a:solidFill>
                    <a:srgbClr val="000000"/>
                  </a:solidFill>
                </a:rPr>
                <a:t>Giới thiệu đề tài</a:t>
              </a:r>
              <a:endParaRPr lang="en-US" altLang="en-US" b="1">
                <a:solidFill>
                  <a:srgbClr val="000000"/>
                </a:solidFill>
              </a:endParaRPr>
            </a:p>
          </p:txBody>
        </p:sp>
        <p:sp>
          <p:nvSpPr>
            <p:cNvPr id="88114" name="Text Box 5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a:solidFill>
                    <a:schemeClr val="bg1"/>
                  </a:solidFill>
                </a:rPr>
                <a:t>1</a:t>
              </a:r>
            </a:p>
          </p:txBody>
        </p:sp>
      </p:grpSp>
      <p:grpSp>
        <p:nvGrpSpPr>
          <p:cNvPr id="88115" name="Group 51"/>
          <p:cNvGrpSpPr>
            <a:grpSpLocks/>
          </p:cNvGrpSpPr>
          <p:nvPr/>
        </p:nvGrpSpPr>
        <p:grpSpPr bwMode="auto">
          <a:xfrm>
            <a:off x="381000" y="2209800"/>
            <a:ext cx="7315200" cy="685800"/>
            <a:chOff x="1296" y="1824"/>
            <a:chExt cx="2976" cy="432"/>
          </a:xfrm>
        </p:grpSpPr>
        <p:sp>
          <p:nvSpPr>
            <p:cNvPr id="88116"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17"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18" name="Text Box 5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smtClean="0">
                  <a:solidFill>
                    <a:srgbClr val="000000"/>
                  </a:solidFill>
                </a:rPr>
                <a:t>Triết lý Agile</a:t>
              </a:r>
              <a:endParaRPr lang="en-US" altLang="en-US" b="1">
                <a:solidFill>
                  <a:srgbClr val="000000"/>
                </a:solidFill>
              </a:endParaRPr>
            </a:p>
          </p:txBody>
        </p:sp>
        <p:sp>
          <p:nvSpPr>
            <p:cNvPr id="88119" name="Text Box 5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a:solidFill>
                    <a:schemeClr val="bg1"/>
                  </a:solidFill>
                </a:rPr>
                <a:t>2</a:t>
              </a:r>
            </a:p>
          </p:txBody>
        </p:sp>
      </p:grpSp>
      <p:grpSp>
        <p:nvGrpSpPr>
          <p:cNvPr id="88120" name="Group 56"/>
          <p:cNvGrpSpPr>
            <a:grpSpLocks/>
          </p:cNvGrpSpPr>
          <p:nvPr/>
        </p:nvGrpSpPr>
        <p:grpSpPr bwMode="auto">
          <a:xfrm>
            <a:off x="381000" y="3048000"/>
            <a:ext cx="7315200" cy="685800"/>
            <a:chOff x="1296" y="1824"/>
            <a:chExt cx="2976" cy="432"/>
          </a:xfrm>
        </p:grpSpPr>
        <p:sp>
          <p:nvSpPr>
            <p:cNvPr id="88121" name="AutoShape 57"/>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22"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23" name="Text Box 59"/>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smtClean="0">
                  <a:solidFill>
                    <a:srgbClr val="000000"/>
                  </a:solidFill>
                </a:rPr>
                <a:t>Phương pháp Scrum</a:t>
              </a:r>
              <a:endParaRPr lang="en-US" altLang="en-US" b="1">
                <a:solidFill>
                  <a:srgbClr val="000000"/>
                </a:solidFill>
              </a:endParaRPr>
            </a:p>
          </p:txBody>
        </p:sp>
        <p:sp>
          <p:nvSpPr>
            <p:cNvPr id="88124" name="Text Box 6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a:solidFill>
                    <a:schemeClr val="bg1"/>
                  </a:solidFill>
                </a:rPr>
                <a:t>3</a:t>
              </a:r>
            </a:p>
          </p:txBody>
        </p:sp>
      </p:grpSp>
      <p:grpSp>
        <p:nvGrpSpPr>
          <p:cNvPr id="88125" name="Group 61"/>
          <p:cNvGrpSpPr>
            <a:grpSpLocks/>
          </p:cNvGrpSpPr>
          <p:nvPr/>
        </p:nvGrpSpPr>
        <p:grpSpPr bwMode="auto">
          <a:xfrm>
            <a:off x="381000" y="3886200"/>
            <a:ext cx="7315200" cy="685800"/>
            <a:chOff x="1296" y="1824"/>
            <a:chExt cx="2976" cy="432"/>
          </a:xfrm>
        </p:grpSpPr>
        <p:sp>
          <p:nvSpPr>
            <p:cNvPr id="88126" name="AutoShape 62"/>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27" name="AutoShape 63"/>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28" name="Text Box 6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smtClean="0">
                  <a:solidFill>
                    <a:srgbClr val="000000"/>
                  </a:solidFill>
                </a:rPr>
                <a:t>Xây dựng ứng dụng</a:t>
              </a:r>
              <a:endParaRPr lang="en-US" altLang="en-US" b="1">
                <a:solidFill>
                  <a:srgbClr val="000000"/>
                </a:solidFill>
              </a:endParaRPr>
            </a:p>
          </p:txBody>
        </p:sp>
        <p:sp>
          <p:nvSpPr>
            <p:cNvPr id="88129" name="Text Box 6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a:solidFill>
                    <a:schemeClr val="bg1"/>
                  </a:solidFill>
                </a:rPr>
                <a:t>4</a:t>
              </a:r>
            </a:p>
          </p:txBody>
        </p:sp>
      </p:grpSp>
      <p:grpSp>
        <p:nvGrpSpPr>
          <p:cNvPr id="26" name="Group 61"/>
          <p:cNvGrpSpPr>
            <a:grpSpLocks/>
          </p:cNvGrpSpPr>
          <p:nvPr/>
        </p:nvGrpSpPr>
        <p:grpSpPr bwMode="auto">
          <a:xfrm>
            <a:off x="381000" y="4724402"/>
            <a:ext cx="7315200" cy="820738"/>
            <a:chOff x="1296" y="1824"/>
            <a:chExt cx="2976" cy="517"/>
          </a:xfrm>
        </p:grpSpPr>
        <p:sp>
          <p:nvSpPr>
            <p:cNvPr id="27" name="AutoShape 62"/>
            <p:cNvSpPr>
              <a:spLocks noChangeArrowheads="1"/>
            </p:cNvSpPr>
            <p:nvPr/>
          </p:nvSpPr>
          <p:spPr bwMode="gray">
            <a:xfrm>
              <a:off x="1536" y="1899"/>
              <a:ext cx="2736" cy="288"/>
            </a:xfrm>
            <a:prstGeom prst="roundRect">
              <a:avLst>
                <a:gd name="adj" fmla="val 16667"/>
              </a:avLst>
            </a:prstGeom>
            <a:gradFill flip="none" rotWithShape="1">
              <a:gsLst>
                <a:gs pos="0">
                  <a:schemeClr val="accent5">
                    <a:lumMod val="10000"/>
                    <a:tint val="66000"/>
                    <a:satMod val="160000"/>
                  </a:schemeClr>
                </a:gs>
                <a:gs pos="50000">
                  <a:schemeClr val="accent5">
                    <a:lumMod val="10000"/>
                    <a:tint val="44500"/>
                    <a:satMod val="160000"/>
                  </a:schemeClr>
                </a:gs>
                <a:gs pos="100000">
                  <a:schemeClr val="accent5">
                    <a:lumMod val="10000"/>
                    <a:tint val="23500"/>
                    <a:satMod val="160000"/>
                  </a:schemeClr>
                </a:gs>
              </a:gsLst>
              <a:path path="circle">
                <a:fillToRect l="100000" t="100000"/>
              </a:path>
              <a:tileRect r="-100000" b="-100000"/>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solidFill>
                  <a:schemeClr val="accent5">
                    <a:lumMod val="75000"/>
                  </a:schemeClr>
                </a:solidFill>
              </a:endParaRPr>
            </a:p>
          </p:txBody>
        </p:sp>
        <p:sp>
          <p:nvSpPr>
            <p:cNvPr id="28" name="AutoShape 63"/>
            <p:cNvSpPr>
              <a:spLocks noChangeArrowheads="1"/>
            </p:cNvSpPr>
            <p:nvPr/>
          </p:nvSpPr>
          <p:spPr bwMode="gray">
            <a:xfrm>
              <a:off x="1296" y="1824"/>
              <a:ext cx="432" cy="432"/>
            </a:xfrm>
            <a:prstGeom prst="diamond">
              <a:avLst/>
            </a:prstGeom>
            <a:solidFill>
              <a:schemeClr val="accent5">
                <a:lumMod val="2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9" name="Text Box 64"/>
            <p:cNvSpPr txBox="1">
              <a:spLocks noChangeArrowheads="1"/>
            </p:cNvSpPr>
            <p:nvPr/>
          </p:nvSpPr>
          <p:spPr bwMode="gray">
            <a:xfrm>
              <a:off x="1680" y="1934"/>
              <a:ext cx="216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a:solidFill>
                    <a:srgbClr val="000000"/>
                  </a:solidFill>
                </a:rPr>
                <a:t>Kết luận và hướng phát triển</a:t>
              </a:r>
            </a:p>
            <a:p>
              <a:pPr algn="ctr" eaLnBrk="0" hangingPunct="0"/>
              <a:endParaRPr lang="en-US" altLang="en-US" b="1">
                <a:solidFill>
                  <a:srgbClr val="000000"/>
                </a:solidFill>
              </a:endParaRPr>
            </a:p>
          </p:txBody>
        </p:sp>
        <p:sp>
          <p:nvSpPr>
            <p:cNvPr id="30" name="Text Box 65"/>
            <p:cNvSpPr txBox="1">
              <a:spLocks noChangeArrowheads="1"/>
            </p:cNvSpPr>
            <p:nvPr/>
          </p:nvSpPr>
          <p:spPr bwMode="gray">
            <a:xfrm>
              <a:off x="1432" y="1886"/>
              <a:ext cx="1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smtClean="0">
                  <a:solidFill>
                    <a:schemeClr val="bg1"/>
                  </a:solidFill>
                </a:rPr>
                <a:t>5</a:t>
              </a:r>
              <a:endParaRPr lang="en-US" altLang="en-US" sz="2400">
                <a:solidFill>
                  <a:schemeClr val="bg1"/>
                </a:solidFill>
              </a:endParaRPr>
            </a:p>
          </p:txBody>
        </p:sp>
      </p:grpSp>
      <p:grpSp>
        <p:nvGrpSpPr>
          <p:cNvPr id="31" name="Group 61"/>
          <p:cNvGrpSpPr>
            <a:grpSpLocks/>
          </p:cNvGrpSpPr>
          <p:nvPr/>
        </p:nvGrpSpPr>
        <p:grpSpPr bwMode="auto">
          <a:xfrm>
            <a:off x="381000" y="5562600"/>
            <a:ext cx="7315200" cy="685800"/>
            <a:chOff x="1296" y="1824"/>
            <a:chExt cx="2976" cy="432"/>
          </a:xfrm>
        </p:grpSpPr>
        <p:sp>
          <p:nvSpPr>
            <p:cNvPr id="32" name="AutoShape 62"/>
            <p:cNvSpPr>
              <a:spLocks noChangeArrowheads="1"/>
            </p:cNvSpPr>
            <p:nvPr/>
          </p:nvSpPr>
          <p:spPr bwMode="gray">
            <a:xfrm>
              <a:off x="1536" y="1899"/>
              <a:ext cx="2736" cy="288"/>
            </a:xfrm>
            <a:prstGeom prst="roundRect">
              <a:avLst>
                <a:gd name="adj" fmla="val 16667"/>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path path="circle">
                <a:fillToRect l="100000" t="100000"/>
              </a:path>
              <a:tileRect r="-100000" b="-100000"/>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solidFill>
                  <a:schemeClr val="accent5">
                    <a:lumMod val="75000"/>
                  </a:schemeClr>
                </a:solidFill>
              </a:endParaRPr>
            </a:p>
          </p:txBody>
        </p:sp>
        <p:sp>
          <p:nvSpPr>
            <p:cNvPr id="33" name="AutoShape 63"/>
            <p:cNvSpPr>
              <a:spLocks noChangeArrowheads="1"/>
            </p:cNvSpPr>
            <p:nvPr/>
          </p:nvSpPr>
          <p:spPr bwMode="gray">
            <a:xfrm>
              <a:off x="1296" y="1824"/>
              <a:ext cx="432" cy="432"/>
            </a:xfrm>
            <a:prstGeom prst="diamond">
              <a:avLst/>
            </a:prstGeom>
            <a:solidFill>
              <a:schemeClr val="accent6">
                <a:lumMod val="50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34" name="Text Box 6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endParaRPr lang="en-US" altLang="en-US" b="1">
                <a:solidFill>
                  <a:srgbClr val="000000"/>
                </a:solidFill>
              </a:endParaRPr>
            </a:p>
          </p:txBody>
        </p:sp>
        <p:sp>
          <p:nvSpPr>
            <p:cNvPr id="35" name="Text Box 65"/>
            <p:cNvSpPr txBox="1">
              <a:spLocks noChangeArrowheads="1"/>
            </p:cNvSpPr>
            <p:nvPr/>
          </p:nvSpPr>
          <p:spPr bwMode="gray">
            <a:xfrm>
              <a:off x="1432" y="1886"/>
              <a:ext cx="1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smtClean="0">
                  <a:solidFill>
                    <a:schemeClr val="bg1"/>
                  </a:solidFill>
                </a:rPr>
                <a:t>6</a:t>
              </a:r>
              <a:endParaRPr lang="en-US" altLang="en-US" sz="2400">
                <a:solidFill>
                  <a:schemeClr val="bg1"/>
                </a:solidFill>
              </a:endParaRPr>
            </a:p>
          </p:txBody>
        </p:sp>
      </p:grpSp>
      <p:sp>
        <p:nvSpPr>
          <p:cNvPr id="36" name="Footer Placeholder 3"/>
          <p:cNvSpPr>
            <a:spLocks noGrp="1"/>
          </p:cNvSpPr>
          <p:nvPr>
            <p:ph type="ftr" sz="quarter" idx="11"/>
          </p:nvPr>
        </p:nvSpPr>
        <p:spPr>
          <a:xfrm>
            <a:off x="5181600" y="6477000"/>
            <a:ext cx="2895600" cy="233363"/>
          </a:xfrm>
        </p:spPr>
        <p:txBody>
          <a:bodyPr/>
          <a:lstStyle/>
          <a:p>
            <a:r>
              <a:rPr lang="en-US" altLang="en-US" smtClean="0"/>
              <a:t>www.themegallery.com</a:t>
            </a:r>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r>
              <a:rPr lang="en-US" sz="3200" smtClean="0"/>
              <a:t>Demo công cụ Scrum Tool</a:t>
            </a:r>
            <a:endParaRPr lang="en-US" sz="3200"/>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2785041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luận và hướng phát triển</a:t>
            </a:r>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2183546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WordArt 6"/>
          <p:cNvSpPr>
            <a:spLocks noChangeArrowheads="1" noChangeShapeType="1" noTextEdit="1"/>
          </p:cNvSpPr>
          <p:nvPr/>
        </p:nvSpPr>
        <p:spPr bwMode="gray">
          <a:xfrm>
            <a:off x="3581400" y="3429000"/>
            <a:ext cx="4343400" cy="609600"/>
          </a:xfrm>
          <a:prstGeom prst="rect">
            <a:avLst/>
          </a:prstGeom>
        </p:spPr>
        <p:txBody>
          <a:bodyPr wrap="none" fromWordArt="1">
            <a:prstTxWarp prst="textDeflate">
              <a:avLst>
                <a:gd name="adj" fmla="val 0"/>
              </a:avLst>
            </a:prstTxWarp>
          </a:bodyPr>
          <a:lstStyle/>
          <a:p>
            <a:pPr algn="ctr"/>
            <a:r>
              <a:rPr lang="en-US" sz="3600" b="1" kern="10" smtClean="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rPr>
              <a:t>Cám ơn</a:t>
            </a:r>
            <a:endParaRPr lang="en-US" sz="3600" b="1" kern="1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endParaRPr>
          </a:p>
        </p:txBody>
      </p:sp>
      <p:sp>
        <p:nvSpPr>
          <p:cNvPr id="3" name="Rectangle 2"/>
          <p:cNvSpPr/>
          <p:nvPr/>
        </p:nvSpPr>
        <p:spPr>
          <a:xfrm>
            <a:off x="504825" y="304800"/>
            <a:ext cx="1066800" cy="3429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2"/>
                                        </p:tgtEl>
                                        <p:attrNameLst>
                                          <p:attrName>style.visibility</p:attrName>
                                        </p:attrNameLst>
                                      </p:cBhvr>
                                      <p:to>
                                        <p:strVal val="visible"/>
                                      </p:to>
                                    </p:set>
                                    <p:anim calcmode="lin" valueType="num">
                                      <p:cBhvr>
                                        <p:cTn id="7" dur="500" fill="hold"/>
                                        <p:tgtEl>
                                          <p:spTgt spid="86022"/>
                                        </p:tgtEl>
                                        <p:attrNameLst>
                                          <p:attrName>ppt_w</p:attrName>
                                        </p:attrNameLst>
                                      </p:cBhvr>
                                      <p:tavLst>
                                        <p:tav tm="0">
                                          <p:val>
                                            <p:fltVal val="0"/>
                                          </p:val>
                                        </p:tav>
                                        <p:tav tm="100000">
                                          <p:val>
                                            <p:strVal val="#ppt_w"/>
                                          </p:val>
                                        </p:tav>
                                      </p:tavLst>
                                    </p:anim>
                                    <p:anim calcmode="lin" valueType="num">
                                      <p:cBhvr>
                                        <p:cTn id="8" dur="500" fill="hold"/>
                                        <p:tgtEl>
                                          <p:spTgt spid="86022"/>
                                        </p:tgtEl>
                                        <p:attrNameLst>
                                          <p:attrName>ppt_h</p:attrName>
                                        </p:attrNameLst>
                                      </p:cBhvr>
                                      <p:tavLst>
                                        <p:tav tm="0">
                                          <p:val>
                                            <p:fltVal val="0"/>
                                          </p:val>
                                        </p:tav>
                                        <p:tav tm="100000">
                                          <p:val>
                                            <p:strVal val="#ppt_h"/>
                                          </p:val>
                                        </p:tav>
                                      </p:tavLst>
                                    </p:anim>
                                    <p:animEffect transition="in" filter="fade">
                                      <p:cBhvr>
                                        <p:cTn id="9" dur="500"/>
                                        <p:tgtEl>
                                          <p:spTgt spid="8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đề tài</a:t>
            </a:r>
            <a:endParaRPr lang="en-US"/>
          </a:p>
        </p:txBody>
      </p:sp>
      <p:pic>
        <p:nvPicPr>
          <p:cNvPr id="9523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90857" y="1828800"/>
            <a:ext cx="8514604"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graphicFrame>
        <p:nvGraphicFramePr>
          <p:cNvPr id="6" name="Diagram 5"/>
          <p:cNvGraphicFramePr/>
          <p:nvPr>
            <p:extLst>
              <p:ext uri="{D42A27DB-BD31-4B8C-83A1-F6EECF244321}">
                <p14:modId xmlns:p14="http://schemas.microsoft.com/office/powerpoint/2010/main" val="61968661"/>
              </p:ext>
            </p:extLst>
          </p:nvPr>
        </p:nvGraphicFramePr>
        <p:xfrm>
          <a:off x="2209800" y="1549852"/>
          <a:ext cx="4648200" cy="4191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p:cNvSpPr txBox="1"/>
          <p:nvPr/>
        </p:nvSpPr>
        <p:spPr>
          <a:xfrm>
            <a:off x="609600" y="5740852"/>
            <a:ext cx="8295861" cy="830997"/>
          </a:xfrm>
          <a:prstGeom prst="rect">
            <a:avLst/>
          </a:prstGeom>
          <a:noFill/>
        </p:spPr>
        <p:txBody>
          <a:bodyPr wrap="none" rtlCol="0">
            <a:spAutoFit/>
          </a:bodyPr>
          <a:lstStyle/>
          <a:p>
            <a:r>
              <a:rPr lang="en-US" sz="2400" i="1"/>
              <a:t>(Nguồn: The CHAOS Manifesto, The Standish Group 2012)</a:t>
            </a:r>
            <a:endParaRPr lang="en-US" sz="2400"/>
          </a:p>
          <a:p>
            <a:endParaRPr lang="en-US" sz="2400"/>
          </a:p>
        </p:txBody>
      </p:sp>
    </p:spTree>
    <p:extLst>
      <p:ext uri="{BB962C8B-B14F-4D97-AF65-F5344CB8AC3E}">
        <p14:creationId xmlns:p14="http://schemas.microsoft.com/office/powerpoint/2010/main" val="140514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234"/>
                                        </p:tgtEl>
                                        <p:attrNameLst>
                                          <p:attrName>style.visibility</p:attrName>
                                        </p:attrNameLst>
                                      </p:cBhvr>
                                      <p:to>
                                        <p:strVal val="visible"/>
                                      </p:to>
                                    </p:set>
                                    <p:anim calcmode="lin" valueType="num">
                                      <p:cBhvr additive="base">
                                        <p:cTn id="7" dur="500" fill="hold"/>
                                        <p:tgtEl>
                                          <p:spTgt spid="95234"/>
                                        </p:tgtEl>
                                        <p:attrNameLst>
                                          <p:attrName>ppt_x</p:attrName>
                                        </p:attrNameLst>
                                      </p:cBhvr>
                                      <p:tavLst>
                                        <p:tav tm="0">
                                          <p:val>
                                            <p:strVal val="#ppt_x"/>
                                          </p:val>
                                        </p:tav>
                                        <p:tav tm="100000">
                                          <p:val>
                                            <p:strVal val="#ppt_x"/>
                                          </p:val>
                                        </p:tav>
                                      </p:tavLst>
                                    </p:anim>
                                    <p:anim calcmode="lin" valueType="num">
                                      <p:cBhvr additive="base">
                                        <p:cTn id="8" dur="500" fill="hold"/>
                                        <p:tgtEl>
                                          <p:spTgt spid="9523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xit" presetSubtype="4" fill="hold" grpId="0" nodeType="withEffect">
                                  <p:stCondLst>
                                    <p:cond delay="0"/>
                                  </p:stCondLst>
                                  <p:childTnLst>
                                    <p:anim calcmode="lin" valueType="num">
                                      <p:cBhvr additive="base">
                                        <p:cTn id="14" dur="500"/>
                                        <p:tgtEl>
                                          <p:spTgt spid="6"/>
                                        </p:tgtEl>
                                        <p:attrNameLst>
                                          <p:attrName>ppt_x</p:attrName>
                                        </p:attrNameLst>
                                      </p:cBhvr>
                                      <p:tavLst>
                                        <p:tav tm="0">
                                          <p:val>
                                            <p:strVal val="ppt_x"/>
                                          </p:val>
                                        </p:tav>
                                        <p:tav tm="100000">
                                          <p:val>
                                            <p:strVal val="ppt_x"/>
                                          </p:val>
                                        </p:tav>
                                      </p:tavLst>
                                    </p:anim>
                                    <p:anim calcmode="lin" valueType="num">
                                      <p:cBhvr additive="base">
                                        <p:cTn id="15" dur="500"/>
                                        <p:tgtEl>
                                          <p:spTgt spid="6"/>
                                        </p:tgtEl>
                                        <p:attrNameLst>
                                          <p:attrName>ppt_y</p:attrName>
                                        </p:attrNameLst>
                                      </p:cBhvr>
                                      <p:tavLst>
                                        <p:tav tm="0">
                                          <p:val>
                                            <p:strVal val="ppt_y"/>
                                          </p:val>
                                        </p:tav>
                                        <p:tav tm="100000">
                                          <p:val>
                                            <p:strVal val="1+ppt_h/2"/>
                                          </p:val>
                                        </p:tav>
                                      </p:tavLst>
                                    </p:anim>
                                    <p:set>
                                      <p:cBhvr>
                                        <p:cTn id="1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Tuyên ngôn Agile</a:t>
            </a:r>
            <a:endParaRPr lang="en-US"/>
          </a:p>
        </p:txBody>
      </p:sp>
      <p:sp>
        <p:nvSpPr>
          <p:cNvPr id="7" name="Content Placeholder 6"/>
          <p:cNvSpPr>
            <a:spLocks noGrp="1"/>
          </p:cNvSpPr>
          <p:nvPr>
            <p:ph idx="1"/>
          </p:nvPr>
        </p:nvSpPr>
        <p:spPr/>
        <p:txBody>
          <a:bodyPr/>
          <a:lstStyle/>
          <a:p>
            <a:pPr lvl="0"/>
            <a:r>
              <a:rPr lang="vi-VN" i="1" u="sng"/>
              <a:t>Cá nhân và sự tương tác</a:t>
            </a:r>
            <a:r>
              <a:rPr lang="vi-VN"/>
              <a:t> hơn là quy trình và công cụ.</a:t>
            </a:r>
            <a:endParaRPr lang="en-US"/>
          </a:p>
          <a:p>
            <a:pPr lvl="0"/>
            <a:r>
              <a:rPr lang="vi-VN" i="1" u="sng"/>
              <a:t>Phần mềm chạy tốt</a:t>
            </a:r>
            <a:r>
              <a:rPr lang="vi-VN"/>
              <a:t> hơn là tài liệu đầy đủ.</a:t>
            </a:r>
            <a:endParaRPr lang="en-US"/>
          </a:p>
          <a:p>
            <a:pPr lvl="0"/>
            <a:r>
              <a:rPr lang="vi-VN" i="1" u="sng"/>
              <a:t>Cộng tác với khách hàng</a:t>
            </a:r>
            <a:r>
              <a:rPr lang="vi-VN" u="sng"/>
              <a:t> </a:t>
            </a:r>
            <a:r>
              <a:rPr lang="vi-VN"/>
              <a:t>hơn là đàm phán hợp đồng.</a:t>
            </a:r>
            <a:endParaRPr lang="en-US"/>
          </a:p>
          <a:p>
            <a:pPr lvl="0"/>
            <a:r>
              <a:rPr lang="vi-VN" i="1" u="sng"/>
              <a:t>Phản hồi với các thay đổi</a:t>
            </a:r>
            <a:r>
              <a:rPr lang="vi-VN"/>
              <a:t> hơn là bám sát kế hoạch</a:t>
            </a:r>
            <a:r>
              <a:rPr lang="vi-VN" smtClean="0"/>
              <a:t>.</a:t>
            </a:r>
            <a:endParaRPr lang="en-US" smtClean="0"/>
          </a:p>
          <a:p>
            <a:pPr marL="0" indent="0">
              <a:buNone/>
            </a:pPr>
            <a:r>
              <a:rPr lang="vi-VN"/>
              <a:t>Mặc dù các điều bên phải vẫn còn giá trị, nhưng </a:t>
            </a:r>
            <a:r>
              <a:rPr lang="vi-VN" smtClean="0"/>
              <a:t>đánh </a:t>
            </a:r>
            <a:r>
              <a:rPr lang="vi-VN"/>
              <a:t>giá cao hơn các mục ở bên trái.</a:t>
            </a:r>
            <a:endParaRPr lang="en-US"/>
          </a:p>
          <a:p>
            <a:pPr lvl="0"/>
            <a:endParaRPr lang="en-US"/>
          </a:p>
        </p:txBody>
      </p:sp>
      <p:sp>
        <p:nvSpPr>
          <p:cNvPr id="5" name="Footer Placeholder 4"/>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344859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đặc trưng của Agile</a:t>
            </a:r>
            <a:endParaRPr lang="en-US"/>
          </a:p>
        </p:txBody>
      </p:sp>
      <p:sp>
        <p:nvSpPr>
          <p:cNvPr id="3" name="Content Placeholder 2"/>
          <p:cNvSpPr>
            <a:spLocks noGrp="1"/>
          </p:cNvSpPr>
          <p:nvPr>
            <p:ph idx="1"/>
          </p:nvPr>
        </p:nvSpPr>
        <p:spPr/>
        <p:txBody>
          <a:bodyPr/>
          <a:lstStyle/>
          <a:p>
            <a:pPr>
              <a:lnSpc>
                <a:spcPct val="150000"/>
              </a:lnSpc>
            </a:pPr>
            <a:r>
              <a:rPr lang="en-US" smtClean="0"/>
              <a:t>Tính lặp</a:t>
            </a:r>
          </a:p>
          <a:p>
            <a:pPr>
              <a:lnSpc>
                <a:spcPct val="150000"/>
              </a:lnSpc>
            </a:pPr>
            <a:r>
              <a:rPr lang="en-US" smtClean="0"/>
              <a:t>Tính tăng và tiến hóa</a:t>
            </a:r>
          </a:p>
          <a:p>
            <a:pPr>
              <a:lnSpc>
                <a:spcPct val="150000"/>
              </a:lnSpc>
            </a:pPr>
            <a:r>
              <a:rPr lang="en-US" smtClean="0"/>
              <a:t>Tính thích ứng</a:t>
            </a:r>
          </a:p>
          <a:p>
            <a:pPr>
              <a:lnSpc>
                <a:spcPct val="150000"/>
              </a:lnSpc>
            </a:pPr>
            <a:r>
              <a:rPr lang="en-US" smtClean="0"/>
              <a:t>Nhóm tự tổ chức và liên chức năng</a:t>
            </a:r>
          </a:p>
          <a:p>
            <a:pPr>
              <a:lnSpc>
                <a:spcPct val="150000"/>
              </a:lnSpc>
            </a:pPr>
            <a:r>
              <a:rPr lang="en-US" smtClean="0"/>
              <a:t>Quản lí tiến trình thực nghiệm</a:t>
            </a:r>
          </a:p>
          <a:p>
            <a:pPr>
              <a:lnSpc>
                <a:spcPct val="150000"/>
              </a:lnSpc>
            </a:pPr>
            <a:r>
              <a:rPr lang="en-US" smtClean="0"/>
              <a:t>Đối thoại trực diện</a:t>
            </a:r>
          </a:p>
          <a:p>
            <a:pPr>
              <a:lnSpc>
                <a:spcPct val="150000"/>
              </a:lnSpc>
            </a:pPr>
            <a:r>
              <a:rPr lang="en-US" smtClean="0"/>
              <a:t>Phát triển dựa trên giá trị</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190588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phương pháp của Agile</a:t>
            </a:r>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43807487"/>
              </p:ext>
            </p:extLst>
          </p:nvPr>
        </p:nvGraphicFramePr>
        <p:xfrm>
          <a:off x="0" y="990600"/>
          <a:ext cx="8915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3862587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Scrum</a:t>
            </a:r>
            <a:endParaRPr lang="en-US"/>
          </a:p>
        </p:txBody>
      </p:sp>
      <p:sp>
        <p:nvSpPr>
          <p:cNvPr id="3" name="Content Placeholder 2"/>
          <p:cNvSpPr>
            <a:spLocks noGrp="1"/>
          </p:cNvSpPr>
          <p:nvPr>
            <p:ph idx="1"/>
          </p:nvPr>
        </p:nvSpPr>
        <p:spPr/>
        <p:txBody>
          <a:bodyPr/>
          <a:lstStyle/>
          <a:p>
            <a:r>
              <a:rPr lang="en-US"/>
              <a:t>Đ</a:t>
            </a:r>
            <a:r>
              <a:rPr lang="en-US" smtClean="0"/>
              <a:t>ược </a:t>
            </a:r>
            <a:r>
              <a:rPr lang="en-US"/>
              <a:t>xây dựng dựa trên lý thuyết quản lý tiến trình thực </a:t>
            </a:r>
            <a:r>
              <a:rPr lang="en-US"/>
              <a:t>nghiệm </a:t>
            </a:r>
            <a:endParaRPr lang="en-US" smtClean="0"/>
          </a:p>
          <a:p>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graphicFrame>
        <p:nvGraphicFramePr>
          <p:cNvPr id="5" name="Diagram 4"/>
          <p:cNvGraphicFramePr/>
          <p:nvPr>
            <p:extLst>
              <p:ext uri="{D42A27DB-BD31-4B8C-83A1-F6EECF244321}">
                <p14:modId xmlns:p14="http://schemas.microsoft.com/office/powerpoint/2010/main" val="2274929858"/>
              </p:ext>
            </p:extLst>
          </p:nvPr>
        </p:nvGraphicFramePr>
        <p:xfrm>
          <a:off x="685800" y="2209800"/>
          <a:ext cx="7010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920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4"/>
          <p:cNvSpPr>
            <a:spLocks noGrp="1"/>
          </p:cNvSpPr>
          <p:nvPr>
            <p:ph type="ftr" sz="quarter" idx="11"/>
          </p:nvPr>
        </p:nvSpPr>
        <p:spPr/>
        <p:txBody>
          <a:bodyPr/>
          <a:lstStyle/>
          <a:p>
            <a:r>
              <a:rPr lang="en-US" altLang="en-US"/>
              <a:t>www.themegallery.com</a:t>
            </a:r>
          </a:p>
        </p:txBody>
      </p:sp>
      <p:sp>
        <p:nvSpPr>
          <p:cNvPr id="98306" name="Rectangle 2"/>
          <p:cNvSpPr>
            <a:spLocks noGrp="1" noChangeArrowheads="1"/>
          </p:cNvSpPr>
          <p:nvPr>
            <p:ph type="title"/>
          </p:nvPr>
        </p:nvSpPr>
        <p:spPr/>
        <p:txBody>
          <a:bodyPr/>
          <a:lstStyle/>
          <a:p>
            <a:r>
              <a:rPr lang="en-US" altLang="en-US" sz="3600" smtClean="0"/>
              <a:t>Product Owner</a:t>
            </a:r>
            <a:endParaRPr lang="en-US" altLang="en-US" sz="2000"/>
          </a:p>
        </p:txBody>
      </p:sp>
      <p:grpSp>
        <p:nvGrpSpPr>
          <p:cNvPr id="98307" name="Group 3"/>
          <p:cNvGrpSpPr>
            <a:grpSpLocks/>
          </p:cNvGrpSpPr>
          <p:nvPr/>
        </p:nvGrpSpPr>
        <p:grpSpPr bwMode="auto">
          <a:xfrm>
            <a:off x="1219200" y="1831975"/>
            <a:ext cx="2170113" cy="4035425"/>
            <a:chOff x="720" y="1296"/>
            <a:chExt cx="1367" cy="2542"/>
          </a:xfrm>
        </p:grpSpPr>
        <p:sp>
          <p:nvSpPr>
            <p:cNvPr id="98308"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9" name="AutoShape 5"/>
            <p:cNvSpPr>
              <a:spLocks noChangeArrowheads="1"/>
            </p:cNvSpPr>
            <p:nvPr/>
          </p:nvSpPr>
          <p:spPr bwMode="gray">
            <a:xfrm>
              <a:off x="741" y="1495"/>
              <a:ext cx="1322" cy="1766"/>
            </a:xfrm>
            <a:prstGeom prst="roundRect">
              <a:avLst>
                <a:gd name="adj" fmla="val 16667"/>
              </a:avLst>
            </a:prstGeom>
            <a:solidFill>
              <a:srgbClr val="3CA1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0"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1"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2"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3"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14" name="Group 10"/>
            <p:cNvGrpSpPr>
              <a:grpSpLocks/>
            </p:cNvGrpSpPr>
            <p:nvPr/>
          </p:nvGrpSpPr>
          <p:grpSpPr bwMode="auto">
            <a:xfrm>
              <a:off x="1189" y="1296"/>
              <a:ext cx="405" cy="405"/>
              <a:chOff x="1289" y="582"/>
              <a:chExt cx="668" cy="668"/>
            </a:xfrm>
          </p:grpSpPr>
          <p:sp>
            <p:nvSpPr>
              <p:cNvPr id="98315" name="Oval 11"/>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16"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7"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8"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9"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20" name="Text Box 16"/>
            <p:cNvSpPr txBox="1">
              <a:spLocks noChangeArrowheads="1"/>
            </p:cNvSpPr>
            <p:nvPr/>
          </p:nvSpPr>
          <p:spPr bwMode="gray">
            <a:xfrm>
              <a:off x="1276"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1</a:t>
              </a:r>
              <a:endParaRPr lang="en-US" altLang="en-US"/>
            </a:p>
          </p:txBody>
        </p:sp>
        <p:sp>
          <p:nvSpPr>
            <p:cNvPr id="98321" name="Text Box 17"/>
            <p:cNvSpPr txBox="1">
              <a:spLocks noChangeArrowheads="1"/>
            </p:cNvSpPr>
            <p:nvPr/>
          </p:nvSpPr>
          <p:spPr bwMode="gray">
            <a:xfrm>
              <a:off x="768" y="1776"/>
              <a:ext cx="1296"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smtClean="0">
                  <a:solidFill>
                    <a:srgbClr val="000000"/>
                  </a:solidFill>
                  <a:latin typeface="Verdana" pitchFamily="34" charset="0"/>
                </a:rPr>
                <a:t>Là đại diện cho khách hàng</a:t>
              </a:r>
              <a:endParaRPr lang="en-US" altLang="en-US" sz="3200"/>
            </a:p>
          </p:txBody>
        </p:sp>
      </p:grpSp>
      <p:grpSp>
        <p:nvGrpSpPr>
          <p:cNvPr id="98322" name="Group 18"/>
          <p:cNvGrpSpPr>
            <a:grpSpLocks/>
          </p:cNvGrpSpPr>
          <p:nvPr/>
        </p:nvGrpSpPr>
        <p:grpSpPr bwMode="auto">
          <a:xfrm>
            <a:off x="3581400" y="1831975"/>
            <a:ext cx="2166938" cy="4035425"/>
            <a:chOff x="2208" y="1296"/>
            <a:chExt cx="1365" cy="2542"/>
          </a:xfrm>
        </p:grpSpPr>
        <p:sp>
          <p:nvSpPr>
            <p:cNvPr id="98323"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4" name="AutoShape 20"/>
            <p:cNvSpPr>
              <a:spLocks noChangeArrowheads="1"/>
            </p:cNvSpPr>
            <p:nvPr/>
          </p:nvSpPr>
          <p:spPr bwMode="gray">
            <a:xfrm>
              <a:off x="2229" y="1495"/>
              <a:ext cx="1322" cy="1766"/>
            </a:xfrm>
            <a:prstGeom prst="roundRect">
              <a:avLst>
                <a:gd name="adj" fmla="val 16667"/>
              </a:avLst>
            </a:prstGeom>
            <a:solidFill>
              <a:srgbClr val="73E77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5"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6"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7" name="Oval 23"/>
            <p:cNvSpPr>
              <a:spLocks noChangeArrowheads="1"/>
            </p:cNvSpPr>
            <p:nvPr/>
          </p:nvSpPr>
          <p:spPr bwMode="gray">
            <a:xfrm>
              <a:off x="2677" y="1296"/>
              <a:ext cx="405" cy="405"/>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28"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29"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0"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1"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2" name="Text Box 28"/>
            <p:cNvSpPr txBox="1">
              <a:spLocks noChangeArrowheads="1"/>
            </p:cNvSpPr>
            <p:nvPr/>
          </p:nvSpPr>
          <p:spPr bwMode="gray">
            <a:xfrm>
              <a:off x="2764"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2</a:t>
              </a:r>
              <a:endParaRPr lang="en-US" altLang="en-US"/>
            </a:p>
          </p:txBody>
        </p:sp>
        <p:sp>
          <p:nvSpPr>
            <p:cNvPr id="98333" name="Text Box 29"/>
            <p:cNvSpPr txBox="1">
              <a:spLocks noChangeArrowheads="1"/>
            </p:cNvSpPr>
            <p:nvPr/>
          </p:nvSpPr>
          <p:spPr bwMode="gray">
            <a:xfrm>
              <a:off x="2256" y="1776"/>
              <a:ext cx="1296"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solidFill>
                    <a:srgbClr val="000000"/>
                  </a:solidFill>
                  <a:latin typeface="Verdana" pitchFamily="34" charset="0"/>
                </a:rPr>
                <a:t>Quản lí Product Backlog</a:t>
              </a:r>
              <a:endParaRPr lang="en-US" altLang="en-US" sz="3200"/>
            </a:p>
          </p:txBody>
        </p:sp>
        <p:sp>
          <p:nvSpPr>
            <p:cNvPr id="98334"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5"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8336" name="Group 32"/>
          <p:cNvGrpSpPr>
            <a:grpSpLocks/>
          </p:cNvGrpSpPr>
          <p:nvPr/>
        </p:nvGrpSpPr>
        <p:grpSpPr bwMode="auto">
          <a:xfrm>
            <a:off x="5937250" y="1831975"/>
            <a:ext cx="2170113" cy="4035425"/>
            <a:chOff x="3692" y="1296"/>
            <a:chExt cx="1367" cy="2542"/>
          </a:xfrm>
        </p:grpSpPr>
        <p:sp>
          <p:nvSpPr>
            <p:cNvPr id="98337"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8" name="AutoShape 34"/>
            <p:cNvSpPr>
              <a:spLocks noChangeArrowheads="1"/>
            </p:cNvSpPr>
            <p:nvPr/>
          </p:nvSpPr>
          <p:spPr bwMode="gray">
            <a:xfrm>
              <a:off x="3717" y="1495"/>
              <a:ext cx="1322" cy="1766"/>
            </a:xfrm>
            <a:prstGeom prst="roundRect">
              <a:avLst>
                <a:gd name="adj" fmla="val 16667"/>
              </a:avLst>
            </a:prstGeom>
            <a:solidFill>
              <a:srgbClr val="E9E06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9"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40"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41" name="Group 37"/>
            <p:cNvGrpSpPr>
              <a:grpSpLocks/>
            </p:cNvGrpSpPr>
            <p:nvPr/>
          </p:nvGrpSpPr>
          <p:grpSpPr bwMode="auto">
            <a:xfrm>
              <a:off x="4165" y="1296"/>
              <a:ext cx="405" cy="405"/>
              <a:chOff x="1289" y="582"/>
              <a:chExt cx="668" cy="668"/>
            </a:xfrm>
          </p:grpSpPr>
          <p:sp>
            <p:nvSpPr>
              <p:cNvPr id="98342" name="Oval 38"/>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43"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4"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5"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6"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47" name="Text Box 43"/>
            <p:cNvSpPr txBox="1">
              <a:spLocks noChangeArrowheads="1"/>
            </p:cNvSpPr>
            <p:nvPr/>
          </p:nvSpPr>
          <p:spPr bwMode="gray">
            <a:xfrm>
              <a:off x="4252"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3</a:t>
              </a:r>
              <a:endParaRPr lang="en-US" altLang="en-US"/>
            </a:p>
          </p:txBody>
        </p:sp>
        <p:sp>
          <p:nvSpPr>
            <p:cNvPr id="98348" name="Text Box 44"/>
            <p:cNvSpPr txBox="1">
              <a:spLocks noChangeArrowheads="1"/>
            </p:cNvSpPr>
            <p:nvPr/>
          </p:nvSpPr>
          <p:spPr bwMode="gray">
            <a:xfrm>
              <a:off x="3744" y="1776"/>
              <a:ext cx="1296" cy="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smtClean="0">
                  <a:solidFill>
                    <a:srgbClr val="000000"/>
                  </a:solidFill>
                  <a:latin typeface="Verdana" pitchFamily="34" charset="0"/>
                </a:rPr>
                <a:t>Là người duy nhất có quyền đưa ra yêu cầu cho nhóm phát triển</a:t>
              </a:r>
              <a:endParaRPr lang="en-US" altLang="en-US" sz="3200"/>
            </a:p>
          </p:txBody>
        </p:sp>
        <p:sp>
          <p:nvSpPr>
            <p:cNvPr id="98349"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50"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7705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4"/>
          <p:cNvSpPr>
            <a:spLocks noGrp="1"/>
          </p:cNvSpPr>
          <p:nvPr>
            <p:ph type="ftr" sz="quarter" idx="11"/>
          </p:nvPr>
        </p:nvSpPr>
        <p:spPr/>
        <p:txBody>
          <a:bodyPr/>
          <a:lstStyle/>
          <a:p>
            <a:r>
              <a:rPr lang="en-US" altLang="en-US"/>
              <a:t>www.themegallery.com</a:t>
            </a:r>
          </a:p>
        </p:txBody>
      </p:sp>
      <p:sp>
        <p:nvSpPr>
          <p:cNvPr id="98306" name="Rectangle 2"/>
          <p:cNvSpPr>
            <a:spLocks noGrp="1" noChangeArrowheads="1"/>
          </p:cNvSpPr>
          <p:nvPr>
            <p:ph type="title"/>
          </p:nvPr>
        </p:nvSpPr>
        <p:spPr/>
        <p:txBody>
          <a:bodyPr/>
          <a:lstStyle/>
          <a:p>
            <a:r>
              <a:rPr lang="en-US" altLang="en-US" sz="3600" smtClean="0"/>
              <a:t>Nhóm phát triển</a:t>
            </a:r>
            <a:endParaRPr lang="en-US" altLang="en-US" sz="2000"/>
          </a:p>
        </p:txBody>
      </p:sp>
      <p:grpSp>
        <p:nvGrpSpPr>
          <p:cNvPr id="98307" name="Group 3"/>
          <p:cNvGrpSpPr>
            <a:grpSpLocks/>
          </p:cNvGrpSpPr>
          <p:nvPr/>
        </p:nvGrpSpPr>
        <p:grpSpPr bwMode="auto">
          <a:xfrm>
            <a:off x="1219200" y="1831975"/>
            <a:ext cx="2170113" cy="4035425"/>
            <a:chOff x="720" y="1296"/>
            <a:chExt cx="1367" cy="2542"/>
          </a:xfrm>
        </p:grpSpPr>
        <p:sp>
          <p:nvSpPr>
            <p:cNvPr id="98308"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9" name="AutoShape 5"/>
            <p:cNvSpPr>
              <a:spLocks noChangeArrowheads="1"/>
            </p:cNvSpPr>
            <p:nvPr/>
          </p:nvSpPr>
          <p:spPr bwMode="gray">
            <a:xfrm>
              <a:off x="741" y="1495"/>
              <a:ext cx="1322" cy="1766"/>
            </a:xfrm>
            <a:prstGeom prst="roundRect">
              <a:avLst>
                <a:gd name="adj" fmla="val 16667"/>
              </a:avLst>
            </a:prstGeom>
            <a:solidFill>
              <a:srgbClr val="3CA1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0"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1"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2"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3"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14" name="Group 10"/>
            <p:cNvGrpSpPr>
              <a:grpSpLocks/>
            </p:cNvGrpSpPr>
            <p:nvPr/>
          </p:nvGrpSpPr>
          <p:grpSpPr bwMode="auto">
            <a:xfrm>
              <a:off x="1189" y="1296"/>
              <a:ext cx="405" cy="405"/>
              <a:chOff x="1289" y="582"/>
              <a:chExt cx="668" cy="668"/>
            </a:xfrm>
          </p:grpSpPr>
          <p:sp>
            <p:nvSpPr>
              <p:cNvPr id="98315" name="Oval 11"/>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16"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7"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8"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9"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20" name="Text Box 16"/>
            <p:cNvSpPr txBox="1">
              <a:spLocks noChangeArrowheads="1"/>
            </p:cNvSpPr>
            <p:nvPr/>
          </p:nvSpPr>
          <p:spPr bwMode="gray">
            <a:xfrm>
              <a:off x="1276"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1</a:t>
              </a:r>
              <a:endParaRPr lang="en-US" altLang="en-US"/>
            </a:p>
          </p:txBody>
        </p:sp>
        <p:sp>
          <p:nvSpPr>
            <p:cNvPr id="98321" name="Text Box 17"/>
            <p:cNvSpPr txBox="1">
              <a:spLocks noChangeArrowheads="1"/>
            </p:cNvSpPr>
            <p:nvPr/>
          </p:nvSpPr>
          <p:spPr bwMode="gray">
            <a:xfrm>
              <a:off x="768" y="1776"/>
              <a:ext cx="129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smtClean="0">
                  <a:solidFill>
                    <a:srgbClr val="000000"/>
                  </a:solidFill>
                  <a:latin typeface="Verdana" pitchFamily="34" charset="0"/>
                </a:rPr>
                <a:t>Là nhóm tự tổ chức</a:t>
              </a:r>
              <a:endParaRPr lang="en-US" altLang="en-US" sz="3200"/>
            </a:p>
          </p:txBody>
        </p:sp>
      </p:grpSp>
      <p:grpSp>
        <p:nvGrpSpPr>
          <p:cNvPr id="98322" name="Group 18"/>
          <p:cNvGrpSpPr>
            <a:grpSpLocks/>
          </p:cNvGrpSpPr>
          <p:nvPr/>
        </p:nvGrpSpPr>
        <p:grpSpPr bwMode="auto">
          <a:xfrm>
            <a:off x="3581400" y="1831975"/>
            <a:ext cx="2166938" cy="4035425"/>
            <a:chOff x="2208" y="1296"/>
            <a:chExt cx="1365" cy="2542"/>
          </a:xfrm>
        </p:grpSpPr>
        <p:sp>
          <p:nvSpPr>
            <p:cNvPr id="98323"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4" name="AutoShape 20"/>
            <p:cNvSpPr>
              <a:spLocks noChangeArrowheads="1"/>
            </p:cNvSpPr>
            <p:nvPr/>
          </p:nvSpPr>
          <p:spPr bwMode="gray">
            <a:xfrm>
              <a:off x="2229" y="1495"/>
              <a:ext cx="1322" cy="1766"/>
            </a:xfrm>
            <a:prstGeom prst="roundRect">
              <a:avLst>
                <a:gd name="adj" fmla="val 16667"/>
              </a:avLst>
            </a:prstGeom>
            <a:solidFill>
              <a:srgbClr val="73E77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5"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6"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7" name="Oval 23"/>
            <p:cNvSpPr>
              <a:spLocks noChangeArrowheads="1"/>
            </p:cNvSpPr>
            <p:nvPr/>
          </p:nvSpPr>
          <p:spPr bwMode="gray">
            <a:xfrm>
              <a:off x="2677" y="1296"/>
              <a:ext cx="405" cy="405"/>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28"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29"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0"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1"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2" name="Text Box 28"/>
            <p:cNvSpPr txBox="1">
              <a:spLocks noChangeArrowheads="1"/>
            </p:cNvSpPr>
            <p:nvPr/>
          </p:nvSpPr>
          <p:spPr bwMode="gray">
            <a:xfrm>
              <a:off x="2764"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2</a:t>
              </a:r>
              <a:endParaRPr lang="en-US" altLang="en-US"/>
            </a:p>
          </p:txBody>
        </p:sp>
        <p:sp>
          <p:nvSpPr>
            <p:cNvPr id="98333" name="Text Box 29"/>
            <p:cNvSpPr txBox="1">
              <a:spLocks noChangeArrowheads="1"/>
            </p:cNvSpPr>
            <p:nvPr/>
          </p:nvSpPr>
          <p:spPr bwMode="gray">
            <a:xfrm>
              <a:off x="2256" y="1776"/>
              <a:ext cx="1296"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smtClean="0">
                  <a:solidFill>
                    <a:srgbClr val="000000"/>
                  </a:solidFill>
                  <a:latin typeface="Verdana" pitchFamily="34" charset="0"/>
                </a:rPr>
                <a:t>Là nhóm liên chức năng</a:t>
              </a:r>
              <a:endParaRPr lang="en-US" altLang="en-US" sz="3200"/>
            </a:p>
          </p:txBody>
        </p:sp>
        <p:sp>
          <p:nvSpPr>
            <p:cNvPr id="98334"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5"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8336" name="Group 32"/>
          <p:cNvGrpSpPr>
            <a:grpSpLocks/>
          </p:cNvGrpSpPr>
          <p:nvPr/>
        </p:nvGrpSpPr>
        <p:grpSpPr bwMode="auto">
          <a:xfrm>
            <a:off x="5937250" y="1831975"/>
            <a:ext cx="2170113" cy="4035425"/>
            <a:chOff x="3692" y="1296"/>
            <a:chExt cx="1367" cy="2542"/>
          </a:xfrm>
        </p:grpSpPr>
        <p:sp>
          <p:nvSpPr>
            <p:cNvPr id="98337"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8" name="AutoShape 34"/>
            <p:cNvSpPr>
              <a:spLocks noChangeArrowheads="1"/>
            </p:cNvSpPr>
            <p:nvPr/>
          </p:nvSpPr>
          <p:spPr bwMode="gray">
            <a:xfrm>
              <a:off x="3717" y="1495"/>
              <a:ext cx="1322" cy="1766"/>
            </a:xfrm>
            <a:prstGeom prst="roundRect">
              <a:avLst>
                <a:gd name="adj" fmla="val 16667"/>
              </a:avLst>
            </a:prstGeom>
            <a:solidFill>
              <a:srgbClr val="E9E06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9"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40"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41" name="Group 37"/>
            <p:cNvGrpSpPr>
              <a:grpSpLocks/>
            </p:cNvGrpSpPr>
            <p:nvPr/>
          </p:nvGrpSpPr>
          <p:grpSpPr bwMode="auto">
            <a:xfrm>
              <a:off x="4165" y="1296"/>
              <a:ext cx="405" cy="405"/>
              <a:chOff x="1289" y="582"/>
              <a:chExt cx="668" cy="668"/>
            </a:xfrm>
          </p:grpSpPr>
          <p:sp>
            <p:nvSpPr>
              <p:cNvPr id="98342" name="Oval 38"/>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43"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4"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5"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6"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47" name="Text Box 43"/>
            <p:cNvSpPr txBox="1">
              <a:spLocks noChangeArrowheads="1"/>
            </p:cNvSpPr>
            <p:nvPr/>
          </p:nvSpPr>
          <p:spPr bwMode="gray">
            <a:xfrm>
              <a:off x="4252"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3</a:t>
              </a:r>
              <a:endParaRPr lang="en-US" altLang="en-US"/>
            </a:p>
          </p:txBody>
        </p:sp>
        <p:sp>
          <p:nvSpPr>
            <p:cNvPr id="98348" name="Text Box 44"/>
            <p:cNvSpPr txBox="1">
              <a:spLocks noChangeArrowheads="1"/>
            </p:cNvSpPr>
            <p:nvPr/>
          </p:nvSpPr>
          <p:spPr bwMode="gray">
            <a:xfrm>
              <a:off x="3744" y="1776"/>
              <a:ext cx="1296"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smtClean="0">
                  <a:solidFill>
                    <a:srgbClr val="000000"/>
                  </a:solidFill>
                  <a:latin typeface="Verdana" pitchFamily="34" charset="0"/>
                </a:rPr>
                <a:t>Không chứa các nhóm con</a:t>
              </a:r>
              <a:endParaRPr lang="en-US" altLang="en-US" sz="3200"/>
            </a:p>
          </p:txBody>
        </p:sp>
        <p:sp>
          <p:nvSpPr>
            <p:cNvPr id="98349"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50"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32442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db2004146l">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3">
          <a:schemeClr val="accent1"/>
        </a:lnRef>
        <a:fillRef idx="0">
          <a:schemeClr val="accent1"/>
        </a:fillRef>
        <a:effectRef idx="2">
          <a:schemeClr val="accent1"/>
        </a:effectRef>
        <a:fontRef idx="minor">
          <a:schemeClr val="tx1"/>
        </a:fontRef>
      </a:style>
    </a:lnDef>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cdb2004146l</Template>
  <TotalTime>1003</TotalTime>
  <Words>2881</Words>
  <Application>Microsoft Office PowerPoint</Application>
  <PresentationFormat>On-screen Show (4:3)</PresentationFormat>
  <Paragraphs>220</Paragraphs>
  <Slides>22</Slides>
  <Notes>12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cdb2004146l</vt:lpstr>
      <vt:lpstr>Nghiên cứu mô hình Agile và phát triển công cụ hỗ trợ</vt:lpstr>
      <vt:lpstr>Nội dung trình bày</vt:lpstr>
      <vt:lpstr>Giới thiệu đề tài</vt:lpstr>
      <vt:lpstr>Tuyên ngôn Agile</vt:lpstr>
      <vt:lpstr>Các đặc trưng của Agile</vt:lpstr>
      <vt:lpstr>Một số phương pháp của Agile</vt:lpstr>
      <vt:lpstr>Scrum</vt:lpstr>
      <vt:lpstr>Product Owner</vt:lpstr>
      <vt:lpstr>Nhóm phát triển</vt:lpstr>
      <vt:lpstr>Scrum Master</vt:lpstr>
      <vt:lpstr>Sprint trong Scrum</vt:lpstr>
      <vt:lpstr>Cuộc họp của Sprint</vt:lpstr>
      <vt:lpstr>Quy trình triển khai Scrum</vt:lpstr>
      <vt:lpstr>Xây dựng ứng dụng</vt:lpstr>
      <vt:lpstr>Xây dựng ứng dụng thời gian thực</vt:lpstr>
      <vt:lpstr>PowerPoint Presentation</vt:lpstr>
      <vt:lpstr>PowerPoint Presentation</vt:lpstr>
      <vt:lpstr>PowerPoint Presentation</vt:lpstr>
      <vt:lpstr>Wamp</vt:lpstr>
      <vt:lpstr>PowerPoint Presentation</vt:lpstr>
      <vt:lpstr>Kết luận và hướng phát triển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phamduong</dc:creator>
  <cp:lastModifiedBy>phamduong</cp:lastModifiedBy>
  <cp:revision>168</cp:revision>
  <dcterms:created xsi:type="dcterms:W3CDTF">2014-07-16T14:53:07Z</dcterms:created>
  <dcterms:modified xsi:type="dcterms:W3CDTF">2014-07-21T23:40:40Z</dcterms:modified>
</cp:coreProperties>
</file>