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7" r:id="rId3"/>
    <p:sldId id="291" r:id="rId4"/>
    <p:sldId id="292" r:id="rId5"/>
    <p:sldId id="293" r:id="rId6"/>
    <p:sldId id="29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868"/>
    <a:srgbClr val="5F5F5F"/>
    <a:srgbClr val="808080"/>
    <a:srgbClr val="6699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74377" autoAdjust="0"/>
  </p:normalViewPr>
  <p:slideViewPr>
    <p:cSldViewPr>
      <p:cViewPr varScale="1">
        <p:scale>
          <a:sx n="54" d="100"/>
          <a:sy n="54" d="100"/>
        </p:scale>
        <p:origin x="-18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FE56D-530A-43F0-800C-9211A1FB4B3B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8A7C2-DEB1-48DB-AFA5-4C0B0547E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fld id="{7163839C-0759-4BFD-B771-A8CAA00DD1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>
                <a:solidFill>
                  <a:schemeClr val="tx2"/>
                </a:solidFill>
                <a:latin typeface="Verdana" pitchFamily="34" charset="0"/>
              </a:rPr>
              <a:t>LOGO</a:t>
            </a:r>
          </a:p>
        </p:txBody>
      </p:sp>
      <p:grpSp>
        <p:nvGrpSpPr>
          <p:cNvPr id="3188" name="Group 116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3185" name="AutoShape 113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ko-KR" altLang="en-US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3186" name="AutoShape 114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ko-KR" altLang="en-US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3187" name="AutoShape 115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ko-KR" altLang="en-US">
                <a:latin typeface="Times New Roman" pitchFamily="18" charset="0"/>
                <a:ea typeface="Gulim" pitchFamily="34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C1783-82B4-43EF-BF99-93F8D3FEB4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62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EF6E2-68E0-4126-8E48-B352AD3994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241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DFB6FB89-479C-4BAD-BE03-E0CD3994B8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879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74C5B8A9-D49C-49FD-9778-4AE9E8EFC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27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DD603-B412-4927-A8F7-5A74B360ED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00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A937C-A54B-4EE3-BA53-57E8A35E02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93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2D70E-FD91-4386-ACD1-0D99D9B3B3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99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352BC-CB9C-4B65-B2BE-9C2EFFF9A2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18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DE75D-5233-470D-98E2-CD662F7745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49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E3EE0-6BE1-437E-8A87-837051006B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52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1CE43-AA1D-4F95-9AB2-C4E30F0CA8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689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E484E-EA48-4A42-AC96-5F9A3AF21B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97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72C431C5-16A0-43BB-8FF0-C5B47980180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4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76250"/>
            <a:ext cx="6705600" cy="13525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3200" smtClean="0"/>
              <a:t>Nghiên cứu mô hình Agile và phát triển công cụ hỗ trợ</a:t>
            </a:r>
            <a:endParaRPr lang="en-US" altLang="en-US" sz="3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5200" y="2971800"/>
            <a:ext cx="4343400" cy="1143000"/>
          </a:xfrm>
        </p:spPr>
        <p:txBody>
          <a:bodyPr/>
          <a:lstStyle/>
          <a:p>
            <a:r>
              <a:rPr lang="en-US" sz="2400"/>
              <a:t>BÁO CÁO KHÓA LUẬN </a:t>
            </a:r>
            <a:endParaRPr lang="en-US" sz="2400" smtClean="0"/>
          </a:p>
          <a:p>
            <a:r>
              <a:rPr lang="en-US" sz="2400" smtClean="0"/>
              <a:t>TỐT </a:t>
            </a:r>
            <a:r>
              <a:rPr lang="en-US" sz="2400"/>
              <a:t>NGHIỆP</a:t>
            </a:r>
          </a:p>
          <a:p>
            <a:endParaRPr lang="en-US" altLang="en-US" sz="2400"/>
          </a:p>
        </p:txBody>
      </p:sp>
      <p:sp>
        <p:nvSpPr>
          <p:cNvPr id="2" name="Rectangle 1"/>
          <p:cNvSpPr/>
          <p:nvPr/>
        </p:nvSpPr>
        <p:spPr>
          <a:xfrm>
            <a:off x="504825" y="304800"/>
            <a:ext cx="1066800" cy="3429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38600" y="5020270"/>
            <a:ext cx="3929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Sinh viên: Phạm Ánh Dương</a:t>
            </a:r>
          </a:p>
          <a:p>
            <a:r>
              <a:rPr lang="en-US"/>
              <a:t>GVHD: ThS. Nguyễn Thị Thanh Trúc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trình bày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pSp>
        <p:nvGrpSpPr>
          <p:cNvPr id="88110" name="Group 46"/>
          <p:cNvGrpSpPr>
            <a:grpSpLocks/>
          </p:cNvGrpSpPr>
          <p:nvPr/>
        </p:nvGrpSpPr>
        <p:grpSpPr bwMode="auto">
          <a:xfrm>
            <a:off x="381000" y="1371600"/>
            <a:ext cx="7315200" cy="685800"/>
            <a:chOff x="1296" y="1824"/>
            <a:chExt cx="2976" cy="432"/>
          </a:xfrm>
        </p:grpSpPr>
        <p:sp>
          <p:nvSpPr>
            <p:cNvPr id="88111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2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3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smtClean="0">
                  <a:solidFill>
                    <a:srgbClr val="000000"/>
                  </a:solidFill>
                </a:rPr>
                <a:t>Giới thiệu đề tài</a:t>
              </a:r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88114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8115" name="Group 51"/>
          <p:cNvGrpSpPr>
            <a:grpSpLocks/>
          </p:cNvGrpSpPr>
          <p:nvPr/>
        </p:nvGrpSpPr>
        <p:grpSpPr bwMode="auto">
          <a:xfrm>
            <a:off x="381000" y="2209800"/>
            <a:ext cx="7315200" cy="685800"/>
            <a:chOff x="1296" y="1824"/>
            <a:chExt cx="2976" cy="432"/>
          </a:xfrm>
        </p:grpSpPr>
        <p:sp>
          <p:nvSpPr>
            <p:cNvPr id="88116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7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8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smtClean="0">
                  <a:solidFill>
                    <a:srgbClr val="000000"/>
                  </a:solidFill>
                </a:rPr>
                <a:t>Triết lý Agile</a:t>
              </a:r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88119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8120" name="Group 56"/>
          <p:cNvGrpSpPr>
            <a:grpSpLocks/>
          </p:cNvGrpSpPr>
          <p:nvPr/>
        </p:nvGrpSpPr>
        <p:grpSpPr bwMode="auto">
          <a:xfrm>
            <a:off x="381000" y="3048000"/>
            <a:ext cx="7315200" cy="685800"/>
            <a:chOff x="1296" y="1824"/>
            <a:chExt cx="2976" cy="432"/>
          </a:xfrm>
        </p:grpSpPr>
        <p:sp>
          <p:nvSpPr>
            <p:cNvPr id="88121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2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3" name="Text Box 5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smtClean="0">
                  <a:solidFill>
                    <a:srgbClr val="000000"/>
                  </a:solidFill>
                </a:rPr>
                <a:t>Phương pháp Scrum</a:t>
              </a:r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88124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8125" name="Group 61"/>
          <p:cNvGrpSpPr>
            <a:grpSpLocks/>
          </p:cNvGrpSpPr>
          <p:nvPr/>
        </p:nvGrpSpPr>
        <p:grpSpPr bwMode="auto">
          <a:xfrm>
            <a:off x="381000" y="3886200"/>
            <a:ext cx="7315200" cy="685800"/>
            <a:chOff x="1296" y="1824"/>
            <a:chExt cx="2976" cy="432"/>
          </a:xfrm>
        </p:grpSpPr>
        <p:sp>
          <p:nvSpPr>
            <p:cNvPr id="88126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7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8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smtClean="0">
                  <a:solidFill>
                    <a:srgbClr val="000000"/>
                  </a:solidFill>
                </a:rPr>
                <a:t>Xây dựng ứng dụng</a:t>
              </a:r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88129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6" name="Group 61"/>
          <p:cNvGrpSpPr>
            <a:grpSpLocks/>
          </p:cNvGrpSpPr>
          <p:nvPr/>
        </p:nvGrpSpPr>
        <p:grpSpPr bwMode="auto">
          <a:xfrm>
            <a:off x="381000" y="4724402"/>
            <a:ext cx="7315200" cy="820738"/>
            <a:chOff x="1296" y="1824"/>
            <a:chExt cx="2976" cy="517"/>
          </a:xfrm>
        </p:grpSpPr>
        <p:sp>
          <p:nvSpPr>
            <p:cNvPr id="27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5">
                    <a:lumMod val="10000"/>
                    <a:tint val="66000"/>
                    <a:satMod val="160000"/>
                  </a:schemeClr>
                </a:gs>
                <a:gs pos="50000">
                  <a:schemeClr val="accent5">
                    <a:lumMod val="10000"/>
                    <a:tint val="44500"/>
                    <a:satMod val="160000"/>
                  </a:schemeClr>
                </a:gs>
                <a:gs pos="100000">
                  <a:schemeClr val="accent5">
                    <a:lumMod val="1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8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2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Kết luận và hướng phát triển</a:t>
              </a:r>
            </a:p>
            <a:p>
              <a:pPr algn="ctr" eaLnBrk="0" hangingPunct="0"/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30" name="Text Box 65"/>
            <p:cNvSpPr txBox="1">
              <a:spLocks noChangeArrowheads="1"/>
            </p:cNvSpPr>
            <p:nvPr/>
          </p:nvSpPr>
          <p:spPr bwMode="gray">
            <a:xfrm>
              <a:off x="1432" y="1886"/>
              <a:ext cx="1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smtClean="0">
                  <a:solidFill>
                    <a:schemeClr val="bg1"/>
                  </a:solidFill>
                </a:rPr>
                <a:t>5</a:t>
              </a:r>
              <a:endParaRPr lang="en-US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61"/>
          <p:cNvGrpSpPr>
            <a:grpSpLocks/>
          </p:cNvGrpSpPr>
          <p:nvPr/>
        </p:nvGrpSpPr>
        <p:grpSpPr bwMode="auto">
          <a:xfrm>
            <a:off x="381000" y="5562600"/>
            <a:ext cx="7315200" cy="685800"/>
            <a:chOff x="1296" y="1824"/>
            <a:chExt cx="2976" cy="432"/>
          </a:xfrm>
        </p:grpSpPr>
        <p:sp>
          <p:nvSpPr>
            <p:cNvPr id="32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6">
                    <a:lumMod val="75000"/>
                    <a:tint val="66000"/>
                    <a:satMod val="160000"/>
                  </a:schemeClr>
                </a:gs>
                <a:gs pos="50000">
                  <a:schemeClr val="accent6">
                    <a:lumMod val="75000"/>
                    <a:tint val="44500"/>
                    <a:satMod val="160000"/>
                  </a:schemeClr>
                </a:gs>
                <a:gs pos="100000">
                  <a:schemeClr val="accent6">
                    <a:lumMod val="75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3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endParaRPr lang="en-US" altLang="en-US" b="1">
                <a:solidFill>
                  <a:srgbClr val="000000"/>
                </a:solidFill>
              </a:endParaRPr>
            </a:p>
          </p:txBody>
        </p:sp>
        <p:sp>
          <p:nvSpPr>
            <p:cNvPr id="35" name="Text Box 65"/>
            <p:cNvSpPr txBox="1">
              <a:spLocks noChangeArrowheads="1"/>
            </p:cNvSpPr>
            <p:nvPr/>
          </p:nvSpPr>
          <p:spPr bwMode="gray">
            <a:xfrm>
              <a:off x="1432" y="1886"/>
              <a:ext cx="1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smtClean="0">
                  <a:solidFill>
                    <a:schemeClr val="bg1"/>
                  </a:solidFill>
                </a:rPr>
                <a:t>6</a:t>
              </a:r>
              <a:endParaRPr lang="en-US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/>
          <a:p>
            <a:r>
              <a:rPr lang="en-US" altLang="en-US" smtClean="0"/>
              <a:t>www.themegallery.com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test (tóm lược nội dung)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đề tài</a:t>
            </a:r>
          </a:p>
          <a:p>
            <a:pPr marL="914400" lvl="1" indent="-514350"/>
            <a:r>
              <a:rPr lang="en-US" smtClean="0"/>
              <a:t>Các quy trình phát triển phần mềm cũ có vấn đề (đưa ra số liệu các dự án thất bại, nguyên nhân thất bại) [0.5 phút]</a:t>
            </a:r>
          </a:p>
          <a:p>
            <a:pPr marL="914400" lvl="1" indent="-514350"/>
            <a:r>
              <a:rPr lang="en-US" smtClean="0"/>
              <a:t>Agile ra đời, tăng số lượng các dự án thành công (số liệu), ngày càng được dùng nhiều (số liệu) [0.5 phút]</a:t>
            </a:r>
          </a:p>
          <a:p>
            <a:r>
              <a:rPr lang="en-US" smtClean="0"/>
              <a:t>Triết lý agile</a:t>
            </a:r>
          </a:p>
          <a:p>
            <a:pPr marL="914400" lvl="1" indent="-514350"/>
            <a:r>
              <a:rPr lang="en-US" smtClean="0"/>
              <a:t>Tóm lược tuyên ngôn agile [1 phút]</a:t>
            </a:r>
          </a:p>
          <a:p>
            <a:pPr marL="914400" lvl="1" indent="-514350"/>
            <a:r>
              <a:rPr lang="en-US" smtClean="0"/>
              <a:t>Trình bày ngắn gọn các đặc trưng của agile [2 phút]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www.themegallery.com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08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Điểm </a:t>
            </a:r>
            <a:r>
              <a:rPr lang="en-US"/>
              <a:t>mạnh so với các phương pháp truyền </a:t>
            </a:r>
            <a:r>
              <a:rPr lang="en-US" smtClean="0"/>
              <a:t>thống [1 phút]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Liệt kê danh sách một số phương pháp agile, đưa số liệu thống kê [0.5 phút</a:t>
            </a:r>
            <a:r>
              <a:rPr lang="en-US" smtClean="0"/>
              <a:t>].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Đưa ra lý do chọn Scrum [0.5 phút]</a:t>
            </a:r>
          </a:p>
          <a:p>
            <a:r>
              <a:rPr lang="en-US" smtClean="0"/>
              <a:t>Phương pháp Scrum</a:t>
            </a:r>
          </a:p>
          <a:p>
            <a:pPr marL="914400" lvl="1" indent="-514350"/>
            <a:r>
              <a:rPr lang="en-US" smtClean="0"/>
              <a:t>Nhóm Scrum: các vai trò trong Scrum, quyền lợi và trách nhiệm của từng vai trò. [1.5 phút]</a:t>
            </a:r>
          </a:p>
          <a:p>
            <a:pPr marL="914400" lvl="1" indent="-514350"/>
            <a:r>
              <a:rPr lang="en-US" smtClean="0"/>
              <a:t>Các sự kiện trong Scrum: liệt kê các sự kiện, sự kiện làm gì, với mục đích gì? [1 phút]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www.themegallery.com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67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/>
            <a:r>
              <a:rPr lang="en-US"/>
              <a:t>Đồ nghề Scrum: product backlog, sprint backlog, gói tăng trưởng</a:t>
            </a:r>
            <a:r>
              <a:rPr lang="en-US" smtClean="0"/>
              <a:t>. [1 phút]</a:t>
            </a:r>
            <a:endParaRPr lang="en-US"/>
          </a:p>
          <a:p>
            <a:pPr marL="914400" lvl="1" indent="-514350"/>
            <a:r>
              <a:rPr lang="en-US"/>
              <a:t>Quy trình triển khai </a:t>
            </a:r>
            <a:r>
              <a:rPr lang="en-US" smtClean="0"/>
              <a:t>Scrum [2.5 phút]</a:t>
            </a:r>
          </a:p>
          <a:p>
            <a:r>
              <a:rPr lang="en-US" smtClean="0"/>
              <a:t>Xây </a:t>
            </a:r>
            <a:r>
              <a:rPr lang="en-US"/>
              <a:t>dựng ứng </a:t>
            </a:r>
            <a:r>
              <a:rPr lang="en-US" smtClean="0"/>
              <a:t>dụng</a:t>
            </a:r>
          </a:p>
          <a:p>
            <a:pPr lvl="1"/>
            <a:r>
              <a:rPr lang="en-US" smtClean="0"/>
              <a:t>Mô hình MVC (trình bày ngắn gọn, vì không có gì mới) [1.5 phút]</a:t>
            </a:r>
          </a:p>
          <a:p>
            <a:pPr lvl="1"/>
            <a:r>
              <a:rPr lang="en-US"/>
              <a:t>Công nghệ HTML5 </a:t>
            </a:r>
            <a:r>
              <a:rPr lang="en-US" smtClean="0"/>
              <a:t>WebSocket</a:t>
            </a:r>
          </a:p>
          <a:p>
            <a:pPr lvl="2"/>
            <a:r>
              <a:rPr lang="en-US" smtClean="0"/>
              <a:t>Vấn đề khi triển khai web thời gian thực với các công nghệ cũ (lấy ví dụ long-polling). [2 phút]</a:t>
            </a:r>
          </a:p>
          <a:p>
            <a:endParaRPr lang="en-US" smtClean="0"/>
          </a:p>
          <a:p>
            <a:pPr lvl="2"/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www.themegallery.com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21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mtClean="0"/>
              <a:t>Lý </a:t>
            </a:r>
            <a:r>
              <a:rPr lang="en-US"/>
              <a:t>do WebSocket khắc phục được những đặc vấn đề trên</a:t>
            </a:r>
            <a:r>
              <a:rPr lang="en-US" smtClean="0"/>
              <a:t>. [1 phút]</a:t>
            </a:r>
            <a:endParaRPr lang="en-US"/>
          </a:p>
          <a:p>
            <a:pPr lvl="2"/>
            <a:r>
              <a:rPr lang="en-US"/>
              <a:t>Sử dụng WebSocket trong dự án như thế nào ? </a:t>
            </a:r>
            <a:r>
              <a:rPr lang="en-US" smtClean="0"/>
              <a:t>(</a:t>
            </a:r>
            <a:r>
              <a:rPr lang="en-US"/>
              <a:t>trình bày về WAMP, cơ chế Publish - Subcribe</a:t>
            </a:r>
            <a:r>
              <a:rPr lang="en-US" smtClean="0"/>
              <a:t>) [2 phút]</a:t>
            </a:r>
            <a:endParaRPr lang="en-US"/>
          </a:p>
          <a:p>
            <a:r>
              <a:rPr lang="en-US" smtClean="0"/>
              <a:t>Demo [10 phút]</a:t>
            </a:r>
          </a:p>
          <a:p>
            <a:r>
              <a:rPr lang="en-US" smtClean="0"/>
              <a:t>Kết luận và hướng phát triển [0.5 phút]</a:t>
            </a:r>
          </a:p>
          <a:p>
            <a:r>
              <a:rPr lang="en-US" smtClean="0"/>
              <a:t>Cám ơn, hỏi đáp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www.themegallery.com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126650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146l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76</TotalTime>
  <Words>398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cdb2004146l</vt:lpstr>
      <vt:lpstr>Nghiên cứu mô hình Agile và phát triển công cụ hỗ trợ</vt:lpstr>
      <vt:lpstr>Nội dung trình bày</vt:lpstr>
      <vt:lpstr>Slide test (tóm lược nội dung)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phamduong</dc:creator>
  <cp:lastModifiedBy>phamduong</cp:lastModifiedBy>
  <cp:revision>31</cp:revision>
  <dcterms:created xsi:type="dcterms:W3CDTF">2014-07-16T14:53:07Z</dcterms:created>
  <dcterms:modified xsi:type="dcterms:W3CDTF">2014-07-16T16:16:30Z</dcterms:modified>
</cp:coreProperties>
</file>