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71"/>
  </p:notes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79" r:id="rId31"/>
    <p:sldId id="480" r:id="rId32"/>
    <p:sldId id="443" r:id="rId33"/>
    <p:sldId id="482" r:id="rId34"/>
    <p:sldId id="444" r:id="rId35"/>
    <p:sldId id="445" r:id="rId36"/>
    <p:sldId id="446" r:id="rId37"/>
    <p:sldId id="447" r:id="rId38"/>
    <p:sldId id="483" r:id="rId39"/>
    <p:sldId id="484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7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1" autoAdjust="0"/>
    <p:restoredTop sz="94660"/>
  </p:normalViewPr>
  <p:slideViewPr>
    <p:cSldViewPr>
      <p:cViewPr>
        <p:scale>
          <a:sx n="81" d="100"/>
          <a:sy n="81" d="100"/>
        </p:scale>
        <p:origin x="2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BUI" userId="5388e7d4eb368e7c" providerId="LiveId" clId="{58F9F47B-EE84-497D-A388-C06B70AD3AFC}"/>
    <pc:docChg chg="undo custSel addSld delSld modSld">
      <pc:chgData name="Sophia BUI" userId="5388e7d4eb368e7c" providerId="LiveId" clId="{58F9F47B-EE84-497D-A388-C06B70AD3AFC}" dt="2021-10-20T07:18:11.528" v="2138" actId="1076"/>
      <pc:docMkLst>
        <pc:docMk/>
      </pc:docMkLst>
      <pc:sldChg chg="modSp mod">
        <pc:chgData name="Sophia BUI" userId="5388e7d4eb368e7c" providerId="LiveId" clId="{58F9F47B-EE84-497D-A388-C06B70AD3AFC}" dt="2021-10-20T06:18:17.066" v="172" actId="20577"/>
        <pc:sldMkLst>
          <pc:docMk/>
          <pc:sldMk cId="2203161509" sldId="432"/>
        </pc:sldMkLst>
        <pc:graphicFrameChg chg="mod modGraphic">
          <ac:chgData name="Sophia BUI" userId="5388e7d4eb368e7c" providerId="LiveId" clId="{58F9F47B-EE84-497D-A388-C06B70AD3AFC}" dt="2021-10-20T06:18:17.066" v="172" actId="20577"/>
          <ac:graphicFrameMkLst>
            <pc:docMk/>
            <pc:sldMk cId="2203161509" sldId="432"/>
            <ac:graphicFrameMk id="4" creationId="{00000000-0000-0000-0000-000000000000}"/>
          </ac:graphicFrameMkLst>
        </pc:graphicFrameChg>
      </pc:sldChg>
      <pc:sldChg chg="modSp mod">
        <pc:chgData name="Sophia BUI" userId="5388e7d4eb368e7c" providerId="LiveId" clId="{58F9F47B-EE84-497D-A388-C06B70AD3AFC}" dt="2021-10-20T06:27:17.670" v="357" actId="14734"/>
        <pc:sldMkLst>
          <pc:docMk/>
          <pc:sldMk cId="706885629" sldId="433"/>
        </pc:sldMkLst>
        <pc:graphicFrameChg chg="mod modGraphic">
          <ac:chgData name="Sophia BUI" userId="5388e7d4eb368e7c" providerId="LiveId" clId="{58F9F47B-EE84-497D-A388-C06B70AD3AFC}" dt="2021-10-20T06:27:17.670" v="357" actId="14734"/>
          <ac:graphicFrameMkLst>
            <pc:docMk/>
            <pc:sldMk cId="706885629" sldId="433"/>
            <ac:graphicFrameMk id="4" creationId="{00000000-0000-0000-0000-000000000000}"/>
          </ac:graphicFrameMkLst>
        </pc:graphicFrameChg>
      </pc:sldChg>
      <pc:sldChg chg="modSp mod">
        <pc:chgData name="Sophia BUI" userId="5388e7d4eb368e7c" providerId="LiveId" clId="{58F9F47B-EE84-497D-A388-C06B70AD3AFC}" dt="2021-10-20T06:30:40.372" v="500" actId="20577"/>
        <pc:sldMkLst>
          <pc:docMk/>
          <pc:sldMk cId="3062202493" sldId="434"/>
        </pc:sldMkLst>
        <pc:graphicFrameChg chg="modGraphic">
          <ac:chgData name="Sophia BUI" userId="5388e7d4eb368e7c" providerId="LiveId" clId="{58F9F47B-EE84-497D-A388-C06B70AD3AFC}" dt="2021-10-20T06:30:40.372" v="500" actId="20577"/>
          <ac:graphicFrameMkLst>
            <pc:docMk/>
            <pc:sldMk cId="3062202493" sldId="434"/>
            <ac:graphicFrameMk id="4" creationId="{00000000-0000-0000-0000-000000000000}"/>
          </ac:graphicFrameMkLst>
        </pc:graphicFrameChg>
      </pc:sldChg>
      <pc:sldChg chg="modSp mod">
        <pc:chgData name="Sophia BUI" userId="5388e7d4eb368e7c" providerId="LiveId" clId="{58F9F47B-EE84-497D-A388-C06B70AD3AFC}" dt="2021-10-20T06:35:08.481" v="620" actId="20577"/>
        <pc:sldMkLst>
          <pc:docMk/>
          <pc:sldMk cId="2220504353" sldId="442"/>
        </pc:sldMkLst>
        <pc:spChg chg="mod">
          <ac:chgData name="Sophia BUI" userId="5388e7d4eb368e7c" providerId="LiveId" clId="{58F9F47B-EE84-497D-A388-C06B70AD3AFC}" dt="2021-10-20T06:35:08.481" v="620" actId="20577"/>
          <ac:spMkLst>
            <pc:docMk/>
            <pc:sldMk cId="2220504353" sldId="442"/>
            <ac:spMk id="3" creationId="{00000000-0000-0000-0000-000000000000}"/>
          </ac:spMkLst>
        </pc:spChg>
      </pc:sldChg>
      <pc:sldChg chg="addSp modSp mod">
        <pc:chgData name="Sophia BUI" userId="5388e7d4eb368e7c" providerId="LiveId" clId="{58F9F47B-EE84-497D-A388-C06B70AD3AFC}" dt="2021-10-20T07:06:53.602" v="1577" actId="20577"/>
        <pc:sldMkLst>
          <pc:docMk/>
          <pc:sldMk cId="433102858" sldId="443"/>
        </pc:sldMkLst>
        <pc:spChg chg="mod">
          <ac:chgData name="Sophia BUI" userId="5388e7d4eb368e7c" providerId="LiveId" clId="{58F9F47B-EE84-497D-A388-C06B70AD3AFC}" dt="2021-10-20T07:06:53.602" v="1577" actId="20577"/>
          <ac:spMkLst>
            <pc:docMk/>
            <pc:sldMk cId="433102858" sldId="443"/>
            <ac:spMk id="3" creationId="{00000000-0000-0000-0000-000000000000}"/>
          </ac:spMkLst>
        </pc:spChg>
        <pc:spChg chg="add mod">
          <ac:chgData name="Sophia BUI" userId="5388e7d4eb368e7c" providerId="LiveId" clId="{58F9F47B-EE84-497D-A388-C06B70AD3AFC}" dt="2021-10-20T06:43:01.559" v="798" actId="20577"/>
          <ac:spMkLst>
            <pc:docMk/>
            <pc:sldMk cId="433102858" sldId="443"/>
            <ac:spMk id="11" creationId="{76CEE523-A631-43F6-88B2-D54E55D95227}"/>
          </ac:spMkLst>
        </pc:spChg>
        <pc:grpChg chg="mod">
          <ac:chgData name="Sophia BUI" userId="5388e7d4eb368e7c" providerId="LiveId" clId="{58F9F47B-EE84-497D-A388-C06B70AD3AFC}" dt="2021-10-20T06:44:01.344" v="806" actId="1076"/>
          <ac:grpSpMkLst>
            <pc:docMk/>
            <pc:sldMk cId="433102858" sldId="443"/>
            <ac:grpSpMk id="10" creationId="{00000000-0000-0000-0000-000000000000}"/>
          </ac:grpSpMkLst>
        </pc:grpChg>
        <pc:cxnChg chg="add mod">
          <ac:chgData name="Sophia BUI" userId="5388e7d4eb368e7c" providerId="LiveId" clId="{58F9F47B-EE84-497D-A388-C06B70AD3AFC}" dt="2021-10-20T06:43:50.209" v="804" actId="1582"/>
          <ac:cxnSpMkLst>
            <pc:docMk/>
            <pc:sldMk cId="433102858" sldId="443"/>
            <ac:cxnSpMk id="13" creationId="{D432BDE6-37C8-4C0F-8025-D35D01B09F58}"/>
          </ac:cxnSpMkLst>
        </pc:cxnChg>
        <pc:cxnChg chg="add mod">
          <ac:chgData name="Sophia BUI" userId="5388e7d4eb368e7c" providerId="LiveId" clId="{58F9F47B-EE84-497D-A388-C06B70AD3AFC}" dt="2021-10-20T06:43:40.361" v="802" actId="1582"/>
          <ac:cxnSpMkLst>
            <pc:docMk/>
            <pc:sldMk cId="433102858" sldId="443"/>
            <ac:cxnSpMk id="15" creationId="{441C2C96-D70A-4186-9F61-275A58704B4B}"/>
          </ac:cxnSpMkLst>
        </pc:cxnChg>
      </pc:sldChg>
      <pc:sldChg chg="addSp modSp mod">
        <pc:chgData name="Sophia BUI" userId="5388e7d4eb368e7c" providerId="LiveId" clId="{58F9F47B-EE84-497D-A388-C06B70AD3AFC}" dt="2021-10-20T07:07:07.311" v="1593" actId="20577"/>
        <pc:sldMkLst>
          <pc:docMk/>
          <pc:sldMk cId="1117739637" sldId="444"/>
        </pc:sldMkLst>
        <pc:spChg chg="mod">
          <ac:chgData name="Sophia BUI" userId="5388e7d4eb368e7c" providerId="LiveId" clId="{58F9F47B-EE84-497D-A388-C06B70AD3AFC}" dt="2021-10-20T07:07:07.311" v="1593" actId="20577"/>
          <ac:spMkLst>
            <pc:docMk/>
            <pc:sldMk cId="1117739637" sldId="444"/>
            <ac:spMk id="3" creationId="{00000000-0000-0000-0000-000000000000}"/>
          </ac:spMkLst>
        </pc:spChg>
        <pc:spChg chg="mod">
          <ac:chgData name="Sophia BUI" userId="5388e7d4eb368e7c" providerId="LiveId" clId="{58F9F47B-EE84-497D-A388-C06B70AD3AFC}" dt="2021-10-20T07:00:54.938" v="1563" actId="1076"/>
          <ac:spMkLst>
            <pc:docMk/>
            <pc:sldMk cId="1117739637" sldId="444"/>
            <ac:spMk id="9" creationId="{00000000-0000-0000-0000-000000000000}"/>
          </ac:spMkLst>
        </pc:spChg>
        <pc:spChg chg="add mod">
          <ac:chgData name="Sophia BUI" userId="5388e7d4eb368e7c" providerId="LiveId" clId="{58F9F47B-EE84-497D-A388-C06B70AD3AFC}" dt="2021-10-20T07:00:50.497" v="1562" actId="1076"/>
          <ac:spMkLst>
            <pc:docMk/>
            <pc:sldMk cId="1117739637" sldId="444"/>
            <ac:spMk id="17" creationId="{5C9B2F5C-1754-4C3B-912A-E183FDB984BB}"/>
          </ac:spMkLst>
        </pc:spChg>
        <pc:cxnChg chg="add mod">
          <ac:chgData name="Sophia BUI" userId="5388e7d4eb368e7c" providerId="LiveId" clId="{58F9F47B-EE84-497D-A388-C06B70AD3AFC}" dt="2021-10-20T07:01:13.971" v="1566" actId="14100"/>
          <ac:cxnSpMkLst>
            <pc:docMk/>
            <pc:sldMk cId="1117739637" sldId="444"/>
            <ac:cxnSpMk id="18" creationId="{FC71813F-DDEE-45F8-86ED-DAA98A1FE360}"/>
          </ac:cxnSpMkLst>
        </pc:cxnChg>
      </pc:sldChg>
      <pc:sldChg chg="modSp mod">
        <pc:chgData name="Sophia BUI" userId="5388e7d4eb368e7c" providerId="LiveId" clId="{58F9F47B-EE84-497D-A388-C06B70AD3AFC}" dt="2021-10-20T06:53:36.434" v="1441" actId="20577"/>
        <pc:sldMkLst>
          <pc:docMk/>
          <pc:sldMk cId="3822745851" sldId="445"/>
        </pc:sldMkLst>
        <pc:graphicFrameChg chg="modGraphic">
          <ac:chgData name="Sophia BUI" userId="5388e7d4eb368e7c" providerId="LiveId" clId="{58F9F47B-EE84-497D-A388-C06B70AD3AFC}" dt="2021-10-20T06:53:36.434" v="1441" actId="20577"/>
          <ac:graphicFrameMkLst>
            <pc:docMk/>
            <pc:sldMk cId="3822745851" sldId="445"/>
            <ac:graphicFrameMk id="13" creationId="{00000000-0000-0000-0000-000000000000}"/>
          </ac:graphicFrameMkLst>
        </pc:graphicFrameChg>
      </pc:sldChg>
      <pc:sldChg chg="modSp mod">
        <pc:chgData name="Sophia BUI" userId="5388e7d4eb368e7c" providerId="LiveId" clId="{58F9F47B-EE84-497D-A388-C06B70AD3AFC}" dt="2021-10-20T07:07:18.881" v="1601" actId="20577"/>
        <pc:sldMkLst>
          <pc:docMk/>
          <pc:sldMk cId="3970638868" sldId="446"/>
        </pc:sldMkLst>
        <pc:spChg chg="mod">
          <ac:chgData name="Sophia BUI" userId="5388e7d4eb368e7c" providerId="LiveId" clId="{58F9F47B-EE84-497D-A388-C06B70AD3AFC}" dt="2021-10-20T07:07:18.881" v="1601" actId="20577"/>
          <ac:spMkLst>
            <pc:docMk/>
            <pc:sldMk cId="3970638868" sldId="446"/>
            <ac:spMk id="3" creationId="{00000000-0000-0000-0000-000000000000}"/>
          </ac:spMkLst>
        </pc:spChg>
      </pc:sldChg>
      <pc:sldChg chg="modSp mod">
        <pc:chgData name="Sophia BUI" userId="5388e7d4eb368e7c" providerId="LiveId" clId="{58F9F47B-EE84-497D-A388-C06B70AD3AFC}" dt="2021-10-20T07:07:30.782" v="1609" actId="20577"/>
        <pc:sldMkLst>
          <pc:docMk/>
          <pc:sldMk cId="1820384152" sldId="447"/>
        </pc:sldMkLst>
        <pc:spChg chg="mod">
          <ac:chgData name="Sophia BUI" userId="5388e7d4eb368e7c" providerId="LiveId" clId="{58F9F47B-EE84-497D-A388-C06B70AD3AFC}" dt="2021-10-20T07:07:30.782" v="1609" actId="20577"/>
          <ac:spMkLst>
            <pc:docMk/>
            <pc:sldMk cId="1820384152" sldId="447"/>
            <ac:spMk id="3" creationId="{00000000-0000-0000-0000-000000000000}"/>
          </ac:spMkLst>
        </pc:spChg>
      </pc:sldChg>
      <pc:sldChg chg="modSp mod">
        <pc:chgData name="Sophia BUI" userId="5388e7d4eb368e7c" providerId="LiveId" clId="{58F9F47B-EE84-497D-A388-C06B70AD3AFC}" dt="2021-10-18T07:18:44.086" v="43" actId="113"/>
        <pc:sldMkLst>
          <pc:docMk/>
          <pc:sldMk cId="4109308869" sldId="452"/>
        </pc:sldMkLst>
        <pc:spChg chg="mod">
          <ac:chgData name="Sophia BUI" userId="5388e7d4eb368e7c" providerId="LiveId" clId="{58F9F47B-EE84-497D-A388-C06B70AD3AFC}" dt="2021-10-18T07:18:44.086" v="43" actId="113"/>
          <ac:spMkLst>
            <pc:docMk/>
            <pc:sldMk cId="4109308869" sldId="452"/>
            <ac:spMk id="3" creationId="{00000000-0000-0000-0000-000000000000}"/>
          </ac:spMkLst>
        </pc:spChg>
      </pc:sldChg>
      <pc:sldChg chg="addSp delSp modSp add mod">
        <pc:chgData name="Sophia BUI" userId="5388e7d4eb368e7c" providerId="LiveId" clId="{58F9F47B-EE84-497D-A388-C06B70AD3AFC}" dt="2021-10-18T06:59:57.238" v="13" actId="1036"/>
        <pc:sldMkLst>
          <pc:docMk/>
          <pc:sldMk cId="2104320144" sldId="479"/>
        </pc:sldMkLst>
        <pc:spChg chg="del">
          <ac:chgData name="Sophia BUI" userId="5388e7d4eb368e7c" providerId="LiveId" clId="{58F9F47B-EE84-497D-A388-C06B70AD3AFC}" dt="2021-10-18T06:58:28.453" v="1" actId="478"/>
          <ac:spMkLst>
            <pc:docMk/>
            <pc:sldMk cId="2104320144" sldId="479"/>
            <ac:spMk id="3" creationId="{00000000-0000-0000-0000-000000000000}"/>
          </ac:spMkLst>
        </pc:spChg>
        <pc:spChg chg="add del mod">
          <ac:chgData name="Sophia BUI" userId="5388e7d4eb368e7c" providerId="LiveId" clId="{58F9F47B-EE84-497D-A388-C06B70AD3AFC}" dt="2021-10-18T06:58:31.432" v="2" actId="478"/>
          <ac:spMkLst>
            <pc:docMk/>
            <pc:sldMk cId="2104320144" sldId="479"/>
            <ac:spMk id="5" creationId="{313C69A2-A546-4767-8F4D-FD4B96CF17C0}"/>
          </ac:spMkLst>
        </pc:spChg>
        <pc:picChg chg="add mod">
          <ac:chgData name="Sophia BUI" userId="5388e7d4eb368e7c" providerId="LiveId" clId="{58F9F47B-EE84-497D-A388-C06B70AD3AFC}" dt="2021-10-18T06:59:57.238" v="13" actId="1036"/>
          <ac:picMkLst>
            <pc:docMk/>
            <pc:sldMk cId="2104320144" sldId="479"/>
            <ac:picMk id="7" creationId="{051BDE06-57FC-4383-8FE8-486E014944AF}"/>
          </ac:picMkLst>
        </pc:picChg>
        <pc:picChg chg="add mod">
          <ac:chgData name="Sophia BUI" userId="5388e7d4eb368e7c" providerId="LiveId" clId="{58F9F47B-EE84-497D-A388-C06B70AD3AFC}" dt="2021-10-18T06:59:57.238" v="13" actId="1036"/>
          <ac:picMkLst>
            <pc:docMk/>
            <pc:sldMk cId="2104320144" sldId="479"/>
            <ac:picMk id="9" creationId="{34A03CFA-7C69-4737-AE5C-EEA7369105B2}"/>
          </ac:picMkLst>
        </pc:picChg>
        <pc:picChg chg="add mod">
          <ac:chgData name="Sophia BUI" userId="5388e7d4eb368e7c" providerId="LiveId" clId="{58F9F47B-EE84-497D-A388-C06B70AD3AFC}" dt="2021-10-18T06:59:57.238" v="13" actId="1036"/>
          <ac:picMkLst>
            <pc:docMk/>
            <pc:sldMk cId="2104320144" sldId="479"/>
            <ac:picMk id="11" creationId="{155F2AE3-117E-4AEA-816A-47155A98F01F}"/>
          </ac:picMkLst>
        </pc:picChg>
      </pc:sldChg>
      <pc:sldChg chg="addSp delSp modSp add mod">
        <pc:chgData name="Sophia BUI" userId="5388e7d4eb368e7c" providerId="LiveId" clId="{58F9F47B-EE84-497D-A388-C06B70AD3AFC}" dt="2021-10-20T06:40:15.596" v="726" actId="1076"/>
        <pc:sldMkLst>
          <pc:docMk/>
          <pc:sldMk cId="2187915093" sldId="480"/>
        </pc:sldMkLst>
        <pc:picChg chg="add mod">
          <ac:chgData name="Sophia BUI" userId="5388e7d4eb368e7c" providerId="LiveId" clId="{58F9F47B-EE84-497D-A388-C06B70AD3AFC}" dt="2021-10-20T06:40:15.596" v="726" actId="1076"/>
          <ac:picMkLst>
            <pc:docMk/>
            <pc:sldMk cId="2187915093" sldId="480"/>
            <ac:picMk id="5" creationId="{5A1F6AD8-5315-4864-A1FF-C9378BEA5B5D}"/>
          </ac:picMkLst>
        </pc:picChg>
        <pc:picChg chg="del">
          <ac:chgData name="Sophia BUI" userId="5388e7d4eb368e7c" providerId="LiveId" clId="{58F9F47B-EE84-497D-A388-C06B70AD3AFC}" dt="2021-10-20T06:40:04.525" v="722" actId="478"/>
          <ac:picMkLst>
            <pc:docMk/>
            <pc:sldMk cId="2187915093" sldId="480"/>
            <ac:picMk id="7" creationId="{051BDE06-57FC-4383-8FE8-486E014944AF}"/>
          </ac:picMkLst>
        </pc:picChg>
        <pc:picChg chg="del">
          <ac:chgData name="Sophia BUI" userId="5388e7d4eb368e7c" providerId="LiveId" clId="{58F9F47B-EE84-497D-A388-C06B70AD3AFC}" dt="2021-10-20T06:40:06.594" v="723" actId="478"/>
          <ac:picMkLst>
            <pc:docMk/>
            <pc:sldMk cId="2187915093" sldId="480"/>
            <ac:picMk id="9" creationId="{34A03CFA-7C69-4737-AE5C-EEA7369105B2}"/>
          </ac:picMkLst>
        </pc:picChg>
        <pc:picChg chg="del">
          <ac:chgData name="Sophia BUI" userId="5388e7d4eb368e7c" providerId="LiveId" clId="{58F9F47B-EE84-497D-A388-C06B70AD3AFC}" dt="2021-10-20T06:40:08.414" v="724" actId="478"/>
          <ac:picMkLst>
            <pc:docMk/>
            <pc:sldMk cId="2187915093" sldId="480"/>
            <ac:picMk id="11" creationId="{155F2AE3-117E-4AEA-816A-47155A98F01F}"/>
          </ac:picMkLst>
        </pc:picChg>
      </pc:sldChg>
      <pc:sldChg chg="new del">
        <pc:chgData name="Sophia BUI" userId="5388e7d4eb368e7c" providerId="LiveId" clId="{58F9F47B-EE84-497D-A388-C06B70AD3AFC}" dt="2021-10-20T06:46:29.867" v="983" actId="47"/>
        <pc:sldMkLst>
          <pc:docMk/>
          <pc:sldMk cId="471404038" sldId="481"/>
        </pc:sldMkLst>
      </pc:sldChg>
      <pc:sldChg chg="delSp modSp add mod">
        <pc:chgData name="Sophia BUI" userId="5388e7d4eb368e7c" providerId="LiveId" clId="{58F9F47B-EE84-497D-A388-C06B70AD3AFC}" dt="2021-10-20T07:06:59.243" v="1585" actId="20577"/>
        <pc:sldMkLst>
          <pc:docMk/>
          <pc:sldMk cId="1701602063" sldId="482"/>
        </pc:sldMkLst>
        <pc:spChg chg="mod">
          <ac:chgData name="Sophia BUI" userId="5388e7d4eb368e7c" providerId="LiveId" clId="{58F9F47B-EE84-497D-A388-C06B70AD3AFC}" dt="2021-10-20T07:06:59.243" v="1585" actId="20577"/>
          <ac:spMkLst>
            <pc:docMk/>
            <pc:sldMk cId="1701602063" sldId="482"/>
            <ac:spMk id="3" creationId="{00000000-0000-0000-0000-000000000000}"/>
          </ac:spMkLst>
        </pc:spChg>
        <pc:spChg chg="del mod">
          <ac:chgData name="Sophia BUI" userId="5388e7d4eb368e7c" providerId="LiveId" clId="{58F9F47B-EE84-497D-A388-C06B70AD3AFC}" dt="2021-10-20T06:46:08.956" v="978" actId="478"/>
          <ac:spMkLst>
            <pc:docMk/>
            <pc:sldMk cId="1701602063" sldId="482"/>
            <ac:spMk id="11" creationId="{76CEE523-A631-43F6-88B2-D54E55D95227}"/>
          </ac:spMkLst>
        </pc:spChg>
        <pc:cxnChg chg="del">
          <ac:chgData name="Sophia BUI" userId="5388e7d4eb368e7c" providerId="LiveId" clId="{58F9F47B-EE84-497D-A388-C06B70AD3AFC}" dt="2021-10-20T06:46:13.933" v="980" actId="478"/>
          <ac:cxnSpMkLst>
            <pc:docMk/>
            <pc:sldMk cId="1701602063" sldId="482"/>
            <ac:cxnSpMk id="13" creationId="{D432BDE6-37C8-4C0F-8025-D35D01B09F58}"/>
          </ac:cxnSpMkLst>
        </pc:cxnChg>
        <pc:cxnChg chg="del mod">
          <ac:chgData name="Sophia BUI" userId="5388e7d4eb368e7c" providerId="LiveId" clId="{58F9F47B-EE84-497D-A388-C06B70AD3AFC}" dt="2021-10-20T06:46:11.672" v="979" actId="478"/>
          <ac:cxnSpMkLst>
            <pc:docMk/>
            <pc:sldMk cId="1701602063" sldId="482"/>
            <ac:cxnSpMk id="15" creationId="{441C2C96-D70A-4186-9F61-275A58704B4B}"/>
          </ac:cxnSpMkLst>
        </pc:cxnChg>
      </pc:sldChg>
      <pc:sldChg chg="modSp add mod">
        <pc:chgData name="Sophia BUI" userId="5388e7d4eb368e7c" providerId="LiveId" clId="{58F9F47B-EE84-497D-A388-C06B70AD3AFC}" dt="2021-10-20T07:11:30.213" v="1745" actId="1076"/>
        <pc:sldMkLst>
          <pc:docMk/>
          <pc:sldMk cId="653784944" sldId="483"/>
        </pc:sldMkLst>
        <pc:spChg chg="mod">
          <ac:chgData name="Sophia BUI" userId="5388e7d4eb368e7c" providerId="LiveId" clId="{58F9F47B-EE84-497D-A388-C06B70AD3AFC}" dt="2021-10-20T07:11:30.213" v="1745" actId="1076"/>
          <ac:spMkLst>
            <pc:docMk/>
            <pc:sldMk cId="653784944" sldId="483"/>
            <ac:spMk id="3" creationId="{00000000-0000-0000-0000-000000000000}"/>
          </ac:spMkLst>
        </pc:spChg>
        <pc:grpChg chg="mod">
          <ac:chgData name="Sophia BUI" userId="5388e7d4eb368e7c" providerId="LiveId" clId="{58F9F47B-EE84-497D-A388-C06B70AD3AFC}" dt="2021-10-20T07:11:24.949" v="1744" actId="1076"/>
          <ac:grpSpMkLst>
            <pc:docMk/>
            <pc:sldMk cId="653784944" sldId="483"/>
            <ac:grpSpMk id="18" creationId="{00000000-0000-0000-0000-000000000000}"/>
          </ac:grpSpMkLst>
        </pc:grpChg>
      </pc:sldChg>
      <pc:sldChg chg="addSp modSp add mod">
        <pc:chgData name="Sophia BUI" userId="5388e7d4eb368e7c" providerId="LiveId" clId="{58F9F47B-EE84-497D-A388-C06B70AD3AFC}" dt="2021-10-20T07:18:11.528" v="2138" actId="1076"/>
        <pc:sldMkLst>
          <pc:docMk/>
          <pc:sldMk cId="3697985828" sldId="484"/>
        </pc:sldMkLst>
        <pc:spChg chg="mod">
          <ac:chgData name="Sophia BUI" userId="5388e7d4eb368e7c" providerId="LiveId" clId="{58F9F47B-EE84-497D-A388-C06B70AD3AFC}" dt="2021-10-20T07:17:07.665" v="2126" actId="20577"/>
          <ac:spMkLst>
            <pc:docMk/>
            <pc:sldMk cId="3697985828" sldId="484"/>
            <ac:spMk id="3" creationId="{00000000-0000-0000-0000-000000000000}"/>
          </ac:spMkLst>
        </pc:spChg>
        <pc:spChg chg="mod">
          <ac:chgData name="Sophia BUI" userId="5388e7d4eb368e7c" providerId="LiveId" clId="{58F9F47B-EE84-497D-A388-C06B70AD3AFC}" dt="2021-10-20T07:18:11.528" v="2138" actId="1076"/>
          <ac:spMkLst>
            <pc:docMk/>
            <pc:sldMk cId="3697985828" sldId="484"/>
            <ac:spMk id="9" creationId="{00000000-0000-0000-0000-000000000000}"/>
          </ac:spMkLst>
        </pc:spChg>
        <pc:spChg chg="add mod">
          <ac:chgData name="Sophia BUI" userId="5388e7d4eb368e7c" providerId="LiveId" clId="{58F9F47B-EE84-497D-A388-C06B70AD3AFC}" dt="2021-10-20T07:15:13.031" v="1994" actId="1076"/>
          <ac:spMkLst>
            <pc:docMk/>
            <pc:sldMk cId="3697985828" sldId="484"/>
            <ac:spMk id="19" creationId="{14DC5DCA-5C79-4CC7-BE3C-9DA2A725FFA0}"/>
          </ac:spMkLst>
        </pc:spChg>
        <pc:spChg chg="add mod">
          <ac:chgData name="Sophia BUI" userId="5388e7d4eb368e7c" providerId="LiveId" clId="{58F9F47B-EE84-497D-A388-C06B70AD3AFC}" dt="2021-10-20T07:17:29.087" v="2135" actId="20577"/>
          <ac:spMkLst>
            <pc:docMk/>
            <pc:sldMk cId="3697985828" sldId="484"/>
            <ac:spMk id="23" creationId="{BBD8CEE9-26CE-4D43-B3DA-AAA7B19AFF76}"/>
          </ac:spMkLst>
        </pc:spChg>
        <pc:cxnChg chg="add mod">
          <ac:chgData name="Sophia BUI" userId="5388e7d4eb368e7c" providerId="LiveId" clId="{58F9F47B-EE84-497D-A388-C06B70AD3AFC}" dt="2021-10-20T07:15:08.009" v="1993" actId="14100"/>
          <ac:cxnSpMkLst>
            <pc:docMk/>
            <pc:sldMk cId="3697985828" sldId="484"/>
            <ac:cxnSpMk id="20" creationId="{B4D978E5-145E-4F75-AD10-DAD80E2AB52B}"/>
          </ac:cxnSpMkLst>
        </pc:cxnChg>
        <pc:cxnChg chg="add mod">
          <ac:chgData name="Sophia BUI" userId="5388e7d4eb368e7c" providerId="LiveId" clId="{58F9F47B-EE84-497D-A388-C06B70AD3AFC}" dt="2021-10-20T07:17:50.109" v="2137"/>
          <ac:cxnSpMkLst>
            <pc:docMk/>
            <pc:sldMk cId="3697985828" sldId="484"/>
            <ac:cxnSpMk id="22" creationId="{42B6EF73-F223-40B9-8F33-29EC40E601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41E9-C718-4A3F-9CA0-4003857DBFA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BCE13-8DDB-4078-BDA2-3C697EA7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1920"/>
              <a:ext cx="5520" cy="1824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>
                  <a:latin typeface="Times New Roman" pitchFamily="1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1225"/>
            <a:ext cx="6858000" cy="2263775"/>
          </a:xfrm>
        </p:spPr>
        <p:txBody>
          <a:bodyPr anchor="ctr"/>
          <a:lstStyle>
            <a:lvl1pPr marL="0" indent="0" algn="ctr">
              <a:buFont typeface="Wingdings" pitchFamily="1" charset="2"/>
              <a:buNone/>
              <a:defRPr sz="4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A181C86-E56C-4583-A300-309F67E70B0C}" type="datetime1">
              <a:rPr lang="en-US" smtClean="0"/>
              <a:t>10/20/2021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15C29-6155-4F3A-B65B-A311A809E591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5100"/>
            <a:ext cx="1943100" cy="5813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5100"/>
            <a:ext cx="5676900" cy="5813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6D2F0-0D6B-4BD6-9D78-E4BC149E6050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972E6-B6FB-41F5-A9AB-6DDA71BC9F5C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99A3B-37AD-4ECE-B419-A1544BFC91A6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D2B9B-1A9D-4C4A-82BC-0CF418EE2C93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836A8-BB00-48C8-98BB-95C23CFA1ACA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46A63-45AB-4C04-A817-ED02634D7CCE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F0B0A-72C9-4A02-B6D7-A18D462ACAF2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A6EE8-DCC2-46BD-A824-35243B0E42AB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E617D-2C4D-4830-9930-12ADA46815DF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2400">
              <a:latin typeface="Times New Roman" pitchFamily="1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81000" y="1066800"/>
            <a:ext cx="8305800" cy="182563"/>
            <a:chOff x="240" y="893"/>
            <a:chExt cx="5232" cy="115"/>
          </a:xfrm>
        </p:grpSpPr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>
                <a:latin typeface="Times New Roman" pitchFamily="1" charset="0"/>
              </a:endParaRPr>
            </a:p>
          </p:txBody>
        </p:sp>
        <p:sp>
          <p:nvSpPr>
            <p:cNvPr id="1038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06D65FB9-5CEE-4360-8A62-D8DEF3EF66C1}" type="datetime1">
              <a:rPr lang="en-US" smtClean="0"/>
              <a:t>10/20/2021</a:t>
            </a:fld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812800" y="65532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1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15000"/>
        </a:spcAft>
        <a:buClr>
          <a:schemeClr val="folHlink"/>
        </a:buClr>
        <a:buSzPct val="9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7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CÔNG NGHỆ PHẦN MỀM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GV: 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Thanh </a:t>
            </a:r>
            <a:r>
              <a:rPr lang="en-US" dirty="0" err="1"/>
              <a:t>Tú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-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(E-R: ENTITY – RELATIONSHIP)</a:t>
            </a:r>
          </a:p>
          <a:p>
            <a:pPr marL="857250" lvl="1" indent="-457200"/>
            <a:r>
              <a:rPr lang="en-US" dirty="0" err="1"/>
              <a:t>Bảng</a:t>
            </a:r>
            <a:r>
              <a:rPr lang="en-US" dirty="0"/>
              <a:t>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</a:t>
            </a:r>
          </a:p>
          <a:p>
            <a:pPr marL="857250" lvl="1" indent="-457200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)</a:t>
            </a:r>
          </a:p>
          <a:p>
            <a:pPr marL="857250" lvl="1" indent="-457200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(0..1, 1..1, 1..n, </a:t>
            </a:r>
            <a:r>
              <a:rPr lang="en-US" dirty="0" err="1"/>
              <a:t>n..n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0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(Entity)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marL="85725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“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Văn</a:t>
            </a:r>
            <a:r>
              <a:rPr lang="en-US" i="1" dirty="0"/>
              <a:t> A”, </a:t>
            </a:r>
            <a:r>
              <a:rPr lang="en-US" i="1" dirty="0" err="1"/>
              <a:t>dự</a:t>
            </a:r>
            <a:r>
              <a:rPr lang="en-US" i="1" dirty="0"/>
              <a:t> </a:t>
            </a:r>
            <a:r>
              <a:rPr lang="en-US" i="1" dirty="0" err="1"/>
              <a:t>án</a:t>
            </a:r>
            <a:r>
              <a:rPr lang="en-US" i="1" dirty="0"/>
              <a:t> “X”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(Attribute)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/>
              <a:t>Tên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phòng</a:t>
            </a:r>
            <a:r>
              <a:rPr lang="en-US" i="1" dirty="0"/>
              <a:t>, </a:t>
            </a:r>
            <a:r>
              <a:rPr lang="en-US" i="1" dirty="0" err="1"/>
              <a:t>giới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i="1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(Primary Key – PK),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(Foreign Key – FK)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endParaRPr lang="en-US" dirty="0"/>
          </a:p>
          <a:p>
            <a:pPr marL="85725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i="1" dirty="0"/>
          </a:p>
          <a:p>
            <a:pPr lvl="1"/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khóa</a:t>
            </a:r>
            <a:endParaRPr lang="en-US" dirty="0"/>
          </a:p>
          <a:p>
            <a:pPr marL="85725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CMND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(1-1)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13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200" y="330084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6400" y="1981200"/>
            <a:ext cx="6324600" cy="1579934"/>
            <a:chOff x="990600" y="2153866"/>
            <a:chExt cx="6324600" cy="1579934"/>
          </a:xfrm>
        </p:grpSpPr>
        <p:sp>
          <p:nvSpPr>
            <p:cNvPr id="4" name="Oval 3"/>
            <p:cNvSpPr/>
            <p:nvPr/>
          </p:nvSpPr>
          <p:spPr>
            <a:xfrm>
              <a:off x="13716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4770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2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3" name="Oval 12"/>
            <p:cNvSpPr/>
            <p:nvPr/>
          </p:nvSpPr>
          <p:spPr>
            <a:xfrm>
              <a:off x="1600200" y="31484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4" name="Oval 13"/>
            <p:cNvSpPr/>
            <p:nvPr/>
          </p:nvSpPr>
          <p:spPr>
            <a:xfrm>
              <a:off x="67818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33008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cxnSp>
          <p:nvCxnSpPr>
            <p:cNvPr id="19" name="Straight Connector 18"/>
            <p:cNvCxnSpPr>
              <a:stCxn id="12" idx="6"/>
              <a:endCxn id="16" idx="0"/>
            </p:cNvCxnSpPr>
            <p:nvPr/>
          </p:nvCxnSpPr>
          <p:spPr>
            <a:xfrm>
              <a:off x="1676400" y="2933700"/>
              <a:ext cx="26289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0"/>
              <a:endCxn id="17" idx="7"/>
            </p:cNvCxnSpPr>
            <p:nvPr/>
          </p:nvCxnSpPr>
          <p:spPr>
            <a:xfrm flipV="1">
              <a:off x="1638300" y="3312004"/>
              <a:ext cx="2693941" cy="11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6"/>
              <a:endCxn id="14" idx="6"/>
            </p:cNvCxnSpPr>
            <p:nvPr/>
          </p:nvCxnSpPr>
          <p:spPr>
            <a:xfrm flipV="1">
              <a:off x="4343400" y="2933700"/>
              <a:ext cx="2514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5" idx="5"/>
            </p:cNvCxnSpPr>
            <p:nvPr/>
          </p:nvCxnSpPr>
          <p:spPr>
            <a:xfrm>
              <a:off x="4343400" y="3325859"/>
              <a:ext cx="2503441" cy="40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90600" y="228995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NHAN_VIEN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1900" y="2153866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QUAN_LY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200" y="2157816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PHONG_BAN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14400" y="3886200"/>
            <a:ext cx="8001000" cy="2324827"/>
            <a:chOff x="457200" y="4228373"/>
            <a:chExt cx="8001000" cy="2324827"/>
          </a:xfrm>
        </p:grpSpPr>
        <p:sp>
          <p:nvSpPr>
            <p:cNvPr id="52" name="Flowchart: Alternate Process 51"/>
            <p:cNvSpPr/>
            <p:nvPr/>
          </p:nvSpPr>
          <p:spPr>
            <a:xfrm>
              <a:off x="457200" y="5032249"/>
              <a:ext cx="8001000" cy="758951"/>
            </a:xfrm>
            <a:prstGeom prst="flowChartAlternateProcess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4382262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3505200" y="4343400"/>
              <a:ext cx="1828800" cy="5349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QUAN_LY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5" idx="1"/>
            </p:cNvCxnSpPr>
            <p:nvPr/>
          </p:nvCxnSpPr>
          <p:spPr>
            <a:xfrm>
              <a:off x="2133600" y="4610862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5600" y="4382262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331884" y="4594306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2660" y="4246453"/>
              <a:ext cx="257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02468" y="4228373"/>
              <a:ext cx="364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" y="5177686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sp>
          <p:nvSpPr>
            <p:cNvPr id="45" name="Flowchart: Decision 44"/>
            <p:cNvSpPr/>
            <p:nvPr/>
          </p:nvSpPr>
          <p:spPr>
            <a:xfrm>
              <a:off x="3505200" y="5138824"/>
              <a:ext cx="1828800" cy="5349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QUAN_LY</a:t>
              </a:r>
            </a:p>
          </p:txBody>
        </p:sp>
        <p:cxnSp>
          <p:nvCxnSpPr>
            <p:cNvPr id="46" name="Straight Connector 45"/>
            <p:cNvCxnSpPr>
              <a:stCxn id="44" idx="3"/>
              <a:endCxn id="45" idx="1"/>
            </p:cNvCxnSpPr>
            <p:nvPr/>
          </p:nvCxnSpPr>
          <p:spPr>
            <a:xfrm>
              <a:off x="2133600" y="5406286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705600" y="5177686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331884" y="5389730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92047" y="5023797"/>
              <a:ext cx="627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(0,1)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7684" y="5032249"/>
              <a:ext cx="631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(1, 1)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60960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cxnSp>
          <p:nvCxnSpPr>
            <p:cNvPr id="55" name="Straight Connector 54"/>
            <p:cNvCxnSpPr>
              <a:stCxn id="53" idx="3"/>
              <a:endCxn id="56" idx="1"/>
            </p:cNvCxnSpPr>
            <p:nvPr/>
          </p:nvCxnSpPr>
          <p:spPr>
            <a:xfrm>
              <a:off x="2133600" y="6324600"/>
              <a:ext cx="457200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705600" y="60960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62400" y="60198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QUAN_LY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286000" y="6248400"/>
              <a:ext cx="76200" cy="152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61124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nhiều</a:t>
            </a:r>
            <a:r>
              <a:rPr lang="en-US" dirty="0"/>
              <a:t> (M-N)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77000" y="2590800"/>
            <a:ext cx="60960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0" y="1981200"/>
            <a:ext cx="6324600" cy="1579934"/>
            <a:chOff x="990600" y="2153866"/>
            <a:chExt cx="6324600" cy="1579934"/>
          </a:xfrm>
        </p:grpSpPr>
        <p:sp>
          <p:nvSpPr>
            <p:cNvPr id="4" name="Oval 3"/>
            <p:cNvSpPr/>
            <p:nvPr/>
          </p:nvSpPr>
          <p:spPr>
            <a:xfrm>
              <a:off x="13716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Oval 12"/>
            <p:cNvSpPr/>
            <p:nvPr/>
          </p:nvSpPr>
          <p:spPr>
            <a:xfrm>
              <a:off x="1600200" y="31484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Oval 13"/>
            <p:cNvSpPr/>
            <p:nvPr/>
          </p:nvSpPr>
          <p:spPr>
            <a:xfrm>
              <a:off x="67818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33008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7" name="Oval 16"/>
            <p:cNvSpPr/>
            <p:nvPr/>
          </p:nvSpPr>
          <p:spPr>
            <a:xfrm>
              <a:off x="4267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cxnSp>
          <p:nvCxnSpPr>
            <p:cNvPr id="19" name="Straight Connector 18"/>
            <p:cNvCxnSpPr>
              <a:stCxn id="12" idx="6"/>
              <a:endCxn id="16" idx="0"/>
            </p:cNvCxnSpPr>
            <p:nvPr/>
          </p:nvCxnSpPr>
          <p:spPr>
            <a:xfrm>
              <a:off x="1676400" y="2857500"/>
              <a:ext cx="26289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600968" y="3443434"/>
              <a:ext cx="2693941" cy="11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6"/>
              <a:endCxn id="14" idx="6"/>
            </p:cNvCxnSpPr>
            <p:nvPr/>
          </p:nvCxnSpPr>
          <p:spPr>
            <a:xfrm flipV="1">
              <a:off x="4343400" y="2933700"/>
              <a:ext cx="2514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15" idx="5"/>
            </p:cNvCxnSpPr>
            <p:nvPr/>
          </p:nvCxnSpPr>
          <p:spPr>
            <a:xfrm flipV="1">
              <a:off x="4343400" y="3365886"/>
              <a:ext cx="2503441" cy="101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90600" y="228995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NHAN_VIEN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1900" y="2153866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THAMGIA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200" y="2157816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DU_AN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267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cxnSp>
          <p:nvCxnSpPr>
            <p:cNvPr id="54" name="Straight Connector 53"/>
            <p:cNvCxnSpPr>
              <a:stCxn id="12" idx="6"/>
              <a:endCxn id="51" idx="4"/>
            </p:cNvCxnSpPr>
            <p:nvPr/>
          </p:nvCxnSpPr>
          <p:spPr>
            <a:xfrm flipV="1">
              <a:off x="1676400" y="2819400"/>
              <a:ext cx="26289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14400" y="4038600"/>
            <a:ext cx="8001000" cy="2306747"/>
            <a:chOff x="457200" y="4246453"/>
            <a:chExt cx="8001000" cy="2306747"/>
          </a:xfrm>
        </p:grpSpPr>
        <p:sp>
          <p:nvSpPr>
            <p:cNvPr id="52" name="Flowchart: Alternate Process 51"/>
            <p:cNvSpPr/>
            <p:nvPr/>
          </p:nvSpPr>
          <p:spPr>
            <a:xfrm>
              <a:off x="457200" y="5032249"/>
              <a:ext cx="8001000" cy="758951"/>
            </a:xfrm>
            <a:prstGeom prst="flowChartAlternateProcess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14400" y="4246453"/>
              <a:ext cx="7010400" cy="2306747"/>
              <a:chOff x="914400" y="4246453"/>
              <a:chExt cx="7010400" cy="23067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" y="4382262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NHAN_VIEN</a:t>
                </a:r>
              </a:p>
            </p:txBody>
          </p:sp>
          <p:sp>
            <p:nvSpPr>
              <p:cNvPr id="35" name="Flowchart: Decision 34"/>
              <p:cNvSpPr/>
              <p:nvPr/>
            </p:nvSpPr>
            <p:spPr>
              <a:xfrm>
                <a:off x="3505200" y="4343400"/>
                <a:ext cx="1828800" cy="534924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THAMGIA</a:t>
                </a:r>
              </a:p>
            </p:txBody>
          </p:sp>
          <p:cxnSp>
            <p:nvCxnSpPr>
              <p:cNvPr id="39" name="Straight Connector 38"/>
              <p:cNvCxnSpPr>
                <a:stCxn id="32" idx="3"/>
                <a:endCxn id="35" idx="1"/>
              </p:cNvCxnSpPr>
              <p:nvPr/>
            </p:nvCxnSpPr>
            <p:spPr>
              <a:xfrm>
                <a:off x="2133600" y="4610862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6705600" y="4382262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DU_AN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331884" y="459430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282660" y="4246453"/>
                <a:ext cx="257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M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20002" y="4286529"/>
                <a:ext cx="3649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14400" y="5177686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NHAN_VIEN</a:t>
                </a:r>
              </a:p>
            </p:txBody>
          </p:sp>
          <p:sp>
            <p:nvSpPr>
              <p:cNvPr id="45" name="Flowchart: Decision 44"/>
              <p:cNvSpPr/>
              <p:nvPr/>
            </p:nvSpPr>
            <p:spPr>
              <a:xfrm>
                <a:off x="3505200" y="5138824"/>
                <a:ext cx="1828800" cy="534924"/>
              </a:xfrm>
              <a:prstGeom prst="flowChartDecisi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THAMGIA</a:t>
                </a:r>
              </a:p>
            </p:txBody>
          </p:sp>
          <p:cxnSp>
            <p:nvCxnSpPr>
              <p:cNvPr id="46" name="Straight Connector 45"/>
              <p:cNvCxnSpPr>
                <a:stCxn id="44" idx="3"/>
                <a:endCxn id="45" idx="1"/>
              </p:cNvCxnSpPr>
              <p:nvPr/>
            </p:nvCxnSpPr>
            <p:spPr>
              <a:xfrm>
                <a:off x="2133600" y="5406286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05600" y="5177686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DU_AN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331884" y="538973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192047" y="5023797"/>
                <a:ext cx="627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(0,M)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7684" y="5032249"/>
                <a:ext cx="6316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(1, N)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14400" y="60960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NHAN_VIEN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2192047" y="6324600"/>
                <a:ext cx="4457269" cy="0"/>
              </a:xfrm>
              <a:prstGeom prst="line">
                <a:avLst/>
              </a:prstGeom>
              <a:ln w="28575">
                <a:headEnd type="diamond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6705600" y="60960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DU_AN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962400" y="6019800"/>
                <a:ext cx="99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THAMGIA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286000" y="6248400"/>
                <a:ext cx="76200" cy="152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5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-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nhiều</a:t>
            </a:r>
            <a:r>
              <a:rPr lang="en-US" dirty="0"/>
              <a:t> (1-N)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4038600"/>
            <a:ext cx="8001000" cy="2306747"/>
            <a:chOff x="457200" y="4246453"/>
            <a:chExt cx="8001000" cy="2306747"/>
          </a:xfrm>
        </p:grpSpPr>
        <p:sp>
          <p:nvSpPr>
            <p:cNvPr id="52" name="Flowchart: Alternate Process 51"/>
            <p:cNvSpPr/>
            <p:nvPr/>
          </p:nvSpPr>
          <p:spPr>
            <a:xfrm>
              <a:off x="457200" y="5032249"/>
              <a:ext cx="8001000" cy="758951"/>
            </a:xfrm>
            <a:prstGeom prst="flowChartAlternateProcess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" y="4382262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sp>
          <p:nvSpPr>
            <p:cNvPr id="35" name="Flowchart: Decision 34"/>
            <p:cNvSpPr/>
            <p:nvPr/>
          </p:nvSpPr>
          <p:spPr>
            <a:xfrm>
              <a:off x="3505200" y="4343400"/>
              <a:ext cx="1828800" cy="5349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LAMVIEC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5" idx="1"/>
            </p:cNvCxnSpPr>
            <p:nvPr/>
          </p:nvCxnSpPr>
          <p:spPr>
            <a:xfrm>
              <a:off x="2133600" y="4610862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6705600" y="4382262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331884" y="4594306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2660" y="4246453"/>
              <a:ext cx="257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0002" y="4286529"/>
              <a:ext cx="364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" y="5177686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sp>
          <p:nvSpPr>
            <p:cNvPr id="45" name="Flowchart: Decision 44"/>
            <p:cNvSpPr/>
            <p:nvPr/>
          </p:nvSpPr>
          <p:spPr>
            <a:xfrm>
              <a:off x="3505200" y="5138824"/>
              <a:ext cx="1828800" cy="534924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LAMVIEC</a:t>
              </a:r>
            </a:p>
          </p:txBody>
        </p:sp>
        <p:cxnSp>
          <p:nvCxnSpPr>
            <p:cNvPr id="46" name="Straight Connector 45"/>
            <p:cNvCxnSpPr>
              <a:stCxn id="44" idx="3"/>
              <a:endCxn id="45" idx="1"/>
            </p:cNvCxnSpPr>
            <p:nvPr/>
          </p:nvCxnSpPr>
          <p:spPr>
            <a:xfrm>
              <a:off x="2133600" y="5406286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705600" y="5177686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331884" y="5389730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92047" y="5023797"/>
              <a:ext cx="627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(1,1)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7684" y="5032249"/>
              <a:ext cx="631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(1, N)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60960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NHAN_VIEN</a:t>
              </a:r>
            </a:p>
          </p:txBody>
        </p:sp>
        <p:cxnSp>
          <p:nvCxnSpPr>
            <p:cNvPr id="55" name="Straight Connector 54"/>
            <p:cNvCxnSpPr>
              <a:endCxn id="56" idx="1"/>
            </p:cNvCxnSpPr>
            <p:nvPr/>
          </p:nvCxnSpPr>
          <p:spPr>
            <a:xfrm>
              <a:off x="2192047" y="6324600"/>
              <a:ext cx="4513553" cy="0"/>
            </a:xfrm>
            <a:prstGeom prst="line">
              <a:avLst/>
            </a:prstGeom>
            <a:ln w="28575"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705600" y="6096000"/>
              <a:ext cx="1219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PHONG_BAN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62400" y="60198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LAMVIEC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0" y="6248400"/>
              <a:ext cx="76200" cy="152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24000" y="2133600"/>
            <a:ext cx="6324600" cy="1579934"/>
            <a:chOff x="990600" y="2153866"/>
            <a:chExt cx="6324600" cy="1579934"/>
          </a:xfrm>
        </p:grpSpPr>
        <p:sp>
          <p:nvSpPr>
            <p:cNvPr id="4" name="Oval 3"/>
            <p:cNvSpPr/>
            <p:nvPr/>
          </p:nvSpPr>
          <p:spPr>
            <a:xfrm>
              <a:off x="13716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4770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2590800"/>
              <a:ext cx="609600" cy="1143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Oval 12"/>
            <p:cNvSpPr/>
            <p:nvPr/>
          </p:nvSpPr>
          <p:spPr>
            <a:xfrm>
              <a:off x="1600200" y="31484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Oval 13"/>
            <p:cNvSpPr/>
            <p:nvPr/>
          </p:nvSpPr>
          <p:spPr>
            <a:xfrm>
              <a:off x="67818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800" y="330084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7" name="Oval 16"/>
            <p:cNvSpPr/>
            <p:nvPr/>
          </p:nvSpPr>
          <p:spPr>
            <a:xfrm>
              <a:off x="42672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cxnSp>
          <p:nvCxnSpPr>
            <p:cNvPr id="19" name="Straight Connector 18"/>
            <p:cNvCxnSpPr>
              <a:stCxn id="13" idx="7"/>
              <a:endCxn id="16" idx="0"/>
            </p:cNvCxnSpPr>
            <p:nvPr/>
          </p:nvCxnSpPr>
          <p:spPr>
            <a:xfrm flipV="1">
              <a:off x="1665241" y="3124200"/>
              <a:ext cx="2640059" cy="35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600968" y="3443434"/>
              <a:ext cx="2693941" cy="11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6"/>
              <a:endCxn id="14" idx="6"/>
            </p:cNvCxnSpPr>
            <p:nvPr/>
          </p:nvCxnSpPr>
          <p:spPr>
            <a:xfrm flipV="1">
              <a:off x="4343400" y="2933700"/>
              <a:ext cx="2514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15" idx="5"/>
            </p:cNvCxnSpPr>
            <p:nvPr/>
          </p:nvCxnSpPr>
          <p:spPr>
            <a:xfrm flipV="1">
              <a:off x="4343400" y="3365886"/>
              <a:ext cx="2503441" cy="101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90600" y="228995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NHAN_VIEN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71900" y="2153866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LAMVIEC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2200" y="2157816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PHONG_BAN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4267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cxnSp>
          <p:nvCxnSpPr>
            <p:cNvPr id="54" name="Straight Connector 53"/>
            <p:cNvCxnSpPr>
              <a:stCxn id="12" idx="6"/>
              <a:endCxn id="51" idx="4"/>
            </p:cNvCxnSpPr>
            <p:nvPr/>
          </p:nvCxnSpPr>
          <p:spPr>
            <a:xfrm flipV="1">
              <a:off x="1676400" y="2819400"/>
              <a:ext cx="26289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1" idx="0"/>
              <a:endCxn id="14" idx="7"/>
            </p:cNvCxnSpPr>
            <p:nvPr/>
          </p:nvCxnSpPr>
          <p:spPr>
            <a:xfrm>
              <a:off x="4305300" y="2743200"/>
              <a:ext cx="2541541" cy="163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857250" lvl="1" indent="-457200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marL="857250" lvl="1" indent="-457200"/>
            <a:r>
              <a:rPr lang="en-US" dirty="0"/>
              <a:t>Ý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51932"/>
              </p:ext>
            </p:extLst>
          </p:nvPr>
        </p:nvGraphicFramePr>
        <p:xfrm>
          <a:off x="990600" y="3581400"/>
          <a:ext cx="77723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2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: DOC_GIA</a:t>
            </a:r>
          </a:p>
          <a:p>
            <a:r>
              <a:rPr lang="en-US" sz="2000" dirty="0"/>
              <a:t>Ý </a:t>
            </a:r>
            <a:r>
              <a:rPr lang="en-US" sz="2000" dirty="0" err="1"/>
              <a:t>nghĩa</a:t>
            </a:r>
            <a:r>
              <a:rPr lang="en-US" sz="2000" dirty="0"/>
              <a:t>: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loại</a:t>
            </a:r>
            <a:r>
              <a:rPr lang="en-US" sz="2000" dirty="0"/>
              <a:t>: Basic </a:t>
            </a:r>
            <a:r>
              <a:rPr lang="en-US" sz="2000" dirty="0" err="1"/>
              <a:t>và</a:t>
            </a:r>
            <a:r>
              <a:rPr lang="en-US" sz="2000" dirty="0"/>
              <a:t> Premium. </a:t>
            </a:r>
          </a:p>
          <a:p>
            <a:pPr lvl="1"/>
            <a:r>
              <a:rPr lang="en-US" sz="2000" dirty="0" err="1"/>
              <a:t>Loại</a:t>
            </a:r>
            <a:r>
              <a:rPr lang="en-US" sz="2000" dirty="0"/>
              <a:t> Basic: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5 </a:t>
            </a:r>
            <a:r>
              <a:rPr lang="en-US" sz="2000" dirty="0" err="1"/>
              <a:t>cuốn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/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&lt;=7 </a:t>
            </a:r>
            <a:r>
              <a:rPr lang="en-US" sz="2000" dirty="0" err="1"/>
              <a:t>ngày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 err="1"/>
              <a:t>Loại</a:t>
            </a:r>
            <a:r>
              <a:rPr lang="en-US" sz="2000" dirty="0"/>
              <a:t> Premium: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10 </a:t>
            </a:r>
            <a:r>
              <a:rPr lang="en-US" sz="2000" dirty="0" err="1"/>
              <a:t>cuốn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/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mượn</a:t>
            </a:r>
            <a:r>
              <a:rPr lang="en-US" sz="2000" dirty="0"/>
              <a:t> &lt;=30 </a:t>
            </a:r>
            <a:r>
              <a:rPr lang="en-US" sz="2000" dirty="0" err="1"/>
              <a:t>ngày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87110"/>
              </p:ext>
            </p:extLst>
          </p:nvPr>
        </p:nvGraphicFramePr>
        <p:xfrm>
          <a:off x="762001" y="4267200"/>
          <a:ext cx="7848596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MADG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‘B000012345’</a:t>
                      </a:r>
                    </a:p>
                    <a:p>
                      <a:r>
                        <a:rPr lang="en-US" sz="1600" dirty="0"/>
                        <a:t>B: Basic,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r>
                        <a:rPr lang="en-US" sz="1600" baseline="0" dirty="0"/>
                        <a:t>P: Premium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TENDG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8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SACH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30841"/>
              </p:ext>
            </p:extLst>
          </p:nvPr>
        </p:nvGraphicFramePr>
        <p:xfrm>
          <a:off x="990600" y="2971799"/>
          <a:ext cx="7772397" cy="2407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62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Chuỗi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‘AA2000012’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Chuỗi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47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4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MUON_SACH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nghĩa</a:t>
            </a:r>
            <a:r>
              <a:rPr lang="en-US" sz="2400" dirty="0"/>
              <a:t>: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mượn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0568"/>
              </p:ext>
            </p:extLst>
          </p:nvPr>
        </p:nvGraphicFramePr>
        <p:xfrm>
          <a:off x="914400" y="2971800"/>
          <a:ext cx="7848596" cy="36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20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MADG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MADG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phải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DOC_GIA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Chuỗi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MASACH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phải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8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VI.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  <a:p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: NHAN_VIEN</a:t>
            </a:r>
          </a:p>
          <a:p>
            <a:r>
              <a:rPr lang="en-US" sz="1800" dirty="0"/>
              <a:t>Ý </a:t>
            </a:r>
            <a:r>
              <a:rPr lang="en-US" sz="1800" dirty="0" err="1"/>
              <a:t>nghĩa</a:t>
            </a:r>
            <a:r>
              <a:rPr lang="en-US" sz="1800" dirty="0"/>
              <a:t>: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84564"/>
              </p:ext>
            </p:extLst>
          </p:nvPr>
        </p:nvGraphicFramePr>
        <p:xfrm>
          <a:off x="762000" y="2514600"/>
          <a:ext cx="8153399" cy="434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18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HoTen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GioiTinh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MaTinh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Số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MaQuocGia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Số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+84: </a:t>
                      </a:r>
                      <a:r>
                        <a:rPr lang="en-US" sz="1600" dirty="0" err="1"/>
                        <a:t>Việt</a:t>
                      </a:r>
                      <a:r>
                        <a:rPr lang="en-US" sz="1600" dirty="0"/>
                        <a:t> Nam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SoCMND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Số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NgaySinh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Ngày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054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NoiSinh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MaTinh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MaQuocGia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NoiSinh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95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DienThoai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Số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88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logic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  <a:p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: DOC_GIA</a:t>
            </a:r>
          </a:p>
          <a:p>
            <a:r>
              <a:rPr lang="en-US" sz="1600" dirty="0"/>
              <a:t>Ý </a:t>
            </a:r>
            <a:r>
              <a:rPr lang="en-US" sz="1600" dirty="0" err="1"/>
              <a:t>nghĩa</a:t>
            </a:r>
            <a:r>
              <a:rPr lang="en-US" sz="1600" dirty="0"/>
              <a:t>: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giả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52576"/>
              </p:ext>
            </p:extLst>
          </p:nvPr>
        </p:nvGraphicFramePr>
        <p:xfrm>
          <a:off x="762001" y="2819400"/>
          <a:ext cx="7848596" cy="30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4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MaDG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LoaiDG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Có</a:t>
                      </a:r>
                      <a:r>
                        <a:rPr lang="en-US" sz="1600" baseline="0" dirty="0"/>
                        <a:t> 2 </a:t>
                      </a:r>
                      <a:r>
                        <a:rPr lang="en-US" sz="1600" baseline="0" dirty="0" err="1"/>
                        <a:t>loại</a:t>
                      </a:r>
                      <a:r>
                        <a:rPr lang="en-US" sz="1600" baseline="0" dirty="0"/>
                        <a:t> ‘B’, ‘P’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Loại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độc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giả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HoTen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Tối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đa</a:t>
                      </a:r>
                      <a:r>
                        <a:rPr lang="en-US" sz="1600" baseline="0" dirty="0"/>
                        <a:t> 40 </a:t>
                      </a:r>
                      <a:r>
                        <a:rPr lang="en-US" sz="1600" baseline="0" dirty="0" err="1"/>
                        <a:t>ký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tự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NgaySinh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Ngày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Tuổi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từ</a:t>
                      </a:r>
                      <a:r>
                        <a:rPr lang="en-US" sz="1600" baseline="0" dirty="0"/>
                        <a:t> 18 </a:t>
                      </a:r>
                      <a:r>
                        <a:rPr lang="en-US" sz="1600" baseline="0" dirty="0" err="1"/>
                        <a:t>đến</a:t>
                      </a:r>
                      <a:r>
                        <a:rPr lang="en-US" sz="1600" baseline="0" dirty="0"/>
                        <a:t> 55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NgayLapThe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Ngày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Ngày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LapThe</a:t>
                      </a:r>
                      <a:r>
                        <a:rPr lang="en-US" sz="1600" dirty="0"/>
                        <a:t> &lt; = </a:t>
                      </a:r>
                      <a:r>
                        <a:rPr lang="en-US" sz="1600" dirty="0" err="1"/>
                        <a:t>Ngày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hiện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tại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8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DiaChi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Chuỗi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Tối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đa</a:t>
                      </a:r>
                      <a:r>
                        <a:rPr lang="en-US" sz="1600" baseline="0" dirty="0"/>
                        <a:t> 40 </a:t>
                      </a:r>
                      <a:r>
                        <a:rPr lang="en-US" sz="1600" baseline="0" dirty="0" err="1"/>
                        <a:t>ký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tự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0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SACH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88349"/>
              </p:ext>
            </p:extLst>
          </p:nvPr>
        </p:nvGraphicFramePr>
        <p:xfrm>
          <a:off x="838200" y="2362201"/>
          <a:ext cx="7772397" cy="370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5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68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MaSach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TheLoai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‘A’, ‘B’, ‘C’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giả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TenSach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40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NgayNhap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TacGia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40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NhaXB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40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ký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NamXB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8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MUON_SACH</a:t>
            </a:r>
          </a:p>
          <a:p>
            <a:r>
              <a:rPr lang="en-US" sz="2400" dirty="0"/>
              <a:t>Ý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mượn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88440"/>
              </p:ext>
            </p:extLst>
          </p:nvPr>
        </p:nvGraphicFramePr>
        <p:xfrm>
          <a:off x="761999" y="2362199"/>
          <a:ext cx="7848597" cy="3213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69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(Field name)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rộng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Miền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trị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Diễn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4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MaDG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MaSach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Chuỗi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8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NgayMuon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6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NgayTra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mượn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400" b="1" dirty="0" err="1"/>
              <a:t>Ghi</a:t>
            </a:r>
            <a:r>
              <a:rPr lang="en-US" sz="3400" b="1" dirty="0"/>
              <a:t> </a:t>
            </a:r>
            <a:r>
              <a:rPr lang="en-US" sz="3400" b="1" dirty="0" err="1"/>
              <a:t>chú</a:t>
            </a:r>
            <a:r>
              <a:rPr lang="en-US" sz="3400" b="1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đọng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hẹp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dòng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thuộc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dấu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riêng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Ví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viện</a:t>
            </a:r>
            <a:endParaRPr lang="en-US" dirty="0">
              <a:sym typeface="Wingdings" panose="05000000000000000000" pitchFamily="2" charset="2"/>
            </a:endParaRP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ym typeface="Wingdings" panose="05000000000000000000" pitchFamily="2" charset="2"/>
              </a:rPr>
              <a:t>DOC_GIA(</a:t>
            </a:r>
            <a:r>
              <a:rPr lang="en-US" i="1" dirty="0" err="1">
                <a:sym typeface="Wingdings" panose="05000000000000000000" pitchFamily="2" charset="2"/>
              </a:rPr>
              <a:t>MaDG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HoTen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LoaiDG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NgaySinh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NgayLapThe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DiaChi</a:t>
            </a:r>
            <a:r>
              <a:rPr lang="en-US" i="1" dirty="0">
                <a:sym typeface="Wingdings" panose="05000000000000000000" pitchFamily="2" charset="2"/>
              </a:rPr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ym typeface="Wingdings" panose="05000000000000000000" pitchFamily="2" charset="2"/>
              </a:rPr>
              <a:t>SACH(</a:t>
            </a:r>
            <a:r>
              <a:rPr lang="en-US" i="1" dirty="0" err="1">
                <a:sym typeface="Wingdings" panose="05000000000000000000" pitchFamily="2" charset="2"/>
              </a:rPr>
              <a:t>MaSach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TenSach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TheLoai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NgayNhap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TacGia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NhaXB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NamXB</a:t>
            </a:r>
            <a:r>
              <a:rPr lang="en-US" i="1" dirty="0">
                <a:sym typeface="Wingdings" panose="05000000000000000000" pitchFamily="2" charset="2"/>
              </a:rPr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ym typeface="Wingdings" panose="05000000000000000000" pitchFamily="2" charset="2"/>
              </a:rPr>
              <a:t>MUON_SACH(</a:t>
            </a:r>
            <a:r>
              <a:rPr lang="en-US" i="1" dirty="0" err="1">
                <a:sym typeface="Wingdings" panose="05000000000000000000" pitchFamily="2" charset="2"/>
              </a:rPr>
              <a:t>MaDG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MaSach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NgayMuon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i="1" dirty="0" err="1">
                <a:sym typeface="Wingdings" panose="05000000000000000000" pitchFamily="2" charset="2"/>
              </a:rPr>
              <a:t>NgayTra</a:t>
            </a:r>
            <a:r>
              <a:rPr lang="en-US" i="1" dirty="0">
                <a:sym typeface="Wingdings" panose="05000000000000000000" pitchFamily="2" charset="2"/>
              </a:rPr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QUÁ TRÌNH THIẾT KẾ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2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đắn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4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, 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…)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giả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ĐỘC GIẢ</a:t>
            </a:r>
            <a:endParaRPr lang="en-US" b="1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b="1" dirty="0" err="1"/>
              <a:t>sách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SÁCH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Mượn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PHIẾU MƯỢN SÁCH</a:t>
            </a:r>
            <a:endParaRPr lang="en-US" b="1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 PHIẾU TRẢ SÁCH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5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BDE06-57FC-4383-8FE8-486E014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222"/>
            <a:ext cx="9144000" cy="1420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03CFA-7C69-4737-AE5C-EEA7369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6027"/>
            <a:ext cx="9144000" cy="1810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F2AE3-117E-4AEA-816A-47155A98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7214"/>
            <a:ext cx="9144000" cy="26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F6AD8-5315-4864-A1FF-C9378BEA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33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n-US" sz="3000" b="1" dirty="0" err="1"/>
              <a:t>Thiết</a:t>
            </a:r>
            <a:r>
              <a:rPr lang="en-US" sz="3000" b="1" dirty="0"/>
              <a:t> </a:t>
            </a:r>
            <a:r>
              <a:rPr lang="en-US" sz="3000" b="1" dirty="0" err="1"/>
              <a:t>kế</a:t>
            </a:r>
            <a:r>
              <a:rPr lang="en-US" sz="3000" b="1" dirty="0"/>
              <a:t> </a:t>
            </a:r>
            <a:r>
              <a:rPr lang="en-US" sz="3000" b="1" dirty="0" err="1"/>
              <a:t>dữ</a:t>
            </a:r>
            <a:r>
              <a:rPr lang="en-US" sz="3000" b="1" dirty="0"/>
              <a:t> </a:t>
            </a:r>
            <a:r>
              <a:rPr lang="en-US" sz="3000" b="1" dirty="0" err="1"/>
              <a:t>liệu</a:t>
            </a:r>
            <a:r>
              <a:rPr lang="en-US" sz="3000" b="1" dirty="0"/>
              <a:t> </a:t>
            </a:r>
            <a:r>
              <a:rPr lang="en-US" sz="3000" b="1" dirty="0" err="1"/>
              <a:t>với</a:t>
            </a:r>
            <a:r>
              <a:rPr lang="en-US" sz="3000" b="1" dirty="0"/>
              <a:t> </a:t>
            </a:r>
            <a:r>
              <a:rPr lang="en-US" sz="3000" b="1" dirty="0" err="1"/>
              <a:t>tính</a:t>
            </a:r>
            <a:r>
              <a:rPr lang="en-US" sz="3000" b="1" dirty="0"/>
              <a:t> </a:t>
            </a:r>
            <a:r>
              <a:rPr lang="en-US" sz="3000" b="1" dirty="0" err="1"/>
              <a:t>đúng</a:t>
            </a:r>
            <a:r>
              <a:rPr lang="en-US" sz="3000" b="1" dirty="0"/>
              <a:t> </a:t>
            </a:r>
            <a:r>
              <a:rPr lang="en-US" sz="3000" b="1" dirty="0" err="1"/>
              <a:t>đắn</a:t>
            </a:r>
            <a:r>
              <a:rPr lang="en-US" sz="3000" b="1" dirty="0"/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/>
              <a:t>Chi </a:t>
            </a:r>
            <a:r>
              <a:rPr lang="en-US" sz="2600" b="1" dirty="0" err="1"/>
              <a:t>tiết</a:t>
            </a:r>
            <a:r>
              <a:rPr lang="en-US" sz="2600" b="1" dirty="0"/>
              <a:t> </a:t>
            </a:r>
            <a:r>
              <a:rPr lang="en-US" sz="2600" b="1" dirty="0" err="1"/>
              <a:t>các</a:t>
            </a:r>
            <a:r>
              <a:rPr lang="en-US" sz="2600" b="1" dirty="0"/>
              <a:t> </a:t>
            </a:r>
            <a:r>
              <a:rPr lang="en-US" sz="2600" b="1" dirty="0" err="1"/>
              <a:t>bảng</a:t>
            </a:r>
            <a:r>
              <a:rPr lang="en-US" sz="26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DOC_GIA (</a:t>
            </a:r>
            <a:r>
              <a:rPr lang="en-US" sz="1800" dirty="0" err="1"/>
              <a:t>MaDG</a:t>
            </a:r>
            <a:r>
              <a:rPr lang="en-US" sz="1800" dirty="0"/>
              <a:t>, </a:t>
            </a:r>
            <a:r>
              <a:rPr lang="en-US" sz="1800" dirty="0" err="1"/>
              <a:t>HoTen</a:t>
            </a:r>
            <a:r>
              <a:rPr lang="en-US" sz="1800" dirty="0"/>
              <a:t>, </a:t>
            </a:r>
            <a:r>
              <a:rPr lang="en-US" sz="1800" dirty="0" err="1"/>
              <a:t>DiaChi</a:t>
            </a:r>
            <a:r>
              <a:rPr lang="en-US" sz="1800" dirty="0"/>
              <a:t>, </a:t>
            </a:r>
            <a:r>
              <a:rPr lang="en-US" sz="1800" dirty="0" err="1"/>
              <a:t>LoaiDocGia</a:t>
            </a:r>
            <a:r>
              <a:rPr lang="en-US" sz="1800" dirty="0"/>
              <a:t>, </a:t>
            </a:r>
            <a:r>
              <a:rPr lang="en-US" sz="1800" dirty="0" err="1"/>
              <a:t>NgaySinh</a:t>
            </a:r>
            <a:r>
              <a:rPr lang="en-US" sz="1800" dirty="0"/>
              <a:t>, Email, </a:t>
            </a:r>
            <a:r>
              <a:rPr lang="en-US" sz="1800" dirty="0" err="1"/>
              <a:t>NgayLapThe</a:t>
            </a:r>
            <a:r>
              <a:rPr lang="en-US" sz="1800" dirty="0"/>
              <a:t>, </a:t>
            </a:r>
            <a:r>
              <a:rPr lang="en-US" sz="1800" dirty="0" err="1"/>
              <a:t>TongNo</a:t>
            </a:r>
            <a:r>
              <a:rPr lang="en-US" sz="1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SACH(</a:t>
            </a:r>
            <a:r>
              <a:rPr lang="en-US" sz="1800" dirty="0" err="1"/>
              <a:t>MaSach</a:t>
            </a:r>
            <a:r>
              <a:rPr lang="en-US" sz="1800" dirty="0"/>
              <a:t>, </a:t>
            </a:r>
            <a:r>
              <a:rPr lang="en-US" sz="1800" dirty="0" err="1"/>
              <a:t>TenSach</a:t>
            </a:r>
            <a:r>
              <a:rPr lang="en-US" sz="1800" dirty="0"/>
              <a:t>, </a:t>
            </a:r>
            <a:r>
              <a:rPr lang="en-US" sz="1800" dirty="0" err="1"/>
              <a:t>TheLoai</a:t>
            </a:r>
            <a:r>
              <a:rPr lang="en-US" sz="1800" dirty="0"/>
              <a:t>, </a:t>
            </a:r>
            <a:r>
              <a:rPr lang="en-US" sz="1800" dirty="0" err="1"/>
              <a:t>NgayNhap</a:t>
            </a:r>
            <a:r>
              <a:rPr lang="en-US" sz="1800" dirty="0"/>
              <a:t>, </a:t>
            </a:r>
            <a:r>
              <a:rPr lang="en-US" sz="1800" dirty="0" err="1"/>
              <a:t>TacGia</a:t>
            </a:r>
            <a:r>
              <a:rPr lang="en-US" sz="1800" dirty="0"/>
              <a:t>, </a:t>
            </a:r>
            <a:r>
              <a:rPr lang="en-US" sz="1800" dirty="0" err="1"/>
              <a:t>NhaXB</a:t>
            </a:r>
            <a:r>
              <a:rPr lang="en-US" sz="1800" dirty="0"/>
              <a:t>, </a:t>
            </a:r>
            <a:r>
              <a:rPr lang="en-US" sz="1800" dirty="0" err="1"/>
              <a:t>NamXB</a:t>
            </a:r>
            <a:r>
              <a:rPr lang="en-US" sz="1800" dirty="0"/>
              <a:t>, </a:t>
            </a:r>
            <a:r>
              <a:rPr lang="en-US" sz="1800" dirty="0" err="1"/>
              <a:t>TriGia</a:t>
            </a:r>
            <a:r>
              <a:rPr lang="en-US" sz="1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MUON_SACH(</a:t>
            </a:r>
            <a:r>
              <a:rPr lang="en-US" sz="1800" dirty="0" err="1"/>
              <a:t>MaDG</a:t>
            </a:r>
            <a:r>
              <a:rPr lang="en-US" sz="1800" dirty="0"/>
              <a:t>, </a:t>
            </a:r>
            <a:r>
              <a:rPr lang="en-US" sz="1800" dirty="0" err="1"/>
              <a:t>MaSach</a:t>
            </a:r>
            <a:r>
              <a:rPr lang="en-US" sz="1800" dirty="0"/>
              <a:t>, </a:t>
            </a:r>
            <a:r>
              <a:rPr lang="en-US" sz="1800" dirty="0" err="1"/>
              <a:t>NgayMuon</a:t>
            </a:r>
            <a:r>
              <a:rPr lang="en-US" sz="1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TRA_SACH(</a:t>
            </a:r>
            <a:r>
              <a:rPr lang="en-US" sz="1800" dirty="0" err="1"/>
              <a:t>MaDG</a:t>
            </a:r>
            <a:r>
              <a:rPr lang="en-US" sz="1800" dirty="0"/>
              <a:t>, </a:t>
            </a:r>
            <a:r>
              <a:rPr lang="en-US" sz="1800" dirty="0" err="1"/>
              <a:t>MaSach</a:t>
            </a:r>
            <a:r>
              <a:rPr lang="en-US" sz="1800" dirty="0"/>
              <a:t>, </a:t>
            </a:r>
            <a:r>
              <a:rPr lang="en-US" sz="1800" dirty="0" err="1"/>
              <a:t>NgayTra</a:t>
            </a:r>
            <a:r>
              <a:rPr lang="en-US" sz="1800" dirty="0"/>
              <a:t>, </a:t>
            </a:r>
            <a:r>
              <a:rPr lang="en-US" sz="1800" dirty="0" err="1"/>
              <a:t>NgayMuon</a:t>
            </a:r>
            <a:r>
              <a:rPr lang="en-US" sz="1800" dirty="0"/>
              <a:t>, </a:t>
            </a:r>
            <a:r>
              <a:rPr lang="en-US" sz="1800" dirty="0" err="1"/>
              <a:t>SoTienPhat</a:t>
            </a:r>
            <a:r>
              <a:rPr lang="en-US" sz="1800" dirty="0"/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43000" y="2095334"/>
            <a:ext cx="6814704" cy="457201"/>
            <a:chOff x="1078923" y="2514599"/>
            <a:chExt cx="6814704" cy="457201"/>
          </a:xfrm>
        </p:grpSpPr>
        <p:sp>
          <p:nvSpPr>
            <p:cNvPr id="4" name="Rectangle 3"/>
            <p:cNvSpPr/>
            <p:nvPr/>
          </p:nvSpPr>
          <p:spPr>
            <a:xfrm>
              <a:off x="3777096" y="2514599"/>
              <a:ext cx="15690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MUON_SACH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8923" y="2514599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DOC_GIA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343150" y="2743199"/>
              <a:ext cx="14339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629400" y="25146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SACH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5117523" y="2743199"/>
              <a:ext cx="1511877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EE523-A631-43F6-88B2-D54E55D95227}"/>
              </a:ext>
            </a:extLst>
          </p:cNvPr>
          <p:cNvSpPr/>
          <p:nvPr/>
        </p:nvSpPr>
        <p:spPr>
          <a:xfrm>
            <a:off x="3787486" y="2819399"/>
            <a:ext cx="15690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TRA_SACH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2BDE6-37C8-4C0F-8025-D35D01B09F58}"/>
              </a:ext>
            </a:extLst>
          </p:cNvPr>
          <p:cNvCxnSpPr/>
          <p:nvPr/>
        </p:nvCxnSpPr>
        <p:spPr bwMode="auto">
          <a:xfrm flipH="1" flipV="1">
            <a:off x="1711036" y="2590800"/>
            <a:ext cx="2066060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C2C96-D70A-4186-9F61-275A58704B4B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5356513" y="2590800"/>
            <a:ext cx="1806287" cy="45719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102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en-US" sz="3000" b="1" dirty="0" err="1"/>
              <a:t>Thiết</a:t>
            </a:r>
            <a:r>
              <a:rPr lang="en-US" sz="3000" b="1" dirty="0"/>
              <a:t> </a:t>
            </a:r>
            <a:r>
              <a:rPr lang="en-US" sz="3000" b="1" dirty="0" err="1"/>
              <a:t>kế</a:t>
            </a:r>
            <a:r>
              <a:rPr lang="en-US" sz="3000" b="1" dirty="0"/>
              <a:t> </a:t>
            </a:r>
            <a:r>
              <a:rPr lang="en-US" sz="3000" b="1" dirty="0" err="1"/>
              <a:t>dữ</a:t>
            </a:r>
            <a:r>
              <a:rPr lang="en-US" sz="3000" b="1" dirty="0"/>
              <a:t> </a:t>
            </a:r>
            <a:r>
              <a:rPr lang="en-US" sz="3000" b="1" dirty="0" err="1"/>
              <a:t>liệu</a:t>
            </a:r>
            <a:r>
              <a:rPr lang="en-US" sz="3000" b="1" dirty="0"/>
              <a:t> </a:t>
            </a:r>
            <a:r>
              <a:rPr lang="en-US" sz="3000" b="1" dirty="0" err="1"/>
              <a:t>với</a:t>
            </a:r>
            <a:r>
              <a:rPr lang="en-US" sz="3000" b="1" dirty="0"/>
              <a:t> </a:t>
            </a:r>
            <a:r>
              <a:rPr lang="en-US" sz="3000" b="1" dirty="0" err="1"/>
              <a:t>tính</a:t>
            </a:r>
            <a:r>
              <a:rPr lang="en-US" sz="3000" b="1" dirty="0"/>
              <a:t> </a:t>
            </a:r>
            <a:r>
              <a:rPr lang="en-US" sz="3000" b="1" dirty="0" err="1"/>
              <a:t>đúng</a:t>
            </a:r>
            <a:r>
              <a:rPr lang="en-US" sz="3000" b="1" dirty="0"/>
              <a:t> </a:t>
            </a:r>
            <a:r>
              <a:rPr lang="en-US" sz="3000" b="1" dirty="0" err="1"/>
              <a:t>đắn</a:t>
            </a:r>
            <a:r>
              <a:rPr lang="en-US" sz="3000" b="1" dirty="0"/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/>
              <a:t>Chi </a:t>
            </a:r>
            <a:r>
              <a:rPr lang="en-US" sz="2600" b="1" dirty="0" err="1"/>
              <a:t>tiết</a:t>
            </a:r>
            <a:r>
              <a:rPr lang="en-US" sz="2600" b="1" dirty="0"/>
              <a:t> </a:t>
            </a:r>
            <a:r>
              <a:rPr lang="en-US" sz="2600" b="1" dirty="0" err="1"/>
              <a:t>các</a:t>
            </a:r>
            <a:r>
              <a:rPr lang="en-US" sz="2600" b="1" dirty="0"/>
              <a:t> </a:t>
            </a:r>
            <a:r>
              <a:rPr lang="en-US" sz="2600" b="1" dirty="0" err="1"/>
              <a:t>bảng</a:t>
            </a:r>
            <a:r>
              <a:rPr lang="en-US" sz="26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DOC_GIA (</a:t>
            </a:r>
            <a:r>
              <a:rPr lang="en-US" sz="1800" dirty="0" err="1"/>
              <a:t>MaDG</a:t>
            </a:r>
            <a:r>
              <a:rPr lang="en-US" sz="1800" dirty="0"/>
              <a:t>, </a:t>
            </a:r>
            <a:r>
              <a:rPr lang="en-US" sz="1800" dirty="0" err="1"/>
              <a:t>HoTen</a:t>
            </a:r>
            <a:r>
              <a:rPr lang="en-US" sz="1800" dirty="0"/>
              <a:t>, </a:t>
            </a:r>
            <a:r>
              <a:rPr lang="en-US" sz="1800" dirty="0" err="1"/>
              <a:t>DiaChi</a:t>
            </a:r>
            <a:r>
              <a:rPr lang="en-US" sz="1800" dirty="0"/>
              <a:t>, </a:t>
            </a:r>
            <a:r>
              <a:rPr lang="en-US" sz="1800" dirty="0" err="1"/>
              <a:t>LoaiDocGia</a:t>
            </a:r>
            <a:r>
              <a:rPr lang="en-US" sz="1800" dirty="0"/>
              <a:t>, </a:t>
            </a:r>
            <a:r>
              <a:rPr lang="en-US" sz="1800" dirty="0" err="1"/>
              <a:t>NgaySinh</a:t>
            </a:r>
            <a:r>
              <a:rPr lang="en-US" sz="1800" dirty="0"/>
              <a:t>, Email, </a:t>
            </a:r>
            <a:r>
              <a:rPr lang="en-US" sz="1800" dirty="0" err="1"/>
              <a:t>NgayLapThe</a:t>
            </a:r>
            <a:r>
              <a:rPr lang="en-US" sz="1800" dirty="0"/>
              <a:t>, </a:t>
            </a:r>
            <a:r>
              <a:rPr lang="en-US" sz="1800" dirty="0" err="1"/>
              <a:t>TongNo</a:t>
            </a:r>
            <a:r>
              <a:rPr lang="en-US" sz="1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SACH(</a:t>
            </a:r>
            <a:r>
              <a:rPr lang="en-US" sz="1800" dirty="0" err="1"/>
              <a:t>MaSach</a:t>
            </a:r>
            <a:r>
              <a:rPr lang="en-US" sz="1800" dirty="0"/>
              <a:t>, </a:t>
            </a:r>
            <a:r>
              <a:rPr lang="en-US" sz="1800" dirty="0" err="1"/>
              <a:t>TenSach</a:t>
            </a:r>
            <a:r>
              <a:rPr lang="en-US" sz="1800" dirty="0"/>
              <a:t>, </a:t>
            </a:r>
            <a:r>
              <a:rPr lang="en-US" sz="1800" dirty="0" err="1"/>
              <a:t>TheLoai</a:t>
            </a:r>
            <a:r>
              <a:rPr lang="en-US" sz="1800" dirty="0"/>
              <a:t>, </a:t>
            </a:r>
            <a:r>
              <a:rPr lang="en-US" sz="1800" dirty="0" err="1"/>
              <a:t>NgayNhap</a:t>
            </a:r>
            <a:r>
              <a:rPr lang="en-US" sz="1800" dirty="0"/>
              <a:t>, </a:t>
            </a:r>
            <a:r>
              <a:rPr lang="en-US" sz="1800" dirty="0" err="1"/>
              <a:t>TacGia</a:t>
            </a:r>
            <a:r>
              <a:rPr lang="en-US" sz="1800" dirty="0"/>
              <a:t>, </a:t>
            </a:r>
            <a:r>
              <a:rPr lang="en-US" sz="1800" dirty="0" err="1"/>
              <a:t>NhaXB</a:t>
            </a:r>
            <a:r>
              <a:rPr lang="en-US" sz="1800" dirty="0"/>
              <a:t>, </a:t>
            </a:r>
            <a:r>
              <a:rPr lang="en-US" sz="1800" dirty="0" err="1"/>
              <a:t>NamXB</a:t>
            </a:r>
            <a:r>
              <a:rPr lang="en-US" sz="1800" dirty="0"/>
              <a:t>, </a:t>
            </a:r>
            <a:r>
              <a:rPr lang="en-US" sz="1800" dirty="0" err="1"/>
              <a:t>TriGia</a:t>
            </a:r>
            <a:r>
              <a:rPr lang="en-US" sz="1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Quan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MUON_SACH </a:t>
            </a:r>
            <a:r>
              <a:rPr lang="en-US" sz="1800" dirty="0" err="1"/>
              <a:t>và</a:t>
            </a:r>
            <a:r>
              <a:rPr lang="en-US" sz="1800" dirty="0"/>
              <a:t> TRA_SACH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1:1 =&gt;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1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MUON_SACH</a:t>
            </a:r>
          </a:p>
          <a:p>
            <a:pPr marL="400050" lvl="1" indent="0">
              <a:buNone/>
            </a:pPr>
            <a:r>
              <a:rPr lang="en-US" sz="1800" dirty="0"/>
              <a:t>MUON_SACH(</a:t>
            </a:r>
            <a:r>
              <a:rPr lang="en-US" sz="1800" dirty="0" err="1"/>
              <a:t>MaDG</a:t>
            </a:r>
            <a:r>
              <a:rPr lang="en-US" sz="1800" dirty="0"/>
              <a:t>, </a:t>
            </a:r>
            <a:r>
              <a:rPr lang="en-US" sz="1800" dirty="0" err="1"/>
              <a:t>MaSach</a:t>
            </a:r>
            <a:r>
              <a:rPr lang="en-US" sz="1800" dirty="0"/>
              <a:t>, </a:t>
            </a:r>
            <a:r>
              <a:rPr lang="en-US" sz="1800" dirty="0" err="1"/>
              <a:t>NgayMuon</a:t>
            </a:r>
            <a:r>
              <a:rPr lang="en-US" sz="1800" dirty="0"/>
              <a:t>, </a:t>
            </a:r>
            <a:r>
              <a:rPr lang="en-US" sz="1800" dirty="0" err="1"/>
              <a:t>NgayTra</a:t>
            </a:r>
            <a:r>
              <a:rPr lang="en-US" sz="1800" dirty="0"/>
              <a:t>, </a:t>
            </a:r>
            <a:r>
              <a:rPr lang="en-US" sz="1800" dirty="0" err="1"/>
              <a:t>SoTienPhat</a:t>
            </a:r>
            <a:r>
              <a:rPr lang="en-US" sz="1800" dirty="0"/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43000" y="2095334"/>
            <a:ext cx="6814704" cy="457201"/>
            <a:chOff x="1078923" y="2514599"/>
            <a:chExt cx="6814704" cy="457201"/>
          </a:xfrm>
        </p:grpSpPr>
        <p:sp>
          <p:nvSpPr>
            <p:cNvPr id="4" name="Rectangle 3"/>
            <p:cNvSpPr/>
            <p:nvPr/>
          </p:nvSpPr>
          <p:spPr>
            <a:xfrm>
              <a:off x="3777096" y="2514599"/>
              <a:ext cx="15690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MUON_SACH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8923" y="2514599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DOC_GIA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343150" y="2743199"/>
              <a:ext cx="14339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629400" y="25146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SACH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5117523" y="2743199"/>
              <a:ext cx="1511877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8640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400" b="1" dirty="0"/>
              <a:t>b. </a:t>
            </a:r>
            <a:r>
              <a:rPr lang="en-US" sz="4400" b="1" dirty="0" err="1"/>
              <a:t>Thiết</a:t>
            </a:r>
            <a:r>
              <a:rPr lang="en-US" sz="4400" b="1" dirty="0"/>
              <a:t> </a:t>
            </a:r>
            <a:r>
              <a:rPr lang="en-US" sz="4400" b="1" dirty="0" err="1"/>
              <a:t>kế</a:t>
            </a:r>
            <a:r>
              <a:rPr lang="en-US" sz="4400" b="1" dirty="0"/>
              <a:t> </a:t>
            </a:r>
            <a:r>
              <a:rPr lang="en-US" sz="4400" b="1" dirty="0" err="1"/>
              <a:t>dữ</a:t>
            </a:r>
            <a:r>
              <a:rPr lang="en-US" sz="4400" b="1" dirty="0"/>
              <a:t> </a:t>
            </a:r>
            <a:r>
              <a:rPr lang="en-US" sz="4400" b="1" dirty="0" err="1"/>
              <a:t>liệu</a:t>
            </a:r>
            <a:r>
              <a:rPr lang="en-US" sz="4400" b="1" dirty="0"/>
              <a:t>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tính</a:t>
            </a:r>
            <a:r>
              <a:rPr lang="en-US" sz="4400" b="1" dirty="0"/>
              <a:t> </a:t>
            </a:r>
            <a:r>
              <a:rPr lang="en-US" sz="4400" b="1" dirty="0" err="1"/>
              <a:t>tối</a:t>
            </a:r>
            <a:r>
              <a:rPr lang="en-US" sz="4400" b="1" dirty="0"/>
              <a:t> </a:t>
            </a:r>
            <a:r>
              <a:rPr lang="en-US" sz="4400" b="1" dirty="0" err="1"/>
              <a:t>ưu</a:t>
            </a:r>
            <a:r>
              <a:rPr lang="en-US" sz="4400" b="1" dirty="0"/>
              <a:t> </a:t>
            </a:r>
            <a:r>
              <a:rPr lang="en-US" sz="4400" b="1" dirty="0" err="1"/>
              <a:t>lưu</a:t>
            </a:r>
            <a:r>
              <a:rPr lang="en-US" sz="4400" b="1" dirty="0"/>
              <a:t> </a:t>
            </a:r>
            <a:r>
              <a:rPr lang="en-US" sz="4400" b="1" dirty="0" err="1"/>
              <a:t>trữ</a:t>
            </a:r>
            <a:r>
              <a:rPr lang="en-US" sz="4400" b="1" dirty="0"/>
              <a:t> - </a:t>
            </a:r>
            <a:r>
              <a:rPr lang="en-US" sz="4400" b="1" dirty="0" err="1"/>
              <a:t>tiến</a:t>
            </a:r>
            <a:r>
              <a:rPr lang="en-US" sz="4400" b="1" dirty="0"/>
              <a:t> </a:t>
            </a:r>
            <a:r>
              <a:rPr lang="en-US" sz="4400" b="1" dirty="0" err="1"/>
              <a:t>hóa</a:t>
            </a:r>
            <a:endParaRPr lang="en-US" sz="4400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300" b="1" dirty="0" err="1"/>
              <a:t>Dựa</a:t>
            </a:r>
            <a:r>
              <a:rPr lang="en-US" sz="3300" b="1" dirty="0"/>
              <a:t> </a:t>
            </a:r>
            <a:r>
              <a:rPr lang="en-US" sz="3300" b="1" dirty="0" err="1"/>
              <a:t>trên</a:t>
            </a:r>
            <a:r>
              <a:rPr lang="en-US" sz="3300" b="1" dirty="0"/>
              <a:t> </a:t>
            </a:r>
            <a:r>
              <a:rPr lang="en-US" sz="3300" b="1" dirty="0" err="1"/>
              <a:t>các</a:t>
            </a:r>
            <a:r>
              <a:rPr lang="en-US" sz="3300" b="1" dirty="0"/>
              <a:t> </a:t>
            </a:r>
            <a:r>
              <a:rPr lang="en-US" sz="3300" b="1" dirty="0" err="1"/>
              <a:t>Quy</a:t>
            </a:r>
            <a:r>
              <a:rPr lang="en-US" sz="3300" b="1" dirty="0"/>
              <a:t> </a:t>
            </a:r>
            <a:r>
              <a:rPr lang="en-US" sz="3300" b="1" dirty="0" err="1"/>
              <a:t>định</a:t>
            </a:r>
            <a:r>
              <a:rPr lang="en-US" sz="3300" b="1" dirty="0"/>
              <a:t>: </a:t>
            </a:r>
            <a:r>
              <a:rPr lang="en-US" sz="3300" b="1" dirty="0" err="1"/>
              <a:t>xác</a:t>
            </a:r>
            <a:r>
              <a:rPr lang="en-US" sz="3300" b="1" dirty="0"/>
              <a:t> </a:t>
            </a:r>
            <a:r>
              <a:rPr lang="en-US" sz="3300" b="1" dirty="0" err="1"/>
              <a:t>định</a:t>
            </a:r>
            <a:r>
              <a:rPr lang="en-US" sz="3300" b="1" dirty="0"/>
              <a:t> 2 </a:t>
            </a:r>
            <a:r>
              <a:rPr lang="en-US" sz="3300" b="1" dirty="0" err="1"/>
              <a:t>loại</a:t>
            </a:r>
            <a:r>
              <a:rPr lang="en-US" sz="3300" b="1" dirty="0"/>
              <a:t> </a:t>
            </a:r>
            <a:r>
              <a:rPr lang="en-US" sz="3300" b="1" dirty="0" err="1"/>
              <a:t>bảng</a:t>
            </a:r>
            <a:endParaRPr lang="en-US" sz="3300" b="1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300" b="1" dirty="0" err="1"/>
              <a:t>bảng</a:t>
            </a:r>
            <a:r>
              <a:rPr lang="en-US" sz="3300" b="1" dirty="0"/>
              <a:t> THỂ LOẠI (Category): </a:t>
            </a:r>
            <a:r>
              <a:rPr lang="en-US" sz="3300" b="1" dirty="0" err="1"/>
              <a:t>với</a:t>
            </a:r>
            <a:r>
              <a:rPr lang="en-US" sz="3300" b="1" dirty="0"/>
              <a:t> </a:t>
            </a:r>
            <a:r>
              <a:rPr lang="en-US" sz="3300" b="1" dirty="0" err="1"/>
              <a:t>các</a:t>
            </a:r>
            <a:r>
              <a:rPr lang="en-US" sz="3300" b="1" dirty="0"/>
              <a:t> </a:t>
            </a:r>
            <a:r>
              <a:rPr lang="en-US" sz="3300" b="1" dirty="0" err="1"/>
              <a:t>giá</a:t>
            </a:r>
            <a:r>
              <a:rPr lang="en-US" sz="3300" b="1" dirty="0"/>
              <a:t> </a:t>
            </a:r>
            <a:r>
              <a:rPr lang="en-US" sz="3300" b="1" dirty="0" err="1"/>
              <a:t>trị</a:t>
            </a:r>
            <a:r>
              <a:rPr lang="en-US" sz="3300" b="1" dirty="0"/>
              <a:t> </a:t>
            </a:r>
            <a:r>
              <a:rPr lang="en-US" sz="3300" b="1" dirty="0" err="1"/>
              <a:t>dạng</a:t>
            </a:r>
            <a:r>
              <a:rPr lang="en-US" sz="3300" b="1" dirty="0"/>
              <a:t> </a:t>
            </a:r>
            <a:r>
              <a:rPr lang="en-US" sz="3300" b="1" dirty="0" err="1"/>
              <a:t>liệt</a:t>
            </a:r>
            <a:r>
              <a:rPr lang="en-US" sz="3300" b="1" dirty="0"/>
              <a:t> </a:t>
            </a:r>
            <a:r>
              <a:rPr lang="en-US" sz="3300" b="1" dirty="0" err="1"/>
              <a:t>kê</a:t>
            </a:r>
            <a:endParaRPr lang="en-US" sz="3300" b="1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3300" b="1" dirty="0" err="1"/>
              <a:t>Bảng</a:t>
            </a:r>
            <a:r>
              <a:rPr lang="en-US" sz="3300" b="1" dirty="0"/>
              <a:t> THAM SỐ: </a:t>
            </a:r>
            <a:r>
              <a:rPr lang="en-US" sz="3300" b="1" dirty="0" err="1"/>
              <a:t>với</a:t>
            </a:r>
            <a:r>
              <a:rPr lang="en-US" sz="3300" b="1" dirty="0"/>
              <a:t> </a:t>
            </a:r>
            <a:r>
              <a:rPr lang="en-US" sz="3300" b="1" dirty="0" err="1"/>
              <a:t>các</a:t>
            </a:r>
            <a:r>
              <a:rPr lang="en-US" sz="3300" b="1" dirty="0"/>
              <a:t> </a:t>
            </a:r>
            <a:r>
              <a:rPr lang="en-US" sz="3300" b="1" dirty="0" err="1"/>
              <a:t>giá</a:t>
            </a:r>
            <a:r>
              <a:rPr lang="en-US" sz="3300" b="1" dirty="0"/>
              <a:t> </a:t>
            </a:r>
            <a:r>
              <a:rPr lang="en-US" sz="3300" b="1" dirty="0" err="1"/>
              <a:t>trị</a:t>
            </a:r>
            <a:r>
              <a:rPr lang="en-US" sz="3300" b="1" dirty="0"/>
              <a:t> </a:t>
            </a:r>
            <a:r>
              <a:rPr lang="en-US" sz="3300" b="1" dirty="0" err="1"/>
              <a:t>dạng</a:t>
            </a:r>
            <a:r>
              <a:rPr lang="en-US" sz="3300" b="1" dirty="0"/>
              <a:t> </a:t>
            </a:r>
            <a:r>
              <a:rPr lang="en-US" sz="3300" b="1" dirty="0" err="1"/>
              <a:t>miền</a:t>
            </a:r>
            <a:r>
              <a:rPr lang="en-US" sz="3300" b="1" dirty="0"/>
              <a:t> </a:t>
            </a:r>
            <a:r>
              <a:rPr lang="en-US" sz="3300" b="1" dirty="0" err="1"/>
              <a:t>liên</a:t>
            </a:r>
            <a:r>
              <a:rPr lang="en-US" sz="3300" b="1" dirty="0"/>
              <a:t> </a:t>
            </a:r>
            <a:r>
              <a:rPr lang="en-US" sz="3300" b="1" dirty="0" err="1"/>
              <a:t>tục</a:t>
            </a:r>
            <a:r>
              <a:rPr lang="en-US" sz="3300" b="1" dirty="0"/>
              <a:t> </a:t>
            </a:r>
            <a:r>
              <a:rPr lang="en-US" sz="3300" b="1" dirty="0" err="1"/>
              <a:t>hoặc</a:t>
            </a:r>
            <a:r>
              <a:rPr lang="en-US" sz="3300" b="1" dirty="0"/>
              <a:t> </a:t>
            </a:r>
            <a:r>
              <a:rPr lang="en-US" sz="3300" b="1" dirty="0" err="1"/>
              <a:t>duy</a:t>
            </a:r>
            <a:r>
              <a:rPr lang="en-US" sz="3300" b="1" dirty="0"/>
              <a:t> </a:t>
            </a:r>
            <a:r>
              <a:rPr lang="en-US" sz="3300" b="1" dirty="0" err="1"/>
              <a:t>nhất</a:t>
            </a:r>
            <a:endParaRPr lang="en-US" sz="33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300" b="1" dirty="0"/>
              <a:t>Chi </a:t>
            </a:r>
            <a:r>
              <a:rPr lang="en-US" sz="3300" b="1" dirty="0" err="1"/>
              <a:t>tiết</a:t>
            </a:r>
            <a:r>
              <a:rPr lang="en-US" sz="3300" b="1" dirty="0"/>
              <a:t> </a:t>
            </a:r>
            <a:r>
              <a:rPr lang="en-US" sz="3300" b="1" dirty="0" err="1"/>
              <a:t>các</a:t>
            </a:r>
            <a:r>
              <a:rPr lang="en-US" sz="3300" b="1" dirty="0"/>
              <a:t> </a:t>
            </a:r>
            <a:r>
              <a:rPr lang="en-US" sz="3300" b="1" dirty="0" err="1"/>
              <a:t>bảng</a:t>
            </a:r>
            <a:r>
              <a:rPr lang="en-US" sz="33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DOC_GIA (</a:t>
            </a:r>
            <a:r>
              <a:rPr lang="en-US" sz="2800" dirty="0" err="1"/>
              <a:t>MaDG</a:t>
            </a:r>
            <a:r>
              <a:rPr lang="en-US" sz="2800" dirty="0"/>
              <a:t>, </a:t>
            </a:r>
            <a:r>
              <a:rPr lang="en-US" sz="2800" dirty="0" err="1"/>
              <a:t>HoTen</a:t>
            </a:r>
            <a:r>
              <a:rPr lang="en-US" sz="2800" dirty="0"/>
              <a:t>, </a:t>
            </a:r>
            <a:r>
              <a:rPr lang="en-US" sz="2800" dirty="0" err="1"/>
              <a:t>MaLoaiDG</a:t>
            </a:r>
            <a:r>
              <a:rPr lang="en-US" sz="2800" dirty="0"/>
              <a:t>, </a:t>
            </a:r>
            <a:r>
              <a:rPr lang="en-US" sz="2800" dirty="0" err="1"/>
              <a:t>NgaySinh</a:t>
            </a:r>
            <a:r>
              <a:rPr lang="en-US" sz="2800" dirty="0"/>
              <a:t>, </a:t>
            </a:r>
            <a:r>
              <a:rPr lang="en-US" sz="2800" dirty="0" err="1"/>
              <a:t>NgayLapThe</a:t>
            </a:r>
            <a:r>
              <a:rPr lang="en-US" sz="2800" dirty="0"/>
              <a:t>, </a:t>
            </a:r>
            <a:r>
              <a:rPr lang="en-US" sz="2800" dirty="0" err="1"/>
              <a:t>NgayHetHan</a:t>
            </a:r>
            <a:r>
              <a:rPr lang="en-US" sz="2800" dirty="0"/>
              <a:t>, </a:t>
            </a:r>
            <a:r>
              <a:rPr lang="en-US" sz="2800" dirty="0" err="1"/>
              <a:t>TongNo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SACH(</a:t>
            </a:r>
            <a:r>
              <a:rPr lang="en-US" sz="2800" dirty="0" err="1"/>
              <a:t>MaSach</a:t>
            </a:r>
            <a:r>
              <a:rPr lang="en-US" sz="2800" dirty="0"/>
              <a:t>, </a:t>
            </a:r>
            <a:r>
              <a:rPr lang="en-US" sz="2800" dirty="0" err="1"/>
              <a:t>TenSach</a:t>
            </a:r>
            <a:r>
              <a:rPr lang="en-US" sz="2800" dirty="0"/>
              <a:t>, </a:t>
            </a:r>
            <a:r>
              <a:rPr lang="en-US" sz="2800" dirty="0" err="1"/>
              <a:t>MaTheLoai</a:t>
            </a:r>
            <a:r>
              <a:rPr lang="en-US" sz="2800" dirty="0"/>
              <a:t>, </a:t>
            </a:r>
            <a:r>
              <a:rPr lang="en-US" sz="2800" dirty="0" err="1"/>
              <a:t>NgayNhap</a:t>
            </a:r>
            <a:r>
              <a:rPr lang="en-US" sz="2800" dirty="0"/>
              <a:t>, </a:t>
            </a:r>
            <a:r>
              <a:rPr lang="en-US" sz="2800" dirty="0" err="1"/>
              <a:t>TacGia</a:t>
            </a:r>
            <a:r>
              <a:rPr lang="en-US" sz="2800" dirty="0"/>
              <a:t>, </a:t>
            </a:r>
            <a:r>
              <a:rPr lang="en-US" sz="2800" dirty="0" err="1"/>
              <a:t>NhaXB</a:t>
            </a:r>
            <a:r>
              <a:rPr lang="en-US" sz="2800" dirty="0"/>
              <a:t>, </a:t>
            </a:r>
            <a:r>
              <a:rPr lang="en-US" sz="2800" dirty="0" err="1"/>
              <a:t>NamXB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MUON_SACH(</a:t>
            </a:r>
            <a:r>
              <a:rPr lang="en-US" sz="2800" dirty="0" err="1"/>
              <a:t>MaDG</a:t>
            </a:r>
            <a:r>
              <a:rPr lang="en-US" sz="2800" dirty="0"/>
              <a:t>, </a:t>
            </a:r>
            <a:r>
              <a:rPr lang="en-US" sz="2800" dirty="0" err="1"/>
              <a:t>MaSach</a:t>
            </a:r>
            <a:r>
              <a:rPr lang="en-US" sz="2800" dirty="0"/>
              <a:t>, </a:t>
            </a:r>
            <a:r>
              <a:rPr lang="en-US" sz="2800" dirty="0" err="1"/>
              <a:t>NgayMuon</a:t>
            </a:r>
            <a:r>
              <a:rPr lang="en-US" sz="2800" dirty="0"/>
              <a:t>, </a:t>
            </a:r>
            <a:r>
              <a:rPr lang="en-US" sz="2800" dirty="0" err="1"/>
              <a:t>NgayTra</a:t>
            </a:r>
            <a:r>
              <a:rPr lang="en-US" sz="2800" dirty="0"/>
              <a:t>, </a:t>
            </a:r>
            <a:r>
              <a:rPr lang="en-US" sz="2800" dirty="0" err="1"/>
              <a:t>TienPhat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LOAI_DG</a:t>
            </a:r>
            <a:r>
              <a:rPr lang="en-US" sz="2800" dirty="0"/>
              <a:t>(</a:t>
            </a:r>
            <a:r>
              <a:rPr lang="en-US" sz="2800" dirty="0" err="1"/>
              <a:t>MaLoaiDG</a:t>
            </a:r>
            <a:r>
              <a:rPr lang="en-US" sz="2800" dirty="0"/>
              <a:t>, </a:t>
            </a:r>
            <a:r>
              <a:rPr lang="en-US" sz="2800" dirty="0" err="1"/>
              <a:t>TenLoaiDG</a:t>
            </a:r>
            <a:r>
              <a:rPr lang="en-US" sz="2800" dirty="0"/>
              <a:t>, </a:t>
            </a:r>
            <a:r>
              <a:rPr lang="en-US" sz="2800" dirty="0" err="1"/>
              <a:t>GhiChu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THE_LOAI_SACH</a:t>
            </a:r>
            <a:r>
              <a:rPr lang="en-US" sz="2800" dirty="0"/>
              <a:t>(</a:t>
            </a:r>
            <a:r>
              <a:rPr lang="en-US" sz="2800" dirty="0" err="1"/>
              <a:t>MaTheLoai</a:t>
            </a:r>
            <a:r>
              <a:rPr lang="en-US" sz="2800" dirty="0"/>
              <a:t>, </a:t>
            </a:r>
            <a:r>
              <a:rPr lang="en-US" sz="2800" dirty="0" err="1"/>
              <a:t>TenTheLoai</a:t>
            </a:r>
            <a:r>
              <a:rPr lang="en-US" sz="2800" dirty="0"/>
              <a:t>, </a:t>
            </a:r>
            <a:r>
              <a:rPr lang="en-US" sz="2800" dirty="0" err="1"/>
              <a:t>GhiChu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TAC_GIA(</a:t>
            </a:r>
            <a:r>
              <a:rPr lang="en-US" sz="2800" dirty="0" err="1"/>
              <a:t>MaTacGia</a:t>
            </a:r>
            <a:r>
              <a:rPr lang="en-US" sz="2800" dirty="0"/>
              <a:t>, </a:t>
            </a:r>
            <a:r>
              <a:rPr lang="en-US" sz="2800" dirty="0" err="1"/>
              <a:t>TenTacGia</a:t>
            </a:r>
            <a:r>
              <a:rPr lang="en-US" sz="28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THAM_SO(</a:t>
            </a:r>
            <a:r>
              <a:rPr lang="en-US" sz="2800" dirty="0" err="1"/>
              <a:t>MaThamSo</a:t>
            </a:r>
            <a:r>
              <a:rPr lang="en-US" sz="2800" dirty="0"/>
              <a:t>, </a:t>
            </a:r>
            <a:r>
              <a:rPr lang="en-US" sz="2800" dirty="0" err="1"/>
              <a:t>GiaTri</a:t>
            </a:r>
            <a:r>
              <a:rPr lang="en-US" sz="2800" dirty="0"/>
              <a:t>, </a:t>
            </a:r>
            <a:r>
              <a:rPr lang="en-US" sz="2800" dirty="0" err="1"/>
              <a:t>GhiChu</a:t>
            </a:r>
            <a:r>
              <a:rPr lang="en-US" sz="2800" dirty="0"/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34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91095" y="1752600"/>
            <a:ext cx="6814705" cy="1371601"/>
            <a:chOff x="1491095" y="1752600"/>
            <a:chExt cx="6814705" cy="1371601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 flipV="1">
              <a:off x="2133599" y="2209800"/>
              <a:ext cx="1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491095" y="1752600"/>
              <a:ext cx="6814705" cy="1371601"/>
              <a:chOff x="1078922" y="2286000"/>
              <a:chExt cx="6814705" cy="137160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77096" y="2286000"/>
                <a:ext cx="15690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MUON_SACH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78923" y="2286000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DOC_GIA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rot="10800000">
                <a:off x="2343150" y="2514600"/>
                <a:ext cx="1433946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6629400" y="2286001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SACH</a:t>
                </a:r>
              </a:p>
            </p:txBody>
          </p:sp>
          <p:cxnSp>
            <p:nvCxnSpPr>
              <p:cNvPr id="8" name="Straight Arrow Connector 7"/>
              <p:cNvCxnSpPr>
                <a:endCxn id="7" idx="1"/>
              </p:cNvCxnSpPr>
              <p:nvPr/>
            </p:nvCxnSpPr>
            <p:spPr>
              <a:xfrm>
                <a:off x="5117523" y="2514600"/>
                <a:ext cx="1511877" cy="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4439082" y="3200400"/>
                <a:ext cx="15690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THAM_SO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78922" y="3200400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LOAI_DG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629399" y="3200401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THE_LOAI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10800000" flipV="1">
                <a:off x="7261511" y="2743200"/>
                <a:ext cx="1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B2F5C-1754-4C3B-912A-E183FDB984BB}"/>
              </a:ext>
            </a:extLst>
          </p:cNvPr>
          <p:cNvSpPr/>
          <p:nvPr/>
        </p:nvSpPr>
        <p:spPr>
          <a:xfrm>
            <a:off x="2965739" y="2667000"/>
            <a:ext cx="1264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LOAI_DG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1813F-DDEE-45F8-86ED-DAA98A1FE3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33600" y="2209800"/>
            <a:ext cx="1464253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3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12954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/>
              <a:t>b. </a:t>
            </a:r>
            <a:r>
              <a:rPr lang="en-US" sz="3600" b="1" dirty="0" err="1"/>
              <a:t>Thiết</a:t>
            </a:r>
            <a:r>
              <a:rPr lang="en-US" sz="3600" b="1" dirty="0"/>
              <a:t> </a:t>
            </a:r>
            <a:r>
              <a:rPr lang="en-US" sz="3600" b="1" dirty="0" err="1"/>
              <a:t>kế</a:t>
            </a:r>
            <a:r>
              <a:rPr lang="en-US" sz="3600" b="1" dirty="0"/>
              <a:t> </a:t>
            </a:r>
            <a:r>
              <a:rPr lang="en-US" sz="3600" b="1" dirty="0" err="1"/>
              <a:t>dữ</a:t>
            </a:r>
            <a:r>
              <a:rPr lang="en-US" sz="3600" b="1" dirty="0"/>
              <a:t> </a:t>
            </a:r>
            <a:r>
              <a:rPr lang="en-US" sz="3600" b="1" dirty="0" err="1"/>
              <a:t>liệu</a:t>
            </a:r>
            <a:r>
              <a:rPr lang="en-US" sz="3600" b="1" dirty="0"/>
              <a:t> </a:t>
            </a:r>
            <a:r>
              <a:rPr lang="en-US" sz="3600" b="1" dirty="0" err="1"/>
              <a:t>với</a:t>
            </a:r>
            <a:r>
              <a:rPr lang="en-US" sz="3600" b="1" dirty="0"/>
              <a:t> </a:t>
            </a:r>
            <a:r>
              <a:rPr lang="en-US" sz="3600" b="1" dirty="0" err="1"/>
              <a:t>tính</a:t>
            </a:r>
            <a:r>
              <a:rPr lang="en-US" sz="3600" b="1" dirty="0"/>
              <a:t> </a:t>
            </a:r>
            <a:r>
              <a:rPr lang="en-US" sz="3600" b="1" dirty="0" err="1"/>
              <a:t>tối</a:t>
            </a:r>
            <a:r>
              <a:rPr lang="en-US" sz="3600" b="1" dirty="0"/>
              <a:t> </a:t>
            </a:r>
            <a:r>
              <a:rPr lang="en-US" sz="3600" b="1" dirty="0" err="1"/>
              <a:t>ưu</a:t>
            </a:r>
            <a:r>
              <a:rPr lang="en-US" sz="3600" b="1" dirty="0"/>
              <a:t> </a:t>
            </a:r>
            <a:r>
              <a:rPr lang="en-US" sz="3600" b="1" dirty="0" err="1"/>
              <a:t>lưu</a:t>
            </a:r>
            <a:r>
              <a:rPr lang="en-US" sz="3600" b="1" dirty="0"/>
              <a:t> </a:t>
            </a:r>
            <a:r>
              <a:rPr lang="en-US" sz="3600" b="1" dirty="0" err="1"/>
              <a:t>trữ</a:t>
            </a:r>
            <a:r>
              <a:rPr lang="en-US" sz="3600" b="1" dirty="0"/>
              <a:t> - </a:t>
            </a:r>
            <a:r>
              <a:rPr lang="en-US" sz="3600" b="1" dirty="0" err="1"/>
              <a:t>tiến</a:t>
            </a:r>
            <a:r>
              <a:rPr lang="en-US" sz="3600" b="1" dirty="0"/>
              <a:t> </a:t>
            </a:r>
            <a:r>
              <a:rPr lang="en-US" sz="3600" b="1" dirty="0" err="1"/>
              <a:t>hóa</a:t>
            </a:r>
            <a:endParaRPr lang="en-US" sz="36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err="1"/>
              <a:t>Nội</a:t>
            </a:r>
            <a:r>
              <a:rPr lang="en-US" sz="2600" dirty="0"/>
              <a:t> dung </a:t>
            </a:r>
            <a:r>
              <a:rPr lang="en-US" sz="2600" b="1" dirty="0" err="1"/>
              <a:t>bảng</a:t>
            </a:r>
            <a:r>
              <a:rPr lang="en-US" sz="2600" b="1" dirty="0"/>
              <a:t> </a:t>
            </a:r>
            <a:r>
              <a:rPr lang="en-US" sz="2600" b="1" dirty="0" err="1"/>
              <a:t>tham</a:t>
            </a:r>
            <a:r>
              <a:rPr lang="en-US" sz="2600" b="1" dirty="0"/>
              <a:t> </a:t>
            </a:r>
            <a:r>
              <a:rPr lang="en-US" sz="2600" b="1" dirty="0" err="1"/>
              <a:t>số</a:t>
            </a:r>
            <a:r>
              <a:rPr lang="en-US" sz="2600" b="1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 </a:t>
            </a:r>
            <a:r>
              <a:rPr lang="en-US" sz="2600" dirty="0" err="1"/>
              <a:t>phần</a:t>
            </a:r>
            <a:r>
              <a:rPr lang="en-US" sz="2600" dirty="0"/>
              <a:t> </a:t>
            </a:r>
            <a:r>
              <a:rPr lang="en-US" sz="2600" dirty="0" err="1"/>
              <a:t>mềm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12560"/>
              </p:ext>
            </p:extLst>
          </p:nvPr>
        </p:nvGraphicFramePr>
        <p:xfrm>
          <a:off x="990599" y="2895600"/>
          <a:ext cx="7543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MaThamSo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GiaTri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GhiChu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Tuổi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thiểu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Tuổi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năm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trước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đó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mượn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mượn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Đơn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giá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phạt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trễ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hạn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tác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1120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500" b="1" dirty="0"/>
              <a:t>c. </a:t>
            </a:r>
            <a:r>
              <a:rPr lang="en-US" sz="5500" b="1" dirty="0" err="1"/>
              <a:t>Thiết</a:t>
            </a:r>
            <a:r>
              <a:rPr lang="en-US" sz="5500" b="1" dirty="0"/>
              <a:t> </a:t>
            </a:r>
            <a:r>
              <a:rPr lang="en-US" sz="5500" b="1" dirty="0" err="1"/>
              <a:t>kế</a:t>
            </a:r>
            <a:r>
              <a:rPr lang="en-US" sz="5500" b="1" dirty="0"/>
              <a:t> </a:t>
            </a:r>
            <a:r>
              <a:rPr lang="en-US" sz="5500" b="1" dirty="0" err="1"/>
              <a:t>dữ</a:t>
            </a:r>
            <a:r>
              <a:rPr lang="en-US" sz="5500" b="1" dirty="0"/>
              <a:t> </a:t>
            </a:r>
            <a:r>
              <a:rPr lang="en-US" sz="5500" b="1" dirty="0" err="1"/>
              <a:t>liệu</a:t>
            </a:r>
            <a:r>
              <a:rPr lang="en-US" sz="5500" b="1" dirty="0"/>
              <a:t> </a:t>
            </a:r>
            <a:r>
              <a:rPr lang="en-US" sz="5500" b="1" dirty="0" err="1"/>
              <a:t>với</a:t>
            </a:r>
            <a:r>
              <a:rPr lang="en-US" sz="5500" b="1" dirty="0"/>
              <a:t> </a:t>
            </a:r>
            <a:r>
              <a:rPr lang="en-US" sz="5500" b="1" dirty="0" err="1"/>
              <a:t>tính</a:t>
            </a:r>
            <a:r>
              <a:rPr lang="en-US" sz="5500" b="1" dirty="0"/>
              <a:t> </a:t>
            </a:r>
            <a:r>
              <a:rPr lang="en-US" sz="5500" b="1" dirty="0" err="1"/>
              <a:t>hiệu</a:t>
            </a:r>
            <a:r>
              <a:rPr lang="en-US" sz="5500" b="1" dirty="0"/>
              <a:t> </a:t>
            </a:r>
            <a:r>
              <a:rPr lang="en-US" sz="5500" b="1" dirty="0" err="1"/>
              <a:t>quả</a:t>
            </a:r>
            <a:r>
              <a:rPr lang="en-US" sz="5500" b="1" dirty="0"/>
              <a:t> - </a:t>
            </a:r>
            <a:r>
              <a:rPr lang="en-US" sz="5500" b="1" dirty="0" err="1"/>
              <a:t>truy</a:t>
            </a:r>
            <a:r>
              <a:rPr lang="en-US" sz="5500" b="1" dirty="0"/>
              <a:t> </a:t>
            </a:r>
            <a:r>
              <a:rPr lang="en-US" sz="5500" b="1" dirty="0" err="1"/>
              <a:t>xuất</a:t>
            </a:r>
            <a:r>
              <a:rPr lang="en-US" sz="5500" b="1" dirty="0"/>
              <a:t> </a:t>
            </a:r>
            <a:r>
              <a:rPr lang="en-US" sz="5500" b="1" dirty="0" err="1"/>
              <a:t>nhanh</a:t>
            </a:r>
            <a:endParaRPr lang="en-US" sz="5500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5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500" dirty="0" err="1"/>
              <a:t>Dựa</a:t>
            </a:r>
            <a:r>
              <a:rPr lang="en-US" sz="3500" dirty="0"/>
              <a:t> </a:t>
            </a:r>
            <a:r>
              <a:rPr lang="en-US" sz="3500" dirty="0" err="1"/>
              <a:t>trên</a:t>
            </a:r>
            <a:r>
              <a:rPr lang="en-US" sz="3500" dirty="0"/>
              <a:t> </a:t>
            </a:r>
            <a:r>
              <a:rPr lang="en-US" sz="3500" dirty="0" err="1"/>
              <a:t>quy</a:t>
            </a:r>
            <a:r>
              <a:rPr lang="en-US" sz="3500" dirty="0"/>
              <a:t> </a:t>
            </a:r>
            <a:r>
              <a:rPr lang="en-US" sz="3500" dirty="0" err="1"/>
              <a:t>định</a:t>
            </a:r>
            <a:r>
              <a:rPr lang="en-US" sz="3500" dirty="0"/>
              <a:t>, </a:t>
            </a:r>
            <a:r>
              <a:rPr lang="en-US" sz="3500" dirty="0" err="1"/>
              <a:t>công</a:t>
            </a:r>
            <a:r>
              <a:rPr lang="en-US" sz="3500" dirty="0"/>
              <a:t> </a:t>
            </a:r>
            <a:r>
              <a:rPr lang="en-US" sz="3500" dirty="0" err="1"/>
              <a:t>thức</a:t>
            </a:r>
            <a:r>
              <a:rPr lang="en-US" sz="3500" dirty="0"/>
              <a:t> </a:t>
            </a:r>
            <a:r>
              <a:rPr lang="en-US" sz="3500" dirty="0" err="1"/>
              <a:t>tính</a:t>
            </a:r>
            <a:r>
              <a:rPr lang="en-US" sz="3500" dirty="0"/>
              <a:t> (</a:t>
            </a:r>
            <a:r>
              <a:rPr lang="en-US" sz="3500" dirty="0" err="1"/>
              <a:t>trong</a:t>
            </a:r>
            <a:r>
              <a:rPr lang="en-US" sz="3500" dirty="0"/>
              <a:t> </a:t>
            </a:r>
            <a:r>
              <a:rPr lang="en-US" sz="3500" dirty="0" err="1"/>
              <a:t>phần</a:t>
            </a:r>
            <a:r>
              <a:rPr lang="en-US" sz="3500" dirty="0"/>
              <a:t> </a:t>
            </a:r>
            <a:r>
              <a:rPr lang="en-US" sz="3500" dirty="0" err="1"/>
              <a:t>xử</a:t>
            </a:r>
            <a:r>
              <a:rPr lang="en-US" sz="3500" dirty="0"/>
              <a:t> </a:t>
            </a:r>
            <a:r>
              <a:rPr lang="en-US" sz="3500" dirty="0" err="1"/>
              <a:t>lý</a:t>
            </a:r>
            <a:r>
              <a:rPr lang="en-US" sz="3500" dirty="0"/>
              <a:t> </a:t>
            </a:r>
            <a:r>
              <a:rPr lang="en-US" sz="3500" dirty="0" err="1"/>
              <a:t>tính</a:t>
            </a:r>
            <a:r>
              <a:rPr lang="en-US" sz="3500" dirty="0"/>
              <a:t> </a:t>
            </a:r>
            <a:r>
              <a:rPr lang="en-US" sz="3500" dirty="0" err="1"/>
              <a:t>toán</a:t>
            </a:r>
            <a:r>
              <a:rPr lang="en-US" sz="3500" dirty="0"/>
              <a:t>)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300" b="1" dirty="0"/>
              <a:t>Chi </a:t>
            </a:r>
            <a:r>
              <a:rPr lang="en-US" sz="4300" b="1" dirty="0" err="1"/>
              <a:t>tiết</a:t>
            </a:r>
            <a:r>
              <a:rPr lang="en-US" sz="4300" b="1" dirty="0"/>
              <a:t> </a:t>
            </a:r>
            <a:r>
              <a:rPr lang="en-US" sz="4300" b="1" dirty="0" err="1"/>
              <a:t>các</a:t>
            </a:r>
            <a:r>
              <a:rPr lang="en-US" sz="4300" b="1" dirty="0"/>
              <a:t> </a:t>
            </a:r>
            <a:r>
              <a:rPr lang="en-US" sz="4300" b="1" dirty="0" err="1"/>
              <a:t>bảng</a:t>
            </a:r>
            <a:r>
              <a:rPr lang="en-US" sz="43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DOC_GIA (</a:t>
            </a:r>
            <a:r>
              <a:rPr lang="en-US" sz="3700" dirty="0" err="1"/>
              <a:t>MaDG</a:t>
            </a:r>
            <a:r>
              <a:rPr lang="en-US" sz="3700" dirty="0"/>
              <a:t>, </a:t>
            </a:r>
            <a:r>
              <a:rPr lang="en-US" sz="3700" dirty="0" err="1"/>
              <a:t>HoTen</a:t>
            </a:r>
            <a:r>
              <a:rPr lang="en-US" sz="3700" dirty="0"/>
              <a:t>, </a:t>
            </a:r>
            <a:r>
              <a:rPr lang="en-US" sz="3700" dirty="0" err="1"/>
              <a:t>MaLoaiDG</a:t>
            </a:r>
            <a:r>
              <a:rPr lang="en-US" sz="3700" dirty="0"/>
              <a:t>, </a:t>
            </a:r>
            <a:r>
              <a:rPr lang="en-US" sz="3700" dirty="0" err="1"/>
              <a:t>NgaySinh</a:t>
            </a:r>
            <a:r>
              <a:rPr lang="en-US" sz="3700" dirty="0"/>
              <a:t>, </a:t>
            </a:r>
            <a:r>
              <a:rPr lang="en-US" sz="3700" dirty="0" err="1"/>
              <a:t>NgayLapThe</a:t>
            </a:r>
            <a:r>
              <a:rPr lang="en-US" sz="3700" dirty="0"/>
              <a:t>, </a:t>
            </a:r>
            <a:r>
              <a:rPr lang="en-US" sz="3700" dirty="0" err="1"/>
              <a:t>TongNo</a:t>
            </a:r>
            <a:r>
              <a:rPr lang="en-US" sz="3700" dirty="0"/>
              <a:t>, </a:t>
            </a:r>
            <a:r>
              <a:rPr lang="en-US" sz="3700" b="1" dirty="0" err="1"/>
              <a:t>NgayHetHan</a:t>
            </a:r>
            <a:r>
              <a:rPr lang="en-US" sz="3700" b="1" dirty="0"/>
              <a:t>, </a:t>
            </a:r>
            <a:r>
              <a:rPr lang="en-US" sz="3700" b="1" dirty="0" err="1"/>
              <a:t>SoSachDangMuon</a:t>
            </a:r>
            <a:r>
              <a:rPr lang="en-US" sz="3700" b="1" dirty="0"/>
              <a:t>, </a:t>
            </a:r>
            <a:r>
              <a:rPr lang="en-US" sz="3700" b="1" dirty="0" err="1"/>
              <a:t>TinhTrangTraTre</a:t>
            </a:r>
            <a:r>
              <a:rPr lang="en-US" sz="37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SACH(</a:t>
            </a:r>
            <a:r>
              <a:rPr lang="en-US" sz="3700" dirty="0" err="1"/>
              <a:t>MaSach</a:t>
            </a:r>
            <a:r>
              <a:rPr lang="en-US" sz="3700" dirty="0"/>
              <a:t>, </a:t>
            </a:r>
            <a:r>
              <a:rPr lang="en-US" sz="3700" dirty="0" err="1"/>
              <a:t>TenSach</a:t>
            </a:r>
            <a:r>
              <a:rPr lang="en-US" sz="3700" dirty="0"/>
              <a:t>, </a:t>
            </a:r>
            <a:r>
              <a:rPr lang="en-US" sz="3700" dirty="0" err="1"/>
              <a:t>MaTheLoai</a:t>
            </a:r>
            <a:r>
              <a:rPr lang="en-US" sz="3700" dirty="0"/>
              <a:t>, </a:t>
            </a:r>
            <a:r>
              <a:rPr lang="en-US" sz="3700" dirty="0" err="1"/>
              <a:t>NgayNhap</a:t>
            </a:r>
            <a:r>
              <a:rPr lang="en-US" sz="3700" dirty="0"/>
              <a:t>, </a:t>
            </a:r>
            <a:r>
              <a:rPr lang="en-US" sz="3700" dirty="0" err="1"/>
              <a:t>TacGia</a:t>
            </a:r>
            <a:r>
              <a:rPr lang="en-US" sz="3700" dirty="0"/>
              <a:t>, </a:t>
            </a:r>
            <a:r>
              <a:rPr lang="en-US" sz="3700" dirty="0" err="1"/>
              <a:t>NhaXB</a:t>
            </a:r>
            <a:r>
              <a:rPr lang="en-US" sz="3700" dirty="0"/>
              <a:t>, </a:t>
            </a:r>
            <a:r>
              <a:rPr lang="en-US" sz="3700" dirty="0" err="1"/>
              <a:t>NamXB</a:t>
            </a:r>
            <a:r>
              <a:rPr lang="en-US" sz="3700" dirty="0"/>
              <a:t>, </a:t>
            </a:r>
            <a:r>
              <a:rPr lang="en-US" sz="3700" b="1" dirty="0" err="1"/>
              <a:t>TinhTrangMuon</a:t>
            </a:r>
            <a:r>
              <a:rPr lang="en-US" sz="37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MUON_SACH(</a:t>
            </a:r>
            <a:r>
              <a:rPr lang="en-US" sz="3700" dirty="0" err="1"/>
              <a:t>MaDG</a:t>
            </a:r>
            <a:r>
              <a:rPr lang="en-US" sz="3700" dirty="0"/>
              <a:t>, </a:t>
            </a:r>
            <a:r>
              <a:rPr lang="en-US" sz="3700" dirty="0" err="1"/>
              <a:t>MaSach</a:t>
            </a:r>
            <a:r>
              <a:rPr lang="en-US" sz="3700" dirty="0"/>
              <a:t>, </a:t>
            </a:r>
            <a:r>
              <a:rPr lang="en-US" sz="3700" dirty="0" err="1"/>
              <a:t>NgayMuon</a:t>
            </a:r>
            <a:r>
              <a:rPr lang="en-US" sz="3700" dirty="0"/>
              <a:t>, </a:t>
            </a:r>
            <a:r>
              <a:rPr lang="en-US" sz="3700" dirty="0" err="1"/>
              <a:t>NgayTra</a:t>
            </a:r>
            <a:r>
              <a:rPr lang="en-US" sz="3700" dirty="0"/>
              <a:t>, </a:t>
            </a:r>
            <a:r>
              <a:rPr lang="en-US" sz="3700" b="1" dirty="0" err="1"/>
              <a:t>TienPhat</a:t>
            </a:r>
            <a:r>
              <a:rPr lang="en-US" sz="37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LOAI_DG(</a:t>
            </a:r>
            <a:r>
              <a:rPr lang="en-US" sz="3700" dirty="0" err="1"/>
              <a:t>MaLoaiDG</a:t>
            </a:r>
            <a:r>
              <a:rPr lang="en-US" sz="3700" dirty="0"/>
              <a:t>, </a:t>
            </a:r>
            <a:r>
              <a:rPr lang="en-US" sz="3700" dirty="0" err="1"/>
              <a:t>TenLoaiDG</a:t>
            </a:r>
            <a:r>
              <a:rPr lang="en-US" sz="3700" dirty="0"/>
              <a:t>, </a:t>
            </a:r>
            <a:r>
              <a:rPr lang="en-US" sz="3700" dirty="0" err="1"/>
              <a:t>GhiChu</a:t>
            </a:r>
            <a:r>
              <a:rPr lang="en-US" sz="37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THE_LOAI(</a:t>
            </a:r>
            <a:r>
              <a:rPr lang="en-US" sz="3700" dirty="0" err="1"/>
              <a:t>MaTheLoai</a:t>
            </a:r>
            <a:r>
              <a:rPr lang="en-US" sz="3700" dirty="0"/>
              <a:t>, </a:t>
            </a:r>
            <a:r>
              <a:rPr lang="en-US" sz="3700" dirty="0" err="1"/>
              <a:t>TenTheLoai</a:t>
            </a:r>
            <a:r>
              <a:rPr lang="en-US" sz="3700" dirty="0"/>
              <a:t>, </a:t>
            </a:r>
            <a:r>
              <a:rPr lang="en-US" sz="3700" dirty="0" err="1"/>
              <a:t>GhiChu</a:t>
            </a:r>
            <a:r>
              <a:rPr lang="en-US" sz="37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700" dirty="0"/>
              <a:t>THAM_SO(</a:t>
            </a:r>
            <a:r>
              <a:rPr lang="en-US" sz="3700" dirty="0" err="1"/>
              <a:t>MaThamSo</a:t>
            </a:r>
            <a:r>
              <a:rPr lang="en-US" sz="3700" dirty="0"/>
              <a:t>, </a:t>
            </a:r>
            <a:r>
              <a:rPr lang="en-US" sz="3700" dirty="0" err="1"/>
              <a:t>GiaTri</a:t>
            </a:r>
            <a:r>
              <a:rPr lang="en-US" sz="3700" dirty="0"/>
              <a:t>, </a:t>
            </a:r>
            <a:r>
              <a:rPr lang="en-US" sz="3700" dirty="0" err="1"/>
              <a:t>GhiChu</a:t>
            </a:r>
            <a:r>
              <a:rPr lang="en-US" sz="3700" dirty="0"/>
              <a:t>) </a:t>
            </a:r>
            <a:r>
              <a:rPr lang="en-US" sz="3700" dirty="0">
                <a:sym typeface="Wingdings" panose="05000000000000000000" pitchFamily="2" charset="2"/>
              </a:rPr>
              <a:t> </a:t>
            </a:r>
            <a:r>
              <a:rPr lang="en-US" sz="3700" i="1" dirty="0" err="1">
                <a:sym typeface="Wingdings" panose="05000000000000000000" pitchFamily="2" charset="2"/>
              </a:rPr>
              <a:t>Nội</a:t>
            </a:r>
            <a:r>
              <a:rPr lang="en-US" sz="3700" i="1" dirty="0">
                <a:sym typeface="Wingdings" panose="05000000000000000000" pitchFamily="2" charset="2"/>
              </a:rPr>
              <a:t> dung </a:t>
            </a:r>
            <a:r>
              <a:rPr lang="en-US" sz="3700" i="1" dirty="0" err="1">
                <a:sym typeface="Wingdings" panose="05000000000000000000" pitchFamily="2" charset="2"/>
              </a:rPr>
              <a:t>bảng</a:t>
            </a:r>
            <a:r>
              <a:rPr lang="en-US" sz="3700" i="1" dirty="0">
                <a:sym typeface="Wingdings" panose="05000000000000000000" pitchFamily="2" charset="2"/>
              </a:rPr>
              <a:t> </a:t>
            </a:r>
            <a:r>
              <a:rPr lang="en-US" sz="3700" i="1" dirty="0" err="1">
                <a:sym typeface="Wingdings" panose="05000000000000000000" pitchFamily="2" charset="2"/>
              </a:rPr>
              <a:t>tham</a:t>
            </a:r>
            <a:r>
              <a:rPr lang="en-US" sz="3700" i="1" dirty="0">
                <a:sym typeface="Wingdings" panose="05000000000000000000" pitchFamily="2" charset="2"/>
              </a:rPr>
              <a:t> </a:t>
            </a:r>
            <a:r>
              <a:rPr lang="en-US" sz="3700" i="1" dirty="0" err="1">
                <a:sym typeface="Wingdings" panose="05000000000000000000" pitchFamily="2" charset="2"/>
              </a:rPr>
              <a:t>số</a:t>
            </a:r>
            <a:r>
              <a:rPr lang="en-US" sz="3700" i="1" dirty="0">
                <a:sym typeface="Wingdings" panose="05000000000000000000" pitchFamily="2" charset="2"/>
              </a:rPr>
              <a:t> </a:t>
            </a:r>
            <a:r>
              <a:rPr lang="en-US" sz="3700" i="1" dirty="0" err="1">
                <a:sym typeface="Wingdings" panose="05000000000000000000" pitchFamily="2" charset="2"/>
              </a:rPr>
              <a:t>không</a:t>
            </a:r>
            <a:r>
              <a:rPr lang="en-US" sz="3700" i="1" dirty="0">
                <a:sym typeface="Wingdings" panose="05000000000000000000" pitchFamily="2" charset="2"/>
              </a:rPr>
              <a:t> </a:t>
            </a:r>
            <a:r>
              <a:rPr lang="en-US" sz="3700" i="1" dirty="0" err="1">
                <a:sym typeface="Wingdings" panose="05000000000000000000" pitchFamily="2" charset="2"/>
              </a:rPr>
              <a:t>đổi</a:t>
            </a:r>
            <a:endParaRPr lang="en-US" sz="3700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43495" y="1828800"/>
            <a:ext cx="6814705" cy="1371601"/>
            <a:chOff x="1078922" y="2286000"/>
            <a:chExt cx="6814705" cy="1371601"/>
          </a:xfrm>
        </p:grpSpPr>
        <p:sp>
          <p:nvSpPr>
            <p:cNvPr id="4" name="Rectangle 3"/>
            <p:cNvSpPr/>
            <p:nvPr/>
          </p:nvSpPr>
          <p:spPr>
            <a:xfrm>
              <a:off x="3777096" y="2286000"/>
              <a:ext cx="15690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MUON_SACH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8923" y="22860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DOC_GIA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2343150" y="2514600"/>
              <a:ext cx="14339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629400" y="2286001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SACH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5117523" y="2514600"/>
              <a:ext cx="1511877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77095" y="3200400"/>
              <a:ext cx="15690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THAM_SO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922" y="32004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LOAI_DG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9399" y="3200401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THE_LOAI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1711036" y="2743200"/>
              <a:ext cx="1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7261511" y="2743200"/>
              <a:ext cx="1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638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/>
              <a:t>c. </a:t>
            </a:r>
            <a:r>
              <a:rPr lang="en-US" sz="4500" b="1" dirty="0" err="1"/>
              <a:t>Thiết</a:t>
            </a:r>
            <a:r>
              <a:rPr lang="en-US" sz="4500" b="1" dirty="0"/>
              <a:t> </a:t>
            </a:r>
            <a:r>
              <a:rPr lang="en-US" sz="4500" b="1" dirty="0" err="1"/>
              <a:t>kế</a:t>
            </a:r>
            <a:r>
              <a:rPr lang="en-US" sz="4500" b="1" dirty="0"/>
              <a:t> </a:t>
            </a:r>
            <a:r>
              <a:rPr lang="en-US" sz="4500" b="1" dirty="0" err="1"/>
              <a:t>dữ</a:t>
            </a:r>
            <a:r>
              <a:rPr lang="en-US" sz="4500" b="1" dirty="0"/>
              <a:t> </a:t>
            </a:r>
            <a:r>
              <a:rPr lang="en-US" sz="4500" b="1" dirty="0" err="1"/>
              <a:t>liệu</a:t>
            </a:r>
            <a:r>
              <a:rPr lang="en-US" sz="4500" b="1" dirty="0"/>
              <a:t> </a:t>
            </a:r>
            <a:r>
              <a:rPr lang="en-US" sz="4500" b="1" dirty="0" err="1"/>
              <a:t>với</a:t>
            </a:r>
            <a:r>
              <a:rPr lang="en-US" sz="4500" b="1" dirty="0"/>
              <a:t> </a:t>
            </a:r>
            <a:r>
              <a:rPr lang="en-US" sz="4500" b="1" dirty="0" err="1"/>
              <a:t>tính</a:t>
            </a:r>
            <a:r>
              <a:rPr lang="en-US" sz="4500" b="1" dirty="0"/>
              <a:t> </a:t>
            </a:r>
            <a:r>
              <a:rPr lang="en-US" sz="4500" b="1" dirty="0" err="1"/>
              <a:t>hiệu</a:t>
            </a:r>
            <a:r>
              <a:rPr lang="en-US" sz="4500" b="1" dirty="0"/>
              <a:t> </a:t>
            </a:r>
            <a:r>
              <a:rPr lang="en-US" sz="4500" b="1" dirty="0" err="1"/>
              <a:t>quả</a:t>
            </a:r>
            <a:r>
              <a:rPr lang="en-US" sz="4500" b="1" dirty="0"/>
              <a:t> - </a:t>
            </a:r>
            <a:r>
              <a:rPr lang="en-US" sz="4500" b="1" dirty="0" err="1"/>
              <a:t>lưu</a:t>
            </a:r>
            <a:r>
              <a:rPr lang="en-US" sz="4500" b="1" dirty="0"/>
              <a:t> </a:t>
            </a:r>
            <a:r>
              <a:rPr lang="en-US" sz="4500" b="1" dirty="0" err="1"/>
              <a:t>trữ</a:t>
            </a:r>
            <a:r>
              <a:rPr lang="en-US" sz="4500" b="1" dirty="0"/>
              <a:t> </a:t>
            </a:r>
            <a:r>
              <a:rPr lang="en-US" sz="4500" b="1" dirty="0" err="1"/>
              <a:t>tối</a:t>
            </a:r>
            <a:r>
              <a:rPr lang="en-US" sz="4500" b="1" dirty="0"/>
              <a:t> </a:t>
            </a:r>
            <a:r>
              <a:rPr lang="en-US" sz="4500" b="1" dirty="0" err="1"/>
              <a:t>ưu</a:t>
            </a:r>
            <a:endParaRPr lang="en-US" sz="4500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500" b="1" dirty="0"/>
              <a:t>Chi </a:t>
            </a:r>
            <a:r>
              <a:rPr lang="en-US" sz="3500" b="1" dirty="0" err="1"/>
              <a:t>tiết</a:t>
            </a:r>
            <a:r>
              <a:rPr lang="en-US" sz="3500" b="1" dirty="0"/>
              <a:t> </a:t>
            </a:r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bảng</a:t>
            </a:r>
            <a:r>
              <a:rPr lang="en-US" sz="35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DOC_GIA(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HoTen</a:t>
            </a:r>
            <a:r>
              <a:rPr lang="en-US" sz="3000" dirty="0"/>
              <a:t>, 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NgaySinh</a:t>
            </a:r>
            <a:r>
              <a:rPr lang="en-US" sz="3000" dirty="0"/>
              <a:t>, </a:t>
            </a:r>
            <a:r>
              <a:rPr lang="en-US" sz="3000" dirty="0" err="1"/>
              <a:t>NgayLapThe</a:t>
            </a:r>
            <a:r>
              <a:rPr lang="en-US" sz="3000" dirty="0"/>
              <a:t>, </a:t>
            </a:r>
            <a:r>
              <a:rPr lang="en-US" sz="3000" dirty="0" err="1"/>
              <a:t>TongNo</a:t>
            </a:r>
            <a:r>
              <a:rPr lang="en-US" sz="3000" dirty="0"/>
              <a:t>, </a:t>
            </a:r>
            <a:r>
              <a:rPr lang="en-US" sz="3000" dirty="0" err="1"/>
              <a:t>NgayHetHan</a:t>
            </a:r>
            <a:r>
              <a:rPr lang="en-US" sz="3000" dirty="0"/>
              <a:t>, </a:t>
            </a:r>
            <a:r>
              <a:rPr lang="en-US" sz="3000" dirty="0" err="1"/>
              <a:t>SoSachDangMuon</a:t>
            </a:r>
            <a:r>
              <a:rPr lang="en-US" sz="3000" dirty="0"/>
              <a:t>, </a:t>
            </a:r>
            <a:r>
              <a:rPr lang="en-US" sz="3000" dirty="0" err="1"/>
              <a:t>TinhTrangTraTre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SACH(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TenSach</a:t>
            </a:r>
            <a:r>
              <a:rPr lang="en-US" sz="3000" dirty="0"/>
              <a:t>, 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NgayNhap</a:t>
            </a:r>
            <a:r>
              <a:rPr lang="en-US" sz="3000" dirty="0"/>
              <a:t>, </a:t>
            </a:r>
            <a:r>
              <a:rPr lang="en-US" sz="3000" dirty="0" err="1"/>
              <a:t>TacGia</a:t>
            </a:r>
            <a:r>
              <a:rPr lang="en-US" sz="3000" dirty="0"/>
              <a:t>, </a:t>
            </a:r>
            <a:r>
              <a:rPr lang="en-US" sz="3000" dirty="0" err="1"/>
              <a:t>NhaXB</a:t>
            </a:r>
            <a:r>
              <a:rPr lang="en-US" sz="3000" dirty="0"/>
              <a:t>, </a:t>
            </a:r>
            <a:r>
              <a:rPr lang="en-US" sz="3000" dirty="0" err="1"/>
              <a:t>NamXB</a:t>
            </a:r>
            <a:r>
              <a:rPr lang="en-US" sz="3000" dirty="0"/>
              <a:t>, </a:t>
            </a:r>
            <a:r>
              <a:rPr lang="en-US" sz="3000" dirty="0" err="1"/>
              <a:t>TinhTrangMuon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MUON_SACH(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NgayMuon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CHI_TIET_MUON(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NgayTra</a:t>
            </a:r>
            <a:r>
              <a:rPr lang="en-US" sz="3000" dirty="0"/>
              <a:t>, </a:t>
            </a:r>
            <a:r>
              <a:rPr lang="en-US" sz="3000" dirty="0" err="1"/>
              <a:t>TienPhat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LOAI_DG(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TenLoaiDG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THE_LOAI(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TenTheLoai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THAM_SO(</a:t>
            </a:r>
            <a:r>
              <a:rPr lang="en-US" sz="3000" dirty="0" err="1"/>
              <a:t>MaThamSo</a:t>
            </a:r>
            <a:r>
              <a:rPr lang="en-US" sz="3000" dirty="0"/>
              <a:t>, </a:t>
            </a:r>
            <a:r>
              <a:rPr lang="en-US" sz="3000" dirty="0" err="1"/>
              <a:t>GiaTri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i="1" dirty="0" err="1">
                <a:sym typeface="Wingdings" panose="05000000000000000000" pitchFamily="2" charset="2"/>
              </a:rPr>
              <a:t>Nội</a:t>
            </a:r>
            <a:r>
              <a:rPr lang="en-US" sz="3000" i="1" dirty="0">
                <a:sym typeface="Wingdings" panose="05000000000000000000" pitchFamily="2" charset="2"/>
              </a:rPr>
              <a:t> dung </a:t>
            </a:r>
            <a:r>
              <a:rPr lang="en-US" sz="3000" i="1" dirty="0" err="1">
                <a:sym typeface="Wingdings" panose="05000000000000000000" pitchFamily="2" charset="2"/>
              </a:rPr>
              <a:t>bảng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tham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số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không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đổi</a:t>
            </a:r>
            <a:endParaRPr lang="en-US" sz="3000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78922" y="1828800"/>
            <a:ext cx="7729105" cy="1357746"/>
            <a:chOff x="1078922" y="2286000"/>
            <a:chExt cx="7729105" cy="1357746"/>
          </a:xfrm>
        </p:grpSpPr>
        <p:sp>
          <p:nvSpPr>
            <p:cNvPr id="9" name="Rectangle 8"/>
            <p:cNvSpPr/>
            <p:nvPr/>
          </p:nvSpPr>
          <p:spPr>
            <a:xfrm>
              <a:off x="7543800" y="3186546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THAM_SO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8922" y="2286000"/>
              <a:ext cx="5900305" cy="1357746"/>
              <a:chOff x="1078922" y="2286000"/>
              <a:chExt cx="5900305" cy="13577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24200" y="2286000"/>
                <a:ext cx="15690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MUON_SACH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78923" y="2286000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DOC_GIA</a:t>
                </a:r>
              </a:p>
            </p:txBody>
          </p:sp>
          <p:cxnSp>
            <p:nvCxnSpPr>
              <p:cNvPr id="6" name="Straight Arrow Connector 5"/>
              <p:cNvCxnSpPr>
                <a:stCxn id="4" idx="1"/>
              </p:cNvCxnSpPr>
              <p:nvPr/>
            </p:nvCxnSpPr>
            <p:spPr>
              <a:xfrm flipH="1">
                <a:off x="2343150" y="2514600"/>
                <a:ext cx="7810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5715000" y="2286001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THE_LOAI</a:t>
                </a:r>
              </a:p>
            </p:txBody>
          </p:sp>
          <p:cxnSp>
            <p:nvCxnSpPr>
              <p:cNvPr id="8" name="Straight Arrow Connector 7"/>
              <p:cNvCxnSpPr>
                <a:stCxn id="16" idx="3"/>
                <a:endCxn id="11" idx="1"/>
              </p:cNvCxnSpPr>
              <p:nvPr/>
            </p:nvCxnSpPr>
            <p:spPr>
              <a:xfrm>
                <a:off x="4876800" y="3415146"/>
                <a:ext cx="8382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078922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LOAI_DG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SACH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 flipV="1">
                <a:off x="1711036" y="2743200"/>
                <a:ext cx="1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1" idx="0"/>
                <a:endCxn id="7" idx="2"/>
              </p:cNvCxnSpPr>
              <p:nvPr/>
            </p:nvCxnSpPr>
            <p:spPr>
              <a:xfrm flipV="1">
                <a:off x="6347114" y="2743201"/>
                <a:ext cx="0" cy="4433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971800" y="3186546"/>
                <a:ext cx="1905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CHI_TIET_MUON</a:t>
                </a:r>
              </a:p>
            </p:txBody>
          </p:sp>
          <p:cxnSp>
            <p:nvCxnSpPr>
              <p:cNvPr id="17" name="Straight Arrow Connector 16"/>
              <p:cNvCxnSpPr>
                <a:stCxn id="16" idx="0"/>
              </p:cNvCxnSpPr>
              <p:nvPr/>
            </p:nvCxnSpPr>
            <p:spPr>
              <a:xfrm flipV="1">
                <a:off x="3924300" y="2743200"/>
                <a:ext cx="0" cy="44334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384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5410200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/>
              <a:t>d. </a:t>
            </a:r>
            <a:r>
              <a:rPr lang="en-US" sz="4500" b="1" dirty="0" err="1"/>
              <a:t>Thiết</a:t>
            </a:r>
            <a:r>
              <a:rPr lang="en-US" sz="4500" b="1" dirty="0"/>
              <a:t> </a:t>
            </a:r>
            <a:r>
              <a:rPr lang="en-US" sz="4500" b="1" dirty="0" err="1"/>
              <a:t>kế</a:t>
            </a:r>
            <a:r>
              <a:rPr lang="en-US" sz="4500" b="1" dirty="0"/>
              <a:t> </a:t>
            </a:r>
            <a:r>
              <a:rPr lang="en-US" sz="4500" b="1" dirty="0" err="1"/>
              <a:t>dữ</a:t>
            </a:r>
            <a:r>
              <a:rPr lang="en-US" sz="4500" b="1" dirty="0"/>
              <a:t> </a:t>
            </a:r>
            <a:r>
              <a:rPr lang="en-US" sz="4500" b="1" dirty="0" err="1"/>
              <a:t>liệu</a:t>
            </a:r>
            <a:r>
              <a:rPr lang="en-US" sz="4500" b="1" dirty="0"/>
              <a:t> </a:t>
            </a:r>
            <a:r>
              <a:rPr lang="en-US" sz="4500" b="1" dirty="0" err="1"/>
              <a:t>với</a:t>
            </a:r>
            <a:r>
              <a:rPr lang="en-US" sz="4500" b="1" dirty="0"/>
              <a:t> </a:t>
            </a:r>
            <a:r>
              <a:rPr lang="en-US" sz="4500" b="1" dirty="0" err="1"/>
              <a:t>tính</a:t>
            </a:r>
            <a:r>
              <a:rPr lang="en-US" sz="4500" b="1" dirty="0"/>
              <a:t> </a:t>
            </a:r>
            <a:r>
              <a:rPr lang="en-US" sz="4500" b="1" dirty="0" err="1"/>
              <a:t>hệ</a:t>
            </a:r>
            <a:r>
              <a:rPr lang="en-US" sz="4500" b="1" dirty="0"/>
              <a:t> </a:t>
            </a:r>
            <a:r>
              <a:rPr lang="en-US" sz="4500" b="1" dirty="0" err="1"/>
              <a:t>thống</a:t>
            </a:r>
            <a:r>
              <a:rPr lang="en-US" sz="4500" b="1" dirty="0"/>
              <a:t> – an </a:t>
            </a:r>
            <a:r>
              <a:rPr lang="en-US" sz="4500" b="1" dirty="0" err="1"/>
              <a:t>toàn</a:t>
            </a:r>
            <a:endParaRPr lang="en-US" sz="45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 err="1"/>
              <a:t>Kiểm</a:t>
            </a:r>
            <a:r>
              <a:rPr lang="en-US" sz="4500" b="1" dirty="0"/>
              <a:t> </a:t>
            </a:r>
            <a:r>
              <a:rPr lang="en-US" sz="4500" b="1" dirty="0" err="1"/>
              <a:t>tra</a:t>
            </a:r>
            <a:r>
              <a:rPr lang="en-US" sz="4500" b="1" dirty="0"/>
              <a:t> </a:t>
            </a:r>
            <a:r>
              <a:rPr lang="en-US" sz="4500" b="1" dirty="0" err="1"/>
              <a:t>xem</a:t>
            </a:r>
            <a:r>
              <a:rPr lang="en-US" sz="4500" b="1" dirty="0"/>
              <a:t> </a:t>
            </a:r>
            <a:r>
              <a:rPr lang="en-US" sz="4500" b="1" dirty="0" err="1"/>
              <a:t>có</a:t>
            </a:r>
            <a:r>
              <a:rPr lang="en-US" sz="4500" b="1" dirty="0"/>
              <a:t> </a:t>
            </a:r>
            <a:r>
              <a:rPr lang="en-US" sz="4500" b="1" dirty="0" err="1"/>
              <a:t>trường</a:t>
            </a:r>
            <a:r>
              <a:rPr lang="en-US" sz="4500" b="1" dirty="0"/>
              <a:t> </a:t>
            </a:r>
            <a:r>
              <a:rPr lang="en-US" sz="4500" b="1" dirty="0" err="1"/>
              <a:t>nào</a:t>
            </a:r>
            <a:r>
              <a:rPr lang="en-US" sz="4500" b="1" dirty="0"/>
              <a:t> </a:t>
            </a:r>
            <a:r>
              <a:rPr lang="en-US" sz="4500" b="1" dirty="0" err="1"/>
              <a:t>cần</a:t>
            </a:r>
            <a:r>
              <a:rPr lang="en-US" sz="4500" b="1" dirty="0"/>
              <a:t> </a:t>
            </a:r>
            <a:r>
              <a:rPr lang="en-US" sz="4500" b="1" dirty="0" err="1"/>
              <a:t>mã</a:t>
            </a:r>
            <a:r>
              <a:rPr lang="en-US" sz="4500" b="1" dirty="0"/>
              <a:t> </a:t>
            </a:r>
            <a:r>
              <a:rPr lang="en-US" sz="4500" b="1" dirty="0" err="1"/>
              <a:t>hóa</a:t>
            </a:r>
            <a:r>
              <a:rPr lang="en-US" sz="4500" b="1" dirty="0"/>
              <a:t> </a:t>
            </a:r>
            <a:r>
              <a:rPr lang="en-US" sz="4500" b="1" dirty="0" err="1"/>
              <a:t>dữ</a:t>
            </a:r>
            <a:r>
              <a:rPr lang="en-US" sz="4500" b="1" dirty="0"/>
              <a:t> </a:t>
            </a:r>
            <a:r>
              <a:rPr lang="en-US" sz="4500" b="1" dirty="0" err="1"/>
              <a:t>liệu</a:t>
            </a:r>
            <a:r>
              <a:rPr lang="en-US" sz="4500" b="1" dirty="0"/>
              <a:t> </a:t>
            </a:r>
            <a:r>
              <a:rPr lang="en-US" sz="4500" b="1" dirty="0" err="1"/>
              <a:t>không</a:t>
            </a:r>
            <a:r>
              <a:rPr lang="en-US" sz="4500" b="1" dirty="0"/>
              <a:t>?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500" b="1" dirty="0"/>
              <a:t>Chi </a:t>
            </a:r>
            <a:r>
              <a:rPr lang="en-US" sz="3500" b="1" dirty="0" err="1"/>
              <a:t>tiết</a:t>
            </a:r>
            <a:r>
              <a:rPr lang="en-US" sz="3500" b="1" dirty="0"/>
              <a:t> </a:t>
            </a:r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bảng</a:t>
            </a:r>
            <a:r>
              <a:rPr lang="en-US" sz="35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DOC_GIA(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HoTen</a:t>
            </a:r>
            <a:r>
              <a:rPr lang="en-US" sz="3000" dirty="0"/>
              <a:t>, 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NgaySinh</a:t>
            </a:r>
            <a:r>
              <a:rPr lang="en-US" sz="3000" dirty="0"/>
              <a:t>, </a:t>
            </a:r>
            <a:r>
              <a:rPr lang="en-US" sz="3000" dirty="0" err="1"/>
              <a:t>NgayLapThe</a:t>
            </a:r>
            <a:r>
              <a:rPr lang="en-US" sz="3000" dirty="0"/>
              <a:t>, </a:t>
            </a:r>
            <a:r>
              <a:rPr lang="en-US" sz="3000" dirty="0" err="1"/>
              <a:t>TongNo</a:t>
            </a:r>
            <a:r>
              <a:rPr lang="en-US" sz="3000" dirty="0"/>
              <a:t>, </a:t>
            </a:r>
            <a:r>
              <a:rPr lang="en-US" sz="3000" dirty="0" err="1"/>
              <a:t>NgayHetHan</a:t>
            </a:r>
            <a:r>
              <a:rPr lang="en-US" sz="3000" dirty="0"/>
              <a:t>, </a:t>
            </a:r>
            <a:r>
              <a:rPr lang="en-US" sz="3000" dirty="0" err="1"/>
              <a:t>SoSachDangMuon</a:t>
            </a:r>
            <a:r>
              <a:rPr lang="en-US" sz="3000" dirty="0"/>
              <a:t>, </a:t>
            </a:r>
            <a:r>
              <a:rPr lang="en-US" sz="3000" dirty="0" err="1"/>
              <a:t>TinhTrangTraTre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SACH(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TenSach</a:t>
            </a:r>
            <a:r>
              <a:rPr lang="en-US" sz="3000" dirty="0"/>
              <a:t>, 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NgayNhap</a:t>
            </a:r>
            <a:r>
              <a:rPr lang="en-US" sz="3000" dirty="0"/>
              <a:t>, </a:t>
            </a:r>
            <a:r>
              <a:rPr lang="en-US" sz="3000" dirty="0" err="1"/>
              <a:t>TacGia</a:t>
            </a:r>
            <a:r>
              <a:rPr lang="en-US" sz="3000" dirty="0"/>
              <a:t>, </a:t>
            </a:r>
            <a:r>
              <a:rPr lang="en-US" sz="3000" dirty="0" err="1"/>
              <a:t>NhaXB</a:t>
            </a:r>
            <a:r>
              <a:rPr lang="en-US" sz="3000" dirty="0"/>
              <a:t>, </a:t>
            </a:r>
            <a:r>
              <a:rPr lang="en-US" sz="3000" dirty="0" err="1"/>
              <a:t>NamXB</a:t>
            </a:r>
            <a:r>
              <a:rPr lang="en-US" sz="3000" dirty="0"/>
              <a:t>, </a:t>
            </a:r>
            <a:r>
              <a:rPr lang="en-US" sz="3000" dirty="0" err="1"/>
              <a:t>TinhTrangMuon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MUON_SACH(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NgayMuon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CHI_TIET_MUON(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NgayTra</a:t>
            </a:r>
            <a:r>
              <a:rPr lang="en-US" sz="3000" dirty="0"/>
              <a:t>, </a:t>
            </a:r>
            <a:r>
              <a:rPr lang="en-US" sz="3000" dirty="0" err="1"/>
              <a:t>TienPhat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LOAI_DG(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TenLoaiDG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THE_LOAI(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TenTheLoai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THAM_SO(</a:t>
            </a:r>
            <a:r>
              <a:rPr lang="en-US" sz="3000" dirty="0" err="1"/>
              <a:t>MaThamSo</a:t>
            </a:r>
            <a:r>
              <a:rPr lang="en-US" sz="3000" dirty="0"/>
              <a:t>, </a:t>
            </a:r>
            <a:r>
              <a:rPr lang="en-US" sz="3000" dirty="0" err="1"/>
              <a:t>GiaTri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i="1" dirty="0" err="1">
                <a:sym typeface="Wingdings" panose="05000000000000000000" pitchFamily="2" charset="2"/>
              </a:rPr>
              <a:t>Nội</a:t>
            </a:r>
            <a:r>
              <a:rPr lang="en-US" sz="3000" i="1" dirty="0">
                <a:sym typeface="Wingdings" panose="05000000000000000000" pitchFamily="2" charset="2"/>
              </a:rPr>
              <a:t> dung </a:t>
            </a:r>
            <a:r>
              <a:rPr lang="en-US" sz="3000" i="1" dirty="0" err="1">
                <a:sym typeface="Wingdings" panose="05000000000000000000" pitchFamily="2" charset="2"/>
              </a:rPr>
              <a:t>bảng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tham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số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không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đổi</a:t>
            </a:r>
            <a:endParaRPr lang="en-US" sz="3000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2247" y="2209800"/>
            <a:ext cx="7729105" cy="1357746"/>
            <a:chOff x="1078922" y="2286000"/>
            <a:chExt cx="7729105" cy="1357746"/>
          </a:xfrm>
        </p:grpSpPr>
        <p:sp>
          <p:nvSpPr>
            <p:cNvPr id="9" name="Rectangle 8"/>
            <p:cNvSpPr/>
            <p:nvPr/>
          </p:nvSpPr>
          <p:spPr>
            <a:xfrm>
              <a:off x="7543800" y="3186546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THAM_SO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8922" y="2286000"/>
              <a:ext cx="5900305" cy="1357746"/>
              <a:chOff x="1078922" y="2286000"/>
              <a:chExt cx="5900305" cy="13577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24200" y="2286000"/>
                <a:ext cx="15690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MUON_SACH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78923" y="2286000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DOC_GIA</a:t>
                </a:r>
              </a:p>
            </p:txBody>
          </p:sp>
          <p:cxnSp>
            <p:nvCxnSpPr>
              <p:cNvPr id="6" name="Straight Arrow Connector 5"/>
              <p:cNvCxnSpPr>
                <a:stCxn id="4" idx="1"/>
              </p:cNvCxnSpPr>
              <p:nvPr/>
            </p:nvCxnSpPr>
            <p:spPr>
              <a:xfrm flipH="1">
                <a:off x="2343150" y="2514600"/>
                <a:ext cx="7810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5715000" y="2286001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THE_LOAI</a:t>
                </a:r>
              </a:p>
            </p:txBody>
          </p:sp>
          <p:cxnSp>
            <p:nvCxnSpPr>
              <p:cNvPr id="8" name="Straight Arrow Connector 7"/>
              <p:cNvCxnSpPr>
                <a:stCxn id="16" idx="3"/>
                <a:endCxn id="11" idx="1"/>
              </p:cNvCxnSpPr>
              <p:nvPr/>
            </p:nvCxnSpPr>
            <p:spPr>
              <a:xfrm>
                <a:off x="4876800" y="3415146"/>
                <a:ext cx="8382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078922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LOAI_DG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SACH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 flipV="1">
                <a:off x="1711036" y="2743200"/>
                <a:ext cx="1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1" idx="0"/>
                <a:endCxn id="7" idx="2"/>
              </p:cNvCxnSpPr>
              <p:nvPr/>
            </p:nvCxnSpPr>
            <p:spPr>
              <a:xfrm flipV="1">
                <a:off x="6347114" y="2743201"/>
                <a:ext cx="0" cy="4433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971800" y="3186546"/>
                <a:ext cx="1905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CHI_TIET_MUON</a:t>
                </a:r>
              </a:p>
            </p:txBody>
          </p:sp>
          <p:cxnSp>
            <p:nvCxnSpPr>
              <p:cNvPr id="17" name="Straight Arrow Connector 16"/>
              <p:cNvCxnSpPr>
                <a:stCxn id="16" idx="0"/>
              </p:cNvCxnSpPr>
              <p:nvPr/>
            </p:nvCxnSpPr>
            <p:spPr>
              <a:xfrm flipV="1">
                <a:off x="3924300" y="2743200"/>
                <a:ext cx="0" cy="44334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3784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5562600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/>
              <a:t>d. </a:t>
            </a:r>
            <a:r>
              <a:rPr lang="en-US" sz="4500" b="1" dirty="0" err="1"/>
              <a:t>Thiết</a:t>
            </a:r>
            <a:r>
              <a:rPr lang="en-US" sz="4500" b="1" dirty="0"/>
              <a:t> </a:t>
            </a:r>
            <a:r>
              <a:rPr lang="en-US" sz="4500" b="1" dirty="0" err="1"/>
              <a:t>kế</a:t>
            </a:r>
            <a:r>
              <a:rPr lang="en-US" sz="4500" b="1" dirty="0"/>
              <a:t> </a:t>
            </a:r>
            <a:r>
              <a:rPr lang="en-US" sz="4500" b="1" dirty="0" err="1"/>
              <a:t>dữ</a:t>
            </a:r>
            <a:r>
              <a:rPr lang="en-US" sz="4500" b="1" dirty="0"/>
              <a:t> </a:t>
            </a:r>
            <a:r>
              <a:rPr lang="en-US" sz="4500" b="1" dirty="0" err="1"/>
              <a:t>liệu</a:t>
            </a:r>
            <a:r>
              <a:rPr lang="en-US" sz="4500" b="1" dirty="0"/>
              <a:t> </a:t>
            </a:r>
            <a:r>
              <a:rPr lang="en-US" sz="4500" b="1" dirty="0" err="1"/>
              <a:t>với</a:t>
            </a:r>
            <a:r>
              <a:rPr lang="en-US" sz="4500" b="1" dirty="0"/>
              <a:t> </a:t>
            </a:r>
            <a:r>
              <a:rPr lang="en-US" sz="4500" b="1" dirty="0" err="1"/>
              <a:t>tính</a:t>
            </a:r>
            <a:r>
              <a:rPr lang="en-US" sz="4500" b="1" dirty="0"/>
              <a:t> </a:t>
            </a:r>
            <a:r>
              <a:rPr lang="en-US" sz="4500" b="1" dirty="0" err="1"/>
              <a:t>hệ</a:t>
            </a:r>
            <a:r>
              <a:rPr lang="en-US" sz="4500" b="1" dirty="0"/>
              <a:t> </a:t>
            </a:r>
            <a:r>
              <a:rPr lang="en-US" sz="4500" b="1" dirty="0" err="1"/>
              <a:t>thống</a:t>
            </a:r>
            <a:r>
              <a:rPr lang="en-US" sz="4500" b="1" dirty="0"/>
              <a:t> – </a:t>
            </a:r>
            <a:r>
              <a:rPr lang="en-US" sz="4500" b="1" dirty="0" err="1"/>
              <a:t>tính</a:t>
            </a:r>
            <a:r>
              <a:rPr lang="en-US" sz="4500" b="1" dirty="0"/>
              <a:t> </a:t>
            </a:r>
            <a:r>
              <a:rPr lang="en-US" sz="4500" b="1" dirty="0" err="1"/>
              <a:t>bảo</a:t>
            </a:r>
            <a:r>
              <a:rPr lang="en-US" sz="4500" b="1" dirty="0"/>
              <a:t> </a:t>
            </a:r>
            <a:r>
              <a:rPr lang="en-US" sz="4500" b="1" dirty="0" err="1"/>
              <a:t>mật</a:t>
            </a:r>
            <a:endParaRPr lang="en-US" sz="45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500" b="1" dirty="0" err="1"/>
              <a:t>Bổ</a:t>
            </a:r>
            <a:r>
              <a:rPr lang="en-US" sz="4500" b="1" dirty="0"/>
              <a:t> sung </a:t>
            </a:r>
            <a:r>
              <a:rPr lang="en-US" sz="4500" b="1" dirty="0" err="1"/>
              <a:t>các</a:t>
            </a:r>
            <a:r>
              <a:rPr lang="en-US" sz="4500" b="1" dirty="0"/>
              <a:t> </a:t>
            </a:r>
            <a:r>
              <a:rPr lang="en-US" sz="4500" b="1" dirty="0" err="1"/>
              <a:t>bảng</a:t>
            </a:r>
            <a:r>
              <a:rPr lang="en-US" sz="4500" b="1" dirty="0"/>
              <a:t> </a:t>
            </a:r>
            <a:r>
              <a:rPr lang="en-US" sz="4500" b="1" dirty="0" err="1"/>
              <a:t>Người</a:t>
            </a:r>
            <a:r>
              <a:rPr lang="en-US" sz="4500" b="1" dirty="0"/>
              <a:t> dung </a:t>
            </a:r>
            <a:r>
              <a:rPr lang="en-US" sz="4500" b="1" dirty="0" err="1"/>
              <a:t>và</a:t>
            </a:r>
            <a:r>
              <a:rPr lang="en-US" sz="4500" b="1" dirty="0"/>
              <a:t> </a:t>
            </a:r>
            <a:r>
              <a:rPr lang="en-US" sz="4500" b="1" dirty="0" err="1"/>
              <a:t>Phân</a:t>
            </a:r>
            <a:r>
              <a:rPr lang="en-US" sz="4500" b="1" dirty="0"/>
              <a:t> </a:t>
            </a:r>
            <a:r>
              <a:rPr lang="en-US" sz="4500" b="1" dirty="0" err="1"/>
              <a:t>quyền</a:t>
            </a:r>
            <a:r>
              <a:rPr lang="en-US" sz="4500" b="1" dirty="0"/>
              <a:t> </a:t>
            </a:r>
            <a:r>
              <a:rPr lang="en-US" sz="4500" b="1" dirty="0" err="1"/>
              <a:t>hệ</a:t>
            </a:r>
            <a:r>
              <a:rPr lang="en-US" sz="4500" b="1" dirty="0"/>
              <a:t> </a:t>
            </a:r>
            <a:r>
              <a:rPr lang="en-US" sz="4500" b="1" dirty="0" err="1"/>
              <a:t>thống</a:t>
            </a:r>
            <a:endParaRPr lang="en-US" sz="4500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lphaLcPeriod"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500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500" b="1" dirty="0"/>
              <a:t>Chi </a:t>
            </a:r>
            <a:r>
              <a:rPr lang="en-US" sz="3500" b="1" dirty="0" err="1"/>
              <a:t>tiết</a:t>
            </a:r>
            <a:r>
              <a:rPr lang="en-US" sz="3500" b="1" dirty="0"/>
              <a:t> </a:t>
            </a:r>
            <a:r>
              <a:rPr lang="en-US" sz="3500" b="1" dirty="0" err="1"/>
              <a:t>các</a:t>
            </a:r>
            <a:r>
              <a:rPr lang="en-US" sz="3500" b="1" dirty="0"/>
              <a:t> </a:t>
            </a:r>
            <a:r>
              <a:rPr lang="en-US" sz="3500" b="1" dirty="0" err="1"/>
              <a:t>bảng</a:t>
            </a:r>
            <a:r>
              <a:rPr lang="en-US" sz="3500" b="1" dirty="0"/>
              <a:t>: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NHAN_VIEN(</a:t>
            </a:r>
            <a:r>
              <a:rPr lang="en-US" sz="3000" dirty="0" err="1"/>
              <a:t>MaNhanVien</a:t>
            </a:r>
            <a:r>
              <a:rPr lang="en-US" sz="3000" dirty="0"/>
              <a:t>, </a:t>
            </a:r>
            <a:r>
              <a:rPr lang="en-US" sz="3000" dirty="0" err="1"/>
              <a:t>TenNV</a:t>
            </a:r>
            <a:r>
              <a:rPr lang="en-US" sz="3000" dirty="0"/>
              <a:t>, </a:t>
            </a:r>
            <a:r>
              <a:rPr lang="en-US" sz="3000" dirty="0" err="1"/>
              <a:t>NgaySinh</a:t>
            </a:r>
            <a:r>
              <a:rPr lang="en-US" sz="3000" dirty="0"/>
              <a:t>, </a:t>
            </a:r>
            <a:r>
              <a:rPr lang="en-US" sz="3000" dirty="0" err="1"/>
              <a:t>DiaChi</a:t>
            </a:r>
            <a:r>
              <a:rPr lang="en-US" sz="3000" dirty="0"/>
              <a:t>, CMND, </a:t>
            </a:r>
            <a:r>
              <a:rPr lang="en-US" sz="3000" dirty="0" err="1"/>
              <a:t>NgayBatDau</a:t>
            </a:r>
            <a:r>
              <a:rPr lang="en-US" sz="3000" dirty="0"/>
              <a:t>, </a:t>
            </a:r>
            <a:r>
              <a:rPr lang="en-US" sz="3000" dirty="0" err="1"/>
              <a:t>NgayKetThuc</a:t>
            </a:r>
            <a:r>
              <a:rPr lang="en-US" sz="3000" dirty="0"/>
              <a:t>, </a:t>
            </a:r>
            <a:r>
              <a:rPr lang="en-US" sz="3000" dirty="0" err="1"/>
              <a:t>MaVaiTro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DOC_GIA(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HoTen</a:t>
            </a:r>
            <a:r>
              <a:rPr lang="en-US" sz="3000" dirty="0"/>
              <a:t>, 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NgaySinh</a:t>
            </a:r>
            <a:r>
              <a:rPr lang="en-US" sz="3000" dirty="0"/>
              <a:t>, </a:t>
            </a:r>
            <a:r>
              <a:rPr lang="en-US" sz="3000" dirty="0" err="1"/>
              <a:t>NgayLapThe</a:t>
            </a:r>
            <a:r>
              <a:rPr lang="en-US" sz="3000" dirty="0"/>
              <a:t>, </a:t>
            </a:r>
            <a:r>
              <a:rPr lang="en-US" sz="3000" dirty="0" err="1"/>
              <a:t>TongNo</a:t>
            </a:r>
            <a:r>
              <a:rPr lang="en-US" sz="3000" dirty="0"/>
              <a:t>, </a:t>
            </a:r>
            <a:r>
              <a:rPr lang="en-US" sz="3000" dirty="0" err="1"/>
              <a:t>NgayHetHan</a:t>
            </a:r>
            <a:r>
              <a:rPr lang="en-US" sz="3000" dirty="0"/>
              <a:t>, </a:t>
            </a:r>
            <a:r>
              <a:rPr lang="en-US" sz="3000" dirty="0" err="1"/>
              <a:t>SoSachDangMuon</a:t>
            </a:r>
            <a:r>
              <a:rPr lang="en-US" sz="3000" dirty="0"/>
              <a:t>, </a:t>
            </a:r>
            <a:r>
              <a:rPr lang="en-US" sz="3000" dirty="0" err="1"/>
              <a:t>TinhTrangTraTre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SACH(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TenSach</a:t>
            </a:r>
            <a:r>
              <a:rPr lang="en-US" sz="3000" dirty="0"/>
              <a:t>, 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NgayNhap</a:t>
            </a:r>
            <a:r>
              <a:rPr lang="en-US" sz="3000" dirty="0"/>
              <a:t>, </a:t>
            </a:r>
            <a:r>
              <a:rPr lang="en-US" sz="3000" dirty="0" err="1"/>
              <a:t>TacGia</a:t>
            </a:r>
            <a:r>
              <a:rPr lang="en-US" sz="3000" dirty="0"/>
              <a:t>, </a:t>
            </a:r>
            <a:r>
              <a:rPr lang="en-US" sz="3000" dirty="0" err="1"/>
              <a:t>NhaXB</a:t>
            </a:r>
            <a:r>
              <a:rPr lang="en-US" sz="3000" dirty="0"/>
              <a:t>, </a:t>
            </a:r>
            <a:r>
              <a:rPr lang="en-US" sz="3000" dirty="0" err="1"/>
              <a:t>NamXB</a:t>
            </a:r>
            <a:r>
              <a:rPr lang="en-US" sz="3000" dirty="0"/>
              <a:t>, </a:t>
            </a:r>
            <a:r>
              <a:rPr lang="en-US" sz="3000" dirty="0" err="1"/>
              <a:t>TinhTrangMuon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MUON_SACH(</a:t>
            </a:r>
            <a:r>
              <a:rPr lang="en-US" sz="3000" dirty="0" err="1"/>
              <a:t>MaNhanVien</a:t>
            </a:r>
            <a:r>
              <a:rPr lang="en-US" sz="3000" dirty="0"/>
              <a:t>, </a:t>
            </a:r>
            <a:r>
              <a:rPr lang="en-US" sz="3000" dirty="0" err="1"/>
              <a:t>MaDG</a:t>
            </a:r>
            <a:r>
              <a:rPr lang="en-US" sz="3000" dirty="0"/>
              <a:t>, 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NgayMuon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CHI_TIET_MUON(</a:t>
            </a:r>
            <a:r>
              <a:rPr lang="en-US" sz="3000" dirty="0" err="1"/>
              <a:t>MaMuon</a:t>
            </a:r>
            <a:r>
              <a:rPr lang="en-US" sz="3000" dirty="0"/>
              <a:t>, </a:t>
            </a:r>
            <a:r>
              <a:rPr lang="en-US" sz="3000" dirty="0" err="1"/>
              <a:t>MaSach</a:t>
            </a:r>
            <a:r>
              <a:rPr lang="en-US" sz="3000" dirty="0"/>
              <a:t>, </a:t>
            </a:r>
            <a:r>
              <a:rPr lang="en-US" sz="3000" dirty="0" err="1"/>
              <a:t>NgayTra</a:t>
            </a:r>
            <a:r>
              <a:rPr lang="en-US" sz="3000" dirty="0"/>
              <a:t>, </a:t>
            </a:r>
            <a:r>
              <a:rPr lang="en-US" sz="3000" dirty="0" err="1"/>
              <a:t>TienPhat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LOAI_DG(</a:t>
            </a:r>
            <a:r>
              <a:rPr lang="en-US" sz="3000" dirty="0" err="1"/>
              <a:t>MaLoaiDG</a:t>
            </a:r>
            <a:r>
              <a:rPr lang="en-US" sz="3000" dirty="0"/>
              <a:t>, </a:t>
            </a:r>
            <a:r>
              <a:rPr lang="en-US" sz="3000" dirty="0" err="1"/>
              <a:t>TenLoaiDG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THE_LOAI(</a:t>
            </a:r>
            <a:r>
              <a:rPr lang="en-US" sz="3000" dirty="0" err="1"/>
              <a:t>MaTheLoai</a:t>
            </a:r>
            <a:r>
              <a:rPr lang="en-US" sz="3000" dirty="0"/>
              <a:t>, </a:t>
            </a:r>
            <a:r>
              <a:rPr lang="en-US" sz="3000" dirty="0" err="1"/>
              <a:t>TenTheLoai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</a:t>
            </a:r>
          </a:p>
          <a:p>
            <a:pPr marL="40005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/>
              <a:t>THAM_SO(</a:t>
            </a:r>
            <a:r>
              <a:rPr lang="en-US" sz="3000" dirty="0" err="1"/>
              <a:t>MaThamSo</a:t>
            </a:r>
            <a:r>
              <a:rPr lang="en-US" sz="3000" dirty="0"/>
              <a:t>, </a:t>
            </a:r>
            <a:r>
              <a:rPr lang="en-US" sz="3000" dirty="0" err="1"/>
              <a:t>GiaTri</a:t>
            </a:r>
            <a:r>
              <a:rPr lang="en-US" sz="3000" dirty="0"/>
              <a:t>, </a:t>
            </a:r>
            <a:r>
              <a:rPr lang="en-US" sz="3000" dirty="0" err="1"/>
              <a:t>GhiChu</a:t>
            </a:r>
            <a:r>
              <a:rPr lang="en-US" sz="3000" dirty="0"/>
              <a:t>)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i="1" dirty="0" err="1">
                <a:sym typeface="Wingdings" panose="05000000000000000000" pitchFamily="2" charset="2"/>
              </a:rPr>
              <a:t>Nội</a:t>
            </a:r>
            <a:r>
              <a:rPr lang="en-US" sz="3000" i="1" dirty="0">
                <a:sym typeface="Wingdings" panose="05000000000000000000" pitchFamily="2" charset="2"/>
              </a:rPr>
              <a:t> dung </a:t>
            </a:r>
            <a:r>
              <a:rPr lang="en-US" sz="3000" i="1" dirty="0" err="1">
                <a:sym typeface="Wingdings" panose="05000000000000000000" pitchFamily="2" charset="2"/>
              </a:rPr>
              <a:t>bảng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tham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số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không</a:t>
            </a:r>
            <a:r>
              <a:rPr lang="en-US" sz="3000" i="1" dirty="0">
                <a:sym typeface="Wingdings" panose="05000000000000000000" pitchFamily="2" charset="2"/>
              </a:rPr>
              <a:t> </a:t>
            </a:r>
            <a:r>
              <a:rPr lang="en-US" sz="3000" i="1" dirty="0" err="1">
                <a:sym typeface="Wingdings" panose="05000000000000000000" pitchFamily="2" charset="2"/>
              </a:rPr>
              <a:t>đổi</a:t>
            </a:r>
            <a:endParaRPr lang="en-US" sz="3000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2247" y="2209800"/>
            <a:ext cx="6347980" cy="1995054"/>
            <a:chOff x="1078922" y="2286000"/>
            <a:chExt cx="6347980" cy="1995054"/>
          </a:xfrm>
        </p:grpSpPr>
        <p:sp>
          <p:nvSpPr>
            <p:cNvPr id="9" name="Rectangle 8"/>
            <p:cNvSpPr/>
            <p:nvPr/>
          </p:nvSpPr>
          <p:spPr>
            <a:xfrm>
              <a:off x="6162675" y="3823854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THAM_SO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8922" y="2286000"/>
              <a:ext cx="5900305" cy="1357746"/>
              <a:chOff x="1078922" y="2286000"/>
              <a:chExt cx="5900305" cy="13577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24200" y="2286000"/>
                <a:ext cx="15690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MUON_SACH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078923" y="2286000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DOC_GIA</a:t>
                </a:r>
              </a:p>
            </p:txBody>
          </p:sp>
          <p:cxnSp>
            <p:nvCxnSpPr>
              <p:cNvPr id="6" name="Straight Arrow Connector 5"/>
              <p:cNvCxnSpPr>
                <a:stCxn id="4" idx="1"/>
              </p:cNvCxnSpPr>
              <p:nvPr/>
            </p:nvCxnSpPr>
            <p:spPr>
              <a:xfrm flipH="1">
                <a:off x="2343150" y="2514600"/>
                <a:ext cx="7810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5715000" y="2286001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THE_LOAI</a:t>
                </a:r>
              </a:p>
            </p:txBody>
          </p:sp>
          <p:cxnSp>
            <p:nvCxnSpPr>
              <p:cNvPr id="8" name="Straight Arrow Connector 7"/>
              <p:cNvCxnSpPr>
                <a:stCxn id="16" idx="3"/>
                <a:endCxn id="11" idx="1"/>
              </p:cNvCxnSpPr>
              <p:nvPr/>
            </p:nvCxnSpPr>
            <p:spPr>
              <a:xfrm>
                <a:off x="4876800" y="3415146"/>
                <a:ext cx="8382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078922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LOAI_DG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00" y="3186546"/>
                <a:ext cx="1264227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SACH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rot="10800000" flipV="1">
                <a:off x="1711036" y="2743200"/>
                <a:ext cx="1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1" idx="0"/>
                <a:endCxn id="7" idx="2"/>
              </p:cNvCxnSpPr>
              <p:nvPr/>
            </p:nvCxnSpPr>
            <p:spPr>
              <a:xfrm flipV="1">
                <a:off x="6347114" y="2743201"/>
                <a:ext cx="0" cy="4433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971800" y="3186546"/>
                <a:ext cx="1905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CHI_TIET_MUON</a:t>
                </a:r>
              </a:p>
            </p:txBody>
          </p:sp>
          <p:cxnSp>
            <p:nvCxnSpPr>
              <p:cNvPr id="17" name="Straight Arrow Connector 16"/>
              <p:cNvCxnSpPr>
                <a:stCxn id="16" idx="0"/>
              </p:cNvCxnSpPr>
              <p:nvPr/>
            </p:nvCxnSpPr>
            <p:spPr>
              <a:xfrm flipV="1">
                <a:off x="3924300" y="2743200"/>
                <a:ext cx="0" cy="44334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C5DCA-5C79-4CC7-BE3C-9DA2A725FFA0}"/>
              </a:ext>
            </a:extLst>
          </p:cNvPr>
          <p:cNvSpPr/>
          <p:nvPr/>
        </p:nvSpPr>
        <p:spPr>
          <a:xfrm>
            <a:off x="1653517" y="3719946"/>
            <a:ext cx="165475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NHAN_VIEN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D978E5-145E-4F75-AD10-DAD80E2AB52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14600" y="2438400"/>
            <a:ext cx="542925" cy="1281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B6EF73-F223-40B9-8F33-29EC40E6011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85387" y="3959829"/>
            <a:ext cx="8382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8CEE9-26CE-4D43-B3DA-AAA7B19AFF76}"/>
              </a:ext>
            </a:extLst>
          </p:cNvPr>
          <p:cNvSpPr/>
          <p:nvPr/>
        </p:nvSpPr>
        <p:spPr>
          <a:xfrm>
            <a:off x="4123587" y="3731229"/>
            <a:ext cx="126422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VAI_TRO</a:t>
            </a:r>
          </a:p>
        </p:txBody>
      </p:sp>
    </p:spTree>
    <p:extLst>
      <p:ext uri="{BB962C8B-B14F-4D97-AF65-F5344CB8AC3E}">
        <p14:creationId xmlns:p14="http://schemas.microsoft.com/office/powerpoint/2010/main" val="36979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 VỀ THIẾT KẾ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: </a:t>
            </a:r>
          </a:p>
          <a:p>
            <a:pPr marL="400050" lvl="1" indent="0">
              <a:buNone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5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QUÁ TRÌNH THIẾT KẾ</a:t>
            </a:r>
            <a:br>
              <a:rPr lang="en-US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(7): HÓA ĐƠN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54540"/>
              </p:ext>
            </p:extLst>
          </p:nvPr>
        </p:nvGraphicFramePr>
        <p:xfrm>
          <a:off x="5486400" y="1549399"/>
          <a:ext cx="1905000" cy="226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HOADON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MaHD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NgayHD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MaKH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MaHH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TongTienHD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39363"/>
              </p:ext>
            </p:extLst>
          </p:nvPr>
        </p:nvGraphicFramePr>
        <p:xfrm>
          <a:off x="5486400" y="4463142"/>
          <a:ext cx="1905000" cy="193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CHITIET_HOADON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MaHD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MaHH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DonGia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SoLuong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ChietKhau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90617"/>
              </p:ext>
            </p:extLst>
          </p:nvPr>
        </p:nvGraphicFramePr>
        <p:xfrm>
          <a:off x="1295400" y="3243942"/>
          <a:ext cx="1676400" cy="193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HOADON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MaHD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NgayHD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MaKH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MaNV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4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TongTienHD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2203" y="1600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PHIẾU NHẬP, PHIẾU XUẤT, HÓA ĐƠN NHẬP, HÓA ĐƠN XUẤT, PHIẾU THU, PHIẾU CHI</a:t>
            </a:r>
          </a:p>
        </p:txBody>
      </p:sp>
      <p:sp>
        <p:nvSpPr>
          <p:cNvPr id="8" name="Down Arrow 7"/>
          <p:cNvSpPr/>
          <p:nvPr/>
        </p:nvSpPr>
        <p:spPr>
          <a:xfrm>
            <a:off x="6284768" y="3995304"/>
            <a:ext cx="190500" cy="271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>
            <a:off x="2971800" y="4310742"/>
            <a:ext cx="2514600" cy="112122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1800" y="40388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 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51241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THIẾT KẾ DỮ LIỆU VỚI TÍNH ĐÚNG ĐẮN</a:t>
            </a:r>
            <a:br>
              <a:rPr lang="en-US" dirty="0"/>
            </a:b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bước</a:t>
            </a:r>
            <a:r>
              <a:rPr lang="en-US" sz="2700" dirty="0"/>
              <a:t> </a:t>
            </a:r>
            <a:r>
              <a:rPr lang="en-US" sz="2700" dirty="0" err="1"/>
              <a:t>thực</a:t>
            </a:r>
            <a:r>
              <a:rPr lang="en-US" sz="2700" dirty="0"/>
              <a:t> </a:t>
            </a:r>
            <a:r>
              <a:rPr lang="en-US" sz="2700" dirty="0" err="1"/>
              <a:t>hiện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3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1)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2)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Bước</a:t>
            </a:r>
            <a:r>
              <a:rPr lang="en-US" dirty="0"/>
              <a:t> 3: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THIẾT KẾ DỮ LIỆU VỚI TÍNH ĐÚNG ĐẮN</a:t>
            </a:r>
            <a:br>
              <a:rPr lang="en-US" dirty="0"/>
            </a:br>
            <a:r>
              <a:rPr lang="en-US" sz="2700" dirty="0" err="1"/>
              <a:t>Ghi</a:t>
            </a:r>
            <a:r>
              <a:rPr lang="en-US" sz="2700" dirty="0"/>
              <a:t> </a:t>
            </a:r>
            <a:r>
              <a:rPr lang="en-US" sz="2700" dirty="0" err="1"/>
              <a:t>chú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trữ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xét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đắn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thứ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tự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từ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đơn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giản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đến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phức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tạp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).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bổ</a:t>
            </a:r>
            <a:r>
              <a:rPr lang="en-US" dirty="0">
                <a:sym typeface="Wingdings" panose="05000000000000000000" pitchFamily="2" charset="2"/>
              </a:rPr>
              <a:t> sung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logic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Khóa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dựa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trên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ngữ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nghĩa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,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endParaRPr lang="en-US" b="1" dirty="0"/>
          </a:p>
          <a:p>
            <a:pPr marL="91440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	</a:t>
            </a:r>
            <a:r>
              <a:rPr lang="en-US" i="1" dirty="0" err="1"/>
              <a:t>Tuổi</a:t>
            </a:r>
            <a:r>
              <a:rPr lang="en-US" i="1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thiểu</a:t>
            </a:r>
            <a:r>
              <a:rPr lang="en-US" i="1" dirty="0"/>
              <a:t>,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đa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	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phạt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trễ</a:t>
            </a:r>
            <a:r>
              <a:rPr lang="en-US" i="1" dirty="0"/>
              <a:t> </a:t>
            </a:r>
            <a:r>
              <a:rPr lang="en-US" i="1" dirty="0" err="1"/>
              <a:t>hạn</a:t>
            </a: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	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/>
              <a:t>nợ</a:t>
            </a:r>
            <a:r>
              <a:rPr lang="en-US" i="1" dirty="0"/>
              <a:t> </a:t>
            </a:r>
            <a:r>
              <a:rPr lang="en-US" i="1" dirty="0" err="1"/>
              <a:t>tối</a:t>
            </a:r>
            <a:r>
              <a:rPr lang="en-US" i="1" dirty="0"/>
              <a:t> </a:t>
            </a:r>
            <a:r>
              <a:rPr lang="en-US" i="1" dirty="0" err="1"/>
              <a:t>đa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bán</a:t>
            </a:r>
            <a:endParaRPr lang="en-US" i="1" dirty="0"/>
          </a:p>
          <a:p>
            <a:pPr lvl="1"/>
            <a:r>
              <a:rPr lang="en-US" b="1" dirty="0" err="1"/>
              <a:t>Miền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)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	</a:t>
            </a:r>
            <a:r>
              <a:rPr lang="en-US" i="1" dirty="0" err="1"/>
              <a:t>Thư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3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loại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i="1" dirty="0"/>
          </a:p>
          <a:p>
            <a:pPr marL="85725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Niên</a:t>
            </a:r>
            <a:r>
              <a:rPr lang="en-US" i="1" dirty="0"/>
              <a:t> </a:t>
            </a:r>
            <a:r>
              <a:rPr lang="en-US" i="1" dirty="0" err="1"/>
              <a:t>khóa</a:t>
            </a:r>
            <a:r>
              <a:rPr lang="en-US" i="1" dirty="0"/>
              <a:t>: </a:t>
            </a:r>
            <a:r>
              <a:rPr lang="en-US" i="1" dirty="0" err="1"/>
              <a:t>bao</a:t>
            </a:r>
            <a:r>
              <a:rPr lang="en-US" i="1" dirty="0"/>
              <a:t> </a:t>
            </a:r>
            <a:r>
              <a:rPr lang="en-US" i="1" dirty="0" err="1"/>
              <a:t>gồm</a:t>
            </a:r>
            <a:r>
              <a:rPr lang="en-US" i="1" dirty="0"/>
              <a:t> 2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endParaRPr lang="en-US" i="1" dirty="0"/>
          </a:p>
          <a:p>
            <a:pPr marL="857250" lvl="2" indent="0">
              <a:buNone/>
            </a:pPr>
            <a:r>
              <a:rPr lang="en-US" i="1" dirty="0"/>
              <a:t>		</a:t>
            </a:r>
            <a:r>
              <a:rPr lang="en-US" i="1" dirty="0" err="1"/>
              <a:t>Có</a:t>
            </a:r>
            <a:r>
              <a:rPr lang="en-US" i="1" dirty="0"/>
              <a:t> 3 </a:t>
            </a:r>
            <a:r>
              <a:rPr lang="en-US" i="1" dirty="0" err="1"/>
              <a:t>cột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1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6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hằng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bảng</a:t>
            </a:r>
            <a:r>
              <a:rPr lang="en-US" dirty="0"/>
              <a:t> THAM_SO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THAM_SO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857250" lvl="2" indent="0">
              <a:buNone/>
            </a:pPr>
            <a:r>
              <a:rPr lang="en-US" b="1" dirty="0"/>
              <a:t>THAM_SO(</a:t>
            </a:r>
            <a:r>
              <a:rPr lang="en-US" b="1" dirty="0" err="1"/>
              <a:t>MaTS</a:t>
            </a:r>
            <a:r>
              <a:rPr lang="en-US" b="1" dirty="0"/>
              <a:t>, </a:t>
            </a:r>
            <a:r>
              <a:rPr lang="en-US" b="1" dirty="0" err="1"/>
              <a:t>GiaTri</a:t>
            </a:r>
            <a:r>
              <a:rPr lang="en-US" b="1" dirty="0"/>
              <a:t>, </a:t>
            </a:r>
            <a:r>
              <a:rPr lang="en-US" b="1" dirty="0" err="1"/>
              <a:t>GhiChu</a:t>
            </a:r>
            <a:r>
              <a:rPr lang="en-US" b="1" dirty="0"/>
              <a:t>)</a:t>
            </a:r>
          </a:p>
          <a:p>
            <a:pPr marL="1200150" lvl="2" indent="-342900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)</a:t>
            </a:r>
          </a:p>
          <a:p>
            <a:pPr marL="1200150" lvl="2" indent="-342900"/>
            <a:r>
              <a:rPr lang="en-US" i="1" dirty="0" err="1"/>
              <a:t>Khuyết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08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2.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THAM_SO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/>
              <a:t>THAM_SO_SO(</a:t>
            </a:r>
            <a:r>
              <a:rPr lang="en-US" dirty="0" err="1"/>
              <a:t>MaTS</a:t>
            </a:r>
            <a:r>
              <a:rPr lang="en-US" dirty="0"/>
              <a:t>, </a:t>
            </a:r>
            <a:r>
              <a:rPr lang="en-US" dirty="0" err="1"/>
              <a:t>GiaTri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/>
              <a:t>THAM_SO_CHUOI(</a:t>
            </a:r>
            <a:r>
              <a:rPr lang="en-US" dirty="0" err="1"/>
              <a:t>MaTS</a:t>
            </a:r>
            <a:r>
              <a:rPr lang="en-US" dirty="0"/>
              <a:t>, </a:t>
            </a:r>
            <a:r>
              <a:rPr lang="en-US" dirty="0" err="1"/>
              <a:t>GiaTri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/>
              <a:t>THAM_SO_NGAY(</a:t>
            </a:r>
            <a:r>
              <a:rPr lang="en-US" dirty="0" err="1"/>
              <a:t>MaTS</a:t>
            </a:r>
            <a:r>
              <a:rPr lang="en-US" dirty="0"/>
              <a:t>, </a:t>
            </a:r>
            <a:r>
              <a:rPr lang="en-US" dirty="0" err="1"/>
              <a:t>GiaTri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</a:t>
            </a:r>
          </a:p>
          <a:p>
            <a:pPr marL="400050"/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:</a:t>
            </a:r>
          </a:p>
          <a:p>
            <a:pPr marL="800100" lvl="1" indent="-342900"/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hạn</a:t>
            </a:r>
            <a:r>
              <a:rPr lang="en-US" i="1" dirty="0"/>
              <a:t> </a:t>
            </a:r>
            <a:r>
              <a:rPr lang="en-US" i="1" dirty="0" err="1"/>
              <a:t>chế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khuyết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. </a:t>
            </a:r>
            <a:r>
              <a:rPr lang="en-US" i="1" dirty="0" err="1"/>
              <a:t>Tuy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,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đọc</a:t>
            </a:r>
            <a:r>
              <a:rPr lang="en-US" i="1" dirty="0"/>
              <a:t>/</a:t>
            </a:r>
            <a:r>
              <a:rPr lang="en-US" i="1" dirty="0" err="1"/>
              <a:t>ghi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phức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(</a:t>
            </a:r>
            <a:r>
              <a:rPr lang="en-US" i="1" dirty="0" err="1"/>
              <a:t>tùy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chọn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thích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3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3.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THAM_SO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dòng</a:t>
            </a:r>
            <a:endParaRPr lang="en-US" dirty="0"/>
          </a:p>
          <a:p>
            <a:pPr marL="5715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THAM_SO(Ten1, Ten2, Ten3, Ten4, Ten5)</a:t>
            </a:r>
          </a:p>
          <a:p>
            <a:pPr marL="400050"/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:</a:t>
            </a:r>
          </a:p>
          <a:p>
            <a:pPr marL="800100" lvl="1" indent="-342900"/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giải</a:t>
            </a:r>
            <a:r>
              <a:rPr lang="en-US" i="1" dirty="0"/>
              <a:t> </a:t>
            </a:r>
            <a:r>
              <a:rPr lang="en-US" i="1" dirty="0" err="1"/>
              <a:t>quyết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cả</a:t>
            </a:r>
            <a:r>
              <a:rPr lang="en-US" i="1" dirty="0"/>
              <a:t> 2 </a:t>
            </a:r>
            <a:r>
              <a:rPr lang="en-US" i="1" dirty="0" err="1"/>
              <a:t>khuyết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. </a:t>
            </a:r>
            <a:r>
              <a:rPr lang="en-US" i="1" dirty="0" err="1"/>
              <a:t>Tuy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,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phức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5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4.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(5)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miền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1314450" lvl="3" indent="0">
              <a:buNone/>
            </a:pPr>
            <a:r>
              <a:rPr lang="en-US" dirty="0" err="1"/>
              <a:t>Bảng</a:t>
            </a:r>
            <a:r>
              <a:rPr lang="en-US" dirty="0"/>
              <a:t> THE_LOAI(</a:t>
            </a:r>
            <a:r>
              <a:rPr lang="en-US" dirty="0" err="1"/>
              <a:t>MaTL</a:t>
            </a:r>
            <a:r>
              <a:rPr lang="en-US" dirty="0"/>
              <a:t>, </a:t>
            </a:r>
            <a:r>
              <a:rPr lang="en-US" dirty="0" err="1"/>
              <a:t>TenTL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PM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viện</a:t>
            </a:r>
            <a:endParaRPr lang="en-US" dirty="0"/>
          </a:p>
          <a:p>
            <a:pPr marL="1314450" lvl="3" indent="0">
              <a:buNone/>
            </a:pPr>
            <a:r>
              <a:rPr lang="en-US" dirty="0" err="1"/>
              <a:t>Bảng</a:t>
            </a:r>
            <a:r>
              <a:rPr lang="en-US" dirty="0"/>
              <a:t> HOC_KY(</a:t>
            </a:r>
            <a:r>
              <a:rPr lang="en-US" dirty="0" err="1"/>
              <a:t>MaHK</a:t>
            </a:r>
            <a:r>
              <a:rPr lang="en-US" dirty="0"/>
              <a:t>, </a:t>
            </a:r>
            <a:r>
              <a:rPr lang="en-US" dirty="0" err="1"/>
              <a:t>TenHK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 PM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học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endParaRPr lang="en-US" dirty="0"/>
          </a:p>
          <a:p>
            <a:pPr marL="800100" lvl="1" indent="-342900"/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:</a:t>
            </a:r>
          </a:p>
          <a:p>
            <a:pPr marL="1200150" lvl="2" indent="-342900"/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 </a:t>
            </a:r>
            <a:r>
              <a:rPr lang="en-US" i="1" dirty="0" err="1"/>
              <a:t>đồng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  <a:p>
            <a:pPr marL="1200150" lvl="2" indent="-342900"/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r>
              <a:rPr lang="en-US" i="1" dirty="0"/>
              <a:t> </a:t>
            </a:r>
            <a:r>
              <a:rPr lang="en-US" i="1" dirty="0" err="1"/>
              <a:t>khóa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đồng</a:t>
            </a:r>
            <a:r>
              <a:rPr lang="en-US" i="1" dirty="0"/>
              <a:t> </a:t>
            </a:r>
            <a:r>
              <a:rPr lang="en-US" i="1" dirty="0" err="1"/>
              <a:t>thời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</a:t>
            </a:r>
          </a:p>
          <a:p>
            <a:pPr marL="1200150" lvl="2" indent="-342900"/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thế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liên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</a:t>
            </a:r>
            <a:r>
              <a:rPr lang="en-US" i="1" dirty="0" err="1"/>
              <a:t>khóa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vừa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3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(6)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1200150" lvl="2" indent="-34290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THAM_SO (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)</a:t>
            </a:r>
          </a:p>
          <a:p>
            <a:pPr marL="1200150" lvl="2" indent="-34290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800100" lvl="1" indent="-342900"/>
            <a:r>
              <a:rPr lang="en-US" dirty="0" err="1"/>
              <a:t>Bước</a:t>
            </a:r>
            <a:r>
              <a:rPr lang="en-US" dirty="0"/>
              <a:t> 2: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3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(7)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Sau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TỔNG QUAN VỀ THIẾT KẾ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02599"/>
              </p:ext>
            </p:extLst>
          </p:nvPr>
        </p:nvGraphicFramePr>
        <p:xfrm>
          <a:off x="914400" y="1219200"/>
          <a:ext cx="77724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dạng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tập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dạng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CSDL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36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Thường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thích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đặc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thù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cờ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tướng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trò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chơi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 ….)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Đặc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điểm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chung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Chú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rất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chú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lại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thường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ngay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Rất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Chúng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ta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giới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hạn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bày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kỹ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thuật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việc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tổ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CSDL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quan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hệ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0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3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Thanh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5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err="1"/>
              <a:t>Xét</a:t>
            </a:r>
            <a:r>
              <a:rPr lang="en-US" sz="1800" b="1" dirty="0"/>
              <a:t> </a:t>
            </a:r>
            <a:r>
              <a:rPr lang="en-US" sz="1800" b="1" dirty="0" err="1"/>
              <a:t>yêu</a:t>
            </a:r>
            <a:r>
              <a:rPr lang="en-US" sz="1800" b="1" dirty="0"/>
              <a:t> </a:t>
            </a:r>
            <a:r>
              <a:rPr lang="en-US" sz="1800" b="1" dirty="0" err="1"/>
              <a:t>cầu</a:t>
            </a:r>
            <a:r>
              <a:rPr lang="en-US" sz="1800" b="1" dirty="0"/>
              <a:t> 1:</a:t>
            </a:r>
          </a:p>
          <a:p>
            <a:pPr marL="400050" lvl="1" indent="0">
              <a:buNone/>
            </a:pPr>
            <a:r>
              <a:rPr lang="en-US" sz="1600" dirty="0" err="1"/>
              <a:t>Bổ</a:t>
            </a:r>
            <a:r>
              <a:rPr lang="en-US" sz="1600" dirty="0"/>
              <a:t> sung </a:t>
            </a:r>
            <a:r>
              <a:rPr lang="en-US" sz="1600" dirty="0" err="1"/>
              <a:t>bảng</a:t>
            </a:r>
            <a:r>
              <a:rPr lang="en-US" sz="1600" dirty="0"/>
              <a:t> THAM_SO(</a:t>
            </a:r>
            <a:r>
              <a:rPr lang="en-US" sz="1600" dirty="0" err="1"/>
              <a:t>MaTS</a:t>
            </a:r>
            <a:r>
              <a:rPr lang="en-US" sz="1600" dirty="0"/>
              <a:t>, </a:t>
            </a:r>
            <a:r>
              <a:rPr lang="en-US" sz="1600" dirty="0" err="1"/>
              <a:t>GiaTri</a:t>
            </a:r>
            <a:r>
              <a:rPr lang="en-US" sz="1600" dirty="0"/>
              <a:t>, </a:t>
            </a:r>
            <a:r>
              <a:rPr lang="en-US" sz="1600" dirty="0" err="1"/>
              <a:t>GhiChu</a:t>
            </a:r>
            <a:r>
              <a:rPr lang="en-US" sz="1600" dirty="0"/>
              <a:t>)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 err="1"/>
              <a:t>Xét</a:t>
            </a:r>
            <a:r>
              <a:rPr lang="en-US" sz="1800" b="1" dirty="0"/>
              <a:t> </a:t>
            </a:r>
            <a:r>
              <a:rPr lang="en-US" sz="1800" b="1" dirty="0" err="1"/>
              <a:t>yêu</a:t>
            </a:r>
            <a:r>
              <a:rPr lang="en-US" sz="1800" b="1" dirty="0"/>
              <a:t> </a:t>
            </a:r>
            <a:r>
              <a:rPr lang="en-US" sz="1800" b="1" dirty="0" err="1"/>
              <a:t>cầu</a:t>
            </a:r>
            <a:r>
              <a:rPr lang="en-US" sz="1800" b="1" dirty="0"/>
              <a:t> 1, 2:</a:t>
            </a:r>
          </a:p>
          <a:p>
            <a:pPr marL="400050" lvl="1" indent="0">
              <a:buNone/>
            </a:pP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bảng</a:t>
            </a:r>
            <a:r>
              <a:rPr lang="en-US" sz="1600" dirty="0"/>
              <a:t> THAM_SO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44068"/>
              </p:ext>
            </p:extLst>
          </p:nvPr>
        </p:nvGraphicFramePr>
        <p:xfrm>
          <a:off x="1371600" y="2209800"/>
          <a:ext cx="670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GiaTri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GhiChu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thiểu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Nợ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05801"/>
              </p:ext>
            </p:extLst>
          </p:nvPr>
        </p:nvGraphicFramePr>
        <p:xfrm>
          <a:off x="1371600" y="46482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GiaTri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GhiChu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thiểu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Nợ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4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err="1"/>
              <a:t>Xét</a:t>
            </a:r>
            <a:r>
              <a:rPr lang="en-US" sz="1800" b="1" dirty="0"/>
              <a:t> </a:t>
            </a:r>
            <a:r>
              <a:rPr lang="en-US" sz="1800" b="1" dirty="0" err="1"/>
              <a:t>yêu</a:t>
            </a:r>
            <a:r>
              <a:rPr lang="en-US" sz="1800" b="1" dirty="0"/>
              <a:t> </a:t>
            </a:r>
            <a:r>
              <a:rPr lang="en-US" sz="1800" b="1" dirty="0" err="1"/>
              <a:t>cầu</a:t>
            </a:r>
            <a:r>
              <a:rPr lang="en-US" sz="1800" b="1" dirty="0"/>
              <a:t> 1, 3:</a:t>
            </a:r>
          </a:p>
          <a:p>
            <a:pPr marL="400050" lvl="1" indent="0">
              <a:buNone/>
            </a:pPr>
            <a:r>
              <a:rPr lang="en-US" sz="1600" dirty="0" err="1"/>
              <a:t>Nội</a:t>
            </a:r>
            <a:r>
              <a:rPr lang="en-US" sz="1600" dirty="0"/>
              <a:t> dung </a:t>
            </a:r>
            <a:r>
              <a:rPr lang="en-US" sz="1600" dirty="0" err="1"/>
              <a:t>bảng</a:t>
            </a:r>
            <a:r>
              <a:rPr lang="en-US" sz="1600" dirty="0"/>
              <a:t> THAM_SO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 err="1"/>
              <a:t>Bổ</a:t>
            </a:r>
            <a:r>
              <a:rPr lang="en-US" sz="1600" dirty="0"/>
              <a:t> sung </a:t>
            </a:r>
            <a:r>
              <a:rPr lang="en-US" sz="1600" dirty="0" err="1"/>
              <a:t>bảng</a:t>
            </a:r>
            <a:r>
              <a:rPr lang="en-US" sz="1600" dirty="0"/>
              <a:t>:</a:t>
            </a:r>
          </a:p>
          <a:p>
            <a:pPr marL="800100" lvl="2" indent="0">
              <a:buNone/>
            </a:pPr>
            <a:r>
              <a:rPr lang="en-US" sz="1400" dirty="0"/>
              <a:t>LY_DO_TL(</a:t>
            </a:r>
            <a:r>
              <a:rPr lang="en-US" sz="1400" dirty="0" err="1"/>
              <a:t>MaLD</a:t>
            </a:r>
            <a:r>
              <a:rPr lang="en-US" sz="1400" dirty="0"/>
              <a:t>, Ten, </a:t>
            </a:r>
            <a:r>
              <a:rPr lang="en-US" sz="1400" dirty="0" err="1"/>
              <a:t>GhiChu</a:t>
            </a:r>
            <a:r>
              <a:rPr lang="en-US" sz="1400" dirty="0"/>
              <a:t>)</a:t>
            </a:r>
          </a:p>
          <a:p>
            <a:pPr marL="400050" lvl="1" indent="0">
              <a:buNone/>
            </a:pPr>
            <a:r>
              <a:rPr lang="en-US" sz="1600" dirty="0" err="1"/>
              <a:t>Bảng</a:t>
            </a:r>
            <a:r>
              <a:rPr lang="en-US" sz="1600" dirty="0"/>
              <a:t> THANH_LY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  <a:p>
            <a:pPr marL="800100" lvl="2" indent="0">
              <a:buNone/>
            </a:pPr>
            <a:r>
              <a:rPr lang="en-US" sz="1400" dirty="0"/>
              <a:t>THANH_LY(</a:t>
            </a:r>
            <a:r>
              <a:rPr lang="en-US" sz="1400" dirty="0" err="1"/>
              <a:t>MaSach</a:t>
            </a:r>
            <a:r>
              <a:rPr lang="en-US" sz="1400" dirty="0"/>
              <a:t>, </a:t>
            </a:r>
            <a:r>
              <a:rPr lang="en-US" sz="1400" dirty="0" err="1"/>
              <a:t>NgayTL</a:t>
            </a:r>
            <a:r>
              <a:rPr lang="en-US" sz="1400" dirty="0"/>
              <a:t>, </a:t>
            </a:r>
            <a:r>
              <a:rPr lang="en-US" sz="1400" dirty="0" err="1"/>
              <a:t>MaLD</a:t>
            </a:r>
            <a:r>
              <a:rPr lang="en-US" sz="1400" dirty="0"/>
              <a:t>, </a:t>
            </a:r>
            <a:r>
              <a:rPr lang="en-US" sz="1400" dirty="0" err="1"/>
              <a:t>SoLuong</a:t>
            </a:r>
            <a:r>
              <a:rPr lang="en-US" sz="14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5696"/>
              </p:ext>
            </p:extLst>
          </p:nvPr>
        </p:nvGraphicFramePr>
        <p:xfrm>
          <a:off x="1371600" y="21336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GiaTri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GhiChu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thiểu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Nợ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tồn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86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752600"/>
            <a:ext cx="7786255" cy="4010892"/>
            <a:chOff x="748145" y="2008908"/>
            <a:chExt cx="7786255" cy="4010892"/>
          </a:xfrm>
        </p:grpSpPr>
        <p:sp>
          <p:nvSpPr>
            <p:cNvPr id="6" name="Rectangle 5"/>
            <p:cNvSpPr/>
            <p:nvPr/>
          </p:nvSpPr>
          <p:spPr>
            <a:xfrm>
              <a:off x="2639290" y="20089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TON_KHO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9290" y="28852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SACH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75118" y="28852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NHAP_SACH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48945" y="20089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LY_DO_TL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75118" y="20089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THANH_LY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8145" y="2885208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THE_LOAI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9290" y="3789217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CHITIET_HD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75118" y="3789217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HOA_DON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9290" y="4703617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PHIEU_THU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67745" y="4703617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KHACH_HANG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39290" y="5562600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THAM_SO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5118" y="5541817"/>
              <a:ext cx="1385455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CONG_NO</a:t>
              </a:r>
            </a:p>
          </p:txBody>
        </p:sp>
        <p:cxnSp>
          <p:nvCxnSpPr>
            <p:cNvPr id="21" name="Straight Arrow Connector 20"/>
            <p:cNvCxnSpPr>
              <a:stCxn id="6" idx="2"/>
              <a:endCxn id="7" idx="0"/>
            </p:cNvCxnSpPr>
            <p:nvPr/>
          </p:nvCxnSpPr>
          <p:spPr>
            <a:xfrm>
              <a:off x="3332018" y="2466108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1"/>
              <a:endCxn id="11" idx="3"/>
            </p:cNvCxnSpPr>
            <p:nvPr/>
          </p:nvCxnSpPr>
          <p:spPr>
            <a:xfrm flipH="1">
              <a:off x="2133600" y="3113808"/>
              <a:ext cx="5056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15" idx="1"/>
            </p:cNvCxnSpPr>
            <p:nvPr/>
          </p:nvCxnSpPr>
          <p:spPr>
            <a:xfrm>
              <a:off x="4024745" y="4017817"/>
              <a:ext cx="12503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3332017" y="3366654"/>
              <a:ext cx="0" cy="4294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3"/>
              <a:endCxn id="17" idx="1"/>
            </p:cNvCxnSpPr>
            <p:nvPr/>
          </p:nvCxnSpPr>
          <p:spPr>
            <a:xfrm>
              <a:off x="4024745" y="4932217"/>
              <a:ext cx="1143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0"/>
              <a:endCxn id="17" idx="2"/>
            </p:cNvCxnSpPr>
            <p:nvPr/>
          </p:nvCxnSpPr>
          <p:spPr>
            <a:xfrm flipH="1" flipV="1">
              <a:off x="5967845" y="5160817"/>
              <a:ext cx="1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2"/>
              <a:endCxn id="17" idx="0"/>
            </p:cNvCxnSpPr>
            <p:nvPr/>
          </p:nvCxnSpPr>
          <p:spPr>
            <a:xfrm flipH="1">
              <a:off x="5967845" y="4246417"/>
              <a:ext cx="1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1"/>
              <a:endCxn id="7" idx="3"/>
            </p:cNvCxnSpPr>
            <p:nvPr/>
          </p:nvCxnSpPr>
          <p:spPr>
            <a:xfrm flipH="1">
              <a:off x="4024745" y="3113808"/>
              <a:ext cx="12503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0" idx="3"/>
              <a:endCxn id="9" idx="1"/>
            </p:cNvCxnSpPr>
            <p:nvPr/>
          </p:nvCxnSpPr>
          <p:spPr>
            <a:xfrm>
              <a:off x="6660573" y="2237508"/>
              <a:ext cx="48837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0" idx="1"/>
            </p:cNvCxnSpPr>
            <p:nvPr/>
          </p:nvCxnSpPr>
          <p:spPr>
            <a:xfrm flipV="1">
              <a:off x="4024745" y="2237508"/>
              <a:ext cx="1250373" cy="6580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0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(1)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)</a:t>
            </a:r>
          </a:p>
          <a:p>
            <a:pPr marL="85725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	</a:t>
            </a:r>
            <a:r>
              <a:rPr lang="en-US" dirty="0" err="1"/>
              <a:t>S</a:t>
            </a:r>
            <a:r>
              <a:rPr lang="en-US" i="1" dirty="0" err="1"/>
              <a:t>ố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đang</a:t>
            </a:r>
            <a:r>
              <a:rPr lang="en-US" i="1" dirty="0"/>
              <a:t> </a:t>
            </a:r>
            <a:r>
              <a:rPr lang="en-US" i="1" dirty="0" err="1"/>
              <a:t>mượn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endParaRPr lang="en-US" i="1" dirty="0"/>
          </a:p>
          <a:p>
            <a:pPr marL="85725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/>
              <a:t>		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nợ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endParaRPr lang="en-US" i="1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	</a:t>
            </a:r>
            <a:r>
              <a:rPr lang="en-US" i="1" dirty="0" err="1"/>
              <a:t>Độc</a:t>
            </a:r>
            <a:r>
              <a:rPr lang="en-US" i="1" dirty="0"/>
              <a:t> </a:t>
            </a:r>
            <a:r>
              <a:rPr lang="en-US" i="1" dirty="0" err="1"/>
              <a:t>giả</a:t>
            </a:r>
            <a:r>
              <a:rPr lang="en-US" i="1" dirty="0"/>
              <a:t> </a:t>
            </a:r>
            <a:r>
              <a:rPr lang="en-US" i="1" dirty="0" err="1"/>
              <a:t>mượn</a:t>
            </a:r>
            <a:r>
              <a:rPr lang="en-US" i="1" dirty="0"/>
              <a:t> </a:t>
            </a:r>
            <a:r>
              <a:rPr lang="en-US" i="1" dirty="0" err="1"/>
              <a:t>thêm</a:t>
            </a:r>
            <a:r>
              <a:rPr lang="en-US" i="1" dirty="0"/>
              <a:t> hay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i="1" dirty="0"/>
          </a:p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/>
              <a:t>	</a:t>
            </a:r>
            <a:r>
              <a:rPr lang="en-US" i="1" dirty="0" err="1"/>
              <a:t>Khách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tiền</a:t>
            </a:r>
            <a:r>
              <a:rPr lang="en-US" i="1" dirty="0"/>
              <a:t> hay </a:t>
            </a:r>
            <a:r>
              <a:rPr lang="en-US" i="1" dirty="0" err="1"/>
              <a:t>mua</a:t>
            </a:r>
            <a:r>
              <a:rPr lang="en-US" i="1" dirty="0"/>
              <a:t> </a:t>
            </a:r>
            <a:r>
              <a:rPr lang="en-US" i="1" dirty="0" err="1"/>
              <a:t>thêm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1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(2)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Bước</a:t>
            </a:r>
            <a:r>
              <a:rPr lang="en-US" sz="2800" dirty="0"/>
              <a:t> 1: </a:t>
            </a:r>
            <a:r>
              <a:rPr lang="en-US" sz="2800" dirty="0" err="1"/>
              <a:t>chọn</a:t>
            </a:r>
            <a:r>
              <a:rPr lang="en-US" sz="2800" dirty="0"/>
              <a:t> 1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sung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(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Bước</a:t>
            </a:r>
            <a:r>
              <a:rPr lang="en-US" sz="2800" dirty="0"/>
              <a:t> 2: quay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1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6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(3)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Lưu</a:t>
            </a:r>
            <a:r>
              <a:rPr lang="en-US" sz="3200" dirty="0"/>
              <a:t> ý: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Sau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gốc</a:t>
            </a:r>
            <a:endParaRPr lang="en-US" sz="24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gốc</a:t>
            </a:r>
            <a:r>
              <a:rPr lang="en-US" sz="2400" dirty="0"/>
              <a:t> (chi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6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(4)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12151"/>
              </p:ext>
            </p:extLst>
          </p:nvPr>
        </p:nvGraphicFramePr>
        <p:xfrm>
          <a:off x="914400" y="1546860"/>
          <a:ext cx="7772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TT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gốc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SoSachDangMuon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DOC_GIA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MUON, CT_MUON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mượn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TinhTrangTraTre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DOC_GIA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MUON, CT_MUON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Khởi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TinhTrangSach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SACH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CT_MUON</a:t>
                      </a: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mượn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Nhận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sách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7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32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(5)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(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8320"/>
              </p:ext>
            </p:extLst>
          </p:nvPr>
        </p:nvGraphicFramePr>
        <p:xfrm>
          <a:off x="990600" y="2286000"/>
          <a:ext cx="7467600" cy="357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29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thuộc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Bảng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gốc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cập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nhật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TongNo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KHACH_HANG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HOA_DON, CHITIET_HD,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PHIEU_THU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hóa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đơn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phiếu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thu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tiền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LuongTon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HOA_DON, CHITIET_HD, NHAP_SACH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Khởi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động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59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KẾT QUẢ THIẾT KẾ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?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7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(1)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CSDL.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…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CSDL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giờ</a:t>
            </a:r>
            <a:r>
              <a:rPr lang="en-US" dirty="0"/>
              <a:t>, …).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.</a:t>
            </a:r>
          </a:p>
          <a:p>
            <a:pPr marL="137160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dirty="0"/>
              <a:t>	</a:t>
            </a:r>
            <a:r>
              <a:rPr lang="en-US" dirty="0" err="1"/>
              <a:t>Bảng</a:t>
            </a:r>
            <a:r>
              <a:rPr lang="en-US" dirty="0"/>
              <a:t> NHAP_SACH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</a:t>
            </a:r>
          </a:p>
          <a:p>
            <a:pPr marL="137160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: </a:t>
            </a:r>
            <a:r>
              <a:rPr lang="en-US" dirty="0"/>
              <a:t>	</a:t>
            </a:r>
            <a:r>
              <a:rPr lang="en-US" dirty="0" err="1"/>
              <a:t>Bảng</a:t>
            </a:r>
            <a:r>
              <a:rPr lang="en-US" dirty="0"/>
              <a:t> MUON_SACH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37160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HOA_DON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(2)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5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(3)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.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tin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VD: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TacGia</a:t>
            </a:r>
            <a:r>
              <a:rPr lang="en-US" dirty="0"/>
              <a:t>, </a:t>
            </a:r>
            <a:r>
              <a:rPr lang="en-US" dirty="0" err="1"/>
              <a:t>NhaXB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SACH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TAC_GIA, NHA_XB)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SACH (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TacGia</a:t>
            </a:r>
            <a:r>
              <a:rPr lang="en-US" dirty="0"/>
              <a:t> = </a:t>
            </a:r>
            <a:r>
              <a:rPr lang="en-US" dirty="0" err="1"/>
              <a:t>MaTG</a:t>
            </a:r>
            <a:r>
              <a:rPr lang="en-US" dirty="0"/>
              <a:t>, </a:t>
            </a:r>
            <a:r>
              <a:rPr lang="en-US" dirty="0" err="1"/>
              <a:t>NhaXB</a:t>
            </a:r>
            <a:r>
              <a:rPr lang="en-US" dirty="0"/>
              <a:t> = </a:t>
            </a:r>
            <a:r>
              <a:rPr lang="en-US" dirty="0" err="1"/>
              <a:t>MaNXB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6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(4)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err="1"/>
              <a:t>Bước</a:t>
            </a:r>
            <a:r>
              <a:rPr lang="en-US" sz="3500" dirty="0"/>
              <a:t> 3: </a:t>
            </a:r>
            <a:r>
              <a:rPr lang="en-US" sz="3500" dirty="0" err="1"/>
              <a:t>Tối</a:t>
            </a:r>
            <a:r>
              <a:rPr lang="en-US" sz="3500" dirty="0"/>
              <a:t> </a:t>
            </a:r>
            <a:r>
              <a:rPr lang="en-US" sz="3500" dirty="0" err="1"/>
              <a:t>ưu</a:t>
            </a:r>
            <a:r>
              <a:rPr lang="en-US" sz="3500" dirty="0"/>
              <a:t> </a:t>
            </a:r>
            <a:r>
              <a:rPr lang="en-US" sz="3500" dirty="0" err="1"/>
              <a:t>hóa</a:t>
            </a:r>
            <a:r>
              <a:rPr lang="en-US" sz="3500" dirty="0"/>
              <a:t> </a:t>
            </a:r>
            <a:r>
              <a:rPr lang="en-US" sz="3500" dirty="0" err="1"/>
              <a:t>việc</a:t>
            </a:r>
            <a:r>
              <a:rPr lang="en-US" sz="3500" dirty="0"/>
              <a:t> </a:t>
            </a:r>
            <a:r>
              <a:rPr lang="en-US" sz="3500" dirty="0" err="1"/>
              <a:t>lưu</a:t>
            </a:r>
            <a:r>
              <a:rPr lang="en-US" sz="3500" dirty="0"/>
              <a:t> </a:t>
            </a:r>
            <a:r>
              <a:rPr lang="en-US" sz="3500" dirty="0" err="1"/>
              <a:t>trữ</a:t>
            </a:r>
            <a:r>
              <a:rPr lang="en-US" sz="3500" dirty="0"/>
              <a:t> </a:t>
            </a:r>
            <a:r>
              <a:rPr lang="en-US" sz="3500" dirty="0" err="1"/>
              <a:t>các</a:t>
            </a:r>
            <a:r>
              <a:rPr lang="en-US" sz="3500" dirty="0"/>
              <a:t> </a:t>
            </a:r>
            <a:r>
              <a:rPr lang="en-US" sz="3500" dirty="0" err="1"/>
              <a:t>bảng</a:t>
            </a:r>
            <a:r>
              <a:rPr lang="en-US" sz="3500" dirty="0"/>
              <a:t> </a:t>
            </a:r>
            <a:r>
              <a:rPr lang="en-US" sz="3500" dirty="0" err="1"/>
              <a:t>mà</a:t>
            </a:r>
            <a:r>
              <a:rPr lang="en-US" sz="3500" dirty="0"/>
              <a:t> </a:t>
            </a:r>
            <a:r>
              <a:rPr lang="en-US" sz="3500" dirty="0" err="1"/>
              <a:t>khóa</a:t>
            </a:r>
            <a:r>
              <a:rPr lang="en-US" sz="3500" dirty="0"/>
              <a:t> </a:t>
            </a:r>
            <a:r>
              <a:rPr lang="en-US" sz="3500" dirty="0" err="1"/>
              <a:t>của</a:t>
            </a:r>
            <a:r>
              <a:rPr lang="en-US" sz="3500" dirty="0"/>
              <a:t> </a:t>
            </a:r>
            <a:r>
              <a:rPr lang="en-US" sz="3500" dirty="0" err="1"/>
              <a:t>bảng</a:t>
            </a:r>
            <a:r>
              <a:rPr lang="en-US" sz="3500" dirty="0"/>
              <a:t> </a:t>
            </a:r>
            <a:r>
              <a:rPr lang="en-US" sz="3500" dirty="0" err="1"/>
              <a:t>gồm</a:t>
            </a:r>
            <a:r>
              <a:rPr lang="en-US" sz="3500" dirty="0"/>
              <a:t> </a:t>
            </a:r>
            <a:r>
              <a:rPr lang="en-US" sz="3500" dirty="0" err="1"/>
              <a:t>nhiều</a:t>
            </a:r>
            <a:r>
              <a:rPr lang="en-US" sz="3500" dirty="0"/>
              <a:t> </a:t>
            </a:r>
            <a:r>
              <a:rPr lang="en-US" sz="3500" dirty="0" err="1"/>
              <a:t>thuộc</a:t>
            </a:r>
            <a:r>
              <a:rPr lang="en-US" sz="3500" dirty="0"/>
              <a:t> </a:t>
            </a:r>
            <a:r>
              <a:rPr lang="en-US" sz="3500" dirty="0" err="1"/>
              <a:t>tính</a:t>
            </a:r>
            <a:endParaRPr lang="en-US" sz="35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rã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đang</a:t>
            </a:r>
            <a:r>
              <a:rPr lang="en-US" sz="3000" dirty="0"/>
              <a:t> </a:t>
            </a:r>
            <a:r>
              <a:rPr lang="en-US" sz="3000" dirty="0" err="1"/>
              <a:t>xét</a:t>
            </a:r>
            <a:r>
              <a:rPr lang="en-US" sz="3000" dirty="0"/>
              <a:t> A </a:t>
            </a:r>
            <a:r>
              <a:rPr lang="en-US" sz="3000" dirty="0" err="1"/>
              <a:t>thành</a:t>
            </a:r>
            <a:r>
              <a:rPr lang="en-US" sz="3000" dirty="0"/>
              <a:t> 2 </a:t>
            </a:r>
            <a:r>
              <a:rPr lang="en-US" sz="3000" dirty="0" err="1"/>
              <a:t>bảng</a:t>
            </a:r>
            <a:r>
              <a:rPr lang="en-US" sz="3000" dirty="0"/>
              <a:t> B </a:t>
            </a:r>
            <a:r>
              <a:rPr lang="en-US" sz="3000" dirty="0" err="1"/>
              <a:t>và</a:t>
            </a:r>
            <a:r>
              <a:rPr lang="en-US" sz="3000" dirty="0"/>
              <a:t> C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B: </a:t>
            </a:r>
            <a:r>
              <a:rPr lang="en-US" sz="2600" dirty="0" err="1"/>
              <a:t>chứa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mà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lặp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lần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1 </a:t>
            </a:r>
            <a:r>
              <a:rPr lang="en-US" sz="2600" dirty="0" err="1"/>
              <a:t>lần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việc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. B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khóa</a:t>
            </a:r>
            <a:r>
              <a:rPr lang="en-US" sz="2600" dirty="0"/>
              <a:t> </a:t>
            </a:r>
            <a:r>
              <a:rPr lang="en-US" sz="2600" dirty="0" err="1"/>
              <a:t>riêng</a:t>
            </a:r>
            <a:r>
              <a:rPr lang="en-US" sz="2600" dirty="0"/>
              <a:t> (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C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chiếu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C: </a:t>
            </a:r>
            <a:r>
              <a:rPr lang="en-US" sz="2600" dirty="0" err="1"/>
              <a:t>chứa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khóa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7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: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MUON_SACH(</a:t>
            </a:r>
            <a:r>
              <a:rPr lang="en-US" sz="3600" dirty="0" err="1"/>
              <a:t>MaDG</a:t>
            </a:r>
            <a:r>
              <a:rPr lang="en-US" sz="3600" dirty="0"/>
              <a:t>, </a:t>
            </a:r>
            <a:r>
              <a:rPr lang="en-US" sz="3600" dirty="0" err="1"/>
              <a:t>MaSach</a:t>
            </a:r>
            <a:r>
              <a:rPr lang="en-US" sz="3600" dirty="0"/>
              <a:t>, </a:t>
            </a:r>
            <a:r>
              <a:rPr lang="en-US" sz="3600" dirty="0" err="1"/>
              <a:t>NgayMuon</a:t>
            </a:r>
            <a:r>
              <a:rPr lang="en-US" sz="3600" dirty="0"/>
              <a:t>, </a:t>
            </a:r>
            <a:r>
              <a:rPr lang="en-US" sz="3600" dirty="0" err="1"/>
              <a:t>NgayTra</a:t>
            </a:r>
            <a:r>
              <a:rPr lang="en-US" sz="3600" dirty="0"/>
              <a:t>)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rã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MUON(</a:t>
            </a:r>
            <a:r>
              <a:rPr lang="en-US" sz="2400" dirty="0" err="1"/>
              <a:t>MMuon</a:t>
            </a:r>
            <a:r>
              <a:rPr lang="en-US" sz="2400" dirty="0"/>
              <a:t>, </a:t>
            </a:r>
            <a:r>
              <a:rPr lang="en-US" sz="2400" dirty="0" err="1"/>
              <a:t>MaDG</a:t>
            </a:r>
            <a:r>
              <a:rPr lang="en-US" sz="2400" dirty="0"/>
              <a:t>, </a:t>
            </a:r>
            <a:r>
              <a:rPr lang="en-US" sz="2400" dirty="0" err="1"/>
              <a:t>NgayMuon</a:t>
            </a:r>
            <a:r>
              <a:rPr lang="en-US" sz="2400" dirty="0"/>
              <a:t>)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CT_MUON(</a:t>
            </a:r>
            <a:r>
              <a:rPr lang="en-US" sz="2400" dirty="0" err="1"/>
              <a:t>Mmuon</a:t>
            </a:r>
            <a:r>
              <a:rPr lang="en-US" sz="2400" dirty="0"/>
              <a:t>, </a:t>
            </a:r>
            <a:r>
              <a:rPr lang="en-US" sz="2400" dirty="0" err="1"/>
              <a:t>MaSach</a:t>
            </a:r>
            <a:r>
              <a:rPr lang="en-US" sz="2400" dirty="0"/>
              <a:t>, </a:t>
            </a:r>
            <a:r>
              <a:rPr lang="en-US" sz="2400" dirty="0" err="1"/>
              <a:t>NgayTra</a:t>
            </a:r>
            <a:r>
              <a:rPr lang="en-US" sz="2400" dirty="0"/>
              <a:t>)</a:t>
            </a:r>
          </a:p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mượn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MaDG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NgayMuon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nhau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mượn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4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: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bảng</a:t>
            </a:r>
            <a:r>
              <a:rPr lang="en-US" dirty="0"/>
              <a:t> MUON_SACH (1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36844"/>
              </p:ext>
            </p:extLst>
          </p:nvPr>
        </p:nvGraphicFramePr>
        <p:xfrm>
          <a:off x="1066800" y="2438400"/>
          <a:ext cx="731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MaDG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NgayMuon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NgayTra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226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: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bảng</a:t>
            </a:r>
            <a:r>
              <a:rPr lang="en-US" dirty="0"/>
              <a:t> MUON(1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)</a:t>
            </a:r>
          </a:p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600" dirty="0"/>
          </a:p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600" dirty="0"/>
          </a:p>
          <a:p>
            <a:pPr marL="571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bảng</a:t>
            </a:r>
            <a:r>
              <a:rPr lang="en-US" dirty="0"/>
              <a:t> CT_MUON(1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60954"/>
              </p:ext>
            </p:extLst>
          </p:nvPr>
        </p:nvGraphicFramePr>
        <p:xfrm>
          <a:off x="1905000" y="3886200"/>
          <a:ext cx="539115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MaMuon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MaSach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NgayTra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Muon1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Muon1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Muon1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Muon1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65220"/>
              </p:ext>
            </p:extLst>
          </p:nvPr>
        </p:nvGraphicFramePr>
        <p:xfrm>
          <a:off x="1905000" y="1981200"/>
          <a:ext cx="54102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MaMuon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MaDG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NgayMuon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Muon1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DG1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12/07/2006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95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(5)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Lưu</a:t>
            </a:r>
            <a:r>
              <a:rPr lang="en-US" dirty="0"/>
              <a:t> ý: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7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: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marL="400050" lvl="1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1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marL="8001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NHAP_SACH(</a:t>
            </a:r>
            <a:r>
              <a:rPr lang="en-US" dirty="0" err="1"/>
              <a:t>MaSach</a:t>
            </a:r>
            <a:r>
              <a:rPr lang="en-US" dirty="0"/>
              <a:t>, </a:t>
            </a:r>
            <a:r>
              <a:rPr lang="en-US" dirty="0" err="1"/>
              <a:t>NgayNhap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, </a:t>
            </a:r>
            <a:r>
              <a:rPr lang="en-US" dirty="0" err="1"/>
              <a:t>ThanhTien</a:t>
            </a:r>
            <a:r>
              <a:rPr lang="en-US" dirty="0"/>
              <a:t>)</a:t>
            </a:r>
          </a:p>
          <a:p>
            <a:pPr marL="8001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HOA_DON(</a:t>
            </a:r>
            <a:r>
              <a:rPr lang="en-US" dirty="0" err="1"/>
              <a:t>MaHD</a:t>
            </a:r>
            <a:r>
              <a:rPr lang="en-US" dirty="0"/>
              <a:t>, </a:t>
            </a:r>
            <a:r>
              <a:rPr lang="en-US" dirty="0" err="1"/>
              <a:t>MaSach</a:t>
            </a:r>
            <a:r>
              <a:rPr lang="en-US" dirty="0"/>
              <a:t>, </a:t>
            </a:r>
            <a:r>
              <a:rPr lang="en-US" dirty="0" err="1"/>
              <a:t>KhachHang</a:t>
            </a:r>
            <a:r>
              <a:rPr lang="en-US" dirty="0"/>
              <a:t>, </a:t>
            </a:r>
            <a:r>
              <a:rPr lang="en-US" dirty="0" err="1"/>
              <a:t>NgayLapHD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, </a:t>
            </a:r>
            <a:r>
              <a:rPr lang="en-US" dirty="0" err="1"/>
              <a:t>ThanhTien</a:t>
            </a:r>
            <a:r>
              <a:rPr lang="en-US" dirty="0"/>
              <a:t>)</a:t>
            </a:r>
          </a:p>
          <a:p>
            <a:pPr marL="400050" lvl="1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2</a:t>
            </a:r>
            <a:r>
              <a:rPr lang="en-US" dirty="0"/>
              <a:t>: </a:t>
            </a: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bảng</a:t>
            </a:r>
            <a:r>
              <a:rPr lang="en-US" dirty="0"/>
              <a:t> KHACH_HANG</a:t>
            </a:r>
          </a:p>
          <a:p>
            <a:pPr marL="8001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KHACH_HANG(</a:t>
            </a:r>
            <a:r>
              <a:rPr lang="en-US" dirty="0" err="1"/>
              <a:t>MaKH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GhiChu</a:t>
            </a:r>
            <a:r>
              <a:rPr lang="en-US" dirty="0"/>
              <a:t>)</a:t>
            </a: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/>
              <a:t>Tổ</a:t>
            </a:r>
            <a:r>
              <a:rPr lang="en-US" sz="3000" dirty="0"/>
              <a:t>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 HOA_DON</a:t>
            </a:r>
            <a:endParaRPr lang="en-US" sz="3200" dirty="0"/>
          </a:p>
          <a:p>
            <a:pPr marL="8001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HOA_DON(</a:t>
            </a:r>
            <a:r>
              <a:rPr lang="en-US" dirty="0" err="1"/>
              <a:t>MaHD</a:t>
            </a:r>
            <a:r>
              <a:rPr lang="en-US" dirty="0"/>
              <a:t>, </a:t>
            </a:r>
            <a:r>
              <a:rPr lang="en-US" dirty="0" err="1"/>
              <a:t>MaSach</a:t>
            </a:r>
            <a:r>
              <a:rPr lang="en-US" dirty="0"/>
              <a:t>, </a:t>
            </a:r>
            <a:r>
              <a:rPr lang="en-US" dirty="0" err="1"/>
              <a:t>MaKH</a:t>
            </a:r>
            <a:r>
              <a:rPr lang="en-US" dirty="0"/>
              <a:t>, </a:t>
            </a:r>
            <a:r>
              <a:rPr lang="en-US" dirty="0" err="1"/>
              <a:t>NgayLapHD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, </a:t>
            </a:r>
            <a:r>
              <a:rPr lang="en-US" dirty="0" err="1"/>
              <a:t>ThanhTien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4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5. THIẾT KẾ DỮ LIỆU VÀ YÊU CẦU VỀ CHẤT LƯỢNG</a:t>
            </a:r>
            <a:br>
              <a:rPr lang="en-US" sz="2800" dirty="0"/>
            </a:b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: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u="sng" dirty="0" err="1"/>
              <a:t>Bước</a:t>
            </a:r>
            <a:r>
              <a:rPr lang="en-US" b="1" u="sng" dirty="0"/>
              <a:t> 3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NHAP_SACH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NHAP_SACH </a:t>
            </a:r>
            <a:r>
              <a:rPr lang="en-US" dirty="0" err="1"/>
              <a:t>và</a:t>
            </a:r>
            <a:r>
              <a:rPr lang="en-US" dirty="0"/>
              <a:t> CT_NHAP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NHAP_SACH(</a:t>
            </a:r>
            <a:r>
              <a:rPr lang="en-US" dirty="0" err="1"/>
              <a:t>MaNhap</a:t>
            </a:r>
            <a:r>
              <a:rPr lang="en-US" dirty="0"/>
              <a:t>, </a:t>
            </a:r>
            <a:r>
              <a:rPr lang="en-US" dirty="0" err="1"/>
              <a:t>NgayNhap</a:t>
            </a:r>
            <a:r>
              <a:rPr lang="en-US" dirty="0"/>
              <a:t>)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CT_NHAP(</a:t>
            </a:r>
            <a:r>
              <a:rPr lang="en-US" dirty="0" err="1"/>
              <a:t>MaNhap</a:t>
            </a:r>
            <a:r>
              <a:rPr lang="en-US" dirty="0"/>
              <a:t>, </a:t>
            </a:r>
            <a:r>
              <a:rPr lang="en-US" dirty="0" err="1"/>
              <a:t>MaSach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)</a:t>
            </a:r>
          </a:p>
          <a:p>
            <a:pPr marL="857250" lvl="1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rã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 HOA_DON </a:t>
            </a:r>
            <a:r>
              <a:rPr lang="en-US" sz="3000" dirty="0" err="1"/>
              <a:t>thành</a:t>
            </a:r>
            <a:r>
              <a:rPr lang="en-US" sz="3000" dirty="0"/>
              <a:t> 2 </a:t>
            </a:r>
            <a:r>
              <a:rPr lang="en-US" sz="3000" dirty="0" err="1"/>
              <a:t>bảng</a:t>
            </a:r>
            <a:r>
              <a:rPr lang="en-US" sz="3000" dirty="0"/>
              <a:t>: HOA_DON </a:t>
            </a:r>
            <a:r>
              <a:rPr lang="en-US" sz="3000" dirty="0" err="1"/>
              <a:t>và</a:t>
            </a:r>
            <a:r>
              <a:rPr lang="en-US" sz="3000" dirty="0"/>
              <a:t> CT_HOA_DON</a:t>
            </a:r>
            <a:endParaRPr lang="en-US" sz="3200" dirty="0"/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HOA_DON(</a:t>
            </a:r>
            <a:r>
              <a:rPr lang="en-US" dirty="0" err="1"/>
              <a:t>MaHD</a:t>
            </a:r>
            <a:r>
              <a:rPr lang="en-US" dirty="0"/>
              <a:t>, </a:t>
            </a:r>
            <a:r>
              <a:rPr lang="en-US" dirty="0" err="1"/>
              <a:t>MaKH</a:t>
            </a:r>
            <a:r>
              <a:rPr lang="en-US" dirty="0"/>
              <a:t>, </a:t>
            </a:r>
            <a:r>
              <a:rPr lang="en-US" dirty="0" err="1"/>
              <a:t>NgayLapHD</a:t>
            </a:r>
            <a:r>
              <a:rPr lang="en-US" dirty="0"/>
              <a:t>)</a:t>
            </a:r>
          </a:p>
          <a:p>
            <a:pPr marL="8001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CT_HOA_DON(</a:t>
            </a:r>
            <a:r>
              <a:rPr lang="en-US" dirty="0" err="1"/>
              <a:t>MaHD</a:t>
            </a:r>
            <a:r>
              <a:rPr lang="en-US" dirty="0"/>
              <a:t>, </a:t>
            </a:r>
            <a:r>
              <a:rPr lang="en-US" dirty="0" err="1"/>
              <a:t>MaSach</a:t>
            </a:r>
            <a:r>
              <a:rPr lang="en-US" dirty="0"/>
              <a:t>, </a:t>
            </a:r>
            <a:r>
              <a:rPr lang="en-US" dirty="0" err="1"/>
              <a:t>SoLuong</a:t>
            </a:r>
            <a:r>
              <a:rPr lang="en-US" dirty="0"/>
              <a:t>, </a:t>
            </a:r>
            <a:r>
              <a:rPr lang="en-US" dirty="0" err="1"/>
              <a:t>DonGia</a:t>
            </a:r>
            <a:r>
              <a:rPr lang="en-US" dirty="0"/>
              <a:t>, </a:t>
            </a:r>
            <a:r>
              <a:rPr lang="en-US" dirty="0" err="1"/>
              <a:t>ThanhTien</a:t>
            </a:r>
            <a:r>
              <a:rPr lang="en-US" dirty="0"/>
              <a:t>)</a:t>
            </a: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1" dirty="0" err="1"/>
              <a:t>Lưu</a:t>
            </a:r>
            <a:r>
              <a:rPr lang="en-US" b="1" i="1" dirty="0"/>
              <a:t> ý:</a:t>
            </a:r>
            <a:r>
              <a:rPr lang="en-US" b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NHAP_SACH(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), </a:t>
            </a:r>
            <a:r>
              <a:rPr lang="en-US" dirty="0" err="1"/>
              <a:t>bảng</a:t>
            </a:r>
            <a:r>
              <a:rPr lang="en-US" dirty="0"/>
              <a:t> HOA_DON(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KẾT QUẢ THIẾT KẾ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trên</a:t>
            </a:r>
            <a:r>
              <a:rPr lang="en-US" sz="2800" dirty="0"/>
              <a:t>.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này</a:t>
            </a:r>
            <a:r>
              <a:rPr lang="en-US" sz="2800" dirty="0"/>
              <a:t>, ta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2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logic/ E-R: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endParaRPr lang="en-US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logic:</a:t>
            </a:r>
          </a:p>
          <a:p>
            <a:pPr marL="400050" lvl="1" indent="0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3055" y="3048000"/>
            <a:ext cx="7453745" cy="2973526"/>
            <a:chOff x="1233055" y="3352800"/>
            <a:chExt cx="7453745" cy="2973526"/>
          </a:xfrm>
        </p:grpSpPr>
        <p:grpSp>
          <p:nvGrpSpPr>
            <p:cNvPr id="12" name="Group 11"/>
            <p:cNvGrpSpPr/>
            <p:nvPr/>
          </p:nvGrpSpPr>
          <p:grpSpPr>
            <a:xfrm>
              <a:off x="1752600" y="3352800"/>
              <a:ext cx="6858000" cy="457200"/>
              <a:chOff x="1752600" y="3352800"/>
              <a:chExt cx="6858000" cy="457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52600" y="3352800"/>
                <a:ext cx="1524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Tên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bảng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38600" y="339673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Bảng</a:t>
                </a:r>
                <a:r>
                  <a:rPr lang="en-US" dirty="0"/>
                  <a:t> (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752600" y="3962400"/>
              <a:ext cx="6858000" cy="369332"/>
              <a:chOff x="1752600" y="3962400"/>
              <a:chExt cx="6858000" cy="369332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752600" y="4147066"/>
                <a:ext cx="15240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031672" y="3962400"/>
                <a:ext cx="4578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(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duy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)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33055" y="4724400"/>
              <a:ext cx="2195945" cy="457200"/>
              <a:chOff x="1233055" y="4724400"/>
              <a:chExt cx="2195945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7000" y="47244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33055" y="4724400"/>
                <a:ext cx="762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1" name="Straight Arrow Connector 10"/>
              <p:cNvCxnSpPr>
                <a:endCxn id="9" idx="1"/>
              </p:cNvCxnSpPr>
              <p:nvPr/>
            </p:nvCxnSpPr>
            <p:spPr>
              <a:xfrm>
                <a:off x="1995055" y="4953000"/>
                <a:ext cx="67194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1671" y="4572000"/>
              <a:ext cx="46551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Liên</a:t>
              </a:r>
              <a:r>
                <a:rPr lang="en-US" dirty="0"/>
                <a:t> </a:t>
              </a:r>
              <a:r>
                <a:rPr lang="en-US" dirty="0" err="1"/>
                <a:t>kết</a:t>
              </a:r>
              <a:r>
                <a:rPr lang="en-US" dirty="0"/>
                <a:t> </a:t>
              </a:r>
              <a:r>
                <a:rPr lang="en-US" dirty="0" err="1"/>
                <a:t>bên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r>
                <a:rPr lang="en-US" dirty="0"/>
                <a:t> ý </a:t>
              </a:r>
              <a:r>
                <a:rPr lang="en-US" dirty="0" err="1"/>
                <a:t>nghĩa</a:t>
              </a:r>
              <a:r>
                <a:rPr lang="en-US" dirty="0"/>
                <a:t> </a:t>
              </a:r>
              <a:r>
                <a:rPr lang="en-US" dirty="0" err="1"/>
                <a:t>như</a:t>
              </a:r>
              <a:r>
                <a:rPr lang="en-US" dirty="0"/>
                <a:t> </a:t>
              </a:r>
              <a:r>
                <a:rPr lang="en-US" dirty="0" err="1"/>
                <a:t>sau</a:t>
              </a:r>
              <a:r>
                <a:rPr lang="en-US" dirty="0"/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1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tử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A </a:t>
              </a:r>
              <a:r>
                <a:rPr lang="en-US" dirty="0" err="1"/>
                <a:t>sẽ</a:t>
              </a:r>
              <a:r>
                <a:rPr lang="en-US" dirty="0"/>
                <a:t> </a:t>
              </a:r>
              <a:r>
                <a:rPr lang="en-US" dirty="0" err="1"/>
                <a:t>xác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duy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r>
                <a:rPr lang="en-US" dirty="0"/>
                <a:t> 1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tử</a:t>
              </a:r>
              <a:r>
                <a:rPr lang="en-US" dirty="0"/>
                <a:t> B,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ngược</a:t>
              </a:r>
              <a:r>
                <a:rPr lang="en-US" dirty="0"/>
                <a:t> </a:t>
              </a:r>
              <a:r>
                <a:rPr lang="en-US" dirty="0" err="1"/>
                <a:t>lại</a:t>
              </a:r>
              <a:r>
                <a:rPr lang="en-US" dirty="0"/>
                <a:t> 1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tử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B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thể</a:t>
              </a:r>
              <a:r>
                <a:rPr lang="en-US" dirty="0"/>
                <a:t> </a:t>
              </a:r>
              <a:r>
                <a:rPr lang="en-US" dirty="0" err="1"/>
                <a:t>tương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r>
                <a:rPr lang="en-US" dirty="0"/>
                <a:t> </a:t>
              </a:r>
              <a:r>
                <a:rPr lang="en-US" dirty="0" err="1"/>
                <a:t>tử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A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 </a:t>
              </a:r>
              <a:r>
                <a:rPr lang="en-US" dirty="0" err="1"/>
                <a:t>sẽ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chứa</a:t>
              </a:r>
              <a:r>
                <a:rPr lang="en-US" dirty="0"/>
                <a:t> </a:t>
              </a:r>
              <a:r>
                <a:rPr lang="en-US" dirty="0" err="1"/>
                <a:t>thuộc</a:t>
              </a:r>
              <a:r>
                <a:rPr lang="en-US" dirty="0"/>
                <a:t> </a:t>
              </a:r>
              <a:r>
                <a:rPr lang="en-US" dirty="0" err="1"/>
                <a:t>tính</a:t>
              </a:r>
              <a:r>
                <a:rPr lang="en-US" dirty="0"/>
                <a:t> </a:t>
              </a:r>
              <a:r>
                <a:rPr lang="en-US" dirty="0" err="1"/>
                <a:t>khóa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57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KẾT QUẢ THIẾT KẾ</a:t>
            </a:r>
            <a:br>
              <a:rPr lang="en-US" dirty="0"/>
            </a:b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logic -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minh </a:t>
            </a:r>
            <a:r>
              <a:rPr lang="en-US" sz="2800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du: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bảng</a:t>
            </a:r>
            <a:r>
              <a:rPr lang="en-US" dirty="0"/>
              <a:t> (DOC_GIA, MUON_SACH </a:t>
            </a:r>
            <a:r>
              <a:rPr lang="en-US" dirty="0" err="1"/>
              <a:t>và</a:t>
            </a:r>
            <a:r>
              <a:rPr lang="en-US" dirty="0"/>
              <a:t> SACH)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743200" y="2362200"/>
            <a:ext cx="4267200" cy="1676400"/>
            <a:chOff x="1828800" y="2667000"/>
            <a:chExt cx="4267200" cy="1676400"/>
          </a:xfrm>
        </p:grpSpPr>
        <p:sp>
          <p:nvSpPr>
            <p:cNvPr id="4" name="Rectangle 3"/>
            <p:cNvSpPr/>
            <p:nvPr/>
          </p:nvSpPr>
          <p:spPr>
            <a:xfrm>
              <a:off x="4526973" y="2667000"/>
              <a:ext cx="15690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MUON_SACH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26670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DOC_GIA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3093027" y="2895600"/>
              <a:ext cx="143394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79372" y="3886200"/>
              <a:ext cx="12642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SACH</a:t>
              </a:r>
            </a:p>
          </p:txBody>
        </p:sp>
        <p:cxnSp>
          <p:nvCxnSpPr>
            <p:cNvPr id="9" name="Straight Arrow Connector 8"/>
            <p:cNvCxnSpPr>
              <a:stCxn id="4" idx="2"/>
              <a:endCxn id="8" idx="0"/>
            </p:cNvCxnSpPr>
            <p:nvPr/>
          </p:nvCxnSpPr>
          <p:spPr>
            <a:xfrm flipH="1">
              <a:off x="5311486" y="3124200"/>
              <a:ext cx="1" cy="762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02115"/>
      </p:ext>
    </p:extLst>
  </p:cSld>
  <p:clrMapOvr>
    <a:masterClrMapping/>
  </p:clrMapOvr>
</p:sld>
</file>

<file path=ppt/theme/theme1.xml><?xml version="1.0" encoding="utf-8"?>
<a:theme xmlns:a="http://schemas.openxmlformats.org/drawingml/2006/main" name="2_Layers">
  <a:themeElements>
    <a:clrScheme name="2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2_Lay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 Bui training - template</Template>
  <TotalTime>8431</TotalTime>
  <Words>6611</Words>
  <Application>Microsoft Office PowerPoint</Application>
  <PresentationFormat>On-screen Show (4:3)</PresentationFormat>
  <Paragraphs>1000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Tahoma</vt:lpstr>
      <vt:lpstr>Times New Roman</vt:lpstr>
      <vt:lpstr>Wingdings</vt:lpstr>
      <vt:lpstr>2_Layers</vt:lpstr>
      <vt:lpstr>CÔNG NGHỆ PHẦN MỀM</vt:lpstr>
      <vt:lpstr>Chương VI. Thiết kế dữ liệu</vt:lpstr>
      <vt:lpstr>NỘI DUNG CHÍNH</vt:lpstr>
      <vt:lpstr>1. TỔNG QUAN VỀ THIẾT KẾ</vt:lpstr>
      <vt:lpstr>1. TỔNG QUAN VỀ THIẾT KẾ</vt:lpstr>
      <vt:lpstr>2. KẾT QUẢ THIẾT KẾ</vt:lpstr>
      <vt:lpstr>2. KẾT QUẢ THIẾT KẾ</vt:lpstr>
      <vt:lpstr>2. KẾT QUẢ THIẾT KẾ Sơ đồ logic</vt:lpstr>
      <vt:lpstr>2. KẾT QUẢ THIẾT KẾ Sơ đồ logic - Ví dụ minh họa</vt:lpstr>
      <vt:lpstr>2. KẾT QUẢ THIẾT KẾ Sơ đồ thực thể - liên kết</vt:lpstr>
      <vt:lpstr>2. KẾT QUẢ THIẾT KẾ Sơ đồ thực thể - liên kết</vt:lpstr>
      <vt:lpstr>2. KẾT QUẢ THIẾT KẾ Sơ đồ thực thể - liên kết</vt:lpstr>
      <vt:lpstr>2. KẾT QUẢ THIẾT KẾ Sơ đồ thực thể - liên kết</vt:lpstr>
      <vt:lpstr>2. KẾT QUẢ THIẾT KẾ Sơ đồ thực thể - liên kết</vt:lpstr>
      <vt:lpstr>2. KẾT QUẢ THIẾT KẾ Sơ đồ thực thể - liên kết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2. KẾT QUẢ THIẾT KẾ Bảng thuộc tính</vt:lpstr>
      <vt:lpstr>3. QUÁ TRÌNH THIẾT KẾ</vt:lpstr>
      <vt:lpstr>3. QUÁ TRÌNH THIẾT KẾ Thiết kế với tính đúng đắn</vt:lpstr>
      <vt:lpstr>3. QUÁ TRÌNH THIẾT KẾ Thiết kế với yêu cầu chất lương</vt:lpstr>
      <vt:lpstr>3. QUÁ TRÌNH THIẾT KẾ Thiết kế với yêu cầu hệ thống</vt:lpstr>
      <vt:lpstr>3. QUÁ TRÌNH THIẾT KẾ Ví dụ minh họa</vt:lpstr>
      <vt:lpstr>3. QUÁ TRÌNH THIẾT KẾ Ví dụ minh họa</vt:lpstr>
      <vt:lpstr>3. QUÁ TRÌNH THIẾT KẾ Ví dụ minh họa</vt:lpstr>
      <vt:lpstr>3. QUÁ TRÌNH THIẾT KẾ Ví dụ minh họa (2)</vt:lpstr>
      <vt:lpstr>3. QUÁ TRÌNH THIẾT KẾ Ví dụ minh họa (2)</vt:lpstr>
      <vt:lpstr>3. QUÁ TRÌNH THIẾT KẾ Ví dụ minh họa (3)</vt:lpstr>
      <vt:lpstr>3. QUÁ TRÌNH THIẾT KẾ Ví dụ minh họa (4)</vt:lpstr>
      <vt:lpstr>3. QUÁ TRÌNH THIẾT KẾ Ví dụ minh họa (5)</vt:lpstr>
      <vt:lpstr>3. QUÁ TRÌNH THIẾT KẾ Ví dụ minh họa (6)</vt:lpstr>
      <vt:lpstr>3. QUÁ TRÌNH THIẾT KẾ Ví dụ minh họa (6)</vt:lpstr>
      <vt:lpstr>3. QUÁ TRÌNH THIẾT KẾ Ví dụ minh họa (6)</vt:lpstr>
      <vt:lpstr>3. QUÁ TRÌNH THIẾT KẾ Ví dụ minh họa (7): HÓA ĐƠN</vt:lpstr>
      <vt:lpstr>4. THIẾT KẾ DỮ LIỆU VỚI TÍNH ĐÚNG ĐẮN Các bước thực hiện</vt:lpstr>
      <vt:lpstr>4. THIẾT KẾ DỮ LIỆU VỚI TÍNH ĐÚNG ĐẮN Ghi chú</vt:lpstr>
      <vt:lpstr>5. THIẾT KẾ DỮ LIỆU VÀ YÊU CẦU VỀ CHẤT LƯỢNG Tính tiến hóa (1)</vt:lpstr>
      <vt:lpstr>5. THIẾT KẾ DỮ LIỆU VÀ YÊU CẦU VỀ CHẤT LƯỢNG Tính tiến hóa (2)</vt:lpstr>
      <vt:lpstr>5. THIẾT KẾ DỮ LIỆU VÀ YÊU CẦU VỀ CHẤT LƯỢNG Tính tiến hóa (3)</vt:lpstr>
      <vt:lpstr>5. THIẾT KẾ DỮ LIỆU VÀ YÊU CẦU VỀ CHẤT LƯỢNG Tính tiến hóa (4)</vt:lpstr>
      <vt:lpstr>4. THIẾT KẾ DỮ LIỆU VÀ YÊU CẦU VỀ CHẤT LƯỢNG Tính tiến hóa (5)</vt:lpstr>
      <vt:lpstr>5. THIẾT KẾ DỮ LIỆU VÀ YÊU CẦU VỀ CHẤT LƯỢNG Tính tiến hóa (6)</vt:lpstr>
      <vt:lpstr>5. THIẾT KẾ DỮ LIỆU VÀ YÊU CẦU VỀ CHẤT LƯỢNG Tính tiến hóa (7)</vt:lpstr>
      <vt:lpstr>5. THIẾT KẾ DỮ LIỆU VÀ YÊU CẦU VỀ CHẤT LƯỢNG Ví dụ minh họa</vt:lpstr>
      <vt:lpstr>5. THIẾT KẾ DỮ LIỆU VÀ YÊU CẦU VỀ CHẤT LƯỢNG Ví dụ minh họa</vt:lpstr>
      <vt:lpstr>5. THIẾT KẾ DỮ LIỆU VÀ YÊU CẦU VỀ CHẤT LƯỢNG Ví dụ minh họa</vt:lpstr>
      <vt:lpstr>5. THIẾT KẾ DỮ LIỆU VÀ YÊU CẦU VỀ CHẤT LƯỢNG Ví dụ minh họa</vt:lpstr>
      <vt:lpstr>5. THIẾT KẾ DỮ LIỆU VÀ YÊU CẦU VỀ CHẤT LƯỢNG Tính hiệu quả truy xuất (1)</vt:lpstr>
      <vt:lpstr>5. THIẾT KẾ DỮ LIỆU VÀ YÊU CẦU VỀ CHẤT LƯỢNG Tính hiệu quả truy xuất (2)</vt:lpstr>
      <vt:lpstr>5. THIẾT KẾ DỮ LIỆU VÀ YÊU CẦU VỀ CHẤT LƯỢNG Tính hiệu quả truy xuất (3)</vt:lpstr>
      <vt:lpstr>5. THIẾT KẾ DỮ LIỆU VÀ YÊU CẦU VỀ CHẤT LƯỢNG Tính hiệu quả truy xuất (4)</vt:lpstr>
      <vt:lpstr>5. THIẾT KẾ DỮ LIỆU VÀ YÊU CẦU VỀ CHẤT LƯỢNG Tính hiệu quả truy xuất (5)</vt:lpstr>
      <vt:lpstr>5. THIẾT KẾ DỮ LIỆU VÀ YÊU CẦU VỀ CHẤT LƯỢNG Ví dụ minh họa</vt:lpstr>
      <vt:lpstr>5. THIẾT KẾ DỮ LIỆU VÀ YÊU CẦU VỀ CHẤT LƯỢNG Tính hiệu quả lưu trữ (1)</vt:lpstr>
      <vt:lpstr>5. THIẾT KẾ DỮ LIỆU VÀ YÊU CẦU VỀ CHẤT LƯỢNG Tính hiệu quả lưu trữ (2)</vt:lpstr>
      <vt:lpstr>5. THIẾT KẾ DỮ LIỆU VÀ YÊU CẦU VỀ CHẤT LƯỢNG Tính hiệu quả lưu trữ (3)</vt:lpstr>
      <vt:lpstr>5. THIẾT KẾ DỮ LIỆU VÀ YÊU CẦU VỀ CHẤT LƯỢNG Tính hiệu quả lưu trữ (4)</vt:lpstr>
      <vt:lpstr>5. THIẾT KẾ DỮ LIỆU VÀ YÊU CẦU VỀ CHẤT LƯỢNG Tính hiệu quả lưu trữ : Ví dụ minh họa</vt:lpstr>
      <vt:lpstr>5. THIẾT KẾ DỮ LIỆU VÀ YÊU CẦU VỀ CHẤT LƯỢNG Tính hiệu quả lưu trữ : Ví dụ minh họa</vt:lpstr>
      <vt:lpstr>5. THIẾT KẾ DỮ LIỆU VÀ YÊU CẦU VỀ CHẤT LƯỢNG Tính hiệu quả lưu trữ : Ví dụ minh họa</vt:lpstr>
      <vt:lpstr>5. THIẾT KẾ DỮ LIỆU VÀ YÊU CẦU VỀ CHẤT LƯỢNG Tính hiệu quả lưu trữ (5)</vt:lpstr>
      <vt:lpstr>5. THIẾT KẾ DỮ LIỆU VÀ YÊU CẦU VỀ CHẤT LƯỢNG Tính hiệu quả lưu trữ : Ví dụ minh họa</vt:lpstr>
      <vt:lpstr>5. THIẾT KẾ DỮ LIỆU VÀ YÊU CẦU VỀ CHẤT LƯỢNG Tính hiệu quả lưu trữ : Ví dụ minh họa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tu.bui</dc:creator>
  <cp:lastModifiedBy>HUFLIT Bùi Thị Thanh Tú</cp:lastModifiedBy>
  <cp:revision>276</cp:revision>
  <dcterms:created xsi:type="dcterms:W3CDTF">2016-07-14T07:47:57Z</dcterms:created>
  <dcterms:modified xsi:type="dcterms:W3CDTF">2021-10-20T08:03:45Z</dcterms:modified>
</cp:coreProperties>
</file>