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65" r:id="rId1"/>
  </p:sldMasterIdLst>
  <p:notesMasterIdLst>
    <p:notesMasterId r:id="rId20"/>
  </p:notesMasterIdLst>
  <p:sldIdLst>
    <p:sldId id="256" r:id="rId2"/>
    <p:sldId id="398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87290-9C78-4D74-B771-EEA4498D49A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4539-0E54-4E3B-B55C-79FB51CB5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12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defRPr/>
              </a:pPr>
              <a:endParaRPr lang="en-US" altLang="en-US" sz="2400" smtClean="0">
                <a:latin typeface="Times New Roman" pitchFamily="1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0" y="1920"/>
              <a:ext cx="5520" cy="1824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defRPr/>
                </a:pPr>
                <a:endParaRPr lang="en-US" altLang="en-US" sz="2400" smtClean="0">
                  <a:latin typeface="Times New Roman" pitchFamily="1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defRPr/>
                </a:pPr>
                <a:endParaRPr lang="en-US" altLang="en-US" sz="2400" smtClean="0">
                  <a:latin typeface="Times New Roman" pitchFamily="1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defRPr/>
                </a:pPr>
                <a:endParaRPr lang="en-US" altLang="en-US" sz="2400" smtClean="0">
                  <a:latin typeface="Times New Roman" pitchFamily="1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2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15240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1225"/>
            <a:ext cx="6858000" cy="2263775"/>
          </a:xfrm>
        </p:spPr>
        <p:txBody>
          <a:bodyPr anchor="ctr"/>
          <a:lstStyle>
            <a:lvl1pPr marL="0" indent="0" algn="ctr">
              <a:buFont typeface="Wingdings" pitchFamily="1" charset="2"/>
              <a:buNone/>
              <a:defRPr sz="4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11B631D-36B9-4326-82A6-1C4738F7A7FA}" type="datetime1">
              <a:rPr lang="en-US" smtClean="0"/>
              <a:t>8/15/2016</a:t>
            </a:fld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5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4336C9-5D05-488A-9757-9AF53B0F7824}" type="datetime1">
              <a:rPr lang="en-US" smtClean="0"/>
              <a:t>8/15/2016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4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65100"/>
            <a:ext cx="1943100" cy="5813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65100"/>
            <a:ext cx="5676900" cy="5813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94EF4-E713-4C30-AAA6-6C8B5412A369}" type="datetime1">
              <a:rPr lang="en-US" smtClean="0"/>
              <a:t>8/15/2016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3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D4D16-4ADD-44EB-8EA3-1E7AAA879A9E}" type="datetime1">
              <a:rPr lang="en-US" smtClean="0"/>
              <a:t>8/15/2016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1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CFCC9-D0F1-42D2-A1BB-493BB412E679}" type="datetime1">
              <a:rPr lang="en-US" smtClean="0"/>
              <a:t>8/15/2016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1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3810000" cy="475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3810000" cy="475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1A9F0-132D-4502-961C-AD9719114894}" type="datetime1">
              <a:rPr lang="en-US" smtClean="0"/>
              <a:t>8/15/2016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6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0F082-3B37-4369-AA22-D6289C813194}" type="datetime1">
              <a:rPr lang="en-US" smtClean="0"/>
              <a:t>8/15/2016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2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077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51918A-3AB3-43BB-941C-E54480BC0964}" type="datetime1">
              <a:rPr lang="en-US" smtClean="0"/>
              <a:t>8/15/2016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2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ADDE42-82C6-4049-83B0-97F285E4CB86}" type="datetime1">
              <a:rPr lang="en-US" smtClean="0"/>
              <a:t>8/15/2016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97EF7A-330E-47C1-A572-0A76C7E9E1A9}" type="datetime1">
              <a:rPr lang="en-US" smtClean="0"/>
              <a:t>8/15/2016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44D41E-5E13-494A-99DB-DFB02EC71EC5}" type="datetime1">
              <a:rPr lang="en-US" smtClean="0"/>
              <a:t>8/15/2016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1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en-US" altLang="en-US" sz="2400" smtClean="0">
              <a:latin typeface="Times New Roman" pitchFamily="1" charset="0"/>
            </a:endParaRPr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381000" y="1066800"/>
            <a:ext cx="8305800" cy="182563"/>
            <a:chOff x="240" y="893"/>
            <a:chExt cx="5232" cy="115"/>
          </a:xfrm>
        </p:grpSpPr>
        <p:sp>
          <p:nvSpPr>
            <p:cNvPr id="1037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defRPr/>
              </a:pPr>
              <a:endParaRPr lang="en-US" altLang="en-US" sz="2400" smtClean="0">
                <a:latin typeface="Times New Roman" pitchFamily="1" charset="0"/>
              </a:endParaRPr>
            </a:p>
          </p:txBody>
        </p:sp>
        <p:sp>
          <p:nvSpPr>
            <p:cNvPr id="1038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8077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19200"/>
            <a:ext cx="7772400" cy="475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EDF842A9-B9D2-4B9F-BDE7-2DB0FA75633B}" type="datetime1">
              <a:rPr lang="en-US" smtClean="0"/>
              <a:t>8/15/2016</a:t>
            </a:fld>
            <a:endParaRPr lang="en-US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000"/>
            </a:lvl1pPr>
          </a:lstStyle>
          <a:p>
            <a:endParaRPr lang="en-US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fld id="{7079EA16-F28C-421E-AD9F-2E1ADA6997FE}" type="slidenum">
              <a:rPr lang="en-US" smtClean="0"/>
              <a:t>‹#›</a:t>
            </a:fld>
            <a:endParaRPr lang="en-US"/>
          </a:p>
        </p:txBody>
      </p:sp>
      <p:sp>
        <p:nvSpPr>
          <p:cNvPr id="1033" name="Line 11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Rectangle 14"/>
          <p:cNvSpPr>
            <a:spLocks noChangeArrowheads="1"/>
          </p:cNvSpPr>
          <p:nvPr/>
        </p:nvSpPr>
        <p:spPr bwMode="auto">
          <a:xfrm>
            <a:off x="812800" y="655320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endParaRPr lang="en-US" altLang="en-US" sz="1400" smtClean="0"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6" r:id="rId1"/>
    <p:sldLayoutId id="2147484467" r:id="rId2"/>
    <p:sldLayoutId id="2147484468" r:id="rId3"/>
    <p:sldLayoutId id="2147484469" r:id="rId4"/>
    <p:sldLayoutId id="2147484470" r:id="rId5"/>
    <p:sldLayoutId id="2147484471" r:id="rId6"/>
    <p:sldLayoutId id="2147484472" r:id="rId7"/>
    <p:sldLayoutId id="2147484473" r:id="rId8"/>
    <p:sldLayoutId id="2147484474" r:id="rId9"/>
    <p:sldLayoutId id="2147484475" r:id="rId10"/>
    <p:sldLayoutId id="214748447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15000"/>
        </a:spcAft>
        <a:buClr>
          <a:schemeClr val="folHlink"/>
        </a:buClr>
        <a:buSzPct val="90000"/>
        <a:buFont typeface="Wingdings" pitchFamily="1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75000"/>
        <a:buFont typeface="Wingdings" pitchFamily="1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1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1" charset="2"/>
        <a:buChar char="§"/>
        <a:defRPr sz="18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1" charset="2"/>
        <a:buChar char="§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CÔNG NGHỆ PHẦN MỀM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GV: </a:t>
            </a:r>
            <a:r>
              <a:rPr lang="en-US" dirty="0" err="1" smtClean="0"/>
              <a:t>Bùi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Thanh </a:t>
            </a:r>
            <a:r>
              <a:rPr lang="en-US" dirty="0" err="1" smtClean="0"/>
              <a:t>Tú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</a:t>
            </a:r>
            <a:r>
              <a:rPr lang="en-US" dirty="0"/>
              <a:t>. PHƯƠNG PHÁP THIẾT KẾ PHẦN MỀM</a:t>
            </a:r>
            <a:br>
              <a:rPr lang="en-US" dirty="0"/>
            </a:br>
            <a:r>
              <a:rPr lang="en-US" sz="2800" dirty="0"/>
              <a:t>a.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335523"/>
              </p:ext>
            </p:extLst>
          </p:nvPr>
        </p:nvGraphicFramePr>
        <p:xfrm>
          <a:off x="914400" y="1524000"/>
          <a:ext cx="7772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4030133"/>
                <a:gridCol w="1799167"/>
              </a:tblGrid>
              <a:tr h="762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Bước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kế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đoạn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kế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Loại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đoạn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xác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định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Ghi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chú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945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kế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xử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lý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chức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năng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nghiệp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vụ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Lưu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trữ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cứu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toán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chức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năng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Sao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lưu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phục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hồi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Nhắc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nhở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báo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động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phỏng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chất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lượng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Tiến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hóa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Hiệu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quả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Tương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thích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Xem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xét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chủ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yếu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quy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định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công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thức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chức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năng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nghiệp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vụ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liên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0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</a:t>
            </a:r>
            <a:r>
              <a:rPr lang="en-US" dirty="0"/>
              <a:t>. PHƯƠNG PHÁP THIẾT KẾ PHẦN MỀM</a:t>
            </a:r>
            <a:br>
              <a:rPr lang="en-US" dirty="0"/>
            </a:br>
            <a:r>
              <a:rPr lang="en-US" sz="2800" dirty="0"/>
              <a:t>a.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630039"/>
              </p:ext>
            </p:extLst>
          </p:nvPr>
        </p:nvGraphicFramePr>
        <p:xfrm>
          <a:off x="838200" y="1524000"/>
          <a:ext cx="7848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150"/>
                <a:gridCol w="3829050"/>
                <a:gridCol w="2057400"/>
              </a:tblGrid>
              <a:tr h="762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Bước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kế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đoạn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kế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Loại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đoạn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xác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định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Ghi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chú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945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kế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diện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chức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năng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nghiệp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vụ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Lưu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trữ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cứu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chất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lượng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Tiến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hóa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Hiệu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quả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Tiện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dụng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Xem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xét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chủ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yếu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cách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thức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biểu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mẫu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chức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năng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nghiệp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vụ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liên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9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</a:t>
            </a:r>
            <a:r>
              <a:rPr lang="en-US" dirty="0"/>
              <a:t>. PHƯƠNG PHÁP THIẾT KẾ PHẦN MỀM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b.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 </a:t>
            </a:r>
            <a:r>
              <a:rPr lang="en-US" sz="2800" dirty="0" err="1" smtClean="0"/>
              <a:t>gián</a:t>
            </a:r>
            <a:r>
              <a:rPr lang="en-US" sz="2800" dirty="0" smtClean="0"/>
              <a:t> </a:t>
            </a:r>
            <a:r>
              <a:rPr lang="en-US" sz="2800" dirty="0" err="1" smtClean="0"/>
              <a:t>tiếp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 smtClean="0"/>
          </a:p>
          <a:p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,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gián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 smtClean="0"/>
          </a:p>
          <a:p>
            <a:pPr marL="457200" indent="-457200"/>
            <a:r>
              <a:rPr lang="en-US" dirty="0" err="1" smtClean="0">
                <a:sym typeface="Wingdings" panose="05000000000000000000" pitchFamily="2" charset="2"/>
              </a:rPr>
              <a:t>Mô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hình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phần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mềm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được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xây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dựng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tương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ứng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theo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mô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hình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trong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giai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đoạn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phân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tích</a:t>
            </a:r>
            <a:endParaRPr lang="en-US" dirty="0" smtClean="0">
              <a:sym typeface="Wingdings" panose="05000000000000000000" pitchFamily="2" charset="2"/>
            </a:endParaRPr>
          </a:p>
          <a:p>
            <a:pPr marL="457200" indent="-457200"/>
            <a:r>
              <a:rPr lang="en-US" dirty="0" err="1" smtClean="0">
                <a:sym typeface="Wingdings" panose="05000000000000000000" pitchFamily="2" charset="2"/>
              </a:rPr>
              <a:t>Cách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tiếp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cận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này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sẽ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rất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thuận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lợi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trong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trường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hợp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phần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mềm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mô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lớn</a:t>
            </a:r>
            <a:endParaRPr lang="en-US" dirty="0" smtClean="0">
              <a:sym typeface="Wingdings" panose="05000000000000000000" pitchFamily="2" charset="2"/>
            </a:endParaRPr>
          </a:p>
          <a:p>
            <a:pPr marL="457200" indent="-457200"/>
            <a:r>
              <a:rPr lang="en-US" dirty="0" err="1" smtClean="0">
                <a:sym typeface="Wingdings" panose="05000000000000000000" pitchFamily="2" charset="2"/>
              </a:rPr>
              <a:t>Thiết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kế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phần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mềm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quá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trình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phép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chuyển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đổi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mô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hình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thế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giới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thực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kết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quả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giai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đoạn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phân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tích</a:t>
            </a:r>
            <a:r>
              <a:rPr lang="en-US" dirty="0" smtClean="0">
                <a:sym typeface="Wingdings" panose="05000000000000000000" pitchFamily="2" charset="2"/>
              </a:rPr>
              <a:t>) sang </a:t>
            </a:r>
            <a:r>
              <a:rPr lang="en-US" dirty="0" err="1" smtClean="0">
                <a:sym typeface="Wingdings" panose="05000000000000000000" pitchFamily="2" charset="2"/>
              </a:rPr>
              <a:t>mô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hình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phần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mềm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tương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ứng</a:t>
            </a:r>
            <a:endParaRPr lang="en-US" dirty="0" smtClean="0">
              <a:sym typeface="Wingdings" panose="05000000000000000000" pitchFamily="2" charset="2"/>
            </a:endParaRPr>
          </a:p>
          <a:p>
            <a:pPr marL="457200" indent="-457200"/>
            <a:r>
              <a:rPr lang="en-US" dirty="0" err="1" smtClean="0">
                <a:sym typeface="Wingdings" panose="05000000000000000000" pitchFamily="2" charset="2"/>
              </a:rPr>
              <a:t>Mục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tiêu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chính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của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việc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thiết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kế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</a:p>
          <a:p>
            <a:pPr marL="857250" lvl="1" indent="-457200"/>
            <a:r>
              <a:rPr lang="en-US" b="1" dirty="0" err="1" smtClean="0">
                <a:sym typeface="Wingdings" panose="05000000000000000000" pitchFamily="2" charset="2"/>
              </a:rPr>
              <a:t>Mô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tả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các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thành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phần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của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phần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mềm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tương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ứng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với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mô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hình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của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thế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giới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6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</a:t>
            </a:r>
            <a:r>
              <a:rPr lang="en-US" dirty="0"/>
              <a:t>. PHƯƠNG PHÁP THIẾT KẾ PHẦN MỀM</a:t>
            </a:r>
            <a:br>
              <a:rPr lang="en-US" dirty="0"/>
            </a:br>
            <a:r>
              <a:rPr lang="en-US" sz="2800" dirty="0" smtClean="0"/>
              <a:t>b.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</a:t>
            </a:r>
            <a:r>
              <a:rPr lang="en-US" sz="2800" dirty="0" err="1" smtClean="0"/>
              <a:t>gián</a:t>
            </a:r>
            <a:r>
              <a:rPr lang="en-US" sz="2800" dirty="0" smtClean="0"/>
              <a:t> </a:t>
            </a:r>
            <a:r>
              <a:rPr lang="en-US" sz="2800" dirty="0" err="1"/>
              <a:t>tiếp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677486"/>
              </p:ext>
            </p:extLst>
          </p:nvPr>
        </p:nvGraphicFramePr>
        <p:xfrm>
          <a:off x="998113" y="2286000"/>
          <a:ext cx="7714445" cy="3826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611"/>
                <a:gridCol w="3142922"/>
                <a:gridCol w="2642912"/>
              </a:tblGrid>
              <a:tr h="74500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Bước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kế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đoạn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kế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Loại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đoạn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xác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định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Ghi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chú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901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Lập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chức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năng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nghiệp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vụ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Lưu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trữ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cứu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Kết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xuất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Xem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xét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chủ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yếu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nội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dung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chức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năng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nghiệp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vụ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liên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8357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Lập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xử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lý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chức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năng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nghiệp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vụ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Lưu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trữ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cứu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Xem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xét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chủ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yếu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quy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định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công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thức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chức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năng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nghiệp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vụ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liên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2355" y="1381138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b="1" dirty="0" err="1" smtClean="0"/>
              <a:t>tiếp</a:t>
            </a:r>
            <a:r>
              <a:rPr lang="en-US" b="1" dirty="0" smtClean="0"/>
              <a:t> </a:t>
            </a:r>
            <a:r>
              <a:rPr lang="en-US" b="1" dirty="0" err="1" smtClean="0"/>
              <a:t>nhận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chuyển</a:t>
            </a:r>
            <a:r>
              <a:rPr lang="en-US" b="1" dirty="0" smtClean="0"/>
              <a:t> </a:t>
            </a:r>
            <a:r>
              <a:rPr lang="en-US" b="1" dirty="0" err="1" smtClean="0"/>
              <a:t>giao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giai</a:t>
            </a:r>
            <a:r>
              <a:rPr lang="en-US" b="1" dirty="0" smtClean="0"/>
              <a:t> </a:t>
            </a:r>
            <a:r>
              <a:rPr lang="en-US" b="1" dirty="0" err="1" smtClean="0"/>
              <a:t>đoạn</a:t>
            </a:r>
            <a:r>
              <a:rPr lang="en-US" b="1" dirty="0" smtClean="0"/>
              <a:t>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tích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xác</a:t>
            </a:r>
            <a:r>
              <a:rPr lang="en-US" b="1" dirty="0" smtClean="0"/>
              <a:t> </a:t>
            </a:r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yêu</a:t>
            </a:r>
            <a:r>
              <a:rPr lang="en-US" b="1" dirty="0" smtClean="0"/>
              <a:t> </a:t>
            </a:r>
            <a:r>
              <a:rPr lang="en-US" b="1" dirty="0" err="1" smtClean="0"/>
              <a:t>cầu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</a:t>
            </a:r>
            <a:r>
              <a:rPr lang="en-US" dirty="0"/>
              <a:t>. PHƯƠNG PHÁP THIẾT KẾ PHẦN MỀM</a:t>
            </a:r>
            <a:br>
              <a:rPr lang="en-US" dirty="0"/>
            </a:br>
            <a:r>
              <a:rPr lang="en-US" sz="2800" dirty="0" smtClean="0"/>
              <a:t>b.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</a:t>
            </a:r>
            <a:r>
              <a:rPr lang="en-US" sz="2800" dirty="0" err="1" smtClean="0"/>
              <a:t>gián</a:t>
            </a:r>
            <a:r>
              <a:rPr lang="en-US" sz="2800" dirty="0" smtClean="0"/>
              <a:t> </a:t>
            </a:r>
            <a:r>
              <a:rPr lang="en-US" sz="2800" dirty="0" err="1"/>
              <a:t>tiếp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896847"/>
              </p:ext>
            </p:extLst>
          </p:nvPr>
        </p:nvGraphicFramePr>
        <p:xfrm>
          <a:off x="990600" y="2667000"/>
          <a:ext cx="76962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050"/>
                <a:gridCol w="2636661"/>
                <a:gridCol w="3135489"/>
              </a:tblGrid>
              <a:tr h="88859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Bước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kế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đoạn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kế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đoạn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tích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Loại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đoạn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xác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định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60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kế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chức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năng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quyền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… 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chất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lượng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Tiến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hóa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Hiệu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quả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447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b="1" dirty="0" err="1" smtClean="0"/>
              <a:t>tiếp</a:t>
            </a:r>
            <a:r>
              <a:rPr lang="en-US" b="1" dirty="0" smtClean="0"/>
              <a:t> </a:t>
            </a:r>
            <a:r>
              <a:rPr lang="en-US" b="1" dirty="0" err="1" smtClean="0"/>
              <a:t>nhận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chuyển</a:t>
            </a:r>
            <a:r>
              <a:rPr lang="en-US" b="1" dirty="0" smtClean="0"/>
              <a:t> </a:t>
            </a:r>
            <a:r>
              <a:rPr lang="en-US" b="1" dirty="0" err="1" smtClean="0"/>
              <a:t>giao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3 </a:t>
            </a:r>
            <a:r>
              <a:rPr lang="en-US" b="1" dirty="0" err="1" smtClean="0"/>
              <a:t>giai</a:t>
            </a:r>
            <a:r>
              <a:rPr lang="en-US" b="1" dirty="0" smtClean="0"/>
              <a:t> </a:t>
            </a:r>
            <a:r>
              <a:rPr lang="en-US" b="1" dirty="0" err="1" smtClean="0"/>
              <a:t>đoạn</a:t>
            </a:r>
            <a:r>
              <a:rPr lang="en-US" b="1" dirty="0" smtClean="0"/>
              <a:t>: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mềm</a:t>
            </a:r>
            <a:r>
              <a:rPr lang="en-US" b="1" dirty="0" smtClean="0"/>
              <a:t>,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tích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xác</a:t>
            </a:r>
            <a:r>
              <a:rPr lang="en-US" b="1" dirty="0" smtClean="0"/>
              <a:t> </a:t>
            </a:r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yêu</a:t>
            </a:r>
            <a:r>
              <a:rPr lang="en-US" b="1" dirty="0" smtClean="0"/>
              <a:t> </a:t>
            </a:r>
            <a:r>
              <a:rPr lang="en-US" b="1" dirty="0" err="1" smtClean="0"/>
              <a:t>cầu</a:t>
            </a:r>
            <a:r>
              <a:rPr lang="en-US" b="1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gián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</a:t>
            </a:r>
            <a:r>
              <a:rPr lang="en-US" dirty="0"/>
              <a:t>. PHƯƠNG PHÁP THIẾT KẾ PHẦN MỀM</a:t>
            </a:r>
            <a:br>
              <a:rPr lang="en-US" dirty="0"/>
            </a:br>
            <a:r>
              <a:rPr lang="en-US" sz="2800" dirty="0" smtClean="0"/>
              <a:t>b.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</a:t>
            </a:r>
            <a:r>
              <a:rPr lang="en-US" sz="2800" dirty="0" err="1" smtClean="0"/>
              <a:t>gián</a:t>
            </a:r>
            <a:r>
              <a:rPr lang="en-US" sz="2800" dirty="0" smtClean="0"/>
              <a:t> </a:t>
            </a:r>
            <a:r>
              <a:rPr lang="en-US" sz="2800" dirty="0" err="1"/>
              <a:t>tiếp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96237"/>
              </p:ext>
            </p:extLst>
          </p:nvPr>
        </p:nvGraphicFramePr>
        <p:xfrm>
          <a:off x="914400" y="1447800"/>
          <a:ext cx="7772400" cy="4677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2476500"/>
                <a:gridCol w="3352800"/>
              </a:tblGrid>
              <a:tr h="6232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Bước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kế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đoạn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kế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đoạn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tích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Loại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đoạn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xác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định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411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kế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xử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lý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xử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lý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chức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năng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Sao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lưu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phục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hồi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Nhắc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nhở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báo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động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phỏng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chất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lượng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Tiến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hóa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Hiệu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quả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Tiện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dụng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922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kế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diện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diện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chất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lượng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Tiến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hóa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Hiệu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quả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Tiện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dụng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8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</a:t>
            </a:r>
            <a:r>
              <a:rPr lang="en-US" dirty="0" smtClean="0"/>
              <a:t>. THIẾT KẾ VÀ YÊU CẦU CHẤT LƯỢNG</a:t>
            </a:r>
            <a:br>
              <a:rPr lang="en-US" dirty="0" smtClean="0"/>
            </a:br>
            <a:r>
              <a:rPr lang="en-US" sz="2800" dirty="0" smtClean="0"/>
              <a:t>a.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yêu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chất</a:t>
            </a:r>
            <a:r>
              <a:rPr lang="en-US" sz="2800" dirty="0" smtClean="0"/>
              <a:t> </a:t>
            </a:r>
            <a:r>
              <a:rPr lang="en-US" sz="2800" dirty="0" err="1" smtClean="0"/>
              <a:t>lượng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163821"/>
              </p:ext>
            </p:extLst>
          </p:nvPr>
        </p:nvGraphicFramePr>
        <p:xfrm>
          <a:off x="990600" y="1524000"/>
          <a:ext cx="7620000" cy="3952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589"/>
                <a:gridCol w="5768411"/>
              </a:tblGrid>
              <a:tr h="90823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Tiêu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chuẩn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chất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lượng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phần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phần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mềm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804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đúng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đắn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Phù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hợp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với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đoạn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tích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hoặc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theo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đúng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đoạn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xác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định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bỏ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qua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đoạn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tích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80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tiến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hóa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dự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kiến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về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thay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đổi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nội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dung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lưu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trữ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ràng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buộc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tương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ứng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36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hiệu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quả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Tối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ưu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hóa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về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lưu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trữ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truy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xuất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nhanh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6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</a:t>
            </a:r>
            <a:r>
              <a:rPr lang="en-US" dirty="0"/>
              <a:t>. THIẾT KẾ VÀ YÊU CẦU CHẤT LƯỢNG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b.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yêu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chất</a:t>
            </a:r>
            <a:r>
              <a:rPr lang="en-US" sz="2800" dirty="0" smtClean="0"/>
              <a:t> </a:t>
            </a:r>
            <a:r>
              <a:rPr lang="en-US" sz="2800" dirty="0" err="1" smtClean="0"/>
              <a:t>lượng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678370"/>
              </p:ext>
            </p:extLst>
          </p:nvPr>
        </p:nvGraphicFramePr>
        <p:xfrm>
          <a:off x="990600" y="1371601"/>
          <a:ext cx="7620000" cy="449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589"/>
                <a:gridCol w="5768411"/>
              </a:tblGrid>
              <a:tr h="86549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Tiêu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chuẩn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chất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lượng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phần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xử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phần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mềm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743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đúng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đắn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Phù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hợp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với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xử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đoạn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tích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hoặc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theo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đúng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đoạn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xác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định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bỏ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qua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đoạn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tích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17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tiến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hóa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dự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kiến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về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thay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đổi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quy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định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quy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tắc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toán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934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hiệu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quả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Tốc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thực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nghiệp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vụ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xử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nhanh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934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tương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thích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Cho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phép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đổi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với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phần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mềm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khác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4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</a:t>
            </a:r>
            <a:r>
              <a:rPr lang="en-US" dirty="0"/>
              <a:t>. THIẾT KẾ VÀ YÊU CẦU CHẤT LƯỢNG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c.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diện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yêu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chất</a:t>
            </a:r>
            <a:r>
              <a:rPr lang="en-US" sz="2800" dirty="0" smtClean="0"/>
              <a:t> </a:t>
            </a:r>
            <a:r>
              <a:rPr lang="en-US" sz="2800" dirty="0" err="1" smtClean="0"/>
              <a:t>lượng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953911"/>
              </p:ext>
            </p:extLst>
          </p:nvPr>
        </p:nvGraphicFramePr>
        <p:xfrm>
          <a:off x="990600" y="1447800"/>
          <a:ext cx="7696200" cy="449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105"/>
                <a:gridCol w="5826095"/>
              </a:tblGrid>
              <a:tr h="83819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Tiêu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chuẩn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chất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lượng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phần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diện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phần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mềm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đúng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đắn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Phù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hợp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với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xử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đoạn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tích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hoặc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theo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đúng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đoạn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xác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định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bỏ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qua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đoạn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tích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88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tiến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hóa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dự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kiến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về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thay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đổi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phần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xử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lý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tiện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dụng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Tự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nhiên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dễ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dễ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sử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dụng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đầy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đủ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tin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6346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hiệu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quả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Thao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tác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thực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nhanh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sử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dụng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tối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ưu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gian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6346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tương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thích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Sự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nhất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quán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giữa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màn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5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v.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1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 CHÍNH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</a:t>
            </a:r>
            <a:r>
              <a:rPr lang="en-US" dirty="0" smtClean="0"/>
              <a:t>. KHÁI 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01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02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(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0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</a:t>
            </a:r>
            <a:r>
              <a:rPr lang="en-US" dirty="0" smtClean="0"/>
              <a:t>. KHÁI 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01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“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”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“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”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Mọi</a:t>
            </a:r>
            <a:r>
              <a:rPr lang="en-US" dirty="0" smtClean="0"/>
              <a:t> “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”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(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(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,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,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, 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dirty="0" smtClean="0"/>
              <a:t>. KẾT QUẢ THIẾT 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 smtClean="0"/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tin </a:t>
            </a:r>
            <a:r>
              <a:rPr lang="en-US" dirty="0" err="1" smtClean="0"/>
              <a:t>học</a:t>
            </a:r>
            <a:r>
              <a:rPr lang="en-US" dirty="0" smtClean="0"/>
              <a:t>,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“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”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“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03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pPr lvl="1"/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6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dirty="0" smtClean="0"/>
              <a:t>. KẾT QUẢ THIẾT KẾ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20110"/>
              </p:ext>
            </p:extLst>
          </p:nvPr>
        </p:nvGraphicFramePr>
        <p:xfrm>
          <a:off x="914400" y="1390773"/>
          <a:ext cx="7772400" cy="478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333"/>
                <a:gridCol w="2218267"/>
                <a:gridCol w="4114800"/>
              </a:tblGrid>
              <a:tr h="43065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phần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Kết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quả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Kết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quả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chi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tiết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044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Tổ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chức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lưu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trữ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bộ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nhớ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phụ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Sơ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cấu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trúc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lưu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trữ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Danh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sách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phần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lưu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trữ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tả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chi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tiết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phần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Danh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sách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ràng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buộc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044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Giao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diện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màn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diện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Sơ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màn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Danh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sách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màn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Nội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dung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từng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màn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Biến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cố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xử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từng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màn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044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Xử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lý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hàm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cùng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với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cấu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trúc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tương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ứng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Danh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sách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hàm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Danh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sách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kiểu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tả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chi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tiết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từng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hàm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tả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chi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tiết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kiểu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6360" marR="863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5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</a:t>
            </a:r>
            <a:r>
              <a:rPr lang="en-US" dirty="0" smtClean="0"/>
              <a:t>. PHƯƠNG PHÁP THIẾT KẾ PHẦN MỀM</a:t>
            </a:r>
            <a:br>
              <a:rPr lang="en-US" dirty="0" smtClean="0"/>
            </a:br>
            <a:r>
              <a:rPr lang="en-US" sz="2800" dirty="0" smtClean="0"/>
              <a:t>a.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 </a:t>
            </a:r>
            <a:r>
              <a:rPr lang="en-US" sz="2800" dirty="0" err="1" smtClean="0"/>
              <a:t>trực</a:t>
            </a:r>
            <a:r>
              <a:rPr lang="en-US" sz="2800" dirty="0" smtClean="0"/>
              <a:t> </a:t>
            </a:r>
            <a:r>
              <a:rPr lang="en-US" sz="2800" dirty="0" err="1" smtClean="0"/>
              <a:t>tiếp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qua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 smtClean="0"/>
          </a:p>
          <a:p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err="1" smtClean="0">
                <a:sym typeface="Wingdings" panose="05000000000000000000" pitchFamily="2" charset="2"/>
              </a:rPr>
              <a:t>Các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tiếp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cận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này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sẽ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rất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khăn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người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thực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hiện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với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phần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mềm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mô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lớn</a:t>
            </a:r>
            <a:endParaRPr lang="en-US" dirty="0" smtClean="0">
              <a:sym typeface="Wingdings" panose="05000000000000000000" pitchFamily="2" charset="2"/>
            </a:endParaRPr>
          </a:p>
          <a:p>
            <a:pPr marL="457200" indent="-457200"/>
            <a:r>
              <a:rPr lang="en-US" dirty="0" err="1" smtClean="0">
                <a:sym typeface="Wingdings" panose="05000000000000000000" pitchFamily="2" charset="2"/>
              </a:rPr>
              <a:t>Việc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thiết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kế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phần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mềm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quá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trình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phép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chuyển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đổi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từ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yêu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cầu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đến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mô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hình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phần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mềm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tương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ứng</a:t>
            </a:r>
            <a:endParaRPr lang="en-US" dirty="0" smtClean="0">
              <a:sym typeface="Wingdings" panose="05000000000000000000" pitchFamily="2" charset="2"/>
            </a:endParaRPr>
          </a:p>
          <a:p>
            <a:pPr marL="457200" indent="-457200"/>
            <a:r>
              <a:rPr lang="en-US" dirty="0" err="1" smtClean="0">
                <a:sym typeface="Wingdings" panose="05000000000000000000" pitchFamily="2" charset="2"/>
              </a:rPr>
              <a:t>Mục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tiêu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chính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của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việc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thiết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kế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</a:p>
          <a:p>
            <a:pPr marL="857250" lvl="1" indent="-457200"/>
            <a:r>
              <a:rPr lang="en-US" dirty="0" err="1" smtClean="0">
                <a:sym typeface="Wingdings" panose="05000000000000000000" pitchFamily="2" charset="2"/>
              </a:rPr>
              <a:t>Mô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tả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thành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phần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của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phần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mềm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tương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ứng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với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yêu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cầu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của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phần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mềm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5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</a:t>
            </a:r>
            <a:r>
              <a:rPr lang="en-US" dirty="0"/>
              <a:t>. PHƯƠNG PHÁP THIẾT KẾ PHẦN MỀM</a:t>
            </a:r>
            <a:br>
              <a:rPr lang="en-US" dirty="0"/>
            </a:br>
            <a:r>
              <a:rPr lang="en-US" sz="2800" dirty="0"/>
              <a:t>a.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169152"/>
              </p:ext>
            </p:extLst>
          </p:nvPr>
        </p:nvGraphicFramePr>
        <p:xfrm>
          <a:off x="914400" y="2590800"/>
          <a:ext cx="7772400" cy="3703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3839633"/>
                <a:gridCol w="1799167"/>
              </a:tblGrid>
              <a:tr h="762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Bước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kế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đoạn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kế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Loại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đoạn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xác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định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Ghi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chú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945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Thiết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kế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giao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diện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chức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năng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nghiệp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vụ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Lưu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trữ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cứu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Kết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xuất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chức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năng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quyền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…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chất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lượng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Tiến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hóa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Hiệu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quả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Xem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xét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chủ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yếu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cách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thức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biểu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mẫu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yêu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cầu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chức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năng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nghiệp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vụ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liên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3716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b="1" dirty="0" err="1" smtClean="0"/>
              <a:t>tiếp</a:t>
            </a:r>
            <a:r>
              <a:rPr lang="en-US" b="1" dirty="0" smtClean="0"/>
              <a:t> </a:t>
            </a:r>
            <a:r>
              <a:rPr lang="en-US" b="1" dirty="0" err="1" smtClean="0"/>
              <a:t>nhận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chuyển</a:t>
            </a:r>
            <a:r>
              <a:rPr lang="en-US" b="1" dirty="0" smtClean="0"/>
              <a:t> </a:t>
            </a:r>
            <a:r>
              <a:rPr lang="en-US" b="1" dirty="0" err="1" smtClean="0"/>
              <a:t>giao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giai</a:t>
            </a:r>
            <a:r>
              <a:rPr lang="en-US" b="1" dirty="0" smtClean="0"/>
              <a:t> </a:t>
            </a:r>
            <a:r>
              <a:rPr lang="en-US" b="1" dirty="0" err="1" smtClean="0"/>
              <a:t>đoạn</a:t>
            </a:r>
            <a:r>
              <a:rPr lang="en-US" b="1" dirty="0" smtClean="0"/>
              <a:t>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mềm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xác</a:t>
            </a:r>
            <a:r>
              <a:rPr lang="en-US" b="1" dirty="0" smtClean="0"/>
              <a:t> </a:t>
            </a:r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yêu</a:t>
            </a:r>
            <a:r>
              <a:rPr lang="en-US" b="1" dirty="0" smtClean="0"/>
              <a:t> </a:t>
            </a:r>
            <a:r>
              <a:rPr lang="en-US" b="1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EA16-F28C-421E-AD9F-2E1ADA6997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1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Layers">
  <a:themeElements>
    <a:clrScheme name="2_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2_Layer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 Bui training - template</Template>
  <TotalTime>8160</TotalTime>
  <Words>1595</Words>
  <Application>Microsoft Office PowerPoint</Application>
  <PresentationFormat>On-screen Show (4:3)</PresentationFormat>
  <Paragraphs>206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2_Layers</vt:lpstr>
      <vt:lpstr>CÔNG NGHỆ PHẦN MỀM</vt:lpstr>
      <vt:lpstr>Chương v. Tổng quan về thiết kế phần mềm</vt:lpstr>
      <vt:lpstr>NỘI DUNG CHÍNH</vt:lpstr>
      <vt:lpstr>1. KHÁI NIỆM</vt:lpstr>
      <vt:lpstr>1. KHÁI NIỆM</vt:lpstr>
      <vt:lpstr>2. KẾT QUẢ THIẾT KẾ</vt:lpstr>
      <vt:lpstr>2. KẾT QUẢ THIẾT KẾ</vt:lpstr>
      <vt:lpstr>3. PHƯƠNG PHÁP THIẾT KẾ PHẦN MỀM a. Phương pháp trực tiếp</vt:lpstr>
      <vt:lpstr>3. PHƯƠNG PHÁP THIẾT KẾ PHẦN MỀM a. Phương pháp trực tiếp</vt:lpstr>
      <vt:lpstr>3. PHƯƠNG PHÁP THIẾT KẾ PHẦN MỀM a. Phương pháp trực tiếp</vt:lpstr>
      <vt:lpstr>3. PHƯƠNG PHÁP THIẾT KẾ PHẦN MỀM a. Phương pháp trực tiếp</vt:lpstr>
      <vt:lpstr>3. PHƯƠNG PHÁP THIẾT KẾ PHẦN MỀM b. Phương pháp gián tiếp</vt:lpstr>
      <vt:lpstr>3. PHƯƠNG PHÁP THIẾT KẾ PHẦN MỀM b. Phương pháp gián tiếp</vt:lpstr>
      <vt:lpstr>3. PHƯƠNG PHÁP THIẾT KẾ PHẦN MỀM b. Phương pháp gián tiếp</vt:lpstr>
      <vt:lpstr>3. PHƯƠNG PHÁP THIẾT KẾ PHẦN MỀM b. Phương pháp gián tiếp</vt:lpstr>
      <vt:lpstr>4. THIẾT KẾ VÀ YÊU CẦU CHẤT LƯỢNG a. Thiết kế dữ liệu và yêu cầu chất lượng</vt:lpstr>
      <vt:lpstr>4. THIẾT KẾ VÀ YÊU CẦU CHẤT LƯỢNG b. Thiết kế xử lý và yêu cầu chất lượng</vt:lpstr>
      <vt:lpstr>4. THIẾT KẾ VÀ YÊU CẦU CHẤT LƯỢNG c. Thiết kế giao diện và yêu cầu chất lượng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tu.bui</dc:creator>
  <cp:lastModifiedBy>tu.bui</cp:lastModifiedBy>
  <cp:revision>256</cp:revision>
  <dcterms:created xsi:type="dcterms:W3CDTF">2016-07-14T07:47:57Z</dcterms:created>
  <dcterms:modified xsi:type="dcterms:W3CDTF">2016-08-15T10:56:57Z</dcterms:modified>
</cp:coreProperties>
</file>