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57" r:id="rId4"/>
    <p:sldId id="258" r:id="rId5"/>
    <p:sldId id="259" r:id="rId6"/>
    <p:sldId id="260" r:id="rId7"/>
    <p:sldId id="266" r:id="rId8"/>
    <p:sldId id="267" r:id="rId9"/>
    <p:sldId id="268" r:id="rId10"/>
    <p:sldId id="261" r:id="rId11"/>
    <p:sldId id="262" r:id="rId12"/>
    <p:sldId id="26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52" autoAdjust="0"/>
  </p:normalViewPr>
  <p:slideViewPr>
    <p:cSldViewPr snapToGrid="0">
      <p:cViewPr varScale="1">
        <p:scale>
          <a:sx n="68" d="100"/>
          <a:sy n="68" d="100"/>
        </p:scale>
        <p:origin x="5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4612F-192B-489A-9294-8EE77824753A}"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66E06-129B-4CE1-98F3-596D720F90C0}" type="slidenum">
              <a:rPr lang="en-US" smtClean="0"/>
              <a:t>‹#›</a:t>
            </a:fld>
            <a:endParaRPr lang="en-US"/>
          </a:p>
        </p:txBody>
      </p:sp>
    </p:spTree>
    <p:extLst>
      <p:ext uri="{BB962C8B-B14F-4D97-AF65-F5344CB8AC3E}">
        <p14:creationId xmlns:p14="http://schemas.microsoft.com/office/powerpoint/2010/main" val="53689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66E06-129B-4CE1-98F3-596D720F90C0}" type="slidenum">
              <a:rPr lang="en-US" smtClean="0"/>
              <a:t>1</a:t>
            </a:fld>
            <a:endParaRPr lang="en-US"/>
          </a:p>
        </p:txBody>
      </p:sp>
    </p:spTree>
    <p:extLst>
      <p:ext uri="{BB962C8B-B14F-4D97-AF65-F5344CB8AC3E}">
        <p14:creationId xmlns:p14="http://schemas.microsoft.com/office/powerpoint/2010/main" val="384165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D1D5DB"/>
                </a:solidFill>
                <a:effectLst/>
                <a:latin typeface="Söhne"/>
              </a:rPr>
              <a:t>Trong thời đại ngày nay, sự tiện lợi và tự động hóa trong quản lý nhà cửa là một xu hướng ngày càng phổ biến. Hệ thống Nhà thông minh sử dụng Internet of Things (IoT) không chỉ giúp tối ưu hóa việc sử dụng năng lượng mà còn mang lại trải nghiệm sống hiện đại, an toàn và thuận tiện. Trong đồ án này, chúng ta tập trung vào hai khía cạnh quan trọng của Nhà thông minh: giám sát môi trường nội thất và điều khiển cửa.</a:t>
            </a:r>
            <a:endParaRPr lang="en-US" dirty="0"/>
          </a:p>
        </p:txBody>
      </p:sp>
      <p:sp>
        <p:nvSpPr>
          <p:cNvPr id="4" name="Slide Number Placeholder 3"/>
          <p:cNvSpPr>
            <a:spLocks noGrp="1"/>
          </p:cNvSpPr>
          <p:nvPr>
            <p:ph type="sldNum" sz="quarter" idx="5"/>
          </p:nvPr>
        </p:nvSpPr>
        <p:spPr/>
        <p:txBody>
          <a:bodyPr/>
          <a:lstStyle/>
          <a:p>
            <a:fld id="{30966E06-129B-4CE1-98F3-596D720F90C0}" type="slidenum">
              <a:rPr lang="en-US" smtClean="0"/>
              <a:t>3</a:t>
            </a:fld>
            <a:endParaRPr lang="en-US"/>
          </a:p>
        </p:txBody>
      </p:sp>
    </p:spTree>
    <p:extLst>
      <p:ext uri="{BB962C8B-B14F-4D97-AF65-F5344CB8AC3E}">
        <p14:creationId xmlns:p14="http://schemas.microsoft.com/office/powerpoint/2010/main" val="417159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Đề tài này tập trung vào việc phát triển một hệ thống Nhà thông minh IoT, nơi các cảm biến nhiệt độ DHT11 và cảm biến lượng nước sẽ giúp giám sát môi trường nội thất và quản lý nguồn nước một cách thông minh.</a:t>
            </a:r>
            <a:r>
              <a:rPr lang="en-US" b="0" i="0" dirty="0">
                <a:solidFill>
                  <a:srgbClr val="D1D5DB"/>
                </a:solidFill>
                <a:effectLst/>
                <a:latin typeface="Söhne"/>
              </a:rPr>
              <a:t> </a:t>
            </a:r>
            <a:r>
              <a:rPr lang="vi-VN" b="0" i="0" dirty="0">
                <a:solidFill>
                  <a:srgbClr val="D1D5DB"/>
                </a:solidFill>
                <a:effectLst/>
                <a:latin typeface="Söhne"/>
              </a:rPr>
              <a:t>Đồng thời, sự tích hợp với Arduino và module R</a:t>
            </a:r>
            <a:r>
              <a:rPr lang="en-US" b="0" i="0" dirty="0">
                <a:solidFill>
                  <a:srgbClr val="D1D5DB"/>
                </a:solidFill>
                <a:effectLst/>
                <a:latin typeface="Söhne"/>
              </a:rPr>
              <a:t>FC</a:t>
            </a:r>
            <a:r>
              <a:rPr lang="vi-VN" b="0" i="0" dirty="0">
                <a:solidFill>
                  <a:srgbClr val="D1D5DB"/>
                </a:solidFill>
                <a:effectLst/>
                <a:latin typeface="Söhne"/>
              </a:rPr>
              <a:t> mở ra khả năng điều khiển cửa từ xa, mang lại lợi ích về an ninh và tiện ích cho người sử dụng.</a:t>
            </a:r>
          </a:p>
          <a:p>
            <a:endParaRPr lang="en-US" dirty="0"/>
          </a:p>
        </p:txBody>
      </p:sp>
      <p:sp>
        <p:nvSpPr>
          <p:cNvPr id="4" name="Slide Number Placeholder 3"/>
          <p:cNvSpPr>
            <a:spLocks noGrp="1"/>
          </p:cNvSpPr>
          <p:nvPr>
            <p:ph type="sldNum" sz="quarter" idx="5"/>
          </p:nvPr>
        </p:nvSpPr>
        <p:spPr/>
        <p:txBody>
          <a:bodyPr/>
          <a:lstStyle/>
          <a:p>
            <a:fld id="{30966E06-129B-4CE1-98F3-596D720F90C0}" type="slidenum">
              <a:rPr lang="en-US" smtClean="0"/>
              <a:t>4</a:t>
            </a:fld>
            <a:endParaRPr lang="en-US"/>
          </a:p>
        </p:txBody>
      </p:sp>
    </p:spTree>
    <p:extLst>
      <p:ext uri="{BB962C8B-B14F-4D97-AF65-F5344CB8AC3E}">
        <p14:creationId xmlns:p14="http://schemas.microsoft.com/office/powerpoint/2010/main" val="1789047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Dưới đây là sơ đồ thiết kế tổng quan của dự án Nhà Thông Minh IoT, trong đó kết hợp giữa giám sát môi trường và điều khiển cửa thông qua sự tích hợp của cảm biến, ESP32</a:t>
            </a:r>
            <a:r>
              <a:rPr lang="en-US" b="0" i="0" dirty="0">
                <a:solidFill>
                  <a:srgbClr val="D1D5DB"/>
                </a:solidFill>
                <a:effectLst/>
                <a:latin typeface="Söhne"/>
              </a:rPr>
              <a:t> </a:t>
            </a:r>
            <a:r>
              <a:rPr lang="en-US" b="0" i="0" dirty="0" err="1">
                <a:solidFill>
                  <a:srgbClr val="D1D5DB"/>
                </a:solidFill>
                <a:effectLst/>
                <a:latin typeface="Söhne"/>
              </a:rPr>
              <a:t>và</a:t>
            </a:r>
            <a:r>
              <a:rPr lang="vi-VN" b="0" i="0" dirty="0">
                <a:solidFill>
                  <a:srgbClr val="D1D5DB"/>
                </a:solidFill>
                <a:effectLst/>
                <a:latin typeface="Söhne"/>
              </a:rPr>
              <a:t> Arduino</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vi-VN" b="0" i="0" dirty="0">
                <a:effectLst/>
                <a:latin typeface="Söhne"/>
              </a:rPr>
              <a:t>Mô Tả Hoạt Động:</a:t>
            </a:r>
          </a:p>
          <a:p>
            <a:pPr algn="l">
              <a:buFont typeface="+mj-lt"/>
              <a:buAutoNum type="arabicPeriod"/>
            </a:pPr>
            <a:r>
              <a:rPr lang="vi-VN" b="1" i="0" dirty="0">
                <a:solidFill>
                  <a:srgbClr val="D1D5DB"/>
                </a:solidFill>
                <a:effectLst/>
                <a:latin typeface="Söhne"/>
              </a:rPr>
              <a:t>Giám Sát Môi Trường:</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ESP32 đọc dữ liệu từ cảm biến nhiệt độ DHT11 và cảm biến lượng nước.</a:t>
            </a:r>
          </a:p>
          <a:p>
            <a:pPr marL="742950" lvl="1" indent="-285750" algn="l">
              <a:buFont typeface="+mj-lt"/>
              <a:buAutoNum type="arabicPeriod"/>
            </a:pPr>
            <a:r>
              <a:rPr lang="vi-VN" b="0" i="0" dirty="0">
                <a:solidFill>
                  <a:srgbClr val="D1D5DB"/>
                </a:solidFill>
                <a:effectLst/>
                <a:latin typeface="Söhne"/>
              </a:rPr>
              <a:t>Dữ liệu được gửi đến máy chủ web thông qua giao thức HTTP.</a:t>
            </a:r>
          </a:p>
          <a:p>
            <a:pPr algn="l">
              <a:buFont typeface="+mj-lt"/>
              <a:buAutoNum type="arabicPeriod"/>
            </a:pPr>
            <a:r>
              <a:rPr lang="vi-VN" b="1" i="0" dirty="0">
                <a:solidFill>
                  <a:srgbClr val="D1D5DB"/>
                </a:solidFill>
                <a:effectLst/>
                <a:latin typeface="Söhne"/>
              </a:rPr>
              <a:t>Điều Khiển Cửa:</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Người dùng có thể truy cập trang web để điều khiển cửa từ xa.</a:t>
            </a:r>
          </a:p>
          <a:p>
            <a:pPr marL="742950" lvl="1" indent="-285750" algn="l">
              <a:buFont typeface="+mj-lt"/>
              <a:buAutoNum type="arabicPeriod"/>
            </a:pPr>
            <a:r>
              <a:rPr lang="vi-VN" b="0" i="0" dirty="0">
                <a:solidFill>
                  <a:srgbClr val="D1D5DB"/>
                </a:solidFill>
                <a:effectLst/>
                <a:latin typeface="Söhne"/>
              </a:rPr>
              <a:t>Arduino nhận lệnh từ trang web và điều khiển cửa thông qua module Relay.</a:t>
            </a:r>
          </a:p>
          <a:p>
            <a:pPr algn="l">
              <a:buFont typeface="+mj-lt"/>
              <a:buAutoNum type="arabicPeriod"/>
            </a:pPr>
            <a:r>
              <a:rPr lang="vi-VN" b="1" i="0" dirty="0">
                <a:solidFill>
                  <a:srgbClr val="D1D5DB"/>
                </a:solidFill>
                <a:effectLst/>
                <a:latin typeface="Söhne"/>
              </a:rPr>
              <a:t>Hiển Thị Dữ Liệu:</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Trang web hiển thị dữ liệu môi trường và trạng thái cửa.</a:t>
            </a:r>
          </a:p>
          <a:p>
            <a:pPr marL="742950" lvl="1" indent="-285750" algn="l">
              <a:buFont typeface="+mj-lt"/>
              <a:buAutoNum type="arabicPeriod"/>
            </a:pPr>
            <a:r>
              <a:rPr lang="vi-VN" b="0" i="0" dirty="0">
                <a:solidFill>
                  <a:srgbClr val="D1D5DB"/>
                </a:solidFill>
                <a:effectLst/>
                <a:latin typeface="Söhne"/>
              </a:rPr>
              <a:t>Dữ liệu được cập nhật theo thời gian thực.</a:t>
            </a:r>
          </a:p>
          <a:p>
            <a:endParaRPr lang="en-US" dirty="0"/>
          </a:p>
          <a:p>
            <a:pPr algn="l"/>
            <a:br>
              <a:rPr lang="vi-VN" dirty="0">
                <a:effectLst/>
                <a:latin typeface="Söhne"/>
              </a:rPr>
            </a:br>
            <a:endParaRPr lang="en-US" dirty="0"/>
          </a:p>
        </p:txBody>
      </p:sp>
      <p:sp>
        <p:nvSpPr>
          <p:cNvPr id="4" name="Slide Number Placeholder 3"/>
          <p:cNvSpPr>
            <a:spLocks noGrp="1"/>
          </p:cNvSpPr>
          <p:nvPr>
            <p:ph type="sldNum" sz="quarter" idx="5"/>
          </p:nvPr>
        </p:nvSpPr>
        <p:spPr/>
        <p:txBody>
          <a:bodyPr/>
          <a:lstStyle/>
          <a:p>
            <a:fld id="{30966E06-129B-4CE1-98F3-596D720F90C0}" type="slidenum">
              <a:rPr lang="en-US" smtClean="0"/>
              <a:t>5</a:t>
            </a:fld>
            <a:endParaRPr lang="en-US"/>
          </a:p>
        </p:txBody>
      </p:sp>
    </p:spTree>
    <p:extLst>
      <p:ext uri="{BB962C8B-B14F-4D97-AF65-F5344CB8AC3E}">
        <p14:creationId xmlns:p14="http://schemas.microsoft.com/office/powerpoint/2010/main" val="250428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66E06-129B-4CE1-98F3-596D720F90C0}" type="slidenum">
              <a:rPr lang="en-US" smtClean="0"/>
              <a:t>6</a:t>
            </a:fld>
            <a:endParaRPr lang="en-US"/>
          </a:p>
        </p:txBody>
      </p:sp>
    </p:spTree>
    <p:extLst>
      <p:ext uri="{BB962C8B-B14F-4D97-AF65-F5344CB8AC3E}">
        <p14:creationId xmlns:p14="http://schemas.microsoft.com/office/powerpoint/2010/main" val="195350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0055-CDE0-FF15-D028-6D4A82ADB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5C6639-7384-9DE7-230C-E50F0D802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C3BAA3-25DD-BB81-D227-AEFC47D4C5B6}"/>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5" name="Footer Placeholder 4">
            <a:extLst>
              <a:ext uri="{FF2B5EF4-FFF2-40B4-BE49-F238E27FC236}">
                <a16:creationId xmlns:a16="http://schemas.microsoft.com/office/drawing/2014/main" id="{F4891445-AD33-D573-F597-F1770BB9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F3021-6809-0DD9-8DBF-79E18D98E867}"/>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2725225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6DE7-052D-6888-CFFA-B5EACD7196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2441A-0730-692D-1E8C-19B6C8B15E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9EF0C-1388-2D7F-4449-8C54EC7CFB91}"/>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5" name="Footer Placeholder 4">
            <a:extLst>
              <a:ext uri="{FF2B5EF4-FFF2-40B4-BE49-F238E27FC236}">
                <a16:creationId xmlns:a16="http://schemas.microsoft.com/office/drawing/2014/main" id="{8A48FD07-9A23-5546-826A-9236318AC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1AAA6-78BA-29B3-BDE8-8D0624CD93E0}"/>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410670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C6A18-EBC5-885B-3052-3F91FEDC72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35D1F2-822C-3F1D-385B-2C81B6E26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EAD88-1E17-4365-6453-02C606BC7F51}"/>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5" name="Footer Placeholder 4">
            <a:extLst>
              <a:ext uri="{FF2B5EF4-FFF2-40B4-BE49-F238E27FC236}">
                <a16:creationId xmlns:a16="http://schemas.microsoft.com/office/drawing/2014/main" id="{5E9D9DB1-7413-3F1C-2707-5B5A1FFA5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33D75-40DF-7DCE-248C-3B52B6D791B0}"/>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106343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AF03-7947-9381-CAC6-AD6FE7493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5EB2E-B28E-C1B3-5C86-66E75A4FF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1C63D-E2F3-EE76-1C3B-7544F0EADCF2}"/>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5" name="Footer Placeholder 4">
            <a:extLst>
              <a:ext uri="{FF2B5EF4-FFF2-40B4-BE49-F238E27FC236}">
                <a16:creationId xmlns:a16="http://schemas.microsoft.com/office/drawing/2014/main" id="{FB119E18-14D8-7618-839D-D2A3291FD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169B6-1605-5589-608F-ADBF33401340}"/>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158802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9B94-487F-9DF2-1FD2-36CD046F6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DB2C1-0FA7-0008-F1BB-19B08F859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A2D192-7AF0-5D55-F5CE-CC508CD32D39}"/>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5" name="Footer Placeholder 4">
            <a:extLst>
              <a:ext uri="{FF2B5EF4-FFF2-40B4-BE49-F238E27FC236}">
                <a16:creationId xmlns:a16="http://schemas.microsoft.com/office/drawing/2014/main" id="{F15CD327-1B89-F181-96EB-4F7192F00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C62D6-E759-8F15-5768-9B92F9B93992}"/>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182268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EC3F-34B3-27C3-449C-EDB5FE7CB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78793-13C8-1CB9-C1BC-399B4D5F38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FEBB1-97B0-057A-A89C-2E5CABCE8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7B039A-4A1E-55E2-94BF-62863F2D60C1}"/>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6" name="Footer Placeholder 5">
            <a:extLst>
              <a:ext uri="{FF2B5EF4-FFF2-40B4-BE49-F238E27FC236}">
                <a16:creationId xmlns:a16="http://schemas.microsoft.com/office/drawing/2014/main" id="{C854E940-0663-1AC7-FB75-B0CC30D8F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E4536-2CA5-95B7-C9DB-981C8BD5A1CF}"/>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235151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0E3F-04BA-50F8-F528-537B2B7A60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A8082-1368-01C5-08AE-D9F8DB57E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A7BA5-A9D3-9457-BB80-C3CAA18BC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1AD96C-CA04-4C4A-7FA8-67EFC4BEF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E6D68-BE1C-50A1-7001-54DE4F77C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49FE76-642B-25A3-7D46-D82741C74A69}"/>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8" name="Footer Placeholder 7">
            <a:extLst>
              <a:ext uri="{FF2B5EF4-FFF2-40B4-BE49-F238E27FC236}">
                <a16:creationId xmlns:a16="http://schemas.microsoft.com/office/drawing/2014/main" id="{9225F7DB-3036-70F0-530D-D74A0ED32B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854D26-0C98-AEDD-5DB7-7A8F8A315F88}"/>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300259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4147-DD5E-42F2-3827-C142A00D9E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B6D781-A4BC-CB09-80DB-1890678273C9}"/>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4" name="Footer Placeholder 3">
            <a:extLst>
              <a:ext uri="{FF2B5EF4-FFF2-40B4-BE49-F238E27FC236}">
                <a16:creationId xmlns:a16="http://schemas.microsoft.com/office/drawing/2014/main" id="{4F58FB9F-46E8-7282-37D5-BDA9C2A2A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9715BC-0CF0-37FC-E41E-4CDBC9D9F544}"/>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222393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41DA2-D037-A73B-D527-D0CEFB34428F}"/>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3" name="Footer Placeholder 2">
            <a:extLst>
              <a:ext uri="{FF2B5EF4-FFF2-40B4-BE49-F238E27FC236}">
                <a16:creationId xmlns:a16="http://schemas.microsoft.com/office/drawing/2014/main" id="{E80E4FB2-2DED-1D0D-354F-A10AABE585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BF494-2180-D90A-EC8B-F7EC9698D81B}"/>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405240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05EF-37DB-61C5-9065-9DA64D023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E2E981-8771-DAAE-5B49-19C8C9B86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5048AF-C1D2-CA4D-48F6-34ED4F2D0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4D54E-31DA-053C-FCDF-B4E98E8B82B5}"/>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6" name="Footer Placeholder 5">
            <a:extLst>
              <a:ext uri="{FF2B5EF4-FFF2-40B4-BE49-F238E27FC236}">
                <a16:creationId xmlns:a16="http://schemas.microsoft.com/office/drawing/2014/main" id="{6FDEA5DC-223B-F8EF-5788-12AB563D1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636F1-E669-2F7E-96FA-8F25D107F4C2}"/>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398018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9969-4175-3CAB-5B76-DD3074B27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DFD334-18D9-E0F7-3926-B250FBF63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4996F4-FD4A-30B8-6D1B-E47B0D932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DC76A-ADD6-51DF-B3CB-A73277314F78}"/>
              </a:ext>
            </a:extLst>
          </p:cNvPr>
          <p:cNvSpPr>
            <a:spLocks noGrp="1"/>
          </p:cNvSpPr>
          <p:nvPr>
            <p:ph type="dt" sz="half" idx="10"/>
          </p:nvPr>
        </p:nvSpPr>
        <p:spPr/>
        <p:txBody>
          <a:bodyPr/>
          <a:lstStyle/>
          <a:p>
            <a:fld id="{C4BF5DF8-C9F8-4653-84EA-5D0DF8C970D8}" type="datetimeFigureOut">
              <a:rPr lang="en-US" smtClean="0"/>
              <a:t>12/15/2023</a:t>
            </a:fld>
            <a:endParaRPr lang="en-US"/>
          </a:p>
        </p:txBody>
      </p:sp>
      <p:sp>
        <p:nvSpPr>
          <p:cNvPr id="6" name="Footer Placeholder 5">
            <a:extLst>
              <a:ext uri="{FF2B5EF4-FFF2-40B4-BE49-F238E27FC236}">
                <a16:creationId xmlns:a16="http://schemas.microsoft.com/office/drawing/2014/main" id="{1036B6D5-325F-F568-3966-2787FB62D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8BA61-484A-3745-2D06-0F856A1CE534}"/>
              </a:ext>
            </a:extLst>
          </p:cNvPr>
          <p:cNvSpPr>
            <a:spLocks noGrp="1"/>
          </p:cNvSpPr>
          <p:nvPr>
            <p:ph type="sldNum" sz="quarter" idx="12"/>
          </p:nvPr>
        </p:nvSpPr>
        <p:spPr/>
        <p:txBody>
          <a:bodyPr/>
          <a:lstStyle/>
          <a:p>
            <a:fld id="{AEF96CC6-63DC-45EB-B11C-8EAADC66A665}" type="slidenum">
              <a:rPr lang="en-US" smtClean="0"/>
              <a:t>‹#›</a:t>
            </a:fld>
            <a:endParaRPr lang="en-US"/>
          </a:p>
        </p:txBody>
      </p:sp>
    </p:spTree>
    <p:extLst>
      <p:ext uri="{BB962C8B-B14F-4D97-AF65-F5344CB8AC3E}">
        <p14:creationId xmlns:p14="http://schemas.microsoft.com/office/powerpoint/2010/main" val="382107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54D9F-7EF1-7715-758C-4896F437B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E98F9-C55D-ACF7-6C69-70711892F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ED315-9A2D-E485-2144-086A12AEC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F5DF8-C9F8-4653-84EA-5D0DF8C970D8}" type="datetimeFigureOut">
              <a:rPr lang="en-US" smtClean="0"/>
              <a:t>12/15/2023</a:t>
            </a:fld>
            <a:endParaRPr lang="en-US"/>
          </a:p>
        </p:txBody>
      </p:sp>
      <p:sp>
        <p:nvSpPr>
          <p:cNvPr id="5" name="Footer Placeholder 4">
            <a:extLst>
              <a:ext uri="{FF2B5EF4-FFF2-40B4-BE49-F238E27FC236}">
                <a16:creationId xmlns:a16="http://schemas.microsoft.com/office/drawing/2014/main" id="{97B2E71E-6BF5-3F7B-2B1A-8FACA41A5B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C2317-A2E5-54DB-6AB7-CDF810885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96CC6-63DC-45EB-B11C-8EAADC66A665}" type="slidenum">
              <a:rPr lang="en-US" smtClean="0"/>
              <a:t>‹#›</a:t>
            </a:fld>
            <a:endParaRPr lang="en-US"/>
          </a:p>
        </p:txBody>
      </p:sp>
    </p:spTree>
    <p:extLst>
      <p:ext uri="{BB962C8B-B14F-4D97-AF65-F5344CB8AC3E}">
        <p14:creationId xmlns:p14="http://schemas.microsoft.com/office/powerpoint/2010/main" val="2692733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D3E1-E5AA-8E9F-897D-F8F1964CF101}"/>
              </a:ext>
            </a:extLst>
          </p:cNvPr>
          <p:cNvSpPr>
            <a:spLocks noGrp="1"/>
          </p:cNvSpPr>
          <p:nvPr>
            <p:ph type="ctrTitle"/>
          </p:nvPr>
        </p:nvSpPr>
        <p:spPr>
          <a:xfrm>
            <a:off x="2013857" y="1600525"/>
            <a:ext cx="8382000" cy="972036"/>
          </a:xfrm>
        </p:spPr>
        <p:txBody>
          <a:bodyPr/>
          <a:lstStyle/>
          <a:p>
            <a:r>
              <a:rPr lang="en-US" dirty="0" err="1"/>
              <a:t>Báo</a:t>
            </a:r>
            <a:r>
              <a:rPr lang="en-US" dirty="0"/>
              <a:t> </a:t>
            </a:r>
            <a:r>
              <a:rPr lang="en-US" dirty="0" err="1"/>
              <a:t>cáo</a:t>
            </a:r>
            <a:r>
              <a:rPr lang="en-US" dirty="0"/>
              <a:t> </a:t>
            </a:r>
            <a:r>
              <a:rPr lang="en-US" dirty="0" err="1"/>
              <a:t>tiến</a:t>
            </a:r>
            <a:r>
              <a:rPr lang="en-US" dirty="0"/>
              <a:t> </a:t>
            </a:r>
            <a:r>
              <a:rPr lang="en-US" dirty="0" err="1"/>
              <a:t>độ</a:t>
            </a:r>
            <a:endParaRPr lang="en-US" dirty="0"/>
          </a:p>
        </p:txBody>
      </p:sp>
      <p:sp>
        <p:nvSpPr>
          <p:cNvPr id="3" name="Subtitle 2">
            <a:extLst>
              <a:ext uri="{FF2B5EF4-FFF2-40B4-BE49-F238E27FC236}">
                <a16:creationId xmlns:a16="http://schemas.microsoft.com/office/drawing/2014/main" id="{2ADDC984-E7C1-DB39-77C6-045755EBF192}"/>
              </a:ext>
            </a:extLst>
          </p:cNvPr>
          <p:cNvSpPr>
            <a:spLocks noGrp="1"/>
          </p:cNvSpPr>
          <p:nvPr>
            <p:ph type="subTitle" idx="1"/>
          </p:nvPr>
        </p:nvSpPr>
        <p:spPr>
          <a:xfrm>
            <a:off x="1524000" y="2869585"/>
            <a:ext cx="9144000" cy="1655762"/>
          </a:xfrm>
        </p:spPr>
        <p:txBody>
          <a:bodyPr/>
          <a:lstStyle/>
          <a:p>
            <a:r>
              <a:rPr lang="en-US" sz="3200" dirty="0"/>
              <a:t>Môn: IOT </a:t>
            </a:r>
            <a:r>
              <a:rPr lang="en-US" sz="3200" dirty="0" err="1"/>
              <a:t>và</a:t>
            </a:r>
            <a:r>
              <a:rPr lang="en-US" sz="3200" dirty="0"/>
              <a:t> </a:t>
            </a:r>
            <a:r>
              <a:rPr lang="en-US" sz="3200" dirty="0" err="1"/>
              <a:t>Ứng</a:t>
            </a:r>
            <a:r>
              <a:rPr lang="en-US" sz="3200" dirty="0"/>
              <a:t> </a:t>
            </a:r>
            <a:r>
              <a:rPr lang="en-US" sz="3200" dirty="0" err="1"/>
              <a:t>dụng</a:t>
            </a:r>
            <a:endParaRPr lang="en-US" sz="3200" dirty="0"/>
          </a:p>
          <a:p>
            <a:r>
              <a:rPr lang="en-US" sz="3200" dirty="0" err="1"/>
              <a:t>Đề</a:t>
            </a:r>
            <a:r>
              <a:rPr lang="en-US" sz="3200" dirty="0"/>
              <a:t> </a:t>
            </a:r>
            <a:r>
              <a:rPr lang="en-US" sz="3200" dirty="0" err="1"/>
              <a:t>tài</a:t>
            </a:r>
            <a:r>
              <a:rPr lang="en-US" sz="3200" dirty="0"/>
              <a:t>: </a:t>
            </a:r>
            <a:r>
              <a:rPr lang="en-US" sz="3200" dirty="0" err="1"/>
              <a:t>Hệ</a:t>
            </a:r>
            <a:r>
              <a:rPr lang="en-US" sz="3200" dirty="0"/>
              <a:t> </a:t>
            </a:r>
            <a:r>
              <a:rPr lang="en-US" sz="3200" dirty="0" err="1"/>
              <a:t>thống</a:t>
            </a:r>
            <a:r>
              <a:rPr lang="en-US" sz="3200" dirty="0"/>
              <a:t> </a:t>
            </a:r>
            <a:r>
              <a:rPr lang="en-US" sz="3200" dirty="0" err="1"/>
              <a:t>nhà</a:t>
            </a:r>
            <a:r>
              <a:rPr lang="en-US" sz="3200" dirty="0"/>
              <a:t> </a:t>
            </a:r>
            <a:r>
              <a:rPr lang="en-US" sz="3200" dirty="0" err="1"/>
              <a:t>thông</a:t>
            </a:r>
            <a:r>
              <a:rPr lang="en-US" sz="3200" dirty="0"/>
              <a:t> </a:t>
            </a:r>
            <a:r>
              <a:rPr lang="en-US" sz="3200" dirty="0" err="1"/>
              <a:t>minh</a:t>
            </a:r>
            <a:endParaRPr lang="en-US" sz="3200" dirty="0"/>
          </a:p>
          <a:p>
            <a:r>
              <a:rPr lang="en-US" dirty="0"/>
              <a:t>GVHD: TS. </a:t>
            </a:r>
            <a:r>
              <a:rPr lang="en-US" dirty="0" err="1"/>
              <a:t>Phạm</a:t>
            </a:r>
            <a:r>
              <a:rPr lang="en-US" dirty="0"/>
              <a:t> </a:t>
            </a:r>
            <a:r>
              <a:rPr lang="en-US" dirty="0" err="1"/>
              <a:t>Ngọc</a:t>
            </a:r>
            <a:r>
              <a:rPr lang="en-US" dirty="0"/>
              <a:t> </a:t>
            </a:r>
            <a:r>
              <a:rPr lang="en-US" dirty="0" err="1"/>
              <a:t>Hưng</a:t>
            </a:r>
            <a:endParaRPr lang="en-US" dirty="0"/>
          </a:p>
        </p:txBody>
      </p:sp>
      <p:sp>
        <p:nvSpPr>
          <p:cNvPr id="4" name="TextBox 3">
            <a:extLst>
              <a:ext uri="{FF2B5EF4-FFF2-40B4-BE49-F238E27FC236}">
                <a16:creationId xmlns:a16="http://schemas.microsoft.com/office/drawing/2014/main" id="{91720EBC-6CE6-9732-53D8-FCC5A8B17F05}"/>
              </a:ext>
            </a:extLst>
          </p:cNvPr>
          <p:cNvSpPr txBox="1"/>
          <p:nvPr/>
        </p:nvSpPr>
        <p:spPr>
          <a:xfrm>
            <a:off x="1404258" y="4822371"/>
            <a:ext cx="3766457" cy="1323439"/>
          </a:xfrm>
          <a:prstGeom prst="rect">
            <a:avLst/>
          </a:prstGeom>
          <a:noFill/>
        </p:spPr>
        <p:txBody>
          <a:bodyPr wrap="square" rtlCol="0">
            <a:spAutoFit/>
          </a:bodyPr>
          <a:lstStyle/>
          <a:p>
            <a:r>
              <a:rPr lang="en-US" sz="2000" dirty="0" err="1"/>
              <a:t>Đỗ</a:t>
            </a:r>
            <a:r>
              <a:rPr lang="en-US" sz="2000" dirty="0"/>
              <a:t> Minh </a:t>
            </a:r>
            <a:r>
              <a:rPr lang="en-US" sz="2000" dirty="0" err="1"/>
              <a:t>Đức</a:t>
            </a:r>
            <a:r>
              <a:rPr lang="en-US" sz="2000" dirty="0"/>
              <a:t> 20200158</a:t>
            </a:r>
          </a:p>
          <a:p>
            <a:r>
              <a:rPr lang="en-US" sz="2000" dirty="0" err="1"/>
              <a:t>Phạm</a:t>
            </a:r>
            <a:r>
              <a:rPr lang="en-US" sz="2000" dirty="0"/>
              <a:t> Duy </a:t>
            </a:r>
            <a:r>
              <a:rPr lang="en-US" sz="2000" dirty="0" err="1"/>
              <a:t>Tùng</a:t>
            </a:r>
            <a:r>
              <a:rPr lang="en-US" sz="2000" dirty="0"/>
              <a:t> 20200573</a:t>
            </a:r>
          </a:p>
          <a:p>
            <a:r>
              <a:rPr lang="en-US" sz="2000" dirty="0" err="1"/>
              <a:t>Trương</a:t>
            </a:r>
            <a:r>
              <a:rPr lang="en-US" sz="2000" dirty="0"/>
              <a:t> </a:t>
            </a:r>
            <a:r>
              <a:rPr lang="en-US" sz="2000" dirty="0" err="1"/>
              <a:t>Đăng</a:t>
            </a:r>
            <a:r>
              <a:rPr lang="en-US" sz="2000" dirty="0"/>
              <a:t> </a:t>
            </a:r>
            <a:r>
              <a:rPr lang="en-US" sz="2000" dirty="0" err="1"/>
              <a:t>Biển</a:t>
            </a:r>
            <a:r>
              <a:rPr lang="en-US" sz="2000" dirty="0"/>
              <a:t> 20200063</a:t>
            </a:r>
          </a:p>
          <a:p>
            <a:r>
              <a:rPr lang="en-US" sz="2000" dirty="0" err="1"/>
              <a:t>Đỗ</a:t>
            </a:r>
            <a:r>
              <a:rPr lang="en-US" sz="2000" dirty="0"/>
              <a:t> </a:t>
            </a:r>
            <a:r>
              <a:rPr lang="en-US" sz="2000" dirty="0" err="1"/>
              <a:t>Đức</a:t>
            </a:r>
            <a:r>
              <a:rPr lang="en-US" sz="2000" dirty="0"/>
              <a:t> </a:t>
            </a:r>
            <a:r>
              <a:rPr lang="en-US" sz="2000" dirty="0" err="1"/>
              <a:t>Mạnh</a:t>
            </a:r>
            <a:r>
              <a:rPr lang="en-US" sz="2000" dirty="0"/>
              <a:t> 20200383</a:t>
            </a:r>
          </a:p>
        </p:txBody>
      </p:sp>
      <p:sp>
        <p:nvSpPr>
          <p:cNvPr id="5" name="TextBox 4">
            <a:extLst>
              <a:ext uri="{FF2B5EF4-FFF2-40B4-BE49-F238E27FC236}">
                <a16:creationId xmlns:a16="http://schemas.microsoft.com/office/drawing/2014/main" id="{8A431642-76C3-4B22-83D2-68231E70BA13}"/>
              </a:ext>
            </a:extLst>
          </p:cNvPr>
          <p:cNvSpPr txBox="1"/>
          <p:nvPr/>
        </p:nvSpPr>
        <p:spPr>
          <a:xfrm>
            <a:off x="1524000" y="531643"/>
            <a:ext cx="9144000" cy="1077218"/>
          </a:xfrm>
          <a:prstGeom prst="rect">
            <a:avLst/>
          </a:prstGeom>
          <a:noFill/>
        </p:spPr>
        <p:txBody>
          <a:bodyPr wrap="square" rtlCol="0">
            <a:spAutoFit/>
          </a:bodyPr>
          <a:lstStyle/>
          <a:p>
            <a:pPr algn="ctr"/>
            <a:r>
              <a:rPr lang="en-US" sz="3200" dirty="0" err="1"/>
              <a:t>Đại</a:t>
            </a:r>
            <a:r>
              <a:rPr lang="en-US" sz="3200" dirty="0"/>
              <a:t> </a:t>
            </a:r>
            <a:r>
              <a:rPr lang="en-US" sz="3200" dirty="0" err="1"/>
              <a:t>học</a:t>
            </a:r>
            <a:r>
              <a:rPr lang="en-US" sz="3200" dirty="0"/>
              <a:t> </a:t>
            </a:r>
            <a:r>
              <a:rPr lang="en-US" sz="3200" dirty="0" err="1"/>
              <a:t>Bách</a:t>
            </a:r>
            <a:r>
              <a:rPr lang="en-US" sz="3200" dirty="0"/>
              <a:t> Khoa Hà </a:t>
            </a:r>
            <a:r>
              <a:rPr lang="en-US" sz="3200" dirty="0" err="1"/>
              <a:t>Nội</a:t>
            </a:r>
            <a:endParaRPr lang="en-US" sz="3200" dirty="0"/>
          </a:p>
          <a:p>
            <a:pPr algn="ctr"/>
            <a:r>
              <a:rPr lang="en-US" sz="3200" dirty="0" err="1"/>
              <a:t>Trường</a:t>
            </a:r>
            <a:r>
              <a:rPr lang="en-US" sz="3200" dirty="0"/>
              <a:t> </a:t>
            </a:r>
            <a:r>
              <a:rPr lang="en-US" sz="3200" dirty="0" err="1"/>
              <a:t>Công</a:t>
            </a:r>
            <a:r>
              <a:rPr lang="en-US" sz="3200" dirty="0"/>
              <a:t> </a:t>
            </a:r>
            <a:r>
              <a:rPr lang="en-US" sz="3200" dirty="0" err="1"/>
              <a:t>nghệ</a:t>
            </a:r>
            <a:r>
              <a:rPr lang="en-US" sz="3200" dirty="0"/>
              <a:t> Thông tin </a:t>
            </a:r>
            <a:r>
              <a:rPr lang="en-US" sz="3200" dirty="0" err="1"/>
              <a:t>và</a:t>
            </a:r>
            <a:r>
              <a:rPr lang="en-US" sz="3200" dirty="0"/>
              <a:t> </a:t>
            </a:r>
            <a:r>
              <a:rPr lang="en-US" sz="3200" dirty="0" err="1"/>
              <a:t>Truyền</a:t>
            </a:r>
            <a:r>
              <a:rPr lang="en-US" sz="3200" dirty="0"/>
              <a:t> </a:t>
            </a:r>
            <a:r>
              <a:rPr lang="en-US" sz="3200" dirty="0" err="1"/>
              <a:t>thông</a:t>
            </a:r>
            <a:endParaRPr lang="en-US" sz="3200" dirty="0"/>
          </a:p>
        </p:txBody>
      </p:sp>
    </p:spTree>
    <p:extLst>
      <p:ext uri="{BB962C8B-B14F-4D97-AF65-F5344CB8AC3E}">
        <p14:creationId xmlns:p14="http://schemas.microsoft.com/office/powerpoint/2010/main" val="329634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4ED-07FC-F862-7F46-2A8CFCFCC593}"/>
              </a:ext>
            </a:extLst>
          </p:cNvPr>
          <p:cNvSpPr>
            <a:spLocks noGrp="1"/>
          </p:cNvSpPr>
          <p:nvPr>
            <p:ph type="title"/>
          </p:nvPr>
        </p:nvSpPr>
        <p:spPr/>
        <p:txBody>
          <a:bodyPr/>
          <a:lstStyle/>
          <a:p>
            <a:r>
              <a:rPr lang="en-US" dirty="0"/>
              <a:t>III.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8619FCCE-566A-467B-8C9C-33D9F9656D45}"/>
              </a:ext>
            </a:extLst>
          </p:cNvPr>
          <p:cNvSpPr>
            <a:spLocks noGrp="1"/>
          </p:cNvSpPr>
          <p:nvPr>
            <p:ph idx="1"/>
          </p:nvPr>
        </p:nvSpPr>
        <p:spPr/>
        <p:txBody>
          <a:bodyPr/>
          <a:lstStyle/>
          <a:p>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a:p>
            <a:pPr marL="0" indent="0">
              <a:buNone/>
            </a:pPr>
            <a:r>
              <a:rPr lang="en-US" sz="2400" dirty="0"/>
              <a:t>- MongoDB</a:t>
            </a:r>
          </a:p>
          <a:p>
            <a:pPr marL="0" indent="0">
              <a:buNone/>
            </a:pPr>
            <a:r>
              <a:rPr lang="en-US" sz="2400" dirty="0"/>
              <a:t>- </a:t>
            </a:r>
            <a:r>
              <a:rPr lang="en-US" sz="2400" dirty="0" err="1"/>
              <a:t>NodeJs</a:t>
            </a:r>
            <a:endParaRPr lang="en-US" sz="2400" dirty="0"/>
          </a:p>
          <a:p>
            <a:pPr marL="0" indent="0">
              <a:buNone/>
            </a:pPr>
            <a:r>
              <a:rPr lang="en-US" sz="2400" dirty="0"/>
              <a:t>- React</a:t>
            </a:r>
          </a:p>
          <a:p>
            <a:pPr marL="0" indent="0">
              <a:buNone/>
            </a:pPr>
            <a:r>
              <a:rPr lang="en-US" sz="2400" dirty="0"/>
              <a:t>- </a:t>
            </a:r>
            <a:r>
              <a:rPr lang="en-US" sz="2400" dirty="0" err="1"/>
              <a:t>Các</a:t>
            </a:r>
            <a:r>
              <a:rPr lang="en-US" sz="2400" dirty="0"/>
              <a:t> </a:t>
            </a:r>
            <a:r>
              <a:rPr lang="en-US" sz="2400" dirty="0" err="1"/>
              <a:t>thư</a:t>
            </a:r>
            <a:r>
              <a:rPr lang="en-US" sz="2400" dirty="0"/>
              <a:t> </a:t>
            </a:r>
            <a:r>
              <a:rPr lang="en-US" sz="2400" dirty="0" err="1"/>
              <a:t>viện</a:t>
            </a:r>
            <a:r>
              <a:rPr lang="en-US" sz="2400" dirty="0"/>
              <a:t> Arduino, ESP32</a:t>
            </a:r>
          </a:p>
          <a:p>
            <a:pPr marL="0" indent="0">
              <a:buNone/>
            </a:pPr>
            <a:r>
              <a:rPr lang="en-US" sz="2400" dirty="0"/>
              <a:t>- Giao </a:t>
            </a:r>
            <a:r>
              <a:rPr lang="en-US" sz="2400" dirty="0" err="1"/>
              <a:t>thức</a:t>
            </a:r>
            <a:r>
              <a:rPr lang="en-US" sz="2400" dirty="0"/>
              <a:t> SPI, HTTP/ HTTPS</a:t>
            </a:r>
          </a:p>
          <a:p>
            <a:pPr marL="0" indent="0">
              <a:buNone/>
            </a:pPr>
            <a:r>
              <a:rPr lang="en-US" sz="2400" dirty="0"/>
              <a:t>- Giao </a:t>
            </a:r>
            <a:r>
              <a:rPr lang="en-US" sz="2400" dirty="0" err="1"/>
              <a:t>thức</a:t>
            </a:r>
            <a:r>
              <a:rPr lang="en-US" sz="2400" dirty="0"/>
              <a:t> </a:t>
            </a:r>
            <a:r>
              <a:rPr lang="en-US" sz="2400" dirty="0" err="1"/>
              <a:t>Wifi</a:t>
            </a:r>
            <a:endParaRPr lang="en-US" sz="2400" dirty="0"/>
          </a:p>
        </p:txBody>
      </p:sp>
      <p:pic>
        <p:nvPicPr>
          <p:cNvPr id="9218" name="Picture 2" descr="MongoDB là gì? Kiến thức về MongoDB bạn đã biết chưa? - BKNS">
            <a:extLst>
              <a:ext uri="{FF2B5EF4-FFF2-40B4-BE49-F238E27FC236}">
                <a16:creationId xmlns:a16="http://schemas.microsoft.com/office/drawing/2014/main" id="{5F5A3CD9-F1D3-10B9-708F-1A103B406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049" y="1399658"/>
            <a:ext cx="2615552" cy="188994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Modules in Node.js. It can be said that the building blocks… | by Uriel  Rodriguez | Medium">
            <a:extLst>
              <a:ext uri="{FF2B5EF4-FFF2-40B4-BE49-F238E27FC236}">
                <a16:creationId xmlns:a16="http://schemas.microsoft.com/office/drawing/2014/main" id="{A913702D-C4C9-DABE-0BD0-DDD4832C8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527" y="2901718"/>
            <a:ext cx="2057379" cy="205737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React – Wikipedia tiếng Việt">
            <a:extLst>
              <a:ext uri="{FF2B5EF4-FFF2-40B4-BE49-F238E27FC236}">
                <a16:creationId xmlns:a16="http://schemas.microsoft.com/office/drawing/2014/main" id="{49849F28-37B8-6378-4C1A-FE5C5A5573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240" y="3214158"/>
            <a:ext cx="1858968" cy="161584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Arduino (@arduino) / X">
            <a:extLst>
              <a:ext uri="{FF2B5EF4-FFF2-40B4-BE49-F238E27FC236}">
                <a16:creationId xmlns:a16="http://schemas.microsoft.com/office/drawing/2014/main" id="{4107E677-3A1D-E604-2953-D1DC38BE1F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9436" y="4788840"/>
            <a:ext cx="1858969" cy="185896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991DE842-21A2-BB65-8485-FC37CCE292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3299" y="1547688"/>
            <a:ext cx="2315909" cy="135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81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4ED-07FC-F862-7F46-2A8CFCFCC593}"/>
              </a:ext>
            </a:extLst>
          </p:cNvPr>
          <p:cNvSpPr>
            <a:spLocks noGrp="1"/>
          </p:cNvSpPr>
          <p:nvPr>
            <p:ph type="title"/>
          </p:nvPr>
        </p:nvSpPr>
        <p:spPr/>
        <p:txBody>
          <a:bodyPr/>
          <a:lstStyle/>
          <a:p>
            <a:r>
              <a:rPr lang="en-US" dirty="0"/>
              <a:t>IV. </a:t>
            </a:r>
            <a:r>
              <a:rPr lang="en-US" dirty="0" err="1"/>
              <a:t>Phân</a:t>
            </a:r>
            <a:r>
              <a:rPr lang="en-US" dirty="0"/>
              <a:t> chia </a:t>
            </a:r>
            <a:r>
              <a:rPr lang="en-US" dirty="0" err="1"/>
              <a:t>công</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8619FCCE-566A-467B-8C9C-33D9F9656D45}"/>
              </a:ext>
            </a:extLst>
          </p:cNvPr>
          <p:cNvSpPr>
            <a:spLocks noGrp="1"/>
          </p:cNvSpPr>
          <p:nvPr>
            <p:ph idx="1"/>
          </p:nvPr>
        </p:nvSpPr>
        <p:spPr/>
        <p:txBody>
          <a:bodyPr/>
          <a:lstStyle/>
          <a:p>
            <a:r>
              <a:rPr lang="en-US" dirty="0" err="1"/>
              <a:t>Đỗ</a:t>
            </a:r>
            <a:r>
              <a:rPr lang="en-US" dirty="0"/>
              <a:t> Minh </a:t>
            </a:r>
            <a:r>
              <a:rPr lang="en-US" dirty="0" err="1"/>
              <a:t>Đức</a:t>
            </a:r>
            <a:r>
              <a:rPr lang="en-US" dirty="0"/>
              <a:t>: </a:t>
            </a:r>
            <a:r>
              <a:rPr lang="en-US" dirty="0" err="1"/>
              <a:t>Xây</a:t>
            </a:r>
            <a:r>
              <a:rPr lang="en-US" dirty="0"/>
              <a:t> </a:t>
            </a:r>
            <a:r>
              <a:rPr lang="en-US" dirty="0" err="1"/>
              <a:t>dựng</a:t>
            </a:r>
            <a:r>
              <a:rPr lang="en-US" dirty="0"/>
              <a:t> API, </a:t>
            </a:r>
            <a:r>
              <a:rPr lang="en-US" dirty="0" err="1"/>
              <a:t>chương</a:t>
            </a:r>
            <a:r>
              <a:rPr lang="en-US" dirty="0"/>
              <a:t> </a:t>
            </a:r>
            <a:r>
              <a:rPr lang="en-US" dirty="0" err="1"/>
              <a:t>trình</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DHT11 </a:t>
            </a:r>
            <a:r>
              <a:rPr lang="en-US" dirty="0" err="1"/>
              <a:t>và</a:t>
            </a:r>
            <a:r>
              <a:rPr lang="en-US" dirty="0"/>
              <a:t> </a:t>
            </a:r>
            <a:r>
              <a:rPr lang="en-US" dirty="0" err="1"/>
              <a:t>gửi</a:t>
            </a:r>
            <a:r>
              <a:rPr lang="en-US" dirty="0"/>
              <a:t> </a:t>
            </a:r>
            <a:r>
              <a:rPr lang="en-US" dirty="0" err="1"/>
              <a:t>lên</a:t>
            </a:r>
            <a:r>
              <a:rPr lang="en-US" dirty="0"/>
              <a:t> ESP32</a:t>
            </a:r>
          </a:p>
          <a:p>
            <a:r>
              <a:rPr lang="en-US" dirty="0" err="1"/>
              <a:t>Phạm</a:t>
            </a:r>
            <a:r>
              <a:rPr lang="en-US" dirty="0"/>
              <a:t> Duy </a:t>
            </a:r>
            <a:r>
              <a:rPr lang="en-US" dirty="0" err="1"/>
              <a:t>Tùng</a:t>
            </a:r>
            <a:r>
              <a:rPr lang="en-US" dirty="0"/>
              <a:t>: </a:t>
            </a:r>
            <a:r>
              <a:rPr lang="en-US" dirty="0" err="1"/>
              <a:t>Xây</a:t>
            </a:r>
            <a:r>
              <a:rPr lang="en-US" dirty="0"/>
              <a:t> </a:t>
            </a:r>
            <a:r>
              <a:rPr lang="en-US" dirty="0" err="1"/>
              <a:t>dựng</a:t>
            </a:r>
            <a:r>
              <a:rPr lang="en-US" dirty="0"/>
              <a:t> Database </a:t>
            </a:r>
            <a:r>
              <a:rPr lang="en-US" dirty="0" err="1"/>
              <a:t>và</a:t>
            </a:r>
            <a:r>
              <a:rPr lang="en-US" dirty="0"/>
              <a:t> </a:t>
            </a:r>
            <a:r>
              <a:rPr lang="en-US" dirty="0" err="1"/>
              <a:t>chương</a:t>
            </a:r>
            <a:r>
              <a:rPr lang="en-US" dirty="0"/>
              <a:t> </a:t>
            </a:r>
            <a:r>
              <a:rPr lang="en-US" dirty="0" err="1"/>
              <a:t>trình</a:t>
            </a:r>
            <a:r>
              <a:rPr lang="en-US" dirty="0"/>
              <a:t> </a:t>
            </a:r>
            <a:r>
              <a:rPr lang="en-US" dirty="0" err="1"/>
              <a:t>giao</a:t>
            </a:r>
            <a:r>
              <a:rPr lang="en-US" dirty="0"/>
              <a:t> </a:t>
            </a:r>
            <a:r>
              <a:rPr lang="en-US" dirty="0" err="1"/>
              <a:t>tiếp</a:t>
            </a:r>
            <a:r>
              <a:rPr lang="en-US" dirty="0"/>
              <a:t> ESP32 </a:t>
            </a:r>
            <a:r>
              <a:rPr lang="en-US" dirty="0" err="1"/>
              <a:t>và</a:t>
            </a:r>
            <a:r>
              <a:rPr lang="en-US" dirty="0"/>
              <a:t> Arduino</a:t>
            </a:r>
          </a:p>
          <a:p>
            <a:r>
              <a:rPr lang="en-US" dirty="0" err="1"/>
              <a:t>Đỗ</a:t>
            </a:r>
            <a:r>
              <a:rPr lang="en-US" dirty="0"/>
              <a:t> </a:t>
            </a:r>
            <a:r>
              <a:rPr lang="en-US" dirty="0" err="1"/>
              <a:t>Đức</a:t>
            </a:r>
            <a:r>
              <a:rPr lang="en-US" dirty="0"/>
              <a:t> </a:t>
            </a:r>
            <a:r>
              <a:rPr lang="en-US" dirty="0" err="1"/>
              <a:t>Mạnh</a:t>
            </a:r>
            <a:r>
              <a:rPr lang="en-US" dirty="0"/>
              <a:t>: </a:t>
            </a:r>
            <a:r>
              <a:rPr lang="en-US" dirty="0" err="1"/>
              <a:t>Xây</a:t>
            </a:r>
            <a:r>
              <a:rPr lang="en-US" dirty="0"/>
              <a:t> </a:t>
            </a:r>
            <a:r>
              <a:rPr lang="en-US" dirty="0" err="1"/>
              <a:t>dựng</a:t>
            </a:r>
            <a:r>
              <a:rPr lang="en-US" dirty="0"/>
              <a:t> </a:t>
            </a:r>
            <a:r>
              <a:rPr lang="en-US" dirty="0" err="1"/>
              <a:t>FrontEnd</a:t>
            </a:r>
            <a:r>
              <a:rPr lang="en-US" dirty="0"/>
              <a:t> </a:t>
            </a:r>
            <a:r>
              <a:rPr lang="en-US" dirty="0" err="1"/>
              <a:t>và</a:t>
            </a:r>
            <a:r>
              <a:rPr lang="en-US" dirty="0"/>
              <a:t> WebApp</a:t>
            </a:r>
          </a:p>
          <a:p>
            <a:r>
              <a:rPr lang="en-US" dirty="0" err="1"/>
              <a:t>Trương</a:t>
            </a:r>
            <a:r>
              <a:rPr lang="en-US" dirty="0"/>
              <a:t> </a:t>
            </a:r>
            <a:r>
              <a:rPr lang="en-US" dirty="0" err="1"/>
              <a:t>Đăng</a:t>
            </a:r>
            <a:r>
              <a:rPr lang="en-US" dirty="0"/>
              <a:t> </a:t>
            </a:r>
            <a:r>
              <a:rPr lang="en-US" dirty="0" err="1"/>
              <a:t>Biển</a:t>
            </a:r>
            <a:r>
              <a:rPr lang="en-US" dirty="0"/>
              <a:t>: </a:t>
            </a:r>
            <a:r>
              <a:rPr lang="en-US" dirty="0" err="1"/>
              <a:t>Xây</a:t>
            </a:r>
            <a:r>
              <a:rPr lang="en-US" dirty="0"/>
              <a:t> </a:t>
            </a:r>
            <a:r>
              <a:rPr lang="en-US" dirty="0" err="1"/>
              <a:t>dựng</a:t>
            </a:r>
            <a:r>
              <a:rPr lang="en-US" dirty="0"/>
              <a:t> </a:t>
            </a:r>
            <a:r>
              <a:rPr lang="en-US" dirty="0" err="1"/>
              <a:t>chương</a:t>
            </a:r>
            <a:r>
              <a:rPr lang="en-US" dirty="0"/>
              <a:t> </a:t>
            </a:r>
            <a:r>
              <a:rPr lang="en-US" dirty="0" err="1"/>
              <a:t>trình</a:t>
            </a:r>
            <a:r>
              <a:rPr lang="en-US" dirty="0"/>
              <a:t> </a:t>
            </a:r>
            <a:r>
              <a:rPr lang="en-US" dirty="0" err="1"/>
              <a:t>điều</a:t>
            </a:r>
            <a:r>
              <a:rPr lang="en-US" dirty="0"/>
              <a:t> </a:t>
            </a:r>
            <a:r>
              <a:rPr lang="en-US" dirty="0" err="1"/>
              <a:t>khiển</a:t>
            </a:r>
            <a:r>
              <a:rPr lang="en-US" dirty="0"/>
              <a:t> RFID </a:t>
            </a:r>
            <a:r>
              <a:rPr lang="en-US" dirty="0" err="1"/>
              <a:t>và</a:t>
            </a:r>
            <a:r>
              <a:rPr lang="en-US" dirty="0"/>
              <a:t> Arduino</a:t>
            </a:r>
          </a:p>
        </p:txBody>
      </p:sp>
    </p:spTree>
    <p:extLst>
      <p:ext uri="{BB962C8B-B14F-4D97-AF65-F5344CB8AC3E}">
        <p14:creationId xmlns:p14="http://schemas.microsoft.com/office/powerpoint/2010/main" val="382920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4ED-07FC-F862-7F46-2A8CFCFCC593}"/>
              </a:ext>
            </a:extLst>
          </p:cNvPr>
          <p:cNvSpPr>
            <a:spLocks noGrp="1"/>
          </p:cNvSpPr>
          <p:nvPr>
            <p:ph type="title"/>
          </p:nvPr>
        </p:nvSpPr>
        <p:spPr/>
        <p:txBody>
          <a:bodyPr/>
          <a:lstStyle/>
          <a:p>
            <a:r>
              <a:rPr lang="en-US" dirty="0"/>
              <a:t>V. </a:t>
            </a:r>
            <a:r>
              <a:rPr lang="en-US" dirty="0" err="1"/>
              <a:t>Các</a:t>
            </a:r>
            <a:r>
              <a:rPr lang="en-US" dirty="0"/>
              <a:t> </a:t>
            </a:r>
            <a:r>
              <a:rPr lang="en-US" dirty="0" err="1"/>
              <a:t>công</a:t>
            </a:r>
            <a:r>
              <a:rPr lang="en-US" dirty="0"/>
              <a:t> </a:t>
            </a:r>
            <a:r>
              <a:rPr lang="en-US" dirty="0" err="1"/>
              <a:t>việc</a:t>
            </a:r>
            <a:r>
              <a:rPr lang="en-US" dirty="0"/>
              <a:t> </a:t>
            </a:r>
            <a:r>
              <a:rPr lang="en-US" dirty="0" err="1"/>
              <a:t>trong</a:t>
            </a:r>
            <a:r>
              <a:rPr lang="en-US" dirty="0"/>
              <a:t> </a:t>
            </a:r>
            <a:r>
              <a:rPr lang="en-US" dirty="0" err="1"/>
              <a:t>tương</a:t>
            </a:r>
            <a:r>
              <a:rPr lang="en-US" dirty="0"/>
              <a:t> </a:t>
            </a:r>
            <a:r>
              <a:rPr lang="en-US" dirty="0" err="1"/>
              <a:t>lai</a:t>
            </a:r>
            <a:endParaRPr lang="en-US" dirty="0"/>
          </a:p>
        </p:txBody>
      </p:sp>
      <p:sp>
        <p:nvSpPr>
          <p:cNvPr id="3" name="Content Placeholder 2">
            <a:extLst>
              <a:ext uri="{FF2B5EF4-FFF2-40B4-BE49-F238E27FC236}">
                <a16:creationId xmlns:a16="http://schemas.microsoft.com/office/drawing/2014/main" id="{8619FCCE-566A-467B-8C9C-33D9F9656D45}"/>
              </a:ext>
            </a:extLst>
          </p:cNvPr>
          <p:cNvSpPr>
            <a:spLocks noGrp="1"/>
          </p:cNvSpPr>
          <p:nvPr>
            <p:ph idx="1"/>
          </p:nvPr>
        </p:nvSpPr>
        <p:spPr/>
        <p:txBody>
          <a:bodyPr/>
          <a:lstStyle/>
          <a:p>
            <a:r>
              <a:rPr lang="en-US" dirty="0"/>
              <a:t>Hoàn </a:t>
            </a:r>
            <a:r>
              <a:rPr lang="en-US" dirty="0" err="1"/>
              <a:t>thiện</a:t>
            </a:r>
            <a:r>
              <a:rPr lang="en-US" dirty="0"/>
              <a:t> </a:t>
            </a:r>
            <a:r>
              <a:rPr lang="en-US" dirty="0" err="1"/>
              <a:t>các</a:t>
            </a:r>
            <a:r>
              <a:rPr lang="en-US" dirty="0"/>
              <a:t> </a:t>
            </a:r>
            <a:r>
              <a:rPr lang="en-US" dirty="0" err="1"/>
              <a:t>BackEnd</a:t>
            </a:r>
            <a:r>
              <a:rPr lang="en-US" dirty="0"/>
              <a:t> </a:t>
            </a:r>
            <a:r>
              <a:rPr lang="en-US" dirty="0" err="1"/>
              <a:t>và</a:t>
            </a:r>
            <a:r>
              <a:rPr lang="en-US" dirty="0"/>
              <a:t> </a:t>
            </a:r>
            <a:r>
              <a:rPr lang="en-US" dirty="0" err="1"/>
              <a:t>FrontEnd</a:t>
            </a:r>
            <a:endParaRPr lang="en-US" dirty="0"/>
          </a:p>
          <a:p>
            <a:r>
              <a:rPr lang="en-US" dirty="0" err="1"/>
              <a:t>Đưa</a:t>
            </a:r>
            <a:r>
              <a:rPr lang="en-US" dirty="0"/>
              <a:t> </a:t>
            </a:r>
            <a:r>
              <a:rPr lang="en-US" dirty="0" err="1"/>
              <a:t>thêm</a:t>
            </a:r>
            <a:r>
              <a:rPr lang="en-US" dirty="0"/>
              <a:t> </a:t>
            </a:r>
            <a:r>
              <a:rPr lang="en-US" dirty="0" err="1"/>
              <a:t>chức</a:t>
            </a:r>
            <a:r>
              <a:rPr lang="en-US" dirty="0"/>
              <a:t> </a:t>
            </a:r>
            <a:r>
              <a:rPr lang="en-US" dirty="0" err="1"/>
              <a:t>năng</a:t>
            </a:r>
            <a:r>
              <a:rPr lang="en-US" dirty="0"/>
              <a:t> </a:t>
            </a:r>
            <a:r>
              <a:rPr lang="en-US" dirty="0" err="1"/>
              <a:t>đăng</a:t>
            </a:r>
            <a:r>
              <a:rPr lang="en-US" dirty="0"/>
              <a:t> </a:t>
            </a:r>
            <a:r>
              <a:rPr lang="en-US" dirty="0" err="1"/>
              <a:t>kí</a:t>
            </a:r>
            <a:r>
              <a:rPr lang="en-US" dirty="0"/>
              <a:t> </a:t>
            </a:r>
            <a:r>
              <a:rPr lang="en-US" dirty="0" err="1"/>
              <a:t>thẻ</a:t>
            </a:r>
            <a:r>
              <a:rPr lang="en-US" dirty="0"/>
              <a:t> </a:t>
            </a:r>
            <a:r>
              <a:rPr lang="en-US" dirty="0" err="1"/>
              <a:t>từ</a:t>
            </a:r>
            <a:r>
              <a:rPr lang="en-US" dirty="0"/>
              <a:t> </a:t>
            </a:r>
            <a:r>
              <a:rPr lang="en-US" dirty="0" err="1"/>
              <a:t>lên</a:t>
            </a:r>
            <a:r>
              <a:rPr lang="en-US" dirty="0"/>
              <a:t> App</a:t>
            </a:r>
          </a:p>
          <a:p>
            <a:r>
              <a:rPr lang="en-US" dirty="0" err="1"/>
              <a:t>Thử</a:t>
            </a:r>
            <a:r>
              <a:rPr lang="en-US" dirty="0"/>
              <a:t> </a:t>
            </a:r>
            <a:r>
              <a:rPr lang="en-US" dirty="0" err="1"/>
              <a:t>nghiệm</a:t>
            </a:r>
            <a:r>
              <a:rPr lang="en-US" dirty="0"/>
              <a:t> </a:t>
            </a:r>
            <a:r>
              <a:rPr lang="en-US" dirty="0" err="1"/>
              <a:t>với</a:t>
            </a:r>
            <a:r>
              <a:rPr lang="en-US" dirty="0"/>
              <a:t> </a:t>
            </a:r>
            <a:r>
              <a:rPr lang="en-US" dirty="0" err="1"/>
              <a:t>nhiều</a:t>
            </a:r>
            <a:r>
              <a:rPr lang="en-US" dirty="0"/>
              <a:t> </a:t>
            </a:r>
            <a:r>
              <a:rPr lang="en-US" dirty="0" err="1"/>
              <a:t>loại</a:t>
            </a:r>
            <a:r>
              <a:rPr lang="en-US" dirty="0"/>
              <a:t> </a:t>
            </a:r>
            <a:r>
              <a:rPr lang="en-US" dirty="0" err="1"/>
              <a:t>cảm</a:t>
            </a:r>
            <a:r>
              <a:rPr lang="en-US" dirty="0"/>
              <a:t> </a:t>
            </a:r>
            <a:r>
              <a:rPr lang="en-US" dirty="0" err="1"/>
              <a:t>biến</a:t>
            </a:r>
            <a:r>
              <a:rPr lang="en-US" dirty="0"/>
              <a:t> </a:t>
            </a:r>
            <a:r>
              <a:rPr lang="en-US" dirty="0" err="1"/>
              <a:t>hơn</a:t>
            </a:r>
            <a:endParaRPr lang="en-US" dirty="0"/>
          </a:p>
          <a:p>
            <a:r>
              <a:rPr lang="en-US" dirty="0" err="1"/>
              <a:t>Đưa</a:t>
            </a:r>
            <a:r>
              <a:rPr lang="en-US" dirty="0"/>
              <a:t> </a:t>
            </a:r>
            <a:r>
              <a:rPr lang="en-US" dirty="0" err="1"/>
              <a:t>thêm</a:t>
            </a:r>
            <a:r>
              <a:rPr lang="en-US" dirty="0"/>
              <a:t> </a:t>
            </a:r>
            <a:r>
              <a:rPr lang="en-US" dirty="0" err="1"/>
              <a:t>nhiều</a:t>
            </a:r>
            <a:r>
              <a:rPr lang="en-US" dirty="0"/>
              <a:t> </a:t>
            </a:r>
            <a:r>
              <a:rPr lang="en-US" dirty="0" err="1"/>
              <a:t>loại</a:t>
            </a:r>
            <a:r>
              <a:rPr lang="en-US" dirty="0"/>
              <a:t> dashboard </a:t>
            </a:r>
            <a:r>
              <a:rPr lang="en-US" dirty="0" err="1"/>
              <a:t>lên</a:t>
            </a:r>
            <a:r>
              <a:rPr lang="en-US" dirty="0"/>
              <a:t> App </a:t>
            </a:r>
            <a:r>
              <a:rPr lang="en-US" dirty="0" err="1"/>
              <a:t>hiển</a:t>
            </a:r>
            <a:r>
              <a:rPr lang="en-US" dirty="0"/>
              <a:t> </a:t>
            </a:r>
            <a:r>
              <a:rPr lang="en-US" dirty="0" err="1"/>
              <a:t>thị</a:t>
            </a:r>
            <a:r>
              <a:rPr lang="en-US" dirty="0"/>
              <a:t> </a:t>
            </a:r>
            <a:r>
              <a:rPr lang="en-US" dirty="0" err="1"/>
              <a:t>trực</a:t>
            </a:r>
            <a:r>
              <a:rPr lang="en-US" dirty="0"/>
              <a:t> </a:t>
            </a:r>
            <a:r>
              <a:rPr lang="en-US" dirty="0" err="1"/>
              <a:t>quan</a:t>
            </a:r>
            <a:r>
              <a:rPr lang="en-US" dirty="0"/>
              <a:t> </a:t>
            </a:r>
            <a:r>
              <a:rPr lang="en-US" dirty="0" err="1"/>
              <a:t>cho</a:t>
            </a:r>
            <a:r>
              <a:rPr lang="en-US" dirty="0"/>
              <a:t> </a:t>
            </a:r>
            <a:r>
              <a:rPr lang="en-US" dirty="0" err="1"/>
              <a:t>người</a:t>
            </a:r>
            <a:r>
              <a:rPr lang="en-US" dirty="0"/>
              <a:t> dung</a:t>
            </a:r>
          </a:p>
          <a:p>
            <a:endParaRPr lang="en-US" dirty="0"/>
          </a:p>
        </p:txBody>
      </p:sp>
    </p:spTree>
    <p:extLst>
      <p:ext uri="{BB962C8B-B14F-4D97-AF65-F5344CB8AC3E}">
        <p14:creationId xmlns:p14="http://schemas.microsoft.com/office/powerpoint/2010/main" val="26145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0258-321D-56ED-748A-9A4E9A3268FB}"/>
              </a:ext>
            </a:extLst>
          </p:cNvPr>
          <p:cNvSpPr>
            <a:spLocks noGrp="1"/>
          </p:cNvSpPr>
          <p:nvPr>
            <p:ph type="title"/>
          </p:nvPr>
        </p:nvSpPr>
        <p:spPr>
          <a:xfrm>
            <a:off x="1545771" y="2291896"/>
            <a:ext cx="10515600" cy="1325563"/>
          </a:xfrm>
        </p:spPr>
        <p:txBody>
          <a:bodyPr/>
          <a:lstStyle/>
          <a:p>
            <a:r>
              <a:rPr lang="en-US" dirty="0" err="1"/>
              <a:t>Cảm</a:t>
            </a:r>
            <a:r>
              <a:rPr lang="en-US" dirty="0"/>
              <a:t> </a:t>
            </a:r>
            <a:r>
              <a:rPr lang="en-US" dirty="0" err="1"/>
              <a:t>ơn</a:t>
            </a:r>
            <a:r>
              <a:rPr lang="en-US" dirty="0"/>
              <a:t> </a:t>
            </a:r>
            <a:r>
              <a:rPr lang="en-US" dirty="0" err="1"/>
              <a:t>thầy</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p>
        </p:txBody>
      </p:sp>
    </p:spTree>
    <p:extLst>
      <p:ext uri="{BB962C8B-B14F-4D97-AF65-F5344CB8AC3E}">
        <p14:creationId xmlns:p14="http://schemas.microsoft.com/office/powerpoint/2010/main" val="345882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208-C9C6-011A-BCAF-BA3BEE1B6D36}"/>
              </a:ext>
            </a:extLst>
          </p:cNvPr>
          <p:cNvSpPr>
            <a:spLocks noGrp="1"/>
          </p:cNvSpPr>
          <p:nvPr>
            <p:ph type="title"/>
          </p:nvPr>
        </p:nvSpPr>
        <p:spPr/>
        <p:txBody>
          <a:bodyPr/>
          <a:lstStyle/>
          <a:p>
            <a:r>
              <a:rPr lang="en-US" dirty="0" err="1"/>
              <a:t>Mục</a:t>
            </a:r>
            <a:r>
              <a:rPr lang="en-US" dirty="0"/>
              <a:t> </a:t>
            </a:r>
            <a:r>
              <a:rPr lang="en-US" dirty="0" err="1"/>
              <a:t>lục</a:t>
            </a:r>
            <a:endParaRPr lang="en-US" dirty="0"/>
          </a:p>
        </p:txBody>
      </p:sp>
      <p:sp>
        <p:nvSpPr>
          <p:cNvPr id="3" name="Content Placeholder 2">
            <a:extLst>
              <a:ext uri="{FF2B5EF4-FFF2-40B4-BE49-F238E27FC236}">
                <a16:creationId xmlns:a16="http://schemas.microsoft.com/office/drawing/2014/main" id="{ADD940DD-CBFB-F4E9-C197-8AE2F9E0F0DC}"/>
              </a:ext>
            </a:extLst>
          </p:cNvPr>
          <p:cNvSpPr>
            <a:spLocks noGrp="1"/>
          </p:cNvSpPr>
          <p:nvPr>
            <p:ph idx="1"/>
          </p:nvPr>
        </p:nvSpPr>
        <p:spPr/>
        <p:txBody>
          <a:bodyPr/>
          <a:lstStyle/>
          <a:p>
            <a:pPr marL="571500" indent="-571500">
              <a:buFont typeface="+mj-lt"/>
              <a:buAutoNum type="romanUcPeriod"/>
            </a:pPr>
            <a:r>
              <a:rPr lang="en-US" dirty="0" err="1"/>
              <a:t>Đặt</a:t>
            </a:r>
            <a:r>
              <a:rPr lang="en-US" dirty="0"/>
              <a:t> </a:t>
            </a:r>
            <a:r>
              <a:rPr lang="en-US" dirty="0" err="1"/>
              <a:t>vấn</a:t>
            </a:r>
            <a:r>
              <a:rPr lang="en-US" dirty="0"/>
              <a:t> </a:t>
            </a:r>
            <a:r>
              <a:rPr lang="en-US" dirty="0" err="1"/>
              <a:t>đề</a:t>
            </a:r>
            <a:endParaRPr lang="en-US" dirty="0"/>
          </a:p>
          <a:p>
            <a:pPr marL="571500" indent="-571500">
              <a:buFont typeface="+mj-lt"/>
              <a:buAutoNum type="romanUcPeriod"/>
            </a:pP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a:p>
            <a:pPr marL="571500" indent="-571500">
              <a:buFont typeface="+mj-lt"/>
              <a:buAutoNum type="romanUcPeriod"/>
            </a:pP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pPr marL="571500" indent="-571500">
              <a:buFont typeface="+mj-lt"/>
              <a:buAutoNum type="romanUcPeriod"/>
            </a:pPr>
            <a:r>
              <a:rPr lang="en-US" dirty="0" err="1"/>
              <a:t>Phân</a:t>
            </a:r>
            <a:r>
              <a:rPr lang="en-US" dirty="0"/>
              <a:t> chia </a:t>
            </a:r>
            <a:r>
              <a:rPr lang="en-US" dirty="0" err="1"/>
              <a:t>công</a:t>
            </a:r>
            <a:r>
              <a:rPr lang="en-US" dirty="0"/>
              <a:t> </a:t>
            </a:r>
            <a:r>
              <a:rPr lang="en-US" dirty="0" err="1"/>
              <a:t>việc</a:t>
            </a:r>
            <a:endParaRPr lang="en-US" dirty="0"/>
          </a:p>
          <a:p>
            <a:pPr marL="571500" indent="-571500">
              <a:buFont typeface="+mj-lt"/>
              <a:buAutoNum type="romanUcPeriod"/>
            </a:pPr>
            <a:r>
              <a:rPr lang="en-US" dirty="0" err="1"/>
              <a:t>Công</a:t>
            </a:r>
            <a:r>
              <a:rPr lang="en-US" dirty="0"/>
              <a:t> </a:t>
            </a:r>
            <a:r>
              <a:rPr lang="en-US" dirty="0" err="1"/>
              <a:t>việc</a:t>
            </a:r>
            <a:r>
              <a:rPr lang="en-US" dirty="0"/>
              <a:t> </a:t>
            </a:r>
            <a:r>
              <a:rPr lang="en-US" dirty="0" err="1"/>
              <a:t>trong</a:t>
            </a:r>
            <a:r>
              <a:rPr lang="en-US" dirty="0"/>
              <a:t> </a:t>
            </a:r>
            <a:r>
              <a:rPr lang="en-US" dirty="0" err="1"/>
              <a:t>tương</a:t>
            </a:r>
            <a:r>
              <a:rPr lang="en-US" dirty="0"/>
              <a:t> </a:t>
            </a:r>
            <a:r>
              <a:rPr lang="en-US" dirty="0" err="1"/>
              <a:t>lai</a:t>
            </a:r>
            <a:endParaRPr lang="en-US" dirty="0"/>
          </a:p>
          <a:p>
            <a:endParaRPr lang="en-US" dirty="0"/>
          </a:p>
          <a:p>
            <a:endParaRPr lang="en-US" dirty="0"/>
          </a:p>
        </p:txBody>
      </p:sp>
    </p:spTree>
    <p:extLst>
      <p:ext uri="{BB962C8B-B14F-4D97-AF65-F5344CB8AC3E}">
        <p14:creationId xmlns:p14="http://schemas.microsoft.com/office/powerpoint/2010/main" val="367140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9A6F-1D54-7531-DE56-DF56B24BEEC2}"/>
              </a:ext>
            </a:extLst>
          </p:cNvPr>
          <p:cNvSpPr>
            <a:spLocks noGrp="1"/>
          </p:cNvSpPr>
          <p:nvPr>
            <p:ph type="title"/>
          </p:nvPr>
        </p:nvSpPr>
        <p:spPr/>
        <p:txBody>
          <a:bodyPr/>
          <a:lstStyle/>
          <a:p>
            <a:r>
              <a:rPr lang="en-US" dirty="0"/>
              <a:t>I. </a:t>
            </a:r>
            <a:r>
              <a:rPr lang="en-US" dirty="0" err="1"/>
              <a:t>Đặt</a:t>
            </a:r>
            <a:r>
              <a:rPr lang="en-US" dirty="0"/>
              <a:t> </a:t>
            </a:r>
            <a:r>
              <a:rPr lang="en-US" dirty="0" err="1"/>
              <a:t>vấn</a:t>
            </a:r>
            <a:r>
              <a:rPr lang="en-US" dirty="0"/>
              <a:t> </a:t>
            </a:r>
            <a:r>
              <a:rPr lang="en-US" dirty="0" err="1"/>
              <a:t>đề</a:t>
            </a:r>
            <a:endParaRPr lang="en-US" dirty="0"/>
          </a:p>
        </p:txBody>
      </p:sp>
      <p:sp>
        <p:nvSpPr>
          <p:cNvPr id="5" name="Content Placeholder 4">
            <a:extLst>
              <a:ext uri="{FF2B5EF4-FFF2-40B4-BE49-F238E27FC236}">
                <a16:creationId xmlns:a16="http://schemas.microsoft.com/office/drawing/2014/main" id="{CF41B2E9-F92E-4850-0CD1-7E582C7F9DCE}"/>
              </a:ext>
            </a:extLst>
          </p:cNvPr>
          <p:cNvSpPr>
            <a:spLocks noGrp="1"/>
          </p:cNvSpPr>
          <p:nvPr>
            <p:ph idx="1"/>
          </p:nvPr>
        </p:nvSpPr>
        <p:spPr>
          <a:xfrm>
            <a:off x="838200" y="1620351"/>
            <a:ext cx="5170714" cy="4351338"/>
          </a:xfrm>
        </p:spPr>
        <p:txBody>
          <a:bodyPr>
            <a:normAutofit/>
          </a:bodyPr>
          <a:lstStyle/>
          <a:p>
            <a:r>
              <a:rPr lang="vi-VN" sz="2000" b="0" i="0" dirty="0">
                <a:effectLst/>
                <a:latin typeface="Calibri" panose="020F0502020204030204" pitchFamily="34" charset="0"/>
                <a:ea typeface="Calibri" panose="020F0502020204030204" pitchFamily="34" charset="0"/>
                <a:cs typeface="Calibri" panose="020F0502020204030204" pitchFamily="34" charset="0"/>
              </a:rPr>
              <a:t>Trong thời đại ngày nay, sự tiện lợi và tự động hóa trong quản lý nhà cửa là một xu hướng ngày càng phổ biến. Hệ thống Nhà thông minh sử dụng Internet of Things (IoT) không chỉ giúp tối ưu hóa việc sử dụng năng lượng mà còn mang lại trải nghiệm sống hiện đại, an toàn và thuận tiện.</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30" name="Picture 6" descr="Mô hình ngôi nhà thông minh hiệu quả và những mẫu thiết kế nổi bật">
            <a:extLst>
              <a:ext uri="{FF2B5EF4-FFF2-40B4-BE49-F238E27FC236}">
                <a16:creationId xmlns:a16="http://schemas.microsoft.com/office/drawing/2014/main" id="{66D2E248-5437-EA6D-032A-F87243462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19" y="1369608"/>
            <a:ext cx="4741238" cy="31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19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D4F1-495B-44FC-3301-9C15ABE5CA3F}"/>
              </a:ext>
            </a:extLst>
          </p:cNvPr>
          <p:cNvSpPr>
            <a:spLocks noGrp="1"/>
          </p:cNvSpPr>
          <p:nvPr>
            <p:ph type="title"/>
          </p:nvPr>
        </p:nvSpPr>
        <p:spPr/>
        <p:txBody>
          <a:bodyPr/>
          <a:lstStyle/>
          <a:p>
            <a:r>
              <a:rPr lang="en-US" dirty="0"/>
              <a:t>II.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5" name="TextBox 4">
            <a:extLst>
              <a:ext uri="{FF2B5EF4-FFF2-40B4-BE49-F238E27FC236}">
                <a16:creationId xmlns:a16="http://schemas.microsoft.com/office/drawing/2014/main" id="{4894C066-B3F8-6B2C-63AC-2934B5FBC657}"/>
              </a:ext>
            </a:extLst>
          </p:cNvPr>
          <p:cNvSpPr txBox="1"/>
          <p:nvPr/>
        </p:nvSpPr>
        <p:spPr>
          <a:xfrm>
            <a:off x="522514" y="1903413"/>
            <a:ext cx="4735286" cy="3170099"/>
          </a:xfrm>
          <a:prstGeom prst="rect">
            <a:avLst/>
          </a:prstGeom>
          <a:noFill/>
        </p:spPr>
        <p:txBody>
          <a:bodyPr wrap="square" rtlCol="0">
            <a:spAutoFit/>
          </a:bodyPr>
          <a:lstStyle/>
          <a:p>
            <a:pPr marL="342900" indent="-342900" algn="l">
              <a:buFont typeface="Arial" panose="020B0604020202020204" pitchFamily="34" charset="0"/>
              <a:buChar char="•"/>
            </a:pPr>
            <a:r>
              <a:rPr lang="vi-VN" sz="2000" b="0" i="0" dirty="0">
                <a:effectLst/>
                <a:latin typeface="Söhne"/>
              </a:rPr>
              <a:t>Đề tài này tập trung vào việc phát triển một hệ thống Nhà thông minh IoT, nơi các cảm biến nhiệt độ DHT11 giúp giám sát môi trường.</a:t>
            </a:r>
            <a:endParaRPr lang="en-US" sz="2000" b="0" i="0" dirty="0">
              <a:effectLst/>
              <a:latin typeface="Söhne"/>
            </a:endParaRPr>
          </a:p>
          <a:p>
            <a:pPr marL="342900" indent="-342900" algn="l">
              <a:buFont typeface="Arial" panose="020B0604020202020204" pitchFamily="34" charset="0"/>
              <a:buChar char="•"/>
            </a:pPr>
            <a:r>
              <a:rPr lang="vi-VN" sz="2000" b="0" i="0" dirty="0">
                <a:effectLst/>
                <a:latin typeface="Söhne"/>
              </a:rPr>
              <a:t>Đồng thời, sự tích hợp với Arduino và module R</a:t>
            </a:r>
            <a:r>
              <a:rPr lang="en-US" sz="2000" b="0" i="0" dirty="0">
                <a:effectLst/>
                <a:latin typeface="Söhne"/>
              </a:rPr>
              <a:t>FC</a:t>
            </a:r>
            <a:r>
              <a:rPr lang="vi-VN" sz="2000" b="0" i="0" dirty="0">
                <a:effectLst/>
                <a:latin typeface="Söhne"/>
              </a:rPr>
              <a:t> mở ra khả năng điều khiển cửa từ xa, mang lại lợi ích về an ninh và tiện ích cho người sử dụng.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054" name="Picture 6" descr="Arduino (@arduino) / X">
            <a:extLst>
              <a:ext uri="{FF2B5EF4-FFF2-40B4-BE49-F238E27FC236}">
                <a16:creationId xmlns:a16="http://schemas.microsoft.com/office/drawing/2014/main" id="{DEBB2B49-10C3-2B97-5FB4-D6D941AB6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904" y="2592161"/>
            <a:ext cx="4189639" cy="41896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oT giúp doanh nghiệp triển khai phần mềm ERP hiệu quả hơn">
            <a:extLst>
              <a:ext uri="{FF2B5EF4-FFF2-40B4-BE49-F238E27FC236}">
                <a16:creationId xmlns:a16="http://schemas.microsoft.com/office/drawing/2014/main" id="{20F80A7B-27E7-DCBA-0B96-6AACF6860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316" y="662705"/>
            <a:ext cx="3510170" cy="24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4ED-07FC-F862-7F46-2A8CFCFCC593}"/>
              </a:ext>
            </a:extLst>
          </p:cNvPr>
          <p:cNvSpPr>
            <a:spLocks noGrp="1"/>
          </p:cNvSpPr>
          <p:nvPr>
            <p:ph type="title"/>
          </p:nvPr>
        </p:nvSpPr>
        <p:spPr/>
        <p:txBody>
          <a:bodyPr/>
          <a:lstStyle/>
          <a:p>
            <a:r>
              <a:rPr lang="en-US" dirty="0"/>
              <a:t>III.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8619FCCE-566A-467B-8C9C-33D9F9656D45}"/>
              </a:ext>
            </a:extLst>
          </p:cNvPr>
          <p:cNvSpPr>
            <a:spLocks noGrp="1"/>
          </p:cNvSpPr>
          <p:nvPr>
            <p:ph idx="1"/>
          </p:nvPr>
        </p:nvSpPr>
        <p:spPr/>
        <p:txBody>
          <a:bodyPr/>
          <a:lstStyle/>
          <a:p>
            <a:r>
              <a:rPr lang="en-US" dirty="0" err="1"/>
              <a:t>Sơ</a:t>
            </a:r>
            <a:r>
              <a:rPr lang="en-US" dirty="0"/>
              <a:t> </a:t>
            </a:r>
            <a:r>
              <a:rPr lang="en-US" dirty="0" err="1"/>
              <a:t>đồ</a:t>
            </a:r>
            <a:r>
              <a:rPr lang="en-US" dirty="0"/>
              <a:t> </a:t>
            </a:r>
            <a:r>
              <a:rPr lang="en-US" dirty="0" err="1"/>
              <a:t>thiết</a:t>
            </a:r>
            <a:r>
              <a:rPr lang="en-US" dirty="0"/>
              <a:t> </a:t>
            </a:r>
            <a:r>
              <a:rPr lang="en-US" dirty="0" err="1"/>
              <a:t>kế</a:t>
            </a:r>
            <a:r>
              <a:rPr lang="en-US" dirty="0"/>
              <a:t> </a:t>
            </a:r>
            <a:r>
              <a:rPr lang="en-US" dirty="0" err="1"/>
              <a:t>tổng</a:t>
            </a:r>
            <a:r>
              <a:rPr lang="en-US" dirty="0"/>
              <a:t> </a:t>
            </a:r>
            <a:r>
              <a:rPr lang="en-US" dirty="0" err="1"/>
              <a:t>quan</a:t>
            </a:r>
            <a:endParaRPr lang="en-US" dirty="0"/>
          </a:p>
        </p:txBody>
      </p:sp>
      <p:grpSp>
        <p:nvGrpSpPr>
          <p:cNvPr id="4" name="Group 3">
            <a:extLst>
              <a:ext uri="{FF2B5EF4-FFF2-40B4-BE49-F238E27FC236}">
                <a16:creationId xmlns:a16="http://schemas.microsoft.com/office/drawing/2014/main" id="{D9DE3397-1286-CDCB-FC8D-291BCEB1D367}"/>
              </a:ext>
            </a:extLst>
          </p:cNvPr>
          <p:cNvGrpSpPr/>
          <p:nvPr/>
        </p:nvGrpSpPr>
        <p:grpSpPr>
          <a:xfrm>
            <a:off x="1425431" y="2398954"/>
            <a:ext cx="9341137" cy="3007132"/>
            <a:chOff x="136350" y="818367"/>
            <a:chExt cx="11919300" cy="4168172"/>
          </a:xfrm>
        </p:grpSpPr>
        <p:grpSp>
          <p:nvGrpSpPr>
            <p:cNvPr id="5" name="Group 4">
              <a:extLst>
                <a:ext uri="{FF2B5EF4-FFF2-40B4-BE49-F238E27FC236}">
                  <a16:creationId xmlns:a16="http://schemas.microsoft.com/office/drawing/2014/main" id="{9BF13777-8FBF-36A9-D96D-EFA54E45D0F7}"/>
                </a:ext>
              </a:extLst>
            </p:cNvPr>
            <p:cNvGrpSpPr/>
            <p:nvPr/>
          </p:nvGrpSpPr>
          <p:grpSpPr>
            <a:xfrm>
              <a:off x="136350" y="1632974"/>
              <a:ext cx="2301351" cy="2538959"/>
              <a:chOff x="88826" y="1711913"/>
              <a:chExt cx="2618441" cy="2773002"/>
            </a:xfrm>
          </p:grpSpPr>
          <p:grpSp>
            <p:nvGrpSpPr>
              <p:cNvPr id="30" name="Group 29">
                <a:extLst>
                  <a:ext uri="{FF2B5EF4-FFF2-40B4-BE49-F238E27FC236}">
                    <a16:creationId xmlns:a16="http://schemas.microsoft.com/office/drawing/2014/main" id="{D2E3B826-52BC-580B-FF66-8621BFD557A3}"/>
                  </a:ext>
                </a:extLst>
              </p:cNvPr>
              <p:cNvGrpSpPr/>
              <p:nvPr/>
            </p:nvGrpSpPr>
            <p:grpSpPr>
              <a:xfrm>
                <a:off x="162812" y="1785498"/>
                <a:ext cx="2544455" cy="2398265"/>
                <a:chOff x="162812" y="1785498"/>
                <a:chExt cx="2544455" cy="2398265"/>
              </a:xfrm>
            </p:grpSpPr>
            <p:pic>
              <p:nvPicPr>
                <p:cNvPr id="32" name="Picture 18" descr="ĐIỆN ÁP CỦA LED THEO MÀU">
                  <a:extLst>
                    <a:ext uri="{FF2B5EF4-FFF2-40B4-BE49-F238E27FC236}">
                      <a16:creationId xmlns:a16="http://schemas.microsoft.com/office/drawing/2014/main" id="{90F4949F-024C-F56B-C440-CEF3FC58D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79" y="1785498"/>
                  <a:ext cx="1530845" cy="58746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0" descr="Buy 1 Channel 5V Relay Module - 10A Rated - KTRON India">
                  <a:extLst>
                    <a:ext uri="{FF2B5EF4-FFF2-40B4-BE49-F238E27FC236}">
                      <a16:creationId xmlns:a16="http://schemas.microsoft.com/office/drawing/2014/main" id="{89A149C6-50E6-32FD-A064-6075DABEAE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07" y="2720676"/>
                  <a:ext cx="1354760" cy="135476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A21827EF-86FC-9263-12F3-919EFF5511AD}"/>
                    </a:ext>
                  </a:extLst>
                </p:cNvPr>
                <p:cNvPicPr>
                  <a:picLocks noChangeAspect="1"/>
                </p:cNvPicPr>
                <p:nvPr/>
              </p:nvPicPr>
              <p:blipFill>
                <a:blip r:embed="rId5"/>
                <a:stretch>
                  <a:fillRect/>
                </a:stretch>
              </p:blipFill>
              <p:spPr>
                <a:xfrm>
                  <a:off x="162812" y="2736148"/>
                  <a:ext cx="1447615" cy="1447615"/>
                </a:xfrm>
                <a:prstGeom prst="rect">
                  <a:avLst/>
                </a:prstGeom>
              </p:spPr>
            </p:pic>
          </p:grpSp>
          <p:sp>
            <p:nvSpPr>
              <p:cNvPr id="31" name="Rectangle: Rounded Corners 30">
                <a:extLst>
                  <a:ext uri="{FF2B5EF4-FFF2-40B4-BE49-F238E27FC236}">
                    <a16:creationId xmlns:a16="http://schemas.microsoft.com/office/drawing/2014/main" id="{ECB21D36-9849-9AAB-DBC6-213B424A0CB7}"/>
                  </a:ext>
                </a:extLst>
              </p:cNvPr>
              <p:cNvSpPr/>
              <p:nvPr/>
            </p:nvSpPr>
            <p:spPr>
              <a:xfrm>
                <a:off x="88826" y="1711913"/>
                <a:ext cx="2569282" cy="27730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442BE9A5-6C52-15A6-92EA-F759C0B70243}"/>
                </a:ext>
              </a:extLst>
            </p:cNvPr>
            <p:cNvGrpSpPr/>
            <p:nvPr/>
          </p:nvGrpSpPr>
          <p:grpSpPr>
            <a:xfrm>
              <a:off x="2976966" y="1242411"/>
              <a:ext cx="2296069" cy="3320086"/>
              <a:chOff x="3106829" y="1836552"/>
              <a:chExt cx="2296069" cy="3320086"/>
            </a:xfrm>
          </p:grpSpPr>
          <p:pic>
            <p:nvPicPr>
              <p:cNvPr id="27" name="Picture 2" descr="Arduino UNO R3 Micro USB">
                <a:extLst>
                  <a:ext uri="{FF2B5EF4-FFF2-40B4-BE49-F238E27FC236}">
                    <a16:creationId xmlns:a16="http://schemas.microsoft.com/office/drawing/2014/main" id="{7BE492E3-1483-51D8-3EEC-550BFF3BAE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829" y="1947108"/>
                <a:ext cx="2217964" cy="221796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CA1DB1DA-D558-4478-BF75-351408731C4A}"/>
                  </a:ext>
                </a:extLst>
              </p:cNvPr>
              <p:cNvPicPr>
                <a:picLocks noChangeAspect="1"/>
              </p:cNvPicPr>
              <p:nvPr/>
            </p:nvPicPr>
            <p:blipFill>
              <a:blip r:embed="rId7"/>
              <a:stretch>
                <a:fillRect/>
              </a:stretch>
            </p:blipFill>
            <p:spPr>
              <a:xfrm>
                <a:off x="3706344" y="3999349"/>
                <a:ext cx="1157289" cy="1157289"/>
              </a:xfrm>
              <a:prstGeom prst="rect">
                <a:avLst/>
              </a:prstGeom>
            </p:spPr>
          </p:pic>
          <p:sp>
            <p:nvSpPr>
              <p:cNvPr id="29" name="Rectangle: Rounded Corners 28">
                <a:extLst>
                  <a:ext uri="{FF2B5EF4-FFF2-40B4-BE49-F238E27FC236}">
                    <a16:creationId xmlns:a16="http://schemas.microsoft.com/office/drawing/2014/main" id="{32D34B66-6DAB-668A-F1E4-6BA739C66228}"/>
                  </a:ext>
                </a:extLst>
              </p:cNvPr>
              <p:cNvSpPr/>
              <p:nvPr/>
            </p:nvSpPr>
            <p:spPr>
              <a:xfrm>
                <a:off x="3203728" y="1836552"/>
                <a:ext cx="2199170" cy="3320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F158066-1E2B-3375-6693-72E27FF0F949}"/>
                </a:ext>
              </a:extLst>
            </p:cNvPr>
            <p:cNvGrpSpPr/>
            <p:nvPr/>
          </p:nvGrpSpPr>
          <p:grpSpPr>
            <a:xfrm>
              <a:off x="8206901" y="818367"/>
              <a:ext cx="1643744" cy="4168172"/>
              <a:chOff x="7176770" y="718458"/>
              <a:chExt cx="2459898" cy="4940982"/>
            </a:xfrm>
          </p:grpSpPr>
          <p:grpSp>
            <p:nvGrpSpPr>
              <p:cNvPr id="22" name="Group 21">
                <a:extLst>
                  <a:ext uri="{FF2B5EF4-FFF2-40B4-BE49-F238E27FC236}">
                    <a16:creationId xmlns:a16="http://schemas.microsoft.com/office/drawing/2014/main" id="{8A04859C-6B30-DC28-560D-C4372771A430}"/>
                  </a:ext>
                </a:extLst>
              </p:cNvPr>
              <p:cNvGrpSpPr/>
              <p:nvPr/>
            </p:nvGrpSpPr>
            <p:grpSpPr>
              <a:xfrm>
                <a:off x="7571771" y="1240917"/>
                <a:ext cx="1721796" cy="3961520"/>
                <a:chOff x="7410659" y="966010"/>
                <a:chExt cx="2217964" cy="4570241"/>
              </a:xfrm>
            </p:grpSpPr>
            <p:pic>
              <p:nvPicPr>
                <p:cNvPr id="24" name="Picture 10" descr="How to get started with MongoDB in 10 minutes | by Navindu Jayatilake |  We've moved to freeCodeCamp.org/news | Medium">
                  <a:extLst>
                    <a:ext uri="{FF2B5EF4-FFF2-40B4-BE49-F238E27FC236}">
                      <a16:creationId xmlns:a16="http://schemas.microsoft.com/office/drawing/2014/main" id="{0C0B793F-E854-756B-7F6D-0D52A3A359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9545" y="2838181"/>
                  <a:ext cx="1237255" cy="123725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Node.js – Wikipedia tiếng Việt">
                  <a:extLst>
                    <a:ext uri="{FF2B5EF4-FFF2-40B4-BE49-F238E27FC236}">
                      <a16:creationId xmlns:a16="http://schemas.microsoft.com/office/drawing/2014/main" id="{6CC54ED8-7B38-5E4D-0DE8-3A6763B707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10659" y="4777025"/>
                  <a:ext cx="2217964" cy="759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6" descr="Server - Definition and details">
                  <a:extLst>
                    <a:ext uri="{FF2B5EF4-FFF2-40B4-BE49-F238E27FC236}">
                      <a16:creationId xmlns:a16="http://schemas.microsoft.com/office/drawing/2014/main" id="{20848F07-68B4-9BB9-8F19-BF9722027C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7184" y="966010"/>
                  <a:ext cx="1761975" cy="1491806"/>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Rounded Corners 22">
                <a:extLst>
                  <a:ext uri="{FF2B5EF4-FFF2-40B4-BE49-F238E27FC236}">
                    <a16:creationId xmlns:a16="http://schemas.microsoft.com/office/drawing/2014/main" id="{76C0C9E6-49CC-8F99-AB5A-F274AB4C3CFF}"/>
                  </a:ext>
                </a:extLst>
              </p:cNvPr>
              <p:cNvSpPr/>
              <p:nvPr/>
            </p:nvSpPr>
            <p:spPr>
              <a:xfrm>
                <a:off x="7176770" y="718458"/>
                <a:ext cx="2459898" cy="49409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B0319A9-23A5-EBC1-D853-3F2E10E44E5B}"/>
                </a:ext>
              </a:extLst>
            </p:cNvPr>
            <p:cNvGrpSpPr/>
            <p:nvPr/>
          </p:nvGrpSpPr>
          <p:grpSpPr>
            <a:xfrm>
              <a:off x="10237303" y="1949397"/>
              <a:ext cx="1818347" cy="1906112"/>
              <a:chOff x="9714773" y="2259003"/>
              <a:chExt cx="2345908" cy="2092561"/>
            </a:xfrm>
          </p:grpSpPr>
          <p:pic>
            <p:nvPicPr>
              <p:cNvPr id="19" name="Picture 18">
                <a:extLst>
                  <a:ext uri="{FF2B5EF4-FFF2-40B4-BE49-F238E27FC236}">
                    <a16:creationId xmlns:a16="http://schemas.microsoft.com/office/drawing/2014/main" id="{6E6E27F7-08B8-C763-5C46-03501E149913}"/>
                  </a:ext>
                </a:extLst>
              </p:cNvPr>
              <p:cNvPicPr>
                <a:picLocks noChangeAspect="1"/>
              </p:cNvPicPr>
              <p:nvPr/>
            </p:nvPicPr>
            <p:blipFill>
              <a:blip r:embed="rId11"/>
              <a:stretch>
                <a:fillRect/>
              </a:stretch>
            </p:blipFill>
            <p:spPr>
              <a:xfrm>
                <a:off x="9865944" y="2564684"/>
                <a:ext cx="2073861" cy="882493"/>
              </a:xfrm>
              <a:prstGeom prst="rect">
                <a:avLst/>
              </a:prstGeom>
            </p:spPr>
          </p:pic>
          <p:sp>
            <p:nvSpPr>
              <p:cNvPr id="20" name="Rectangle: Rounded Corners 19">
                <a:extLst>
                  <a:ext uri="{FF2B5EF4-FFF2-40B4-BE49-F238E27FC236}">
                    <a16:creationId xmlns:a16="http://schemas.microsoft.com/office/drawing/2014/main" id="{F0D03AF9-5E68-5E4E-A5DC-19502B93C5B6}"/>
                  </a:ext>
                </a:extLst>
              </p:cNvPr>
              <p:cNvSpPr/>
              <p:nvPr/>
            </p:nvSpPr>
            <p:spPr>
              <a:xfrm>
                <a:off x="9714773" y="2259003"/>
                <a:ext cx="2345908" cy="20925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8F620C2-0854-FDC7-695A-DED806457942}"/>
                  </a:ext>
                </a:extLst>
              </p:cNvPr>
              <p:cNvSpPr txBox="1"/>
              <p:nvPr/>
            </p:nvSpPr>
            <p:spPr>
              <a:xfrm>
                <a:off x="10036885" y="3679115"/>
                <a:ext cx="1731981" cy="369332"/>
              </a:xfrm>
              <a:prstGeom prst="rect">
                <a:avLst/>
              </a:prstGeom>
              <a:noFill/>
            </p:spPr>
            <p:txBody>
              <a:bodyPr wrap="square" rtlCol="0">
                <a:spAutoFit/>
              </a:bodyPr>
              <a:lstStyle/>
              <a:p>
                <a:pPr algn="ctr"/>
                <a:r>
                  <a:rPr lang="en-US" dirty="0"/>
                  <a:t>WebApp</a:t>
                </a:r>
              </a:p>
            </p:txBody>
          </p:sp>
        </p:grpSp>
        <p:grpSp>
          <p:nvGrpSpPr>
            <p:cNvPr id="9" name="Group 8">
              <a:extLst>
                <a:ext uri="{FF2B5EF4-FFF2-40B4-BE49-F238E27FC236}">
                  <a16:creationId xmlns:a16="http://schemas.microsoft.com/office/drawing/2014/main" id="{27712F66-9000-F7FD-B0D1-62558ADE9F1F}"/>
                </a:ext>
              </a:extLst>
            </p:cNvPr>
            <p:cNvGrpSpPr/>
            <p:nvPr/>
          </p:nvGrpSpPr>
          <p:grpSpPr>
            <a:xfrm>
              <a:off x="6007944" y="1132948"/>
              <a:ext cx="1643744" cy="3539010"/>
              <a:chOff x="5619385" y="833140"/>
              <a:chExt cx="1643744" cy="3642041"/>
            </a:xfrm>
          </p:grpSpPr>
          <p:pic>
            <p:nvPicPr>
              <p:cNvPr id="14" name="Picture 4" descr="ESP32-DevKitC-32E | Elektor">
                <a:extLst>
                  <a:ext uri="{FF2B5EF4-FFF2-40B4-BE49-F238E27FC236}">
                    <a16:creationId xmlns:a16="http://schemas.microsoft.com/office/drawing/2014/main" id="{02324EBC-DB5A-D7DE-4A55-7044CC26CC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9385" y="2492813"/>
                <a:ext cx="1643744" cy="164374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FB20EE96-B5EB-05FB-D7DA-823FE55BA2B2}"/>
                  </a:ext>
                </a:extLst>
              </p:cNvPr>
              <p:cNvGrpSpPr/>
              <p:nvPr/>
            </p:nvGrpSpPr>
            <p:grpSpPr>
              <a:xfrm>
                <a:off x="5686143" y="833140"/>
                <a:ext cx="1474076" cy="3642041"/>
                <a:chOff x="5686143" y="833140"/>
                <a:chExt cx="1474076" cy="3642041"/>
              </a:xfrm>
            </p:grpSpPr>
            <p:sp>
              <p:nvSpPr>
                <p:cNvPr id="16" name="AutoShape 8" descr="RC522 - RFID Reader / Writer 13.56MHz with Cards Kit">
                  <a:extLst>
                    <a:ext uri="{FF2B5EF4-FFF2-40B4-BE49-F238E27FC236}">
                      <a16:creationId xmlns:a16="http://schemas.microsoft.com/office/drawing/2014/main" id="{5F170608-E725-01AE-8A9F-506BE6CA8E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descr="Cảm biến nhiệt độ độ ẩm DHT11 Linh Kiện 888">
                  <a:extLst>
                    <a:ext uri="{FF2B5EF4-FFF2-40B4-BE49-F238E27FC236}">
                      <a16:creationId xmlns:a16="http://schemas.microsoft.com/office/drawing/2014/main" id="{EF85D598-9369-F507-B9B3-F193EA413F3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86143" y="1254573"/>
                  <a:ext cx="1474076" cy="14740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1FCF9AE5-5F42-AE72-4F42-FFF3C3EB205A}"/>
                    </a:ext>
                  </a:extLst>
                </p:cNvPr>
                <p:cNvSpPr/>
                <p:nvPr/>
              </p:nvSpPr>
              <p:spPr>
                <a:xfrm>
                  <a:off x="5722296" y="833140"/>
                  <a:ext cx="1437923" cy="36420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 name="Straight Arrow Connector 9">
              <a:extLst>
                <a:ext uri="{FF2B5EF4-FFF2-40B4-BE49-F238E27FC236}">
                  <a16:creationId xmlns:a16="http://schemas.microsoft.com/office/drawing/2014/main" id="{400E9130-3B73-18AB-6BF0-CC639FC62CFF}"/>
                </a:ext>
              </a:extLst>
            </p:cNvPr>
            <p:cNvCxnSpPr>
              <a:stCxn id="29" idx="3"/>
              <a:endCxn id="18" idx="1"/>
            </p:cNvCxnSpPr>
            <p:nvPr/>
          </p:nvCxnSpPr>
          <p:spPr>
            <a:xfrm flipV="1">
              <a:off x="5273035" y="2902453"/>
              <a:ext cx="83782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149C606-AEAE-0A27-BC5B-79A4A40965FC}"/>
                </a:ext>
              </a:extLst>
            </p:cNvPr>
            <p:cNvCxnSpPr>
              <a:stCxn id="18" idx="3"/>
              <a:endCxn id="23" idx="1"/>
            </p:cNvCxnSpPr>
            <p:nvPr/>
          </p:nvCxnSpPr>
          <p:spPr>
            <a:xfrm>
              <a:off x="7548778" y="2902453"/>
              <a:ext cx="65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1F9A6F2-004A-47DD-67B5-9F1963AEB20B}"/>
                </a:ext>
              </a:extLst>
            </p:cNvPr>
            <p:cNvCxnSpPr>
              <a:stCxn id="23" idx="3"/>
              <a:endCxn id="20" idx="1"/>
            </p:cNvCxnSpPr>
            <p:nvPr/>
          </p:nvCxnSpPr>
          <p:spPr>
            <a:xfrm>
              <a:off x="9850645" y="2902453"/>
              <a:ext cx="3866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F3F02C-1DBD-8D64-FF37-16A621283B6C}"/>
                </a:ext>
              </a:extLst>
            </p:cNvPr>
            <p:cNvCxnSpPr>
              <a:stCxn id="31" idx="3"/>
              <a:endCxn id="29" idx="1"/>
            </p:cNvCxnSpPr>
            <p:nvPr/>
          </p:nvCxnSpPr>
          <p:spPr>
            <a:xfrm>
              <a:off x="2394495" y="2902454"/>
              <a:ext cx="6793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604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4ED-07FC-F862-7F46-2A8CFCFCC593}"/>
              </a:ext>
            </a:extLst>
          </p:cNvPr>
          <p:cNvSpPr>
            <a:spLocks noGrp="1"/>
          </p:cNvSpPr>
          <p:nvPr>
            <p:ph type="title"/>
          </p:nvPr>
        </p:nvSpPr>
        <p:spPr/>
        <p:txBody>
          <a:bodyPr/>
          <a:lstStyle/>
          <a:p>
            <a:r>
              <a:rPr lang="en-US" dirty="0"/>
              <a:t>III.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8619FCCE-566A-467B-8C9C-33D9F9656D45}"/>
              </a:ext>
            </a:extLst>
          </p:cNvPr>
          <p:cNvSpPr>
            <a:spLocks noGrp="1"/>
          </p:cNvSpPr>
          <p:nvPr>
            <p:ph idx="1"/>
          </p:nvPr>
        </p:nvSpPr>
        <p:spPr>
          <a:xfrm>
            <a:off x="838200" y="1825625"/>
            <a:ext cx="4368501" cy="4096204"/>
          </a:xfrm>
        </p:spPr>
        <p:txBody>
          <a:bodyPr>
            <a:normAutofit/>
          </a:bodyPr>
          <a:lstStyle/>
          <a:p>
            <a:r>
              <a:rPr lang="en-US" dirty="0"/>
              <a:t>Chi </a:t>
            </a:r>
            <a:r>
              <a:rPr lang="en-US" dirty="0" err="1"/>
              <a:t>tiết</a:t>
            </a:r>
            <a:r>
              <a:rPr lang="en-US" dirty="0"/>
              <a:t> </a:t>
            </a:r>
            <a:r>
              <a:rPr lang="en-US" dirty="0" err="1"/>
              <a:t>các</a:t>
            </a:r>
            <a:r>
              <a:rPr lang="en-US" dirty="0"/>
              <a:t> </a:t>
            </a:r>
            <a:r>
              <a:rPr lang="en-US" dirty="0" err="1"/>
              <a:t>thành</a:t>
            </a:r>
            <a:r>
              <a:rPr lang="en-US" dirty="0"/>
              <a:t> </a:t>
            </a:r>
            <a:r>
              <a:rPr lang="en-US" dirty="0" err="1"/>
              <a:t>phần</a:t>
            </a:r>
            <a:endParaRPr lang="en-US" dirty="0"/>
          </a:p>
          <a:p>
            <a:pPr marL="0" indent="0" algn="l">
              <a:buNone/>
            </a:pPr>
            <a:r>
              <a:rPr lang="en-US" sz="2000" b="1" i="0" dirty="0">
                <a:effectLst/>
              </a:rPr>
              <a:t>Arduino &amp; RFID Module:</a:t>
            </a:r>
            <a:endParaRPr lang="en-US" sz="2000" b="0" i="0" dirty="0">
              <a:effectLst/>
            </a:endParaRPr>
          </a:p>
          <a:p>
            <a:pPr algn="l">
              <a:buFont typeface="Calibri" panose="020F0502020204030204" pitchFamily="34" charset="0"/>
              <a:buChar char="⁻"/>
            </a:pPr>
            <a:r>
              <a:rPr lang="en-US" sz="2000" b="0" i="0" dirty="0">
                <a:effectLst/>
              </a:rPr>
              <a:t>Arduino </a:t>
            </a:r>
            <a:r>
              <a:rPr lang="en-US" sz="2000" b="0" i="0" dirty="0" err="1">
                <a:effectLst/>
              </a:rPr>
              <a:t>sử</a:t>
            </a:r>
            <a:r>
              <a:rPr lang="en-US" sz="2000" b="0" i="0" dirty="0">
                <a:effectLst/>
              </a:rPr>
              <a:t> </a:t>
            </a:r>
            <a:r>
              <a:rPr lang="en-US" sz="2000" b="0" i="0" dirty="0" err="1">
                <a:effectLst/>
              </a:rPr>
              <a:t>dụng</a:t>
            </a:r>
            <a:r>
              <a:rPr lang="en-US" sz="2000" b="0" i="0" dirty="0">
                <a:effectLst/>
              </a:rPr>
              <a:t> </a:t>
            </a:r>
            <a:r>
              <a:rPr lang="en-US" sz="2000" b="0" i="0" dirty="0" err="1">
                <a:effectLst/>
              </a:rPr>
              <a:t>để</a:t>
            </a:r>
            <a:r>
              <a:rPr lang="en-US" sz="2000" b="0" i="0" dirty="0">
                <a:effectLst/>
              </a:rPr>
              <a:t> </a:t>
            </a:r>
            <a:r>
              <a:rPr lang="en-US" sz="2000" b="0" i="0" dirty="0" err="1">
                <a:effectLst/>
              </a:rPr>
              <a:t>kết</a:t>
            </a:r>
            <a:r>
              <a:rPr lang="en-US" sz="2000" b="0" i="0" dirty="0">
                <a:effectLst/>
              </a:rPr>
              <a:t> </a:t>
            </a:r>
            <a:r>
              <a:rPr lang="en-US" sz="2000" b="0" i="0" dirty="0" err="1">
                <a:effectLst/>
              </a:rPr>
              <a:t>hợp</a:t>
            </a:r>
            <a:r>
              <a:rPr lang="en-US" sz="2000" b="0" i="0" dirty="0">
                <a:effectLst/>
              </a:rPr>
              <a:t> </a:t>
            </a:r>
            <a:r>
              <a:rPr lang="en-US" sz="2000" b="0" i="0" dirty="0" err="1">
                <a:effectLst/>
              </a:rPr>
              <a:t>với</a:t>
            </a:r>
            <a:r>
              <a:rPr lang="en-US" sz="2000" b="0" i="0" dirty="0">
                <a:effectLst/>
              </a:rPr>
              <a:t> module RFID </a:t>
            </a:r>
            <a:r>
              <a:rPr lang="en-US" sz="2000" b="0" i="0" dirty="0" err="1">
                <a:effectLst/>
              </a:rPr>
              <a:t>để</a:t>
            </a:r>
            <a:r>
              <a:rPr lang="en-US" sz="2000" b="0" i="0" dirty="0">
                <a:effectLst/>
              </a:rPr>
              <a:t> </a:t>
            </a:r>
            <a:r>
              <a:rPr lang="en-US" sz="2000" b="0" i="0" dirty="0" err="1">
                <a:effectLst/>
              </a:rPr>
              <a:t>điều</a:t>
            </a:r>
            <a:r>
              <a:rPr lang="en-US" sz="2000" b="0" i="0" dirty="0">
                <a:effectLst/>
              </a:rPr>
              <a:t> </a:t>
            </a:r>
            <a:r>
              <a:rPr lang="en-US" sz="2000" b="0" i="0" dirty="0" err="1">
                <a:effectLst/>
              </a:rPr>
              <a:t>khiển</a:t>
            </a:r>
            <a:r>
              <a:rPr lang="en-US" sz="2000" b="0" i="0" dirty="0">
                <a:effectLst/>
              </a:rPr>
              <a:t> </a:t>
            </a:r>
            <a:r>
              <a:rPr lang="en-US" sz="2000" b="0" i="0" dirty="0" err="1">
                <a:effectLst/>
              </a:rPr>
              <a:t>cửa</a:t>
            </a:r>
            <a:r>
              <a:rPr lang="en-US" sz="2000" b="0" i="0" dirty="0">
                <a:effectLst/>
              </a:rPr>
              <a:t> </a:t>
            </a:r>
            <a:r>
              <a:rPr lang="en-US" sz="2000" b="0" i="0" dirty="0" err="1">
                <a:effectLst/>
              </a:rPr>
              <a:t>hoặc</a:t>
            </a:r>
            <a:r>
              <a:rPr lang="en-US" sz="2000" b="0" i="0" dirty="0">
                <a:effectLst/>
              </a:rPr>
              <a:t> </a:t>
            </a:r>
            <a:r>
              <a:rPr lang="en-US" sz="2000" b="0" i="0" dirty="0" err="1">
                <a:effectLst/>
              </a:rPr>
              <a:t>cổng</a:t>
            </a:r>
            <a:r>
              <a:rPr lang="en-US" sz="2000" b="0" i="0" dirty="0">
                <a:effectLst/>
              </a:rPr>
              <a:t>.</a:t>
            </a:r>
          </a:p>
          <a:p>
            <a:pPr algn="l">
              <a:buFont typeface="Calibri" panose="020F0502020204030204" pitchFamily="34" charset="0"/>
              <a:buChar char="⁻"/>
            </a:pPr>
            <a:r>
              <a:rPr lang="en-US" sz="2000" b="0" i="0" dirty="0">
                <a:effectLst/>
              </a:rPr>
              <a:t>Arduino </a:t>
            </a:r>
            <a:r>
              <a:rPr lang="en-US" sz="2000" b="0" i="0" dirty="0" err="1">
                <a:effectLst/>
              </a:rPr>
              <a:t>nhận</a:t>
            </a:r>
            <a:r>
              <a:rPr lang="en-US" sz="2000" b="0" i="0" dirty="0">
                <a:effectLst/>
              </a:rPr>
              <a:t> </a:t>
            </a:r>
            <a:r>
              <a:rPr lang="en-US" sz="2000" b="0" i="0" dirty="0" err="1">
                <a:effectLst/>
              </a:rPr>
              <a:t>lệnh</a:t>
            </a:r>
            <a:r>
              <a:rPr lang="en-US" sz="2000" b="0" i="0" dirty="0">
                <a:effectLst/>
              </a:rPr>
              <a:t> </a:t>
            </a:r>
            <a:r>
              <a:rPr lang="en-US" sz="2000" b="0" i="0" dirty="0" err="1">
                <a:effectLst/>
              </a:rPr>
              <a:t>từ</a:t>
            </a:r>
            <a:r>
              <a:rPr lang="en-US" sz="2000" b="0" i="0" dirty="0">
                <a:effectLst/>
              </a:rPr>
              <a:t> </a:t>
            </a:r>
            <a:r>
              <a:rPr lang="en-US" sz="2000" b="0" i="0" dirty="0" err="1">
                <a:effectLst/>
              </a:rPr>
              <a:t>trang</a:t>
            </a:r>
            <a:r>
              <a:rPr lang="en-US" sz="2000" b="0" i="0" dirty="0">
                <a:effectLst/>
              </a:rPr>
              <a:t> web </a:t>
            </a:r>
            <a:r>
              <a:rPr lang="en-US" sz="2000" b="0" i="0" dirty="0" err="1">
                <a:effectLst/>
              </a:rPr>
              <a:t>thông</a:t>
            </a:r>
            <a:r>
              <a:rPr lang="en-US" sz="2000" b="0" i="0" dirty="0">
                <a:effectLst/>
              </a:rPr>
              <a:t> qua </a:t>
            </a:r>
            <a:r>
              <a:rPr lang="en-US" sz="2000" b="0" i="0" dirty="0" err="1">
                <a:effectLst/>
              </a:rPr>
              <a:t>việc</a:t>
            </a:r>
            <a:r>
              <a:rPr lang="en-US" sz="2000" b="0" i="0" dirty="0">
                <a:effectLst/>
              </a:rPr>
              <a:t> </a:t>
            </a:r>
            <a:r>
              <a:rPr lang="en-US" sz="2000" b="0" i="0" dirty="0" err="1">
                <a:effectLst/>
              </a:rPr>
              <a:t>giao</a:t>
            </a:r>
            <a:r>
              <a:rPr lang="en-US" sz="2000" b="0" i="0" dirty="0">
                <a:effectLst/>
              </a:rPr>
              <a:t> </a:t>
            </a:r>
            <a:r>
              <a:rPr lang="en-US" sz="2000" b="0" i="0" dirty="0" err="1">
                <a:effectLst/>
              </a:rPr>
              <a:t>tiếp</a:t>
            </a:r>
            <a:r>
              <a:rPr lang="en-US" sz="2000" b="0" i="0" dirty="0">
                <a:effectLst/>
              </a:rPr>
              <a:t> </a:t>
            </a:r>
            <a:r>
              <a:rPr lang="en-US" sz="2000" b="0" i="0" dirty="0" err="1">
                <a:effectLst/>
              </a:rPr>
              <a:t>với</a:t>
            </a:r>
            <a:r>
              <a:rPr lang="en-US" sz="2000" b="0" i="0" dirty="0">
                <a:effectLst/>
              </a:rPr>
              <a:t> ESP32.</a:t>
            </a:r>
          </a:p>
          <a:p>
            <a:endParaRPr lang="en-US" sz="2000" dirty="0"/>
          </a:p>
        </p:txBody>
      </p:sp>
      <p:grpSp>
        <p:nvGrpSpPr>
          <p:cNvPr id="53" name="Group 52">
            <a:extLst>
              <a:ext uri="{FF2B5EF4-FFF2-40B4-BE49-F238E27FC236}">
                <a16:creationId xmlns:a16="http://schemas.microsoft.com/office/drawing/2014/main" id="{531B8BFA-7E95-00A3-4F70-719FDD5B52AF}"/>
              </a:ext>
            </a:extLst>
          </p:cNvPr>
          <p:cNvGrpSpPr/>
          <p:nvPr/>
        </p:nvGrpSpPr>
        <p:grpSpPr>
          <a:xfrm>
            <a:off x="5923200" y="1825625"/>
            <a:ext cx="5539456" cy="3827386"/>
            <a:chOff x="6217115" y="1909385"/>
            <a:chExt cx="5136685" cy="3320086"/>
          </a:xfrm>
        </p:grpSpPr>
        <p:grpSp>
          <p:nvGrpSpPr>
            <p:cNvPr id="42" name="Group 41">
              <a:extLst>
                <a:ext uri="{FF2B5EF4-FFF2-40B4-BE49-F238E27FC236}">
                  <a16:creationId xmlns:a16="http://schemas.microsoft.com/office/drawing/2014/main" id="{A0794274-F2DE-25F6-EBCE-6D712A8BEFEC}"/>
                </a:ext>
              </a:extLst>
            </p:cNvPr>
            <p:cNvGrpSpPr/>
            <p:nvPr/>
          </p:nvGrpSpPr>
          <p:grpSpPr>
            <a:xfrm>
              <a:off x="6217115" y="2299948"/>
              <a:ext cx="2301351" cy="2538959"/>
              <a:chOff x="88826" y="1711913"/>
              <a:chExt cx="2618441" cy="2773002"/>
            </a:xfrm>
          </p:grpSpPr>
          <p:grpSp>
            <p:nvGrpSpPr>
              <p:cNvPr id="43" name="Group 42">
                <a:extLst>
                  <a:ext uri="{FF2B5EF4-FFF2-40B4-BE49-F238E27FC236}">
                    <a16:creationId xmlns:a16="http://schemas.microsoft.com/office/drawing/2014/main" id="{F88CCDC5-2CF3-3155-0B49-B7691D8E07CB}"/>
                  </a:ext>
                </a:extLst>
              </p:cNvPr>
              <p:cNvGrpSpPr/>
              <p:nvPr/>
            </p:nvGrpSpPr>
            <p:grpSpPr>
              <a:xfrm>
                <a:off x="162812" y="1785498"/>
                <a:ext cx="2544455" cy="2398265"/>
                <a:chOff x="162812" y="1785498"/>
                <a:chExt cx="2544455" cy="2398265"/>
              </a:xfrm>
            </p:grpSpPr>
            <p:pic>
              <p:nvPicPr>
                <p:cNvPr id="45" name="Picture 18" descr="ĐIỆN ÁP CỦA LED THEO MÀU">
                  <a:extLst>
                    <a:ext uri="{FF2B5EF4-FFF2-40B4-BE49-F238E27FC236}">
                      <a16:creationId xmlns:a16="http://schemas.microsoft.com/office/drawing/2014/main" id="{E46EEC5E-5CEF-5363-6FE6-987BC7A38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79" y="1785498"/>
                  <a:ext cx="1530845" cy="58746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0" descr="Buy 1 Channel 5V Relay Module - 10A Rated - KTRON India">
                  <a:extLst>
                    <a:ext uri="{FF2B5EF4-FFF2-40B4-BE49-F238E27FC236}">
                      <a16:creationId xmlns:a16="http://schemas.microsoft.com/office/drawing/2014/main" id="{04155EC3-79DA-F5A0-C401-35BD2A53A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07" y="2720676"/>
                  <a:ext cx="1354760" cy="135476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297AE4B9-98A0-7BC7-DD28-1ECD1EA16A96}"/>
                    </a:ext>
                  </a:extLst>
                </p:cNvPr>
                <p:cNvPicPr>
                  <a:picLocks noChangeAspect="1"/>
                </p:cNvPicPr>
                <p:nvPr/>
              </p:nvPicPr>
              <p:blipFill>
                <a:blip r:embed="rId5"/>
                <a:stretch>
                  <a:fillRect/>
                </a:stretch>
              </p:blipFill>
              <p:spPr>
                <a:xfrm>
                  <a:off x="162812" y="2736148"/>
                  <a:ext cx="1447615" cy="1447615"/>
                </a:xfrm>
                <a:prstGeom prst="rect">
                  <a:avLst/>
                </a:prstGeom>
              </p:spPr>
            </p:pic>
          </p:grpSp>
          <p:sp>
            <p:nvSpPr>
              <p:cNvPr id="44" name="Rectangle: Rounded Corners 43">
                <a:extLst>
                  <a:ext uri="{FF2B5EF4-FFF2-40B4-BE49-F238E27FC236}">
                    <a16:creationId xmlns:a16="http://schemas.microsoft.com/office/drawing/2014/main" id="{EC396163-F368-A1DB-7F74-E1EE707F5830}"/>
                  </a:ext>
                </a:extLst>
              </p:cNvPr>
              <p:cNvSpPr/>
              <p:nvPr/>
            </p:nvSpPr>
            <p:spPr>
              <a:xfrm>
                <a:off x="88826" y="1711913"/>
                <a:ext cx="2569282" cy="277300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0AC2D8E4-3E13-BE82-7E65-4838BD959F84}"/>
                </a:ext>
              </a:extLst>
            </p:cNvPr>
            <p:cNvGrpSpPr/>
            <p:nvPr/>
          </p:nvGrpSpPr>
          <p:grpSpPr>
            <a:xfrm>
              <a:off x="9057731" y="1909385"/>
              <a:ext cx="2296069" cy="3320086"/>
              <a:chOff x="3106829" y="1836552"/>
              <a:chExt cx="2296069" cy="3320086"/>
            </a:xfrm>
          </p:grpSpPr>
          <p:pic>
            <p:nvPicPr>
              <p:cNvPr id="49" name="Picture 2" descr="Arduino UNO R3 Micro USB">
                <a:extLst>
                  <a:ext uri="{FF2B5EF4-FFF2-40B4-BE49-F238E27FC236}">
                    <a16:creationId xmlns:a16="http://schemas.microsoft.com/office/drawing/2014/main" id="{472629CD-9DFC-608A-6CEE-D4A55A0DA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829" y="1947108"/>
                <a:ext cx="2217964" cy="221796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FC82B9BC-8EE4-BA41-CDC7-2405ABC8B1D4}"/>
                  </a:ext>
                </a:extLst>
              </p:cNvPr>
              <p:cNvPicPr>
                <a:picLocks noChangeAspect="1"/>
              </p:cNvPicPr>
              <p:nvPr/>
            </p:nvPicPr>
            <p:blipFill>
              <a:blip r:embed="rId7"/>
              <a:stretch>
                <a:fillRect/>
              </a:stretch>
            </p:blipFill>
            <p:spPr>
              <a:xfrm>
                <a:off x="3706344" y="3999349"/>
                <a:ext cx="1157289" cy="1157289"/>
              </a:xfrm>
              <a:prstGeom prst="rect">
                <a:avLst/>
              </a:prstGeom>
            </p:spPr>
          </p:pic>
          <p:sp>
            <p:nvSpPr>
              <p:cNvPr id="51" name="Rectangle: Rounded Corners 50">
                <a:extLst>
                  <a:ext uri="{FF2B5EF4-FFF2-40B4-BE49-F238E27FC236}">
                    <a16:creationId xmlns:a16="http://schemas.microsoft.com/office/drawing/2014/main" id="{5EBCC833-6898-C03B-1AA4-C4719B98E8A4}"/>
                  </a:ext>
                </a:extLst>
              </p:cNvPr>
              <p:cNvSpPr/>
              <p:nvPr/>
            </p:nvSpPr>
            <p:spPr>
              <a:xfrm>
                <a:off x="3203728" y="1836552"/>
                <a:ext cx="2199170" cy="3320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Arrow Connector 51">
              <a:extLst>
                <a:ext uri="{FF2B5EF4-FFF2-40B4-BE49-F238E27FC236}">
                  <a16:creationId xmlns:a16="http://schemas.microsoft.com/office/drawing/2014/main" id="{488136D0-A28C-19F3-7D84-62E40B0BB31F}"/>
                </a:ext>
              </a:extLst>
            </p:cNvPr>
            <p:cNvCxnSpPr>
              <a:stCxn id="44" idx="3"/>
              <a:endCxn id="51" idx="1"/>
            </p:cNvCxnSpPr>
            <p:nvPr/>
          </p:nvCxnSpPr>
          <p:spPr>
            <a:xfrm>
              <a:off x="8475260" y="3569428"/>
              <a:ext cx="6793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066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4ED-07FC-F862-7F46-2A8CFCFCC593}"/>
              </a:ext>
            </a:extLst>
          </p:cNvPr>
          <p:cNvSpPr>
            <a:spLocks noGrp="1"/>
          </p:cNvSpPr>
          <p:nvPr>
            <p:ph type="title"/>
          </p:nvPr>
        </p:nvSpPr>
        <p:spPr/>
        <p:txBody>
          <a:bodyPr/>
          <a:lstStyle/>
          <a:p>
            <a:r>
              <a:rPr lang="en-US" dirty="0"/>
              <a:t>III.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8619FCCE-566A-467B-8C9C-33D9F9656D45}"/>
              </a:ext>
            </a:extLst>
          </p:cNvPr>
          <p:cNvSpPr>
            <a:spLocks noGrp="1"/>
          </p:cNvSpPr>
          <p:nvPr>
            <p:ph idx="1"/>
          </p:nvPr>
        </p:nvSpPr>
        <p:spPr>
          <a:xfrm>
            <a:off x="838200" y="1825625"/>
            <a:ext cx="4865914" cy="4351338"/>
          </a:xfrm>
        </p:spPr>
        <p:txBody>
          <a:bodyPr>
            <a:normAutofit/>
          </a:bodyPr>
          <a:lstStyle/>
          <a:p>
            <a:r>
              <a:rPr lang="en-US" dirty="0"/>
              <a:t>Chi </a:t>
            </a:r>
            <a:r>
              <a:rPr lang="en-US" dirty="0" err="1"/>
              <a:t>tiết</a:t>
            </a:r>
            <a:r>
              <a:rPr lang="en-US" dirty="0"/>
              <a:t> </a:t>
            </a:r>
            <a:r>
              <a:rPr lang="en-US" dirty="0" err="1"/>
              <a:t>các</a:t>
            </a:r>
            <a:r>
              <a:rPr lang="en-US" dirty="0"/>
              <a:t> </a:t>
            </a:r>
            <a:r>
              <a:rPr lang="en-US" dirty="0" err="1"/>
              <a:t>thành</a:t>
            </a:r>
            <a:r>
              <a:rPr lang="en-US" dirty="0"/>
              <a:t> </a:t>
            </a:r>
            <a:r>
              <a:rPr lang="en-US" dirty="0" err="1"/>
              <a:t>phần</a:t>
            </a:r>
            <a:endParaRPr lang="en-US" dirty="0"/>
          </a:p>
          <a:p>
            <a:pPr marL="0" indent="0" algn="l">
              <a:buNone/>
            </a:pPr>
            <a:r>
              <a:rPr lang="en-US" sz="2000" b="1" i="0" dirty="0" err="1">
                <a:effectLst/>
              </a:rPr>
              <a:t>Giám</a:t>
            </a:r>
            <a:r>
              <a:rPr lang="en-US" sz="2000" b="1" i="0" dirty="0">
                <a:effectLst/>
              </a:rPr>
              <a:t> </a:t>
            </a:r>
            <a:r>
              <a:rPr lang="en-US" sz="2000" b="1" i="0" dirty="0" err="1">
                <a:effectLst/>
              </a:rPr>
              <a:t>sát</a:t>
            </a:r>
            <a:r>
              <a:rPr lang="en-US" sz="2000" b="1" i="0" dirty="0">
                <a:effectLst/>
              </a:rPr>
              <a:t> </a:t>
            </a:r>
            <a:r>
              <a:rPr lang="en-US" sz="2000" b="1" i="0" dirty="0" err="1">
                <a:effectLst/>
              </a:rPr>
              <a:t>môi</a:t>
            </a:r>
            <a:r>
              <a:rPr lang="en-US" sz="2000" b="1" i="0" dirty="0">
                <a:effectLst/>
              </a:rPr>
              <a:t> </a:t>
            </a:r>
            <a:r>
              <a:rPr lang="en-US" sz="2000" b="1" i="0" dirty="0" err="1">
                <a:effectLst/>
              </a:rPr>
              <a:t>trường</a:t>
            </a:r>
            <a:r>
              <a:rPr lang="en-US" sz="2000" b="1" i="0" dirty="0">
                <a:effectLst/>
              </a:rPr>
              <a:t> </a:t>
            </a:r>
            <a:r>
              <a:rPr lang="en-US" sz="2000" b="1" i="0" dirty="0" err="1">
                <a:effectLst/>
              </a:rPr>
              <a:t>và</a:t>
            </a:r>
            <a:r>
              <a:rPr lang="en-US" sz="2000" b="1" i="0" dirty="0">
                <a:effectLst/>
              </a:rPr>
              <a:t> </a:t>
            </a:r>
            <a:r>
              <a:rPr lang="en-US" sz="2000" b="1" i="0" dirty="0" err="1">
                <a:effectLst/>
              </a:rPr>
              <a:t>kết</a:t>
            </a:r>
            <a:r>
              <a:rPr lang="en-US" sz="2000" b="1" i="0" dirty="0">
                <a:effectLst/>
              </a:rPr>
              <a:t> </a:t>
            </a:r>
            <a:r>
              <a:rPr lang="en-US" sz="2000" b="1" i="0" dirty="0" err="1">
                <a:effectLst/>
              </a:rPr>
              <a:t>nối</a:t>
            </a:r>
            <a:r>
              <a:rPr lang="en-US" sz="2000" b="1" i="0" dirty="0">
                <a:effectLst/>
              </a:rPr>
              <a:t> </a:t>
            </a:r>
            <a:r>
              <a:rPr lang="en-US" sz="2000" b="1" i="0" dirty="0" err="1">
                <a:effectLst/>
              </a:rPr>
              <a:t>mạng</a:t>
            </a:r>
            <a:r>
              <a:rPr lang="vi-VN" sz="2000" b="1" i="0" dirty="0">
                <a:effectLst/>
              </a:rPr>
              <a:t>:</a:t>
            </a:r>
            <a:endParaRPr lang="vi-VN" sz="2000" b="0" i="0" dirty="0">
              <a:effectLst/>
            </a:endParaRPr>
          </a:p>
          <a:p>
            <a:pPr algn="l">
              <a:buFont typeface="Calibri" panose="020F0502020204030204" pitchFamily="34" charset="0"/>
              <a:buChar char="⁻"/>
            </a:pPr>
            <a:r>
              <a:rPr lang="vi-VN" sz="2000" b="0" i="0" dirty="0">
                <a:effectLst/>
                <a:latin typeface="Calibri" panose="020F0502020204030204" pitchFamily="34" charset="0"/>
                <a:ea typeface="Calibri" panose="020F0502020204030204" pitchFamily="34" charset="0"/>
                <a:cs typeface="Calibri" panose="020F0502020204030204" pitchFamily="34" charset="0"/>
              </a:rPr>
              <a:t>Sử dụng cảm biến nhiệt độ DHT11 và cảm biến lượng nước để thu thập dữ liệu môi trường.</a:t>
            </a:r>
          </a:p>
          <a:p>
            <a:pPr algn="l">
              <a:buFont typeface="Calibri" panose="020F0502020204030204" pitchFamily="34" charset="0"/>
              <a:buChar char="⁻"/>
            </a:pPr>
            <a:r>
              <a:rPr lang="vi-VN" sz="2000" b="0" i="0" dirty="0">
                <a:effectLst/>
                <a:latin typeface="Calibri" panose="020F0502020204030204" pitchFamily="34" charset="0"/>
                <a:ea typeface="Calibri" panose="020F0502020204030204" pitchFamily="34" charset="0"/>
                <a:cs typeface="Calibri" panose="020F0502020204030204" pitchFamily="34" charset="0"/>
              </a:rPr>
              <a:t>Dữ liệu được đọc và xử lý bởi ESP32.</a:t>
            </a:r>
          </a:p>
          <a:p>
            <a:pPr marL="0" indent="0">
              <a:buNone/>
            </a:pPr>
            <a:endParaRPr lang="en-US" sz="2000" dirty="0"/>
          </a:p>
        </p:txBody>
      </p:sp>
      <p:grpSp>
        <p:nvGrpSpPr>
          <p:cNvPr id="4" name="Group 3">
            <a:extLst>
              <a:ext uri="{FF2B5EF4-FFF2-40B4-BE49-F238E27FC236}">
                <a16:creationId xmlns:a16="http://schemas.microsoft.com/office/drawing/2014/main" id="{2178F02D-FF1A-AE86-195E-9F83DE4029EE}"/>
              </a:ext>
            </a:extLst>
          </p:cNvPr>
          <p:cNvGrpSpPr/>
          <p:nvPr/>
        </p:nvGrpSpPr>
        <p:grpSpPr>
          <a:xfrm>
            <a:off x="7314229" y="1199458"/>
            <a:ext cx="2744172" cy="4997564"/>
            <a:chOff x="5619385" y="833140"/>
            <a:chExt cx="1643744" cy="3642041"/>
          </a:xfrm>
        </p:grpSpPr>
        <p:pic>
          <p:nvPicPr>
            <p:cNvPr id="5" name="Picture 4" descr="ESP32-DevKitC-32E | Elektor">
              <a:extLst>
                <a:ext uri="{FF2B5EF4-FFF2-40B4-BE49-F238E27FC236}">
                  <a16:creationId xmlns:a16="http://schemas.microsoft.com/office/drawing/2014/main" id="{BB43BB1A-3EFA-EDBD-0B86-D9485A0B2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385" y="2492813"/>
              <a:ext cx="1643744" cy="164374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F442FA4E-7BB6-C1C1-4209-FE2B2FEDC71D}"/>
                </a:ext>
              </a:extLst>
            </p:cNvPr>
            <p:cNvGrpSpPr/>
            <p:nvPr/>
          </p:nvGrpSpPr>
          <p:grpSpPr>
            <a:xfrm>
              <a:off x="5686143" y="833140"/>
              <a:ext cx="1474076" cy="3642041"/>
              <a:chOff x="5686143" y="833140"/>
              <a:chExt cx="1474076" cy="3642041"/>
            </a:xfrm>
          </p:grpSpPr>
          <p:sp>
            <p:nvSpPr>
              <p:cNvPr id="7" name="AutoShape 8" descr="RC522 - RFID Reader / Writer 13.56MHz with Cards Kit">
                <a:extLst>
                  <a:ext uri="{FF2B5EF4-FFF2-40B4-BE49-F238E27FC236}">
                    <a16:creationId xmlns:a16="http://schemas.microsoft.com/office/drawing/2014/main" id="{E985C97D-60AA-4200-BF3B-D2BCA9DC3E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16" descr="Cảm biến nhiệt độ độ ẩm DHT11 Linh Kiện 888">
                <a:extLst>
                  <a:ext uri="{FF2B5EF4-FFF2-40B4-BE49-F238E27FC236}">
                    <a16:creationId xmlns:a16="http://schemas.microsoft.com/office/drawing/2014/main" id="{CACFE228-8436-7FAC-E90C-4E0D674A0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6143" y="1254573"/>
                <a:ext cx="1474076" cy="14740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F4D0546F-DABD-96E2-D026-8E06B094CE45}"/>
                  </a:ext>
                </a:extLst>
              </p:cNvPr>
              <p:cNvSpPr/>
              <p:nvPr/>
            </p:nvSpPr>
            <p:spPr>
              <a:xfrm>
                <a:off x="5722296" y="833140"/>
                <a:ext cx="1437923" cy="36420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45030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4ED-07FC-F862-7F46-2A8CFCFCC593}"/>
              </a:ext>
            </a:extLst>
          </p:cNvPr>
          <p:cNvSpPr>
            <a:spLocks noGrp="1"/>
          </p:cNvSpPr>
          <p:nvPr>
            <p:ph type="title"/>
          </p:nvPr>
        </p:nvSpPr>
        <p:spPr/>
        <p:txBody>
          <a:bodyPr/>
          <a:lstStyle/>
          <a:p>
            <a:r>
              <a:rPr lang="en-US" dirty="0"/>
              <a:t>III.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8619FCCE-566A-467B-8C9C-33D9F9656D45}"/>
              </a:ext>
            </a:extLst>
          </p:cNvPr>
          <p:cNvSpPr>
            <a:spLocks noGrp="1"/>
          </p:cNvSpPr>
          <p:nvPr>
            <p:ph idx="1"/>
          </p:nvPr>
        </p:nvSpPr>
        <p:spPr/>
        <p:txBody>
          <a:bodyPr>
            <a:normAutofit/>
          </a:bodyPr>
          <a:lstStyle/>
          <a:p>
            <a:r>
              <a:rPr lang="en-US" dirty="0"/>
              <a:t>Chi </a:t>
            </a:r>
            <a:r>
              <a:rPr lang="en-US" dirty="0" err="1"/>
              <a:t>tiết</a:t>
            </a:r>
            <a:r>
              <a:rPr lang="en-US" dirty="0"/>
              <a:t> </a:t>
            </a:r>
            <a:r>
              <a:rPr lang="en-US" dirty="0" err="1"/>
              <a:t>các</a:t>
            </a:r>
            <a:r>
              <a:rPr lang="en-US" dirty="0"/>
              <a:t> </a:t>
            </a:r>
            <a:r>
              <a:rPr lang="en-US" dirty="0" err="1"/>
              <a:t>thành</a:t>
            </a:r>
            <a:r>
              <a:rPr lang="en-US" dirty="0"/>
              <a:t> </a:t>
            </a:r>
            <a:r>
              <a:rPr lang="en-US" dirty="0" err="1"/>
              <a:t>phần</a:t>
            </a:r>
            <a:endParaRPr lang="en-US" dirty="0"/>
          </a:p>
          <a:p>
            <a:pPr marL="0" indent="0" algn="l">
              <a:buNone/>
            </a:pPr>
            <a:r>
              <a:rPr lang="vi-VN" sz="2000" b="1" i="0" dirty="0">
                <a:effectLst/>
                <a:latin typeface="Calibri" panose="020F0502020204030204" pitchFamily="34" charset="0"/>
                <a:ea typeface="Calibri" panose="020F0502020204030204" pitchFamily="34" charset="0"/>
                <a:cs typeface="Calibri" panose="020F0502020204030204" pitchFamily="34" charset="0"/>
              </a:rPr>
              <a:t>Web Server (Máy Chủ Web):</a:t>
            </a:r>
            <a:endParaRPr lang="vi-VN" sz="20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Calibri" panose="020F0502020204030204" pitchFamily="34" charset="0"/>
              <a:buChar char="⁻"/>
            </a:pPr>
            <a:r>
              <a:rPr lang="vi-VN" sz="2000" b="0" i="0" dirty="0">
                <a:effectLst/>
                <a:latin typeface="Calibri" panose="020F0502020204030204" pitchFamily="34" charset="0"/>
                <a:ea typeface="Calibri" panose="020F0502020204030204" pitchFamily="34" charset="0"/>
                <a:cs typeface="Calibri" panose="020F0502020204030204" pitchFamily="34" charset="0"/>
              </a:rPr>
              <a:t>Hosts trang web để hiển thị dữ liệu môi trường.</a:t>
            </a:r>
          </a:p>
          <a:p>
            <a:pPr algn="l">
              <a:buFont typeface="Calibri" panose="020F0502020204030204" pitchFamily="34" charset="0"/>
              <a:buChar char="⁻"/>
            </a:pPr>
            <a:r>
              <a:rPr lang="vi-VN" sz="2000" b="0" i="0" dirty="0">
                <a:effectLst/>
                <a:latin typeface="Calibri" panose="020F0502020204030204" pitchFamily="34" charset="0"/>
                <a:ea typeface="Calibri" panose="020F0502020204030204" pitchFamily="34" charset="0"/>
                <a:cs typeface="Calibri" panose="020F0502020204030204" pitchFamily="34" charset="0"/>
              </a:rPr>
              <a:t>ESP32 sẽ gửi dữ liệu đến máy chủ web thông qua API.</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Calibri" panose="020F0502020204030204" pitchFamily="34" charset="0"/>
              <a:buChar char="⁻"/>
            </a:pPr>
            <a:r>
              <a:rPr lang="en-US" sz="2000" dirty="0" err="1"/>
              <a:t>Dữ</a:t>
            </a:r>
            <a:r>
              <a:rPr lang="en-US" sz="2000" dirty="0"/>
              <a:t> </a:t>
            </a:r>
            <a:r>
              <a:rPr lang="en-US" sz="2000" dirty="0" err="1"/>
              <a:t>liệu</a:t>
            </a:r>
            <a:r>
              <a:rPr lang="en-US" sz="2000" dirty="0"/>
              <a:t> </a:t>
            </a:r>
            <a:r>
              <a:rPr lang="en-US" sz="2000" dirty="0" err="1"/>
              <a:t>máy</a:t>
            </a:r>
            <a:r>
              <a:rPr lang="en-US" sz="2000" dirty="0"/>
              <a:t> </a:t>
            </a:r>
            <a:r>
              <a:rPr lang="en-US" sz="2000" dirty="0" err="1"/>
              <a:t>chủ</a:t>
            </a:r>
            <a:r>
              <a:rPr lang="en-US" sz="2000" dirty="0"/>
              <a:t> Web </a:t>
            </a:r>
            <a:r>
              <a:rPr lang="en-US" sz="2000" dirty="0" err="1"/>
              <a:t>được</a:t>
            </a:r>
            <a:r>
              <a:rPr lang="en-US" sz="2000" dirty="0"/>
              <a:t> </a:t>
            </a:r>
            <a:r>
              <a:rPr lang="en-US" sz="2000" dirty="0" err="1"/>
              <a:t>lưu</a:t>
            </a:r>
            <a:r>
              <a:rPr lang="en-US" sz="2000" dirty="0"/>
              <a:t> ở MongoDB</a:t>
            </a:r>
          </a:p>
          <a:p>
            <a:pPr algn="l">
              <a:buFont typeface="Calibri" panose="020F0502020204030204" pitchFamily="34" charset="0"/>
              <a:buChar char="⁻"/>
            </a:pPr>
            <a:r>
              <a:rPr lang="en-US" sz="2000" b="0" i="0" dirty="0">
                <a:effectLst/>
              </a:rPr>
              <a:t>API </a:t>
            </a:r>
            <a:r>
              <a:rPr lang="en-US" sz="2000" dirty="0" err="1"/>
              <a:t>được</a:t>
            </a:r>
            <a:r>
              <a:rPr lang="en-US" sz="2000" dirty="0"/>
              <a:t> </a:t>
            </a:r>
            <a:r>
              <a:rPr lang="en-US" sz="2000" dirty="0" err="1"/>
              <a:t>viết</a:t>
            </a:r>
            <a:r>
              <a:rPr lang="en-US" sz="2000" dirty="0"/>
              <a:t> </a:t>
            </a:r>
            <a:r>
              <a:rPr lang="en-US" sz="2000" dirty="0" err="1"/>
              <a:t>bằng</a:t>
            </a:r>
            <a:r>
              <a:rPr lang="en-US" sz="2000" dirty="0"/>
              <a:t> NodeJS</a:t>
            </a:r>
            <a:endParaRPr lang="vi-VN" sz="2000" b="0" i="0" dirty="0">
              <a:effectLst/>
            </a:endParaRPr>
          </a:p>
          <a:p>
            <a:endParaRPr lang="en-US" sz="2000" dirty="0"/>
          </a:p>
        </p:txBody>
      </p:sp>
      <p:grpSp>
        <p:nvGrpSpPr>
          <p:cNvPr id="4" name="Group 3">
            <a:extLst>
              <a:ext uri="{FF2B5EF4-FFF2-40B4-BE49-F238E27FC236}">
                <a16:creationId xmlns:a16="http://schemas.microsoft.com/office/drawing/2014/main" id="{FAAA181A-0168-1EF0-E025-858B3CF7F1CC}"/>
              </a:ext>
            </a:extLst>
          </p:cNvPr>
          <p:cNvGrpSpPr/>
          <p:nvPr/>
        </p:nvGrpSpPr>
        <p:grpSpPr>
          <a:xfrm>
            <a:off x="8206900" y="818367"/>
            <a:ext cx="2700585" cy="4929290"/>
            <a:chOff x="7176770" y="718458"/>
            <a:chExt cx="2459898" cy="4940982"/>
          </a:xfrm>
        </p:grpSpPr>
        <p:grpSp>
          <p:nvGrpSpPr>
            <p:cNvPr id="5" name="Group 4">
              <a:extLst>
                <a:ext uri="{FF2B5EF4-FFF2-40B4-BE49-F238E27FC236}">
                  <a16:creationId xmlns:a16="http://schemas.microsoft.com/office/drawing/2014/main" id="{8CB16F84-0C85-8494-ABE2-753668FFD60B}"/>
                </a:ext>
              </a:extLst>
            </p:cNvPr>
            <p:cNvGrpSpPr/>
            <p:nvPr/>
          </p:nvGrpSpPr>
          <p:grpSpPr>
            <a:xfrm>
              <a:off x="7571771" y="1240917"/>
              <a:ext cx="1721796" cy="3961520"/>
              <a:chOff x="7410659" y="966010"/>
              <a:chExt cx="2217964" cy="4570241"/>
            </a:xfrm>
          </p:grpSpPr>
          <p:pic>
            <p:nvPicPr>
              <p:cNvPr id="7" name="Picture 10" descr="How to get started with MongoDB in 10 minutes | by Navindu Jayatilake |  We've moved to freeCodeCamp.org/news | Medium">
                <a:extLst>
                  <a:ext uri="{FF2B5EF4-FFF2-40B4-BE49-F238E27FC236}">
                    <a16:creationId xmlns:a16="http://schemas.microsoft.com/office/drawing/2014/main" id="{A84AB20E-61E6-8FC8-54BD-4C687C928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545" y="2838181"/>
                <a:ext cx="1237255" cy="12372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Node.js – Wikipedia tiếng Việt">
                <a:extLst>
                  <a:ext uri="{FF2B5EF4-FFF2-40B4-BE49-F238E27FC236}">
                    <a16:creationId xmlns:a16="http://schemas.microsoft.com/office/drawing/2014/main" id="{AC0CCEF4-EABA-96A3-2385-3C5A039C3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659" y="4777025"/>
                <a:ext cx="2217964" cy="7592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6" descr="Server - Definition and details">
                <a:extLst>
                  <a:ext uri="{FF2B5EF4-FFF2-40B4-BE49-F238E27FC236}">
                    <a16:creationId xmlns:a16="http://schemas.microsoft.com/office/drawing/2014/main" id="{FFEA70B0-ADE0-359F-0DFF-A8F40FCEC1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184" y="966010"/>
                <a:ext cx="1761975" cy="1491806"/>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5">
              <a:extLst>
                <a:ext uri="{FF2B5EF4-FFF2-40B4-BE49-F238E27FC236}">
                  <a16:creationId xmlns:a16="http://schemas.microsoft.com/office/drawing/2014/main" id="{705CE8D8-83F0-90F5-1C2F-5B4ADF00D52C}"/>
                </a:ext>
              </a:extLst>
            </p:cNvPr>
            <p:cNvSpPr/>
            <p:nvPr/>
          </p:nvSpPr>
          <p:spPr>
            <a:xfrm>
              <a:off x="7176770" y="718458"/>
              <a:ext cx="2459898" cy="49409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423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4ED-07FC-F862-7F46-2A8CFCFCC593}"/>
              </a:ext>
            </a:extLst>
          </p:cNvPr>
          <p:cNvSpPr>
            <a:spLocks noGrp="1"/>
          </p:cNvSpPr>
          <p:nvPr>
            <p:ph type="title"/>
          </p:nvPr>
        </p:nvSpPr>
        <p:spPr/>
        <p:txBody>
          <a:bodyPr/>
          <a:lstStyle/>
          <a:p>
            <a:r>
              <a:rPr lang="en-US" dirty="0"/>
              <a:t>III.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8619FCCE-566A-467B-8C9C-33D9F9656D45}"/>
              </a:ext>
            </a:extLst>
          </p:cNvPr>
          <p:cNvSpPr>
            <a:spLocks noGrp="1"/>
          </p:cNvSpPr>
          <p:nvPr>
            <p:ph idx="1"/>
          </p:nvPr>
        </p:nvSpPr>
        <p:spPr/>
        <p:txBody>
          <a:bodyPr>
            <a:normAutofit/>
          </a:bodyPr>
          <a:lstStyle/>
          <a:p>
            <a:r>
              <a:rPr lang="en-US" dirty="0"/>
              <a:t>Chi </a:t>
            </a:r>
            <a:r>
              <a:rPr lang="en-US" dirty="0" err="1"/>
              <a:t>tiết</a:t>
            </a:r>
            <a:r>
              <a:rPr lang="en-US" dirty="0"/>
              <a:t> </a:t>
            </a:r>
            <a:r>
              <a:rPr lang="en-US" dirty="0" err="1"/>
              <a:t>các</a:t>
            </a:r>
            <a:r>
              <a:rPr lang="en-US" dirty="0"/>
              <a:t> </a:t>
            </a:r>
            <a:r>
              <a:rPr lang="en-US" dirty="0" err="1"/>
              <a:t>thành</a:t>
            </a:r>
            <a:r>
              <a:rPr lang="en-US" dirty="0"/>
              <a:t> </a:t>
            </a:r>
            <a:r>
              <a:rPr lang="en-US" dirty="0" err="1"/>
              <a:t>phần</a:t>
            </a:r>
            <a:endParaRPr lang="en-US" dirty="0"/>
          </a:p>
          <a:p>
            <a:pPr marL="0" indent="0" algn="l">
              <a:buNone/>
            </a:pPr>
            <a:r>
              <a:rPr lang="vi-VN" sz="2000" b="1" i="0" dirty="0">
                <a:effectLst/>
                <a:latin typeface="Calibri" panose="020F0502020204030204" pitchFamily="34" charset="0"/>
                <a:ea typeface="Calibri" panose="020F0502020204030204" pitchFamily="34" charset="0"/>
                <a:cs typeface="Calibri" panose="020F0502020204030204" pitchFamily="34" charset="0"/>
              </a:rPr>
              <a:t>Web Page (Trang Web Hiển Thị):</a:t>
            </a:r>
            <a:endParaRPr lang="vi-VN" sz="20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Calibri" panose="020F0502020204030204" pitchFamily="34" charset="0"/>
              <a:buChar char="⁻"/>
            </a:pPr>
            <a:r>
              <a:rPr lang="vi-VN" sz="2000" b="0" i="0" dirty="0">
                <a:effectLst/>
                <a:latin typeface="Calibri" panose="020F0502020204030204" pitchFamily="34" charset="0"/>
                <a:ea typeface="Calibri" panose="020F0502020204030204" pitchFamily="34" charset="0"/>
                <a:cs typeface="Calibri" panose="020F0502020204030204" pitchFamily="34" charset="0"/>
              </a:rPr>
              <a:t>Hiển thị dữ liệu từ cảm biến nhiệt độ và cảm biến lượng nước.</a:t>
            </a:r>
          </a:p>
          <a:p>
            <a:pPr algn="l">
              <a:buFont typeface="Calibri" panose="020F0502020204030204" pitchFamily="34" charset="0"/>
              <a:buChar char="⁻"/>
            </a:pPr>
            <a:r>
              <a:rPr lang="vi-VN" sz="2000" b="0" i="0" dirty="0">
                <a:effectLst/>
                <a:latin typeface="Calibri" panose="020F0502020204030204" pitchFamily="34" charset="0"/>
                <a:ea typeface="Calibri" panose="020F0502020204030204" pitchFamily="34" charset="0"/>
                <a:cs typeface="Calibri" panose="020F0502020204030204" pitchFamily="34" charset="0"/>
              </a:rPr>
              <a:t>Cung cấp giao diện để điều khiển cửa từ x</a:t>
            </a:r>
            <a:r>
              <a:rPr lang="en-US" sz="2000" b="0" i="0" dirty="0">
                <a:effectLst/>
                <a:latin typeface="Calibri" panose="020F0502020204030204" pitchFamily="34" charset="0"/>
                <a:ea typeface="Calibri" panose="020F0502020204030204" pitchFamily="34" charset="0"/>
                <a:cs typeface="Calibri" panose="020F0502020204030204" pitchFamily="34" charset="0"/>
              </a:rPr>
              <a:t>a.</a:t>
            </a:r>
          </a:p>
          <a:p>
            <a:pPr algn="l">
              <a:buFont typeface="Arial" panose="020B0604020202020204" pitchFamily="34" charset="0"/>
              <a:buChar char="•"/>
            </a:pPr>
            <a:endParaRPr lang="vi-VN" sz="2000" b="0" i="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p>
        </p:txBody>
      </p:sp>
      <p:grpSp>
        <p:nvGrpSpPr>
          <p:cNvPr id="4" name="Group 3">
            <a:extLst>
              <a:ext uri="{FF2B5EF4-FFF2-40B4-BE49-F238E27FC236}">
                <a16:creationId xmlns:a16="http://schemas.microsoft.com/office/drawing/2014/main" id="{E30A8423-BC48-AD23-96BD-367AD47351E5}"/>
              </a:ext>
            </a:extLst>
          </p:cNvPr>
          <p:cNvGrpSpPr/>
          <p:nvPr/>
        </p:nvGrpSpPr>
        <p:grpSpPr>
          <a:xfrm>
            <a:off x="8528246" y="1513968"/>
            <a:ext cx="2520754" cy="3156003"/>
            <a:chOff x="9714773" y="2259003"/>
            <a:chExt cx="2345908" cy="2092561"/>
          </a:xfrm>
        </p:grpSpPr>
        <p:pic>
          <p:nvPicPr>
            <p:cNvPr id="5" name="Picture 4">
              <a:extLst>
                <a:ext uri="{FF2B5EF4-FFF2-40B4-BE49-F238E27FC236}">
                  <a16:creationId xmlns:a16="http://schemas.microsoft.com/office/drawing/2014/main" id="{31117FF7-296F-A426-B5FC-8351D6EA3B35}"/>
                </a:ext>
              </a:extLst>
            </p:cNvPr>
            <p:cNvPicPr>
              <a:picLocks noChangeAspect="1"/>
            </p:cNvPicPr>
            <p:nvPr/>
          </p:nvPicPr>
          <p:blipFill>
            <a:blip r:embed="rId2"/>
            <a:stretch>
              <a:fillRect/>
            </a:stretch>
          </p:blipFill>
          <p:spPr>
            <a:xfrm>
              <a:off x="9865944" y="2564684"/>
              <a:ext cx="2073861" cy="882493"/>
            </a:xfrm>
            <a:prstGeom prst="rect">
              <a:avLst/>
            </a:prstGeom>
          </p:spPr>
        </p:pic>
        <p:sp>
          <p:nvSpPr>
            <p:cNvPr id="6" name="Rectangle: Rounded Corners 5">
              <a:extLst>
                <a:ext uri="{FF2B5EF4-FFF2-40B4-BE49-F238E27FC236}">
                  <a16:creationId xmlns:a16="http://schemas.microsoft.com/office/drawing/2014/main" id="{3DE87893-617E-35D4-2C99-151987F93F42}"/>
                </a:ext>
              </a:extLst>
            </p:cNvPr>
            <p:cNvSpPr/>
            <p:nvPr/>
          </p:nvSpPr>
          <p:spPr>
            <a:xfrm>
              <a:off x="9714773" y="2259003"/>
              <a:ext cx="2345908" cy="20925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C7577B-582F-71C8-7A8D-3B078FD79BAA}"/>
                </a:ext>
              </a:extLst>
            </p:cNvPr>
            <p:cNvSpPr txBox="1"/>
            <p:nvPr/>
          </p:nvSpPr>
          <p:spPr>
            <a:xfrm>
              <a:off x="10036885" y="3679115"/>
              <a:ext cx="1731981" cy="369332"/>
            </a:xfrm>
            <a:prstGeom prst="rect">
              <a:avLst/>
            </a:prstGeom>
            <a:noFill/>
          </p:spPr>
          <p:txBody>
            <a:bodyPr wrap="square" rtlCol="0">
              <a:spAutoFit/>
            </a:bodyPr>
            <a:lstStyle/>
            <a:p>
              <a:pPr algn="ctr"/>
              <a:r>
                <a:rPr lang="en-US" dirty="0"/>
                <a:t>WebApp</a:t>
              </a:r>
            </a:p>
          </p:txBody>
        </p:sp>
      </p:grpSp>
    </p:spTree>
    <p:extLst>
      <p:ext uri="{BB962C8B-B14F-4D97-AF65-F5344CB8AC3E}">
        <p14:creationId xmlns:p14="http://schemas.microsoft.com/office/powerpoint/2010/main" val="134432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918</Words>
  <Application>Microsoft Office PowerPoint</Application>
  <PresentationFormat>Widescreen</PresentationFormat>
  <Paragraphs>87</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Báo cáo tiến độ</vt:lpstr>
      <vt:lpstr>Mục lục</vt:lpstr>
      <vt:lpstr>I. Đặt vấn đề</vt:lpstr>
      <vt:lpstr>II. Giới thiệu đề tài</vt:lpstr>
      <vt:lpstr>III. Thiết kế hệ thống</vt:lpstr>
      <vt:lpstr>III. Thiết kế hệ thống</vt:lpstr>
      <vt:lpstr>III. Thiết kế hệ thống</vt:lpstr>
      <vt:lpstr>III. Thiết kế hệ thống</vt:lpstr>
      <vt:lpstr>III. Thiết kế hệ thống</vt:lpstr>
      <vt:lpstr>III. Thiết kế hệ thống</vt:lpstr>
      <vt:lpstr>IV. Phân chia công việc</vt:lpstr>
      <vt:lpstr>V. Các công việc trong tương lai</vt:lpstr>
      <vt:lpstr>Cảm ơn thầy và các bạn đã lắng nghe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dc:title>
  <dc:creator>Do Minh Duc 20200158</dc:creator>
  <cp:lastModifiedBy>Do Minh Duc 20200158</cp:lastModifiedBy>
  <cp:revision>31</cp:revision>
  <dcterms:created xsi:type="dcterms:W3CDTF">2023-12-14T20:16:38Z</dcterms:created>
  <dcterms:modified xsi:type="dcterms:W3CDTF">2023-12-14T21:59:47Z</dcterms:modified>
</cp:coreProperties>
</file>