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80" r:id="rId1"/>
  </p:sldMasterIdLst>
  <p:notesMasterIdLst>
    <p:notesMasterId r:id="rId42"/>
  </p:notesMasterIdLst>
  <p:sldIdLst>
    <p:sldId id="273" r:id="rId2"/>
    <p:sldId id="403" r:id="rId3"/>
    <p:sldId id="406" r:id="rId4"/>
    <p:sldId id="407" r:id="rId5"/>
    <p:sldId id="409" r:id="rId6"/>
    <p:sldId id="410" r:id="rId7"/>
    <p:sldId id="411" r:id="rId8"/>
    <p:sldId id="413" r:id="rId9"/>
    <p:sldId id="414" r:id="rId10"/>
    <p:sldId id="416" r:id="rId11"/>
    <p:sldId id="415" r:id="rId12"/>
    <p:sldId id="417" r:id="rId13"/>
    <p:sldId id="412" r:id="rId14"/>
    <p:sldId id="418" r:id="rId15"/>
    <p:sldId id="419" r:id="rId16"/>
    <p:sldId id="421" r:id="rId17"/>
    <p:sldId id="422" r:id="rId18"/>
    <p:sldId id="423" r:id="rId19"/>
    <p:sldId id="405" r:id="rId20"/>
    <p:sldId id="424" r:id="rId21"/>
    <p:sldId id="425" r:id="rId22"/>
    <p:sldId id="426" r:id="rId23"/>
    <p:sldId id="427" r:id="rId24"/>
    <p:sldId id="428" r:id="rId25"/>
    <p:sldId id="429" r:id="rId26"/>
    <p:sldId id="430" r:id="rId27"/>
    <p:sldId id="438" r:id="rId28"/>
    <p:sldId id="439" r:id="rId29"/>
    <p:sldId id="434" r:id="rId30"/>
    <p:sldId id="440" r:id="rId31"/>
    <p:sldId id="437" r:id="rId32"/>
    <p:sldId id="441" r:id="rId33"/>
    <p:sldId id="442" r:id="rId34"/>
    <p:sldId id="443" r:id="rId35"/>
    <p:sldId id="444" r:id="rId36"/>
    <p:sldId id="445" r:id="rId37"/>
    <p:sldId id="451" r:id="rId38"/>
    <p:sldId id="452" r:id="rId39"/>
    <p:sldId id="453" r:id="rId40"/>
    <p:sldId id="454" r:id="rId41"/>
  </p:sldIdLst>
  <p:sldSz cx="9144000" cy="6858000" type="screen4x3"/>
  <p:notesSz cx="6858000" cy="9144000"/>
  <p:defaultTextStyle>
    <a:defPPr>
      <a:defRPr lang="vi-VN"/>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3300"/>
    <a:srgbClr val="FF3300"/>
    <a:srgbClr val="FF6600"/>
    <a:srgbClr val="008000"/>
    <a:srgbClr val="CC0000"/>
    <a:srgbClr val="660033"/>
    <a:srgbClr val="990099"/>
    <a:srgbClr val="DC0081"/>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00" autoAdjust="0"/>
    <p:restoredTop sz="94557" autoAdjust="0"/>
  </p:normalViewPr>
  <p:slideViewPr>
    <p:cSldViewPr>
      <p:cViewPr varScale="1">
        <p:scale>
          <a:sx n="78" d="100"/>
          <a:sy n="78" d="100"/>
        </p:scale>
        <p:origin x="1356"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84" d="100"/>
          <a:sy n="84" d="100"/>
        </p:scale>
        <p:origin x="2250" y="-149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cs typeface="Arial" pitchFamily="34" charset="0"/>
              </a:defRPr>
            </a:lvl1pPr>
          </a:lstStyle>
          <a:p>
            <a:pPr>
              <a:defRPr/>
            </a:pPr>
            <a:endParaRPr lang="vi-V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cs typeface="Arial" pitchFamily="34" charset="0"/>
              </a:defRPr>
            </a:lvl1pPr>
          </a:lstStyle>
          <a:p>
            <a:pPr>
              <a:defRPr/>
            </a:pPr>
            <a:fld id="{B1523267-766B-426E-A93F-17BB62AFEDD0}" type="datetimeFigureOut">
              <a:rPr lang="vi-VN"/>
              <a:pPr>
                <a:defRPr/>
              </a:pPr>
              <a:t>01/09/2020</a:t>
            </a:fld>
            <a:endParaRPr lang="vi-V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vi-VN"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vi-VN"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cs typeface="Arial" pitchFamily="34" charset="0"/>
              </a:defRPr>
            </a:lvl1pPr>
          </a:lstStyle>
          <a:p>
            <a:pPr>
              <a:defRPr/>
            </a:pPr>
            <a:endParaRPr lang="vi-V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cs typeface="Arial" pitchFamily="34" charset="0"/>
              </a:defRPr>
            </a:lvl1pPr>
          </a:lstStyle>
          <a:p>
            <a:pPr>
              <a:defRPr/>
            </a:pPr>
            <a:fld id="{97C73779-BBD8-4EE6-8D14-AA4CE061E5D1}" type="slidenum">
              <a:rPr lang="vi-VN"/>
              <a:pPr>
                <a:defRPr/>
              </a:pPr>
              <a:t>‹#›</a:t>
            </a:fld>
            <a:endParaRPr lang="vi-VN"/>
          </a:p>
        </p:txBody>
      </p:sp>
    </p:spTree>
    <p:extLst>
      <p:ext uri="{BB962C8B-B14F-4D97-AF65-F5344CB8AC3E}">
        <p14:creationId xmlns:p14="http://schemas.microsoft.com/office/powerpoint/2010/main" val="333439045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93AC9B82-495A-4880-B9C8-650CFCE6ED98}" type="slidenum">
              <a:rPr lang="en-US" smtClean="0"/>
              <a:pPr/>
              <a:t>2</a:t>
            </a:fld>
            <a:endParaRPr lang="en-US" smtClean="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1610776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11</a:t>
            </a:fld>
            <a:endParaRPr lang="vi-VN"/>
          </a:p>
        </p:txBody>
      </p:sp>
    </p:spTree>
    <p:extLst>
      <p:ext uri="{BB962C8B-B14F-4D97-AF65-F5344CB8AC3E}">
        <p14:creationId xmlns:p14="http://schemas.microsoft.com/office/powerpoint/2010/main" val="29092096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12</a:t>
            </a:fld>
            <a:endParaRPr lang="vi-VN"/>
          </a:p>
        </p:txBody>
      </p:sp>
    </p:spTree>
    <p:extLst>
      <p:ext uri="{BB962C8B-B14F-4D97-AF65-F5344CB8AC3E}">
        <p14:creationId xmlns:p14="http://schemas.microsoft.com/office/powerpoint/2010/main" val="29164216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13</a:t>
            </a:fld>
            <a:endParaRPr lang="vi-VN"/>
          </a:p>
        </p:txBody>
      </p:sp>
    </p:spTree>
    <p:extLst>
      <p:ext uri="{BB962C8B-B14F-4D97-AF65-F5344CB8AC3E}">
        <p14:creationId xmlns:p14="http://schemas.microsoft.com/office/powerpoint/2010/main" val="24981183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14</a:t>
            </a:fld>
            <a:endParaRPr lang="vi-VN"/>
          </a:p>
        </p:txBody>
      </p:sp>
    </p:spTree>
    <p:extLst>
      <p:ext uri="{BB962C8B-B14F-4D97-AF65-F5344CB8AC3E}">
        <p14:creationId xmlns:p14="http://schemas.microsoft.com/office/powerpoint/2010/main" val="2106516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15</a:t>
            </a:fld>
            <a:endParaRPr lang="vi-VN"/>
          </a:p>
        </p:txBody>
      </p:sp>
    </p:spTree>
    <p:extLst>
      <p:ext uri="{BB962C8B-B14F-4D97-AF65-F5344CB8AC3E}">
        <p14:creationId xmlns:p14="http://schemas.microsoft.com/office/powerpoint/2010/main" val="25306871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16</a:t>
            </a:fld>
            <a:endParaRPr lang="vi-VN"/>
          </a:p>
        </p:txBody>
      </p:sp>
    </p:spTree>
    <p:extLst>
      <p:ext uri="{BB962C8B-B14F-4D97-AF65-F5344CB8AC3E}">
        <p14:creationId xmlns:p14="http://schemas.microsoft.com/office/powerpoint/2010/main" val="22594857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5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17</a:t>
            </a:fld>
            <a:endParaRPr lang="vi-VN"/>
          </a:p>
        </p:txBody>
      </p:sp>
    </p:spTree>
    <p:extLst>
      <p:ext uri="{BB962C8B-B14F-4D97-AF65-F5344CB8AC3E}">
        <p14:creationId xmlns:p14="http://schemas.microsoft.com/office/powerpoint/2010/main" val="693223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18</a:t>
            </a:fld>
            <a:endParaRPr lang="vi-VN"/>
          </a:p>
        </p:txBody>
      </p:sp>
    </p:spTree>
    <p:extLst>
      <p:ext uri="{BB962C8B-B14F-4D97-AF65-F5344CB8AC3E}">
        <p14:creationId xmlns:p14="http://schemas.microsoft.com/office/powerpoint/2010/main" val="30022584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93AC9B82-495A-4880-B9C8-650CFCE6ED98}" type="slidenum">
              <a:rPr lang="en-US" smtClean="0"/>
              <a:pPr/>
              <a:t>19</a:t>
            </a:fld>
            <a:endParaRPr lang="en-US" smtClean="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6534571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20</a:t>
            </a:fld>
            <a:endParaRPr lang="vi-VN"/>
          </a:p>
        </p:txBody>
      </p:sp>
    </p:spTree>
    <p:extLst>
      <p:ext uri="{BB962C8B-B14F-4D97-AF65-F5344CB8AC3E}">
        <p14:creationId xmlns:p14="http://schemas.microsoft.com/office/powerpoint/2010/main" val="3913417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93AC9B82-495A-4880-B9C8-650CFCE6ED98}" type="slidenum">
              <a:rPr lang="en-US" smtClean="0"/>
              <a:pPr/>
              <a:t>3</a:t>
            </a:fld>
            <a:endParaRPr lang="en-US" smtClean="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5307293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21</a:t>
            </a:fld>
            <a:endParaRPr lang="vi-VN"/>
          </a:p>
        </p:txBody>
      </p:sp>
    </p:spTree>
    <p:extLst>
      <p:ext uri="{BB962C8B-B14F-4D97-AF65-F5344CB8AC3E}">
        <p14:creationId xmlns:p14="http://schemas.microsoft.com/office/powerpoint/2010/main" val="35151008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22</a:t>
            </a:fld>
            <a:endParaRPr lang="vi-VN"/>
          </a:p>
        </p:txBody>
      </p:sp>
    </p:spTree>
    <p:extLst>
      <p:ext uri="{BB962C8B-B14F-4D97-AF65-F5344CB8AC3E}">
        <p14:creationId xmlns:p14="http://schemas.microsoft.com/office/powerpoint/2010/main" val="25250613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23</a:t>
            </a:fld>
            <a:endParaRPr lang="vi-VN"/>
          </a:p>
        </p:txBody>
      </p:sp>
    </p:spTree>
    <p:extLst>
      <p:ext uri="{BB962C8B-B14F-4D97-AF65-F5344CB8AC3E}">
        <p14:creationId xmlns:p14="http://schemas.microsoft.com/office/powerpoint/2010/main" val="17455234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24</a:t>
            </a:fld>
            <a:endParaRPr lang="vi-VN"/>
          </a:p>
        </p:txBody>
      </p:sp>
    </p:spTree>
    <p:extLst>
      <p:ext uri="{BB962C8B-B14F-4D97-AF65-F5344CB8AC3E}">
        <p14:creationId xmlns:p14="http://schemas.microsoft.com/office/powerpoint/2010/main" val="1416818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25</a:t>
            </a:fld>
            <a:endParaRPr lang="vi-VN"/>
          </a:p>
        </p:txBody>
      </p:sp>
    </p:spTree>
    <p:extLst>
      <p:ext uri="{BB962C8B-B14F-4D97-AF65-F5344CB8AC3E}">
        <p14:creationId xmlns:p14="http://schemas.microsoft.com/office/powerpoint/2010/main" val="26093162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i="0" kern="1200" smtClean="0">
                <a:solidFill>
                  <a:schemeClr val="tx1"/>
                </a:solidFill>
                <a:effectLst/>
                <a:latin typeface="+mn-lt"/>
                <a:ea typeface="+mn-ea"/>
                <a:cs typeface="+mn-cs"/>
              </a:rPr>
              <a:t/>
            </a:r>
            <a:br>
              <a:rPr lang="vi-VN" sz="1200" i="0" kern="1200" smtClean="0">
                <a:solidFill>
                  <a:schemeClr val="tx1"/>
                </a:solidFill>
                <a:effectLst/>
                <a:latin typeface="+mn-lt"/>
                <a:ea typeface="+mn-ea"/>
                <a:cs typeface="+mn-cs"/>
              </a:rPr>
            </a:br>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27</a:t>
            </a:fld>
            <a:endParaRPr lang="vi-VN"/>
          </a:p>
        </p:txBody>
      </p:sp>
    </p:spTree>
    <p:extLst>
      <p:ext uri="{BB962C8B-B14F-4D97-AF65-F5344CB8AC3E}">
        <p14:creationId xmlns:p14="http://schemas.microsoft.com/office/powerpoint/2010/main" val="15430527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28</a:t>
            </a:fld>
            <a:endParaRPr lang="vi-VN"/>
          </a:p>
        </p:txBody>
      </p:sp>
    </p:spTree>
    <p:extLst>
      <p:ext uri="{BB962C8B-B14F-4D97-AF65-F5344CB8AC3E}">
        <p14:creationId xmlns:p14="http://schemas.microsoft.com/office/powerpoint/2010/main" val="18241973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33</a:t>
            </a:fld>
            <a:endParaRPr lang="vi-VN"/>
          </a:p>
        </p:txBody>
      </p:sp>
    </p:spTree>
    <p:extLst>
      <p:ext uri="{BB962C8B-B14F-4D97-AF65-F5344CB8AC3E}">
        <p14:creationId xmlns:p14="http://schemas.microsoft.com/office/powerpoint/2010/main" val="38732999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37</a:t>
            </a:fld>
            <a:endParaRPr lang="vi-VN"/>
          </a:p>
        </p:txBody>
      </p:sp>
    </p:spTree>
    <p:extLst>
      <p:ext uri="{BB962C8B-B14F-4D97-AF65-F5344CB8AC3E}">
        <p14:creationId xmlns:p14="http://schemas.microsoft.com/office/powerpoint/2010/main" val="3731723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38</a:t>
            </a:fld>
            <a:endParaRPr lang="vi-VN"/>
          </a:p>
        </p:txBody>
      </p:sp>
    </p:spTree>
    <p:extLst>
      <p:ext uri="{BB962C8B-B14F-4D97-AF65-F5344CB8AC3E}">
        <p14:creationId xmlns:p14="http://schemas.microsoft.com/office/powerpoint/2010/main" val="8244959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4</a:t>
            </a:fld>
            <a:endParaRPr lang="vi-VN"/>
          </a:p>
        </p:txBody>
      </p:sp>
    </p:spTree>
    <p:extLst>
      <p:ext uri="{BB962C8B-B14F-4D97-AF65-F5344CB8AC3E}">
        <p14:creationId xmlns:p14="http://schemas.microsoft.com/office/powerpoint/2010/main" val="42060137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39</a:t>
            </a:fld>
            <a:endParaRPr lang="vi-VN"/>
          </a:p>
        </p:txBody>
      </p:sp>
    </p:spTree>
    <p:extLst>
      <p:ext uri="{BB962C8B-B14F-4D97-AF65-F5344CB8AC3E}">
        <p14:creationId xmlns:p14="http://schemas.microsoft.com/office/powerpoint/2010/main" val="38540614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40</a:t>
            </a:fld>
            <a:endParaRPr lang="vi-VN"/>
          </a:p>
        </p:txBody>
      </p:sp>
    </p:spTree>
    <p:extLst>
      <p:ext uri="{BB962C8B-B14F-4D97-AF65-F5344CB8AC3E}">
        <p14:creationId xmlns:p14="http://schemas.microsoft.com/office/powerpoint/2010/main" val="20133565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5</a:t>
            </a:fld>
            <a:endParaRPr lang="vi-VN"/>
          </a:p>
        </p:txBody>
      </p:sp>
    </p:spTree>
    <p:extLst>
      <p:ext uri="{BB962C8B-B14F-4D97-AF65-F5344CB8AC3E}">
        <p14:creationId xmlns:p14="http://schemas.microsoft.com/office/powerpoint/2010/main" val="11431221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6</a:t>
            </a:fld>
            <a:endParaRPr lang="vi-VN"/>
          </a:p>
        </p:txBody>
      </p:sp>
    </p:spTree>
    <p:extLst>
      <p:ext uri="{BB962C8B-B14F-4D97-AF65-F5344CB8AC3E}">
        <p14:creationId xmlns:p14="http://schemas.microsoft.com/office/powerpoint/2010/main" val="34986924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7</a:t>
            </a:fld>
            <a:endParaRPr lang="vi-VN"/>
          </a:p>
        </p:txBody>
      </p:sp>
    </p:spTree>
    <p:extLst>
      <p:ext uri="{BB962C8B-B14F-4D97-AF65-F5344CB8AC3E}">
        <p14:creationId xmlns:p14="http://schemas.microsoft.com/office/powerpoint/2010/main" val="36608471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8</a:t>
            </a:fld>
            <a:endParaRPr lang="vi-VN"/>
          </a:p>
        </p:txBody>
      </p:sp>
    </p:spTree>
    <p:extLst>
      <p:ext uri="{BB962C8B-B14F-4D97-AF65-F5344CB8AC3E}">
        <p14:creationId xmlns:p14="http://schemas.microsoft.com/office/powerpoint/2010/main" val="2059301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9</a:t>
            </a:fld>
            <a:endParaRPr lang="vi-VN"/>
          </a:p>
        </p:txBody>
      </p:sp>
    </p:spTree>
    <p:extLst>
      <p:ext uri="{BB962C8B-B14F-4D97-AF65-F5344CB8AC3E}">
        <p14:creationId xmlns:p14="http://schemas.microsoft.com/office/powerpoint/2010/main" val="11373032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10</a:t>
            </a:fld>
            <a:endParaRPr lang="vi-VN"/>
          </a:p>
        </p:txBody>
      </p:sp>
    </p:spTree>
    <p:extLst>
      <p:ext uri="{BB962C8B-B14F-4D97-AF65-F5344CB8AC3E}">
        <p14:creationId xmlns:p14="http://schemas.microsoft.com/office/powerpoint/2010/main" val="747681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1"/>
          </p:nvPr>
        </p:nvSpPr>
        <p:spPr>
          <a:ln/>
        </p:spPr>
        <p:txBody>
          <a:bodyPr/>
          <a:lstStyle>
            <a:lvl1pPr>
              <a:defRPr/>
            </a:lvl1pPr>
          </a:lstStyle>
          <a:p>
            <a:pPr>
              <a:defRPr/>
            </a:pPr>
            <a:fld id="{71BC1006-1559-41CB-A890-5E0B6A0F9950}" type="slidenum">
              <a:rPr lang="en-US" altLang="ja-JP"/>
              <a:pPr>
                <a:defRPr/>
              </a:pPr>
              <a:t>‹#›</a:t>
            </a:fld>
            <a:endParaRPr lang="en-US" altLang="ja-JP"/>
          </a:p>
        </p:txBody>
      </p:sp>
    </p:spTree>
    <p:extLst>
      <p:ext uri="{BB962C8B-B14F-4D97-AF65-F5344CB8AC3E}">
        <p14:creationId xmlns:p14="http://schemas.microsoft.com/office/powerpoint/2010/main" val="3140382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1"/>
          </p:nvPr>
        </p:nvSpPr>
        <p:spPr>
          <a:ln/>
        </p:spPr>
        <p:txBody>
          <a:bodyPr/>
          <a:lstStyle>
            <a:lvl1pPr>
              <a:defRPr/>
            </a:lvl1pPr>
          </a:lstStyle>
          <a:p>
            <a:pPr>
              <a:defRPr/>
            </a:pPr>
            <a:fld id="{4C737C30-192F-4EEE-AAB7-F79633447257}" type="slidenum">
              <a:rPr lang="en-US" altLang="ja-JP"/>
              <a:pPr>
                <a:defRPr/>
              </a:pPr>
              <a:t>‹#›</a:t>
            </a:fld>
            <a:endParaRPr lang="en-US" altLang="ja-JP"/>
          </a:p>
        </p:txBody>
      </p:sp>
    </p:spTree>
    <p:extLst>
      <p:ext uri="{BB962C8B-B14F-4D97-AF65-F5344CB8AC3E}">
        <p14:creationId xmlns:p14="http://schemas.microsoft.com/office/powerpoint/2010/main" val="3760108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2057400" cy="5973763"/>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57200" y="152400"/>
            <a:ext cx="6019800" cy="5973763"/>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1"/>
          </p:nvPr>
        </p:nvSpPr>
        <p:spPr>
          <a:ln/>
        </p:spPr>
        <p:txBody>
          <a:bodyPr/>
          <a:lstStyle>
            <a:lvl1pPr>
              <a:defRPr/>
            </a:lvl1pPr>
          </a:lstStyle>
          <a:p>
            <a:pPr>
              <a:defRPr/>
            </a:pPr>
            <a:fld id="{EF2AB7C5-0EEB-4202-8169-575F847238DF}" type="slidenum">
              <a:rPr lang="en-US" altLang="ja-JP"/>
              <a:pPr>
                <a:defRPr/>
              </a:pPr>
              <a:t>‹#›</a:t>
            </a:fld>
            <a:endParaRPr lang="en-US" altLang="ja-JP"/>
          </a:p>
        </p:txBody>
      </p:sp>
    </p:spTree>
    <p:extLst>
      <p:ext uri="{BB962C8B-B14F-4D97-AF65-F5344CB8AC3E}">
        <p14:creationId xmlns:p14="http://schemas.microsoft.com/office/powerpoint/2010/main" val="22671716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altLang="ja-JP"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vi-VN"/>
          </a:p>
        </p:txBody>
      </p:sp>
      <p:sp>
        <p:nvSpPr>
          <p:cNvPr id="4" name="Rectangle 4"/>
          <p:cNvSpPr>
            <a:spLocks noGrp="1" noChangeArrowheads="1"/>
          </p:cNvSpPr>
          <p:nvPr>
            <p:ph type="dt" sz="half" idx="10"/>
          </p:nvPr>
        </p:nvSpPr>
        <p:spPr>
          <a:xfrm>
            <a:off x="228600" y="6381750"/>
            <a:ext cx="1295400" cy="476250"/>
          </a:xfrm>
          <a:ln/>
        </p:spPr>
        <p:txBody>
          <a:bodyPr/>
          <a:lstStyle>
            <a:lvl1pPr>
              <a:defRPr/>
            </a:lvl1pPr>
          </a:lstStyle>
          <a:p>
            <a:pPr>
              <a:defRPr/>
            </a:pPr>
            <a:endParaRPr lang="en-US" altLang="ja-JP"/>
          </a:p>
        </p:txBody>
      </p:sp>
      <p:sp>
        <p:nvSpPr>
          <p:cNvPr id="7" name="Rectangle 6"/>
          <p:cNvSpPr>
            <a:spLocks noGrp="1" noChangeArrowheads="1"/>
          </p:cNvSpPr>
          <p:nvPr>
            <p:ph type="sldNum" sz="quarter" idx="11"/>
          </p:nvPr>
        </p:nvSpPr>
        <p:spPr>
          <a:xfrm>
            <a:off x="6553200" y="6381750"/>
            <a:ext cx="2133600" cy="476250"/>
          </a:xfrm>
          <a:ln/>
        </p:spPr>
        <p:txBody>
          <a:bodyPr/>
          <a:lstStyle>
            <a:lvl1pPr>
              <a:defRPr/>
            </a:lvl1pPr>
          </a:lstStyle>
          <a:p>
            <a:pPr>
              <a:defRPr/>
            </a:pPr>
            <a:fld id="{EF2AB7C5-0EEB-4202-8169-575F847238DF}" type="slidenum">
              <a:rPr lang="en-US" altLang="ja-JP"/>
              <a:pPr>
                <a:defRPr/>
              </a:pPr>
              <a:t>‹#›</a:t>
            </a:fld>
            <a:endParaRPr lang="en-US" altLang="ja-JP"/>
          </a:p>
        </p:txBody>
      </p:sp>
    </p:spTree>
    <p:extLst>
      <p:ext uri="{BB962C8B-B14F-4D97-AF65-F5344CB8AC3E}">
        <p14:creationId xmlns:p14="http://schemas.microsoft.com/office/powerpoint/2010/main" val="755352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altLang="ja-JP" smtClean="0"/>
              <a:t>Click to edit Master title style</a:t>
            </a:r>
            <a:endParaRPr lang="en-US"/>
          </a:p>
        </p:txBody>
      </p:sp>
      <p:sp>
        <p:nvSpPr>
          <p:cNvPr id="3" name="Content Placeholder 2"/>
          <p:cNvSpPr>
            <a:spLocks noGrp="1"/>
          </p:cNvSpPr>
          <p:nvPr>
            <p:ph idx="1"/>
          </p:nvPr>
        </p:nvSpPr>
        <p:spPr>
          <a:effectLst>
            <a:softEdge rad="12700"/>
          </a:effectLst>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1"/>
          </p:nvPr>
        </p:nvSpPr>
        <p:spPr>
          <a:ln/>
        </p:spPr>
        <p:txBody>
          <a:bodyPr/>
          <a:lstStyle>
            <a:lvl1pPr>
              <a:defRPr/>
            </a:lvl1pPr>
          </a:lstStyle>
          <a:p>
            <a:pPr>
              <a:defRPr/>
            </a:pPr>
            <a:fld id="{FA7976FA-51EF-41C5-94A6-65BEE7E67556}" type="slidenum">
              <a:rPr lang="en-US" altLang="ja-JP"/>
              <a:pPr>
                <a:defRPr/>
              </a:pPr>
              <a:t>‹#›</a:t>
            </a:fld>
            <a:endParaRPr lang="en-US" altLang="ja-JP"/>
          </a:p>
        </p:txBody>
      </p:sp>
      <p:cxnSp>
        <p:nvCxnSpPr>
          <p:cNvPr id="7" name="Straight Connector 6"/>
          <p:cNvCxnSpPr/>
          <p:nvPr userDrawn="1"/>
        </p:nvCxnSpPr>
        <p:spPr bwMode="auto">
          <a:xfrm>
            <a:off x="0" y="1295400"/>
            <a:ext cx="9144000" cy="0"/>
          </a:xfrm>
          <a:prstGeom prst="line">
            <a:avLst/>
          </a:prstGeom>
          <a:solidFill>
            <a:schemeClr val="accent1"/>
          </a:solidFill>
          <a:ln w="3175" cap="flat" cmpd="sng" algn="ctr">
            <a:solidFill>
              <a:srgbClr val="FF6600"/>
            </a:solidFill>
            <a:prstDash val="solid"/>
            <a:round/>
            <a:headEnd type="none" w="sm" len="sm"/>
            <a:tailEnd type="none" w="sm" len="sm"/>
          </a:ln>
          <a:effectLst>
            <a:glow rad="63500">
              <a:srgbClr val="FF6600">
                <a:alpha val="40000"/>
              </a:srgbClr>
            </a:glow>
            <a:outerShdw dist="35921" dir="2700000" algn="ctr" rotWithShape="0">
              <a:schemeClr val="bg2"/>
            </a:outerShdw>
          </a:effectLst>
          <a:extLst/>
        </p:spPr>
      </p:cxnSp>
    </p:spTree>
    <p:extLst>
      <p:ext uri="{BB962C8B-B14F-4D97-AF65-F5344CB8AC3E}">
        <p14:creationId xmlns:p14="http://schemas.microsoft.com/office/powerpoint/2010/main" val="2679576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1"/>
          </p:nvPr>
        </p:nvSpPr>
        <p:spPr>
          <a:ln/>
        </p:spPr>
        <p:txBody>
          <a:bodyPr/>
          <a:lstStyle>
            <a:lvl1pPr>
              <a:defRPr/>
            </a:lvl1pPr>
          </a:lstStyle>
          <a:p>
            <a:pPr>
              <a:defRPr/>
            </a:pPr>
            <a:fld id="{64B1A88A-BB52-41D4-A739-C8B064860424}" type="slidenum">
              <a:rPr lang="en-US" altLang="ja-JP"/>
              <a:pPr>
                <a:defRPr/>
              </a:pPr>
              <a:t>‹#›</a:t>
            </a:fld>
            <a:endParaRPr lang="en-US" altLang="ja-JP"/>
          </a:p>
        </p:txBody>
      </p:sp>
    </p:spTree>
    <p:extLst>
      <p:ext uri="{BB962C8B-B14F-4D97-AF65-F5344CB8AC3E}">
        <p14:creationId xmlns:p14="http://schemas.microsoft.com/office/powerpoint/2010/main" val="3622897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1"/>
          </p:nvPr>
        </p:nvSpPr>
        <p:spPr>
          <a:ln/>
        </p:spPr>
        <p:txBody>
          <a:bodyPr/>
          <a:lstStyle>
            <a:lvl1pPr>
              <a:defRPr/>
            </a:lvl1pPr>
          </a:lstStyle>
          <a:p>
            <a:pPr>
              <a:defRPr/>
            </a:pPr>
            <a:fld id="{95F50175-17F0-4ABA-B5AC-0697D7F4CE97}" type="slidenum">
              <a:rPr lang="en-US" altLang="ja-JP"/>
              <a:pPr>
                <a:defRPr/>
              </a:pPr>
              <a:t>‹#›</a:t>
            </a:fld>
            <a:endParaRPr lang="en-US" altLang="ja-JP"/>
          </a:p>
        </p:txBody>
      </p:sp>
    </p:spTree>
    <p:extLst>
      <p:ext uri="{BB962C8B-B14F-4D97-AF65-F5344CB8AC3E}">
        <p14:creationId xmlns:p14="http://schemas.microsoft.com/office/powerpoint/2010/main" val="447726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6"/>
          <p:cNvSpPr>
            <a:spLocks noGrp="1" noChangeArrowheads="1"/>
          </p:cNvSpPr>
          <p:nvPr>
            <p:ph type="sldNum" sz="quarter" idx="11"/>
          </p:nvPr>
        </p:nvSpPr>
        <p:spPr>
          <a:ln/>
        </p:spPr>
        <p:txBody>
          <a:bodyPr/>
          <a:lstStyle>
            <a:lvl1pPr>
              <a:defRPr/>
            </a:lvl1pPr>
          </a:lstStyle>
          <a:p>
            <a:pPr>
              <a:defRPr/>
            </a:pPr>
            <a:fld id="{9AE06842-B2BA-4BF2-ADF3-F78EDE941115}" type="slidenum">
              <a:rPr lang="en-US" altLang="ja-JP"/>
              <a:pPr>
                <a:defRPr/>
              </a:pPr>
              <a:t>‹#›</a:t>
            </a:fld>
            <a:endParaRPr lang="en-US" altLang="ja-JP"/>
          </a:p>
        </p:txBody>
      </p:sp>
    </p:spTree>
    <p:extLst>
      <p:ext uri="{BB962C8B-B14F-4D97-AF65-F5344CB8AC3E}">
        <p14:creationId xmlns:p14="http://schemas.microsoft.com/office/powerpoint/2010/main" val="2529017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6"/>
          <p:cNvSpPr>
            <a:spLocks noGrp="1" noChangeArrowheads="1"/>
          </p:cNvSpPr>
          <p:nvPr>
            <p:ph type="sldNum" sz="quarter" idx="11"/>
          </p:nvPr>
        </p:nvSpPr>
        <p:spPr>
          <a:ln/>
        </p:spPr>
        <p:txBody>
          <a:bodyPr/>
          <a:lstStyle>
            <a:lvl1pPr>
              <a:defRPr/>
            </a:lvl1pPr>
          </a:lstStyle>
          <a:p>
            <a:pPr>
              <a:defRPr/>
            </a:pPr>
            <a:fld id="{56BF5DCB-EA91-4DE2-9A72-99D682801475}" type="slidenum">
              <a:rPr lang="en-US" altLang="ja-JP"/>
              <a:pPr>
                <a:defRPr/>
              </a:pPr>
              <a:t>‹#›</a:t>
            </a:fld>
            <a:endParaRPr lang="en-US" altLang="ja-JP"/>
          </a:p>
        </p:txBody>
      </p:sp>
    </p:spTree>
    <p:extLst>
      <p:ext uri="{BB962C8B-B14F-4D97-AF65-F5344CB8AC3E}">
        <p14:creationId xmlns:p14="http://schemas.microsoft.com/office/powerpoint/2010/main" val="2439172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6"/>
          <p:cNvSpPr>
            <a:spLocks noGrp="1" noChangeArrowheads="1"/>
          </p:cNvSpPr>
          <p:nvPr>
            <p:ph type="sldNum" sz="quarter" idx="11"/>
          </p:nvPr>
        </p:nvSpPr>
        <p:spPr>
          <a:ln/>
        </p:spPr>
        <p:txBody>
          <a:bodyPr/>
          <a:lstStyle>
            <a:lvl1pPr>
              <a:defRPr/>
            </a:lvl1pPr>
          </a:lstStyle>
          <a:p>
            <a:pPr>
              <a:defRPr/>
            </a:pPr>
            <a:fld id="{3B8DBBE3-93AA-49B1-AAFF-77CD1A40650E}" type="slidenum">
              <a:rPr lang="en-US" altLang="ja-JP"/>
              <a:pPr>
                <a:defRPr/>
              </a:pPr>
              <a:t>‹#›</a:t>
            </a:fld>
            <a:endParaRPr lang="en-US" altLang="ja-JP"/>
          </a:p>
        </p:txBody>
      </p:sp>
    </p:spTree>
    <p:extLst>
      <p:ext uri="{BB962C8B-B14F-4D97-AF65-F5344CB8AC3E}">
        <p14:creationId xmlns:p14="http://schemas.microsoft.com/office/powerpoint/2010/main" val="345040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1"/>
          </p:nvPr>
        </p:nvSpPr>
        <p:spPr>
          <a:ln/>
        </p:spPr>
        <p:txBody>
          <a:bodyPr/>
          <a:lstStyle>
            <a:lvl1pPr>
              <a:defRPr/>
            </a:lvl1pPr>
          </a:lstStyle>
          <a:p>
            <a:pPr>
              <a:defRPr/>
            </a:pPr>
            <a:fld id="{673B6301-0AD5-49E2-A190-5C6A2E4BD2BE}" type="slidenum">
              <a:rPr lang="en-US" altLang="ja-JP"/>
              <a:pPr>
                <a:defRPr/>
              </a:pPr>
              <a:t>‹#›</a:t>
            </a:fld>
            <a:endParaRPr lang="en-US" altLang="ja-JP"/>
          </a:p>
        </p:txBody>
      </p:sp>
    </p:spTree>
    <p:extLst>
      <p:ext uri="{BB962C8B-B14F-4D97-AF65-F5344CB8AC3E}">
        <p14:creationId xmlns:p14="http://schemas.microsoft.com/office/powerpoint/2010/main" val="3642310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1"/>
          </p:nvPr>
        </p:nvSpPr>
        <p:spPr>
          <a:ln/>
        </p:spPr>
        <p:txBody>
          <a:bodyPr/>
          <a:lstStyle>
            <a:lvl1pPr>
              <a:defRPr/>
            </a:lvl1pPr>
          </a:lstStyle>
          <a:p>
            <a:pPr>
              <a:defRPr/>
            </a:pPr>
            <a:fld id="{D7A9A84C-C118-4667-8A26-1D88C697228A}" type="slidenum">
              <a:rPr lang="en-US" altLang="ja-JP"/>
              <a:pPr>
                <a:defRPr/>
              </a:pPr>
              <a:t>‹#›</a:t>
            </a:fld>
            <a:endParaRPr lang="en-US" altLang="ja-JP"/>
          </a:p>
        </p:txBody>
      </p:sp>
    </p:spTree>
    <p:extLst>
      <p:ext uri="{BB962C8B-B14F-4D97-AF65-F5344CB8AC3E}">
        <p14:creationId xmlns:p14="http://schemas.microsoft.com/office/powerpoint/2010/main" val="118974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 name="Picture 2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543050" y="6327775"/>
            <a:ext cx="76009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6"/>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09600" y="1938338"/>
            <a:ext cx="8534400" cy="353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9" name="Rectangle 2"/>
          <p:cNvSpPr>
            <a:spLocks noGrp="1" noChangeArrowheads="1"/>
          </p:cNvSpPr>
          <p:nvPr>
            <p:ph type="title"/>
          </p:nvPr>
        </p:nvSpPr>
        <p:spPr bwMode="auto">
          <a:xfrm>
            <a:off x="2133600" y="152400"/>
            <a:ext cx="655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ja-JP" smtClean="0"/>
              <a:t>Click to edit Master title style</a:t>
            </a:r>
          </a:p>
        </p:txBody>
      </p:sp>
      <p:sp>
        <p:nvSpPr>
          <p:cNvPr id="6150"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14" name="Rectangle 4"/>
          <p:cNvSpPr>
            <a:spLocks noGrp="1" noChangeArrowheads="1"/>
          </p:cNvSpPr>
          <p:nvPr>
            <p:ph type="dt" sz="half" idx="2"/>
          </p:nvPr>
        </p:nvSpPr>
        <p:spPr bwMode="auto">
          <a:xfrm>
            <a:off x="228600" y="6381750"/>
            <a:ext cx="12954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kumimoji="0" sz="1400">
                <a:solidFill>
                  <a:schemeClr val="tx1"/>
                </a:solidFill>
                <a:cs typeface="+mn-cs"/>
              </a:defRPr>
            </a:lvl1pPr>
          </a:lstStyle>
          <a:p>
            <a:pPr>
              <a:defRPr/>
            </a:pPr>
            <a:endParaRPr lang="en-US" altLang="ja-JP"/>
          </a:p>
        </p:txBody>
      </p:sp>
      <p:sp>
        <p:nvSpPr>
          <p:cNvPr id="15" name="Rectangle 6"/>
          <p:cNvSpPr>
            <a:spLocks noGrp="1" noChangeArrowheads="1"/>
          </p:cNvSpPr>
          <p:nvPr>
            <p:ph type="sldNum" sz="quarter" idx="4"/>
          </p:nvPr>
        </p:nvSpPr>
        <p:spPr bwMode="auto">
          <a:xfrm>
            <a:off x="6553200" y="6381750"/>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kumimoji="0" sz="1400">
                <a:solidFill>
                  <a:schemeClr val="tx1"/>
                </a:solidFill>
                <a:cs typeface="+mn-cs"/>
              </a:defRPr>
            </a:lvl1pPr>
          </a:lstStyle>
          <a:p>
            <a:pPr>
              <a:defRPr/>
            </a:pPr>
            <a:fld id="{82C85054-8C69-4F66-A5D2-94D20F8CF3A7}"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sldLayoutIdLst>
    <p:sldLayoutId id="2147484081" r:id="rId1"/>
    <p:sldLayoutId id="2147484082" r:id="rId2"/>
    <p:sldLayoutId id="2147484083" r:id="rId3"/>
    <p:sldLayoutId id="2147484084" r:id="rId4"/>
    <p:sldLayoutId id="2147484085" r:id="rId5"/>
    <p:sldLayoutId id="2147484086" r:id="rId6"/>
    <p:sldLayoutId id="2147484087" r:id="rId7"/>
    <p:sldLayoutId id="2147484088" r:id="rId8"/>
    <p:sldLayoutId id="2147484089" r:id="rId9"/>
    <p:sldLayoutId id="2147484090" r:id="rId10"/>
    <p:sldLayoutId id="2147484091" r:id="rId11"/>
    <p:sldLayoutId id="2147484092" r:id="rId12"/>
  </p:sldLayoutIdLst>
  <p:hf hdr="0" ftr="0" dt="0"/>
  <p:txStyles>
    <p:titleStyle>
      <a:lvl1pPr algn="r" rtl="0" eaLnBrk="1" fontAlgn="base" hangingPunct="1">
        <a:spcBef>
          <a:spcPct val="0"/>
        </a:spcBef>
        <a:spcAft>
          <a:spcPct val="0"/>
        </a:spcAft>
        <a:defRPr kumimoji="1" sz="3600" b="1">
          <a:solidFill>
            <a:schemeClr val="tx2"/>
          </a:solidFill>
          <a:latin typeface="+mj-lt"/>
          <a:ea typeface="+mj-ea"/>
          <a:cs typeface="+mj-cs"/>
        </a:defRPr>
      </a:lvl1pPr>
      <a:lvl2pPr algn="r" rtl="0" eaLnBrk="1" fontAlgn="base" hangingPunct="1">
        <a:spcBef>
          <a:spcPct val="0"/>
        </a:spcBef>
        <a:spcAft>
          <a:spcPct val="0"/>
        </a:spcAft>
        <a:defRPr kumimoji="1" sz="2700" b="1">
          <a:solidFill>
            <a:schemeClr val="tx2"/>
          </a:solidFill>
          <a:latin typeface="Arial" charset="0"/>
          <a:cs typeface="Arial" charset="0"/>
        </a:defRPr>
      </a:lvl2pPr>
      <a:lvl3pPr algn="r" rtl="0" eaLnBrk="1" fontAlgn="base" hangingPunct="1">
        <a:spcBef>
          <a:spcPct val="0"/>
        </a:spcBef>
        <a:spcAft>
          <a:spcPct val="0"/>
        </a:spcAft>
        <a:defRPr kumimoji="1" sz="2700" b="1">
          <a:solidFill>
            <a:schemeClr val="tx2"/>
          </a:solidFill>
          <a:latin typeface="Arial" charset="0"/>
          <a:cs typeface="Arial" charset="0"/>
        </a:defRPr>
      </a:lvl3pPr>
      <a:lvl4pPr algn="r" rtl="0" eaLnBrk="1" fontAlgn="base" hangingPunct="1">
        <a:spcBef>
          <a:spcPct val="0"/>
        </a:spcBef>
        <a:spcAft>
          <a:spcPct val="0"/>
        </a:spcAft>
        <a:defRPr kumimoji="1" sz="2700" b="1">
          <a:solidFill>
            <a:schemeClr val="tx2"/>
          </a:solidFill>
          <a:latin typeface="Arial" charset="0"/>
          <a:cs typeface="Arial" charset="0"/>
        </a:defRPr>
      </a:lvl4pPr>
      <a:lvl5pPr algn="r" rtl="0" eaLnBrk="1" fontAlgn="base" hangingPunct="1">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kumimoji="1" sz="3200">
          <a:solidFill>
            <a:schemeClr val="tx1"/>
          </a:solidFill>
          <a:latin typeface="Times New Roman" panose="02020603050405020304" pitchFamily="18" charset="0"/>
          <a:ea typeface="+mn-ea"/>
          <a:cs typeface="Times New Roman" panose="02020603050405020304" pitchFamily="18" charset="0"/>
        </a:defRPr>
      </a:lvl1pPr>
      <a:lvl2pPr marL="742950" indent="-285750" algn="l" rtl="0" eaLnBrk="1" fontAlgn="base" hangingPunct="1">
        <a:spcBef>
          <a:spcPct val="20000"/>
        </a:spcBef>
        <a:spcAft>
          <a:spcPct val="0"/>
        </a:spcAft>
        <a:buChar char="–"/>
        <a:defRPr kumimoji="1" sz="2800">
          <a:solidFill>
            <a:schemeClr val="tx1"/>
          </a:solidFill>
          <a:latin typeface="Times New Roman" panose="02020603050405020304" pitchFamily="18" charset="0"/>
          <a:cs typeface="Times New Roman" panose="02020603050405020304" pitchFamily="18" charset="0"/>
        </a:defRPr>
      </a:lvl2pPr>
      <a:lvl3pPr marL="1143000" indent="-228600" algn="l" rtl="0" eaLnBrk="1" fontAlgn="base" hangingPunct="1">
        <a:spcBef>
          <a:spcPct val="20000"/>
        </a:spcBef>
        <a:spcAft>
          <a:spcPct val="0"/>
        </a:spcAft>
        <a:buChar char="•"/>
        <a:defRPr kumimoji="1" sz="2400">
          <a:solidFill>
            <a:schemeClr val="tx1"/>
          </a:solidFill>
          <a:latin typeface="Times New Roman" panose="02020603050405020304" pitchFamily="18" charset="0"/>
          <a:cs typeface="Times New Roman" panose="02020603050405020304" pitchFamily="18" charset="0"/>
        </a:defRPr>
      </a:lvl3pPr>
      <a:lvl4pPr marL="1600200" indent="-228600" algn="l" rtl="0" eaLnBrk="1" fontAlgn="base" hangingPunct="1">
        <a:spcBef>
          <a:spcPct val="20000"/>
        </a:spcBef>
        <a:spcAft>
          <a:spcPct val="0"/>
        </a:spcAft>
        <a:buChar char="–"/>
        <a:defRPr kumimoji="1" sz="2000">
          <a:solidFill>
            <a:schemeClr val="tx1"/>
          </a:solidFill>
          <a:latin typeface="Times New Roman" panose="02020603050405020304" pitchFamily="18" charset="0"/>
          <a:cs typeface="Times New Roman" panose="02020603050405020304" pitchFamily="18" charset="0"/>
        </a:defRPr>
      </a:lvl4pPr>
      <a:lvl5pPr marL="2057400" indent="-228600" algn="l" rtl="0" eaLnBrk="1" fontAlgn="base" hangingPunct="1">
        <a:spcBef>
          <a:spcPct val="20000"/>
        </a:spcBef>
        <a:spcAft>
          <a:spcPct val="0"/>
        </a:spcAft>
        <a:buChar char="»"/>
        <a:defRPr kumimoji="1" sz="1500">
          <a:solidFill>
            <a:schemeClr val="tx1"/>
          </a:solidFill>
          <a:latin typeface="Times New Roman" panose="02020603050405020304" pitchFamily="18" charset="0"/>
          <a:cs typeface="Times New Roman" panose="02020603050405020304" pitchFamily="18" charset="0"/>
        </a:defRPr>
      </a:lvl5pPr>
      <a:lvl6pPr marL="2514600" indent="-228600" algn="l" rtl="0" eaLnBrk="1" fontAlgn="base" hangingPunct="1">
        <a:spcBef>
          <a:spcPct val="20000"/>
        </a:spcBef>
        <a:spcAft>
          <a:spcPct val="0"/>
        </a:spcAft>
        <a:buChar char="»"/>
        <a:defRPr kumimoji="1" sz="1500">
          <a:solidFill>
            <a:schemeClr val="tx1"/>
          </a:solidFill>
          <a:latin typeface="+mn-lt"/>
          <a:cs typeface="+mn-cs"/>
        </a:defRPr>
      </a:lvl6pPr>
      <a:lvl7pPr marL="2971800" indent="-228600" algn="l" rtl="0" eaLnBrk="1" fontAlgn="base" hangingPunct="1">
        <a:spcBef>
          <a:spcPct val="20000"/>
        </a:spcBef>
        <a:spcAft>
          <a:spcPct val="0"/>
        </a:spcAft>
        <a:buChar char="»"/>
        <a:defRPr kumimoji="1" sz="1500">
          <a:solidFill>
            <a:schemeClr val="tx1"/>
          </a:solidFill>
          <a:latin typeface="+mn-lt"/>
          <a:cs typeface="+mn-cs"/>
        </a:defRPr>
      </a:lvl7pPr>
      <a:lvl8pPr marL="3429000" indent="-228600" algn="l" rtl="0" eaLnBrk="1" fontAlgn="base" hangingPunct="1">
        <a:spcBef>
          <a:spcPct val="20000"/>
        </a:spcBef>
        <a:spcAft>
          <a:spcPct val="0"/>
        </a:spcAft>
        <a:buChar char="»"/>
        <a:defRPr kumimoji="1" sz="1500">
          <a:solidFill>
            <a:schemeClr val="tx1"/>
          </a:solidFill>
          <a:latin typeface="+mn-lt"/>
          <a:cs typeface="+mn-cs"/>
        </a:defRPr>
      </a:lvl8pPr>
      <a:lvl9pPr marL="3886200" indent="-228600" algn="l" rtl="0" eaLnBrk="1" fontAlgn="base" hangingPunct="1">
        <a:spcBef>
          <a:spcPct val="20000"/>
        </a:spcBef>
        <a:spcAft>
          <a:spcPct val="0"/>
        </a:spcAft>
        <a:buChar char="»"/>
        <a:defRPr kumimoji="1" sz="1500">
          <a:solidFill>
            <a:schemeClr val="tx1"/>
          </a:solidFill>
          <a:latin typeface="+mn-lt"/>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a:xfrm>
            <a:off x="7010400" y="6553200"/>
            <a:ext cx="2133600" cy="304800"/>
          </a:xfrm>
          <a:prstGeom prst="rect">
            <a:avLst/>
          </a:prstGeom>
        </p:spPr>
        <p:txBody>
          <a:bodyPr/>
          <a:lstStyle/>
          <a:p>
            <a:pPr>
              <a:defRPr/>
            </a:pPr>
            <a:fld id="{18AA4A7D-47A3-4725-8750-A58E336CD908}" type="slidenum">
              <a:rPr lang="vi-VN" smtClean="0"/>
              <a:pPr>
                <a:defRPr/>
              </a:pPr>
              <a:t>1</a:t>
            </a:fld>
            <a:endParaRPr lang="vi-VN"/>
          </a:p>
        </p:txBody>
      </p:sp>
      <p:sp>
        <p:nvSpPr>
          <p:cNvPr id="5" name="Title 4"/>
          <p:cNvSpPr>
            <a:spLocks noGrp="1"/>
          </p:cNvSpPr>
          <p:nvPr>
            <p:ph type="title"/>
          </p:nvPr>
        </p:nvSpPr>
        <p:spPr>
          <a:xfrm>
            <a:off x="1066800" y="609600"/>
            <a:ext cx="7772400" cy="3733800"/>
          </a:xfrm>
        </p:spPr>
        <p:txBody>
          <a:bodyPr/>
          <a:lstStyle/>
          <a:p>
            <a:pPr algn="ctr">
              <a:lnSpc>
                <a:spcPct val="150000"/>
              </a:lnSpc>
            </a:pPr>
            <a:r>
              <a:rPr lang="en-US" smtClean="0"/>
              <a:t/>
            </a:r>
            <a:br>
              <a:rPr lang="en-US" smtClean="0"/>
            </a:br>
            <a:r>
              <a:rPr lang="en-US" sz="4400"/>
              <a:t>CHƯƠNG </a:t>
            </a:r>
            <a:r>
              <a:rPr lang="en-US" sz="4400" smtClean="0"/>
              <a:t>3</a:t>
            </a:r>
            <a:r>
              <a:rPr lang="en-US" sz="4400"/>
              <a:t/>
            </a:r>
            <a:br>
              <a:rPr lang="en-US" sz="4400"/>
            </a:br>
            <a:r>
              <a:rPr lang="en-US" sz="3600" smtClean="0"/>
              <a:t>LẬP TRÌNH HƯỚNG ĐỐI TƯỢNG VỚI C</a:t>
            </a:r>
            <a:r>
              <a:rPr lang="en-US" sz="3600"/>
              <a:t>#</a:t>
            </a:r>
            <a:br>
              <a:rPr lang="en-US" sz="3600"/>
            </a:br>
            <a:endParaRPr lang="en-US" sz="6000"/>
          </a:p>
        </p:txBody>
      </p:sp>
      <p:cxnSp>
        <p:nvCxnSpPr>
          <p:cNvPr id="3" name="Straight Connector 2"/>
          <p:cNvCxnSpPr/>
          <p:nvPr/>
        </p:nvCxnSpPr>
        <p:spPr bwMode="auto">
          <a:xfrm flipV="1">
            <a:off x="3505200" y="4343400"/>
            <a:ext cx="4876800" cy="76200"/>
          </a:xfrm>
          <a:prstGeom prst="line">
            <a:avLst/>
          </a:prstGeom>
          <a:solidFill>
            <a:schemeClr val="accent1"/>
          </a:solidFill>
          <a:ln w="38100" cap="flat" cmpd="sng" algn="ctr">
            <a:solidFill>
              <a:schemeClr val="bg1">
                <a:lumMod val="85000"/>
              </a:schemeClr>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1.2. Các </a:t>
            </a:r>
            <a:r>
              <a:rPr lang="en-US"/>
              <a:t>khái niệm trong lập trình hướng đối tượng</a:t>
            </a:r>
          </a:p>
        </p:txBody>
      </p:sp>
      <p:sp>
        <p:nvSpPr>
          <p:cNvPr id="3" name="Content Placeholder 2"/>
          <p:cNvSpPr>
            <a:spLocks noGrp="1"/>
          </p:cNvSpPr>
          <p:nvPr>
            <p:ph idx="1"/>
          </p:nvPr>
        </p:nvSpPr>
        <p:spPr/>
        <p:txBody>
          <a:bodyPr/>
          <a:lstStyle/>
          <a:p>
            <a:pPr marL="0" indent="0">
              <a:buNone/>
            </a:pPr>
            <a:r>
              <a:rPr lang="en-US" b="1" smtClean="0"/>
              <a:t>Object (đối tượng)</a:t>
            </a:r>
          </a:p>
          <a:p>
            <a:pPr lvl="0"/>
            <a:r>
              <a:rPr lang="en-US"/>
              <a:t>Đối tượng biểu diễn một thực thể trong thế giới thực</a:t>
            </a:r>
          </a:p>
          <a:p>
            <a:pPr lvl="0"/>
            <a:r>
              <a:rPr lang="en-US"/>
              <a:t>Các đối tượng đều chứa: </a:t>
            </a:r>
            <a:endParaRPr lang="en-US" smtClean="0"/>
          </a:p>
          <a:p>
            <a:pPr lvl="1"/>
            <a:r>
              <a:rPr lang="en-US"/>
              <a:t>D</a:t>
            </a:r>
            <a:r>
              <a:rPr lang="en-US" smtClean="0"/>
              <a:t>ữ </a:t>
            </a:r>
            <a:r>
              <a:rPr lang="en-US"/>
              <a:t>liệu </a:t>
            </a:r>
            <a:r>
              <a:rPr lang="en-US" smtClean="0"/>
              <a:t>(giá trị các thuộc tính)</a:t>
            </a:r>
          </a:p>
          <a:p>
            <a:pPr lvl="1"/>
            <a:r>
              <a:rPr lang="en-US"/>
              <a:t>M</a:t>
            </a:r>
            <a:r>
              <a:rPr lang="en-US" smtClean="0"/>
              <a:t>ột </a:t>
            </a:r>
            <a:r>
              <a:rPr lang="en-US"/>
              <a:t>tập hợp cách hành vi quy </a:t>
            </a:r>
            <a:r>
              <a:rPr lang="en-US" smtClean="0"/>
              <a:t>định</a:t>
            </a:r>
            <a:r>
              <a:rPr lang="en-US"/>
              <a:t> </a:t>
            </a:r>
            <a:r>
              <a:rPr lang="en-US" smtClean="0"/>
              <a:t>(phương thức)</a:t>
            </a:r>
          </a:p>
          <a:p>
            <a:pPr lvl="0"/>
            <a:r>
              <a:rPr lang="en-US"/>
              <a:t>Có định danh duy nhất</a:t>
            </a:r>
          </a:p>
          <a:p>
            <a:pPr lvl="0"/>
            <a:r>
              <a:rPr lang="en-US"/>
              <a:t>Là một “hộp đen” nhận thông </a:t>
            </a:r>
            <a:r>
              <a:rPr lang="en-US" smtClean="0"/>
              <a:t>điệp</a:t>
            </a:r>
            <a:endParaRPr lang="en-US"/>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10</a:t>
            </a:fld>
            <a:endParaRPr lang="en-US" altLang="ja-JP"/>
          </a:p>
        </p:txBody>
      </p:sp>
    </p:spTree>
    <p:extLst>
      <p:ext uri="{BB962C8B-B14F-4D97-AF65-F5344CB8AC3E}">
        <p14:creationId xmlns:p14="http://schemas.microsoft.com/office/powerpoint/2010/main" val="3715386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1.2. Các </a:t>
            </a:r>
            <a:r>
              <a:rPr lang="en-US"/>
              <a:t>khái niệm trong lập trình hướng đối tượng</a:t>
            </a:r>
          </a:p>
        </p:txBody>
      </p:sp>
      <p:sp>
        <p:nvSpPr>
          <p:cNvPr id="3" name="Content Placeholder 2"/>
          <p:cNvSpPr>
            <a:spLocks noGrp="1"/>
          </p:cNvSpPr>
          <p:nvPr>
            <p:ph idx="1"/>
          </p:nvPr>
        </p:nvSpPr>
        <p:spPr/>
        <p:txBody>
          <a:bodyPr/>
          <a:lstStyle/>
          <a:p>
            <a:pPr marL="0" indent="0">
              <a:buNone/>
            </a:pPr>
            <a:r>
              <a:rPr lang="en-US" b="1" smtClean="0"/>
              <a:t>Object </a:t>
            </a:r>
            <a:r>
              <a:rPr lang="en-US" smtClean="0"/>
              <a:t>– ví dụ</a:t>
            </a:r>
          </a:p>
          <a:p>
            <a:pPr marL="0" indent="0">
              <a:buNone/>
            </a:pPr>
            <a:r>
              <a:rPr lang="en-US" sz="2800" b="1" i="1" smtClean="0"/>
              <a:t>My car</a:t>
            </a:r>
          </a:p>
          <a:p>
            <a:pPr>
              <a:buFontTx/>
              <a:buChar char="-"/>
            </a:pPr>
            <a:r>
              <a:rPr lang="en-US" sz="2800" smtClean="0"/>
              <a:t>Số bánh xe: 4</a:t>
            </a:r>
          </a:p>
          <a:p>
            <a:pPr>
              <a:buFontTx/>
              <a:buChar char="-"/>
            </a:pPr>
            <a:r>
              <a:rPr lang="en-US" sz="2800" smtClean="0"/>
              <a:t>Dung tích: 2.7L</a:t>
            </a:r>
          </a:p>
          <a:p>
            <a:pPr>
              <a:buFontTx/>
              <a:buChar char="-"/>
            </a:pPr>
            <a:r>
              <a:rPr lang="en-US" sz="2800" smtClean="0"/>
              <a:t>Biển số xe: 603311</a:t>
            </a:r>
          </a:p>
          <a:p>
            <a:pPr marL="0" indent="0">
              <a:buNone/>
            </a:pPr>
            <a:r>
              <a:rPr lang="en-US" sz="2800" b="1" i="1" smtClean="0"/>
              <a:t>Your car</a:t>
            </a:r>
            <a:endParaRPr lang="en-US" sz="2800" b="1" i="1"/>
          </a:p>
          <a:p>
            <a:pPr>
              <a:buFontTx/>
              <a:buChar char="-"/>
            </a:pPr>
            <a:r>
              <a:rPr lang="en-US" sz="2800"/>
              <a:t>Số bánh xe: 4</a:t>
            </a:r>
          </a:p>
          <a:p>
            <a:pPr>
              <a:buFontTx/>
              <a:buChar char="-"/>
            </a:pPr>
            <a:r>
              <a:rPr lang="en-US" sz="2800"/>
              <a:t>Dung tích: </a:t>
            </a:r>
            <a:r>
              <a:rPr lang="en-US" sz="2800" smtClean="0"/>
              <a:t>2.7L</a:t>
            </a:r>
          </a:p>
          <a:p>
            <a:pPr>
              <a:buFontTx/>
              <a:buChar char="-"/>
            </a:pPr>
            <a:r>
              <a:rPr lang="en-US" sz="2800"/>
              <a:t>Biển số xe: </a:t>
            </a:r>
            <a:r>
              <a:rPr lang="en-US" sz="2800" smtClean="0"/>
              <a:t>602145</a:t>
            </a:r>
            <a:endParaRPr lang="en-US" sz="2800"/>
          </a:p>
          <a:p>
            <a:pPr>
              <a:buFontTx/>
              <a:buChar char="-"/>
            </a:pPr>
            <a:endParaRPr lang="en-US" b="1" smtClean="0"/>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11</a:t>
            </a:fld>
            <a:endParaRPr lang="en-US" altLang="ja-JP"/>
          </a:p>
        </p:txBody>
      </p:sp>
      <p:pic>
        <p:nvPicPr>
          <p:cNvPr id="5" name="Picture 4"/>
          <p:cNvPicPr>
            <a:picLocks noChangeAspect="1"/>
          </p:cNvPicPr>
          <p:nvPr/>
        </p:nvPicPr>
        <p:blipFill>
          <a:blip r:embed="rId3"/>
          <a:stretch>
            <a:fillRect/>
          </a:stretch>
        </p:blipFill>
        <p:spPr>
          <a:xfrm>
            <a:off x="5714999" y="2448005"/>
            <a:ext cx="2659897" cy="1401838"/>
          </a:xfrm>
          <a:prstGeom prst="rect">
            <a:avLst/>
          </a:prstGeom>
        </p:spPr>
      </p:pic>
      <p:pic>
        <p:nvPicPr>
          <p:cNvPr id="6" name="Picture 5"/>
          <p:cNvPicPr>
            <a:picLocks noChangeAspect="1"/>
          </p:cNvPicPr>
          <p:nvPr/>
        </p:nvPicPr>
        <p:blipFill>
          <a:blip r:embed="rId4"/>
          <a:stretch>
            <a:fillRect/>
          </a:stretch>
        </p:blipFill>
        <p:spPr>
          <a:xfrm>
            <a:off x="5745997" y="4410235"/>
            <a:ext cx="2628900" cy="1371600"/>
          </a:xfrm>
          <a:prstGeom prst="rect">
            <a:avLst/>
          </a:prstGeom>
        </p:spPr>
      </p:pic>
    </p:spTree>
    <p:extLst>
      <p:ext uri="{BB962C8B-B14F-4D97-AF65-F5344CB8AC3E}">
        <p14:creationId xmlns:p14="http://schemas.microsoft.com/office/powerpoint/2010/main" val="1649078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1.2. Các khái niệm trong lập trình hướng đối tượng</a:t>
            </a:r>
          </a:p>
        </p:txBody>
      </p:sp>
      <p:sp>
        <p:nvSpPr>
          <p:cNvPr id="3" name="Content Placeholder 2"/>
          <p:cNvSpPr>
            <a:spLocks noGrp="1"/>
          </p:cNvSpPr>
          <p:nvPr>
            <p:ph idx="1"/>
          </p:nvPr>
        </p:nvSpPr>
        <p:spPr/>
        <p:txBody>
          <a:bodyPr/>
          <a:lstStyle/>
          <a:p>
            <a:pPr marL="0" indent="0">
              <a:buNone/>
            </a:pPr>
            <a:r>
              <a:rPr lang="en-US" b="1" smtClean="0"/>
              <a:t>Thông điệp và Phương thức </a:t>
            </a:r>
          </a:p>
          <a:p>
            <a:r>
              <a:rPr lang="en-US" smtClean="0"/>
              <a:t>Các </a:t>
            </a:r>
            <a:r>
              <a:rPr lang="en-US"/>
              <a:t>object tương tác (giao </a:t>
            </a:r>
            <a:r>
              <a:rPr lang="en-US" smtClean="0"/>
              <a:t>tiếp) </a:t>
            </a:r>
            <a:r>
              <a:rPr lang="en-US"/>
              <a:t>với nhau qua thông điệp (message)</a:t>
            </a:r>
          </a:p>
          <a:p>
            <a:r>
              <a:rPr lang="en-US" smtClean="0"/>
              <a:t>Các </a:t>
            </a:r>
            <a:r>
              <a:rPr lang="en-US"/>
              <a:t>hành vi </a:t>
            </a:r>
            <a:r>
              <a:rPr lang="en-US" smtClean="0"/>
              <a:t>(phương thức) </a:t>
            </a:r>
            <a:r>
              <a:rPr lang="en-US"/>
              <a:t>là hành động hoặc sự phản ứng của đối </a:t>
            </a:r>
            <a:r>
              <a:rPr lang="en-US" smtClean="0"/>
              <a:t>tượng </a:t>
            </a:r>
            <a:r>
              <a:rPr lang="en-US"/>
              <a:t>khi trạng thái của nó bị thay đổi và (hoặc) có thông điệp được gửi tới</a:t>
            </a:r>
          </a:p>
          <a:p>
            <a:pPr marL="0" indent="0">
              <a:buNone/>
            </a:pPr>
            <a:endParaRPr lang="en-US"/>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12</a:t>
            </a:fld>
            <a:endParaRPr lang="en-US" altLang="ja-JP"/>
          </a:p>
        </p:txBody>
      </p:sp>
    </p:spTree>
    <p:extLst>
      <p:ext uri="{BB962C8B-B14F-4D97-AF65-F5344CB8AC3E}">
        <p14:creationId xmlns:p14="http://schemas.microsoft.com/office/powerpoint/2010/main" val="1173600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1.3. </a:t>
            </a:r>
            <a:r>
              <a:rPr lang="en-US"/>
              <a:t>Các tính chất của lập trình hướng đối </a:t>
            </a:r>
            <a:r>
              <a:rPr lang="en-US" smtClean="0"/>
              <a:t>tượng</a:t>
            </a:r>
            <a:endParaRPr lang="en-US"/>
          </a:p>
        </p:txBody>
      </p:sp>
      <p:sp>
        <p:nvSpPr>
          <p:cNvPr id="3" name="Content Placeholder 2"/>
          <p:cNvSpPr>
            <a:spLocks noGrp="1"/>
          </p:cNvSpPr>
          <p:nvPr>
            <p:ph idx="1"/>
          </p:nvPr>
        </p:nvSpPr>
        <p:spPr>
          <a:xfrm>
            <a:off x="457200" y="1600200"/>
            <a:ext cx="8229600" cy="4781550"/>
          </a:xfrm>
          <a:solidFill>
            <a:schemeClr val="bg1"/>
          </a:solidFill>
        </p:spPr>
        <p:txBody>
          <a:bodyPr/>
          <a:lstStyle/>
          <a:p>
            <a:pPr marL="0" indent="0">
              <a:buNone/>
            </a:pPr>
            <a:r>
              <a:rPr lang="en-US" b="1" smtClean="0"/>
              <a:t>Tính trừu tượng (</a:t>
            </a:r>
            <a:r>
              <a:rPr lang="en-US" b="1" smtClean="0">
                <a:solidFill>
                  <a:srgbClr val="C00000"/>
                </a:solidFill>
              </a:rPr>
              <a:t>Abstraction)</a:t>
            </a:r>
          </a:p>
          <a:p>
            <a:pPr marL="0" indent="0">
              <a:buNone/>
            </a:pPr>
            <a:endParaRPr lang="en-US" b="1">
              <a:solidFill>
                <a:srgbClr val="C00000"/>
              </a:solidFill>
            </a:endParaRPr>
          </a:p>
          <a:p>
            <a:pPr marL="0" indent="0">
              <a:buNone/>
            </a:pPr>
            <a:endParaRPr lang="en-US" b="1" smtClean="0">
              <a:solidFill>
                <a:srgbClr val="C00000"/>
              </a:solidFill>
            </a:endParaRPr>
          </a:p>
          <a:p>
            <a:pPr marL="0" indent="0">
              <a:buNone/>
            </a:pPr>
            <a:endParaRPr lang="en-US" b="1">
              <a:solidFill>
                <a:srgbClr val="C00000"/>
              </a:solidFill>
            </a:endParaRPr>
          </a:p>
          <a:p>
            <a:pPr marL="0" indent="0" algn="ctr">
              <a:buNone/>
            </a:pPr>
            <a:endParaRPr lang="en-US" sz="3600" i="1" kern="1200" smtClean="0"/>
          </a:p>
          <a:p>
            <a:pPr marL="0" indent="0" algn="ctr">
              <a:buNone/>
            </a:pPr>
            <a:r>
              <a:rPr lang="en-US" sz="2800" i="1" kern="1200" smtClean="0"/>
              <a:t>Quá </a:t>
            </a:r>
            <a:r>
              <a:rPr lang="en-US" sz="2800" i="1" kern="1200"/>
              <a:t>trình chuyển từ phức tạp về đơn giản  được coi là sự trừu tượng </a:t>
            </a:r>
            <a:r>
              <a:rPr lang="en-US" sz="2800" i="1" kern="1200" smtClean="0"/>
              <a:t>hóa </a:t>
            </a:r>
          </a:p>
          <a:p>
            <a:pPr marL="0" indent="0" algn="just">
              <a:buNone/>
            </a:pPr>
            <a:r>
              <a:rPr lang="en-US" sz="2800" kern="1200" smtClean="0">
                <a:sym typeface="Wingdings" panose="05000000000000000000" pitchFamily="2" charset="2"/>
              </a:rPr>
              <a:t> </a:t>
            </a:r>
            <a:r>
              <a:rPr lang="en-US" sz="2800" kern="1200" smtClean="0"/>
              <a:t>chỉ </a:t>
            </a:r>
            <a:r>
              <a:rPr lang="en-US" sz="2800" kern="1200"/>
              <a:t>quan tâm tới những thông tin quan trọng, cần thiết để giải quyết bài toán</a:t>
            </a:r>
            <a:endParaRPr lang="en-US" sz="2800" i="1" smtClean="0">
              <a:solidFill>
                <a:srgbClr val="C00000"/>
              </a:solidFill>
            </a:endParaRPr>
          </a:p>
          <a:p>
            <a:pPr marL="0" indent="0">
              <a:buNone/>
            </a:pPr>
            <a:endParaRPr lang="en-US"/>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13</a:t>
            </a:fld>
            <a:endParaRPr lang="en-US" altLang="ja-JP"/>
          </a:p>
        </p:txBody>
      </p:sp>
      <p:pic>
        <p:nvPicPr>
          <p:cNvPr id="5" name="Picture 2"/>
          <p:cNvPicPr>
            <a:picLocks noChangeAspect="1" noChangeArrowheads="1"/>
          </p:cNvPicPr>
          <p:nvPr/>
        </p:nvPicPr>
        <p:blipFill>
          <a:blip r:embed="rId3" cstate="print"/>
          <a:srcRect/>
          <a:stretch>
            <a:fillRect/>
          </a:stretch>
        </p:blipFill>
        <p:spPr bwMode="auto">
          <a:xfrm>
            <a:off x="1676400" y="2133600"/>
            <a:ext cx="6324600" cy="2333559"/>
          </a:xfrm>
          <a:prstGeom prst="rect">
            <a:avLst/>
          </a:prstGeom>
          <a:noFill/>
          <a:ln w="9525">
            <a:noFill/>
            <a:miter lim="800000"/>
            <a:headEnd/>
            <a:tailEnd/>
          </a:ln>
          <a:effectLst/>
        </p:spPr>
      </p:pic>
    </p:spTree>
    <p:extLst>
      <p:ext uri="{BB962C8B-B14F-4D97-AF65-F5344CB8AC3E}">
        <p14:creationId xmlns:p14="http://schemas.microsoft.com/office/powerpoint/2010/main" val="2683483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1.3. </a:t>
            </a:r>
            <a:r>
              <a:rPr lang="en-US"/>
              <a:t>Các tính chất của lập trình hướng đối </a:t>
            </a:r>
            <a:r>
              <a:rPr lang="en-US" smtClean="0"/>
              <a:t>tượng</a:t>
            </a:r>
            <a:endParaRPr lang="en-US"/>
          </a:p>
        </p:txBody>
      </p:sp>
      <p:sp>
        <p:nvSpPr>
          <p:cNvPr id="3" name="Content Placeholder 2"/>
          <p:cNvSpPr>
            <a:spLocks noGrp="1"/>
          </p:cNvSpPr>
          <p:nvPr>
            <p:ph idx="1"/>
          </p:nvPr>
        </p:nvSpPr>
        <p:spPr/>
        <p:txBody>
          <a:bodyPr/>
          <a:lstStyle/>
          <a:p>
            <a:pPr marL="0" indent="0">
              <a:buNone/>
            </a:pPr>
            <a:r>
              <a:rPr lang="en-US" b="1" smtClean="0"/>
              <a:t>Tính trừu tượng </a:t>
            </a:r>
            <a:r>
              <a:rPr lang="en-US" smtClean="0"/>
              <a:t>– ví dụ</a:t>
            </a:r>
          </a:p>
          <a:p>
            <a:pPr>
              <a:lnSpc>
                <a:spcPct val="80000"/>
              </a:lnSpc>
            </a:pPr>
            <a:r>
              <a:rPr lang="en-US" altLang="ja-JP" smtClean="0"/>
              <a:t>Đối tượng: </a:t>
            </a:r>
            <a:r>
              <a:rPr lang="en-US" altLang="ja-JP"/>
              <a:t>Sport Car</a:t>
            </a:r>
          </a:p>
          <a:p>
            <a:pPr lvl="1">
              <a:lnSpc>
                <a:spcPct val="80000"/>
              </a:lnSpc>
            </a:pPr>
            <a:r>
              <a:rPr lang="en-US" altLang="ja-JP" smtClean="0"/>
              <a:t>Dữ liệu:</a:t>
            </a:r>
            <a:endParaRPr lang="en-US" altLang="ja-JP"/>
          </a:p>
          <a:p>
            <a:pPr lvl="2">
              <a:lnSpc>
                <a:spcPct val="80000"/>
              </a:lnSpc>
              <a:spcBef>
                <a:spcPts val="300"/>
              </a:spcBef>
            </a:pPr>
            <a:r>
              <a:rPr lang="en-US" altLang="ja-JP" smtClean="0"/>
              <a:t>Số bánh xe: </a:t>
            </a:r>
            <a:r>
              <a:rPr lang="en-US" altLang="ja-JP"/>
              <a:t>4 </a:t>
            </a:r>
            <a:r>
              <a:rPr lang="en-US" altLang="ja-JP" smtClean="0"/>
              <a:t>bánh</a:t>
            </a:r>
            <a:endParaRPr lang="en-US" altLang="ja-JP"/>
          </a:p>
          <a:p>
            <a:pPr lvl="2">
              <a:lnSpc>
                <a:spcPct val="80000"/>
              </a:lnSpc>
              <a:spcBef>
                <a:spcPts val="300"/>
              </a:spcBef>
            </a:pPr>
            <a:r>
              <a:rPr lang="en-US" altLang="ja-JP" smtClean="0"/>
              <a:t>Màu xe: cam</a:t>
            </a:r>
          </a:p>
          <a:p>
            <a:pPr lvl="2">
              <a:lnSpc>
                <a:spcPct val="80000"/>
              </a:lnSpc>
              <a:spcBef>
                <a:spcPts val="300"/>
              </a:spcBef>
            </a:pPr>
            <a:r>
              <a:rPr lang="en-US" altLang="ja-JP" smtClean="0"/>
              <a:t>Số cửa: 2 cửa</a:t>
            </a:r>
          </a:p>
          <a:p>
            <a:pPr lvl="2">
              <a:lnSpc>
                <a:spcPct val="80000"/>
              </a:lnSpc>
              <a:spcBef>
                <a:spcPts val="300"/>
              </a:spcBef>
            </a:pPr>
            <a:r>
              <a:rPr lang="en-US" altLang="ja-JP" smtClean="0"/>
              <a:t>Có cửa trên: </a:t>
            </a:r>
            <a:r>
              <a:rPr lang="en-US" altLang="ja-JP"/>
              <a:t>Yes</a:t>
            </a:r>
          </a:p>
          <a:p>
            <a:pPr lvl="2">
              <a:lnSpc>
                <a:spcPct val="80000"/>
              </a:lnSpc>
              <a:spcBef>
                <a:spcPts val="300"/>
              </a:spcBef>
            </a:pPr>
            <a:r>
              <a:rPr lang="en-US" altLang="ja-JP" smtClean="0"/>
              <a:t>Số chỗ: </a:t>
            </a:r>
            <a:r>
              <a:rPr lang="en-US" altLang="ja-JP"/>
              <a:t>2 </a:t>
            </a:r>
            <a:r>
              <a:rPr lang="en-US" altLang="ja-JP" smtClean="0"/>
              <a:t>chỗ ngồi</a:t>
            </a:r>
            <a:endParaRPr lang="en-US" altLang="ja-JP"/>
          </a:p>
          <a:p>
            <a:pPr lvl="2">
              <a:lnSpc>
                <a:spcPct val="80000"/>
              </a:lnSpc>
              <a:spcBef>
                <a:spcPts val="300"/>
              </a:spcBef>
            </a:pPr>
            <a:r>
              <a:rPr lang="en-US" altLang="ja-JP" smtClean="0"/>
              <a:t>Dung tích </a:t>
            </a:r>
            <a:r>
              <a:rPr lang="en-US" altLang="ja-JP"/>
              <a:t>cylinder </a:t>
            </a:r>
            <a:r>
              <a:rPr lang="en-US" altLang="ja-JP" smtClean="0"/>
              <a:t>:2 .1L</a:t>
            </a:r>
            <a:endParaRPr lang="en-US"/>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14</a:t>
            </a:fld>
            <a:endParaRPr lang="en-US" altLang="ja-JP"/>
          </a:p>
        </p:txBody>
      </p:sp>
      <p:pic>
        <p:nvPicPr>
          <p:cNvPr id="6" name="Picture 3" descr="images.jpeg"/>
          <p:cNvPicPr>
            <a:picLocks noChangeAspect="1"/>
          </p:cNvPicPr>
          <p:nvPr/>
        </p:nvPicPr>
        <p:blipFill>
          <a:blip r:embed="rId3" cstate="print"/>
          <a:srcRect/>
          <a:stretch>
            <a:fillRect/>
          </a:stretch>
        </p:blipFill>
        <p:spPr bwMode="auto">
          <a:xfrm>
            <a:off x="4993145" y="2209800"/>
            <a:ext cx="3663950" cy="2438400"/>
          </a:xfrm>
          <a:prstGeom prst="rect">
            <a:avLst/>
          </a:prstGeom>
          <a:noFill/>
          <a:ln w="9525">
            <a:noFill/>
            <a:miter lim="800000"/>
            <a:headEnd/>
            <a:tailEnd/>
          </a:ln>
        </p:spPr>
      </p:pic>
      <p:sp>
        <p:nvSpPr>
          <p:cNvPr id="7" name="Content Placeholder 2"/>
          <p:cNvSpPr txBox="1">
            <a:spLocks/>
          </p:cNvSpPr>
          <p:nvPr/>
        </p:nvSpPr>
        <p:spPr bwMode="auto">
          <a:xfrm>
            <a:off x="476572" y="5181600"/>
            <a:ext cx="8362627" cy="1084101"/>
          </a:xfrm>
          <a:prstGeom prst="rect">
            <a:avLst/>
          </a:prstGeom>
          <a:noFill/>
          <a:ln>
            <a:noFill/>
          </a:ln>
          <a:effectLst>
            <a:softEdge rad="127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kumimoji="1" sz="3200">
                <a:solidFill>
                  <a:schemeClr val="tx1"/>
                </a:solidFill>
                <a:latin typeface="Times New Roman" panose="02020603050405020304" pitchFamily="18" charset="0"/>
                <a:ea typeface="+mn-ea"/>
                <a:cs typeface="Times New Roman" panose="02020603050405020304" pitchFamily="18" charset="0"/>
              </a:defRPr>
            </a:lvl1pPr>
            <a:lvl2pPr marL="742950" indent="-285750" algn="l" rtl="0" eaLnBrk="1" fontAlgn="base" hangingPunct="1">
              <a:spcBef>
                <a:spcPct val="20000"/>
              </a:spcBef>
              <a:spcAft>
                <a:spcPct val="0"/>
              </a:spcAft>
              <a:buChar char="–"/>
              <a:defRPr kumimoji="1" sz="2800">
                <a:solidFill>
                  <a:schemeClr val="tx1"/>
                </a:solidFill>
                <a:latin typeface="Times New Roman" panose="02020603050405020304" pitchFamily="18" charset="0"/>
                <a:cs typeface="Times New Roman" panose="02020603050405020304" pitchFamily="18" charset="0"/>
              </a:defRPr>
            </a:lvl2pPr>
            <a:lvl3pPr marL="1143000" indent="-228600" algn="l" rtl="0" eaLnBrk="1" fontAlgn="base" hangingPunct="1">
              <a:spcBef>
                <a:spcPct val="20000"/>
              </a:spcBef>
              <a:spcAft>
                <a:spcPct val="0"/>
              </a:spcAft>
              <a:buChar char="•"/>
              <a:defRPr kumimoji="1" sz="2400">
                <a:solidFill>
                  <a:schemeClr val="tx1"/>
                </a:solidFill>
                <a:latin typeface="Times New Roman" panose="02020603050405020304" pitchFamily="18" charset="0"/>
                <a:cs typeface="Times New Roman" panose="02020603050405020304" pitchFamily="18" charset="0"/>
              </a:defRPr>
            </a:lvl3pPr>
            <a:lvl4pPr marL="1600200" indent="-228600" algn="l" rtl="0" eaLnBrk="1" fontAlgn="base" hangingPunct="1">
              <a:spcBef>
                <a:spcPct val="20000"/>
              </a:spcBef>
              <a:spcAft>
                <a:spcPct val="0"/>
              </a:spcAft>
              <a:buChar char="–"/>
              <a:defRPr kumimoji="1" sz="2000">
                <a:solidFill>
                  <a:schemeClr val="tx1"/>
                </a:solidFill>
                <a:latin typeface="Times New Roman" panose="02020603050405020304" pitchFamily="18" charset="0"/>
                <a:cs typeface="Times New Roman" panose="02020603050405020304" pitchFamily="18" charset="0"/>
              </a:defRPr>
            </a:lvl4pPr>
            <a:lvl5pPr marL="2057400" indent="-228600" algn="l" rtl="0" eaLnBrk="1" fontAlgn="base" hangingPunct="1">
              <a:spcBef>
                <a:spcPct val="20000"/>
              </a:spcBef>
              <a:spcAft>
                <a:spcPct val="0"/>
              </a:spcAft>
              <a:buChar char="»"/>
              <a:defRPr kumimoji="1" sz="1500">
                <a:solidFill>
                  <a:schemeClr val="tx1"/>
                </a:solidFill>
                <a:latin typeface="Times New Roman" panose="02020603050405020304" pitchFamily="18" charset="0"/>
                <a:cs typeface="Times New Roman" panose="02020603050405020304" pitchFamily="18" charset="0"/>
              </a:defRPr>
            </a:lvl5pPr>
            <a:lvl6pPr marL="2514600" indent="-228600" algn="l" rtl="0" eaLnBrk="1" fontAlgn="base" hangingPunct="1">
              <a:spcBef>
                <a:spcPct val="20000"/>
              </a:spcBef>
              <a:spcAft>
                <a:spcPct val="0"/>
              </a:spcAft>
              <a:buChar char="»"/>
              <a:defRPr kumimoji="1" sz="1500">
                <a:solidFill>
                  <a:schemeClr val="tx1"/>
                </a:solidFill>
                <a:latin typeface="+mn-lt"/>
                <a:cs typeface="+mn-cs"/>
              </a:defRPr>
            </a:lvl6pPr>
            <a:lvl7pPr marL="2971800" indent="-228600" algn="l" rtl="0" eaLnBrk="1" fontAlgn="base" hangingPunct="1">
              <a:spcBef>
                <a:spcPct val="20000"/>
              </a:spcBef>
              <a:spcAft>
                <a:spcPct val="0"/>
              </a:spcAft>
              <a:buChar char="»"/>
              <a:defRPr kumimoji="1" sz="1500">
                <a:solidFill>
                  <a:schemeClr val="tx1"/>
                </a:solidFill>
                <a:latin typeface="+mn-lt"/>
                <a:cs typeface="+mn-cs"/>
              </a:defRPr>
            </a:lvl7pPr>
            <a:lvl8pPr marL="3429000" indent="-228600" algn="l" rtl="0" eaLnBrk="1" fontAlgn="base" hangingPunct="1">
              <a:spcBef>
                <a:spcPct val="20000"/>
              </a:spcBef>
              <a:spcAft>
                <a:spcPct val="0"/>
              </a:spcAft>
              <a:buChar char="»"/>
              <a:defRPr kumimoji="1" sz="1500">
                <a:solidFill>
                  <a:schemeClr val="tx1"/>
                </a:solidFill>
                <a:latin typeface="+mn-lt"/>
                <a:cs typeface="+mn-cs"/>
              </a:defRPr>
            </a:lvl8pPr>
            <a:lvl9pPr marL="3886200" indent="-228600" algn="l" rtl="0" eaLnBrk="1" fontAlgn="base" hangingPunct="1">
              <a:spcBef>
                <a:spcPct val="20000"/>
              </a:spcBef>
              <a:spcAft>
                <a:spcPct val="0"/>
              </a:spcAft>
              <a:buChar char="»"/>
              <a:defRPr kumimoji="1" sz="1500">
                <a:solidFill>
                  <a:schemeClr val="tx1"/>
                </a:solidFill>
                <a:latin typeface="+mn-lt"/>
                <a:cs typeface="+mn-cs"/>
              </a:defRPr>
            </a:lvl9pPr>
          </a:lstStyle>
          <a:p>
            <a:pPr lvl="1">
              <a:lnSpc>
                <a:spcPct val="80000"/>
              </a:lnSpc>
            </a:pPr>
            <a:r>
              <a:rPr lang="en-US" altLang="ja-JP" kern="0" smtClean="0"/>
              <a:t>Hành vi:</a:t>
            </a:r>
          </a:p>
          <a:p>
            <a:pPr lvl="2">
              <a:lnSpc>
                <a:spcPct val="80000"/>
              </a:lnSpc>
            </a:pPr>
            <a:r>
              <a:rPr lang="en-US" altLang="ja-JP" kern="0" smtClean="0"/>
              <a:t>Khởi động				Tăng tốc, giảm tốc </a:t>
            </a:r>
          </a:p>
          <a:p>
            <a:pPr lvl="2">
              <a:lnSpc>
                <a:spcPct val="80000"/>
              </a:lnSpc>
            </a:pPr>
            <a:r>
              <a:rPr lang="en-US" altLang="ja-JP" kern="0"/>
              <a:t>R</a:t>
            </a:r>
            <a:r>
              <a:rPr lang="en-US" altLang="ja-JP" kern="0" smtClean="0"/>
              <a:t>ẽ trái, rẽ phải			Dừng xe</a:t>
            </a:r>
            <a:endParaRPr lang="en-US" kern="0"/>
          </a:p>
        </p:txBody>
      </p:sp>
    </p:spTree>
    <p:extLst>
      <p:ext uri="{BB962C8B-B14F-4D97-AF65-F5344CB8AC3E}">
        <p14:creationId xmlns:p14="http://schemas.microsoft.com/office/powerpoint/2010/main" val="1269948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1.3. </a:t>
            </a:r>
            <a:r>
              <a:rPr lang="en-US"/>
              <a:t>Các tính chất của lập trình hướng đối tượng</a:t>
            </a:r>
          </a:p>
        </p:txBody>
      </p:sp>
      <p:sp>
        <p:nvSpPr>
          <p:cNvPr id="3" name="Content Placeholder 2"/>
          <p:cNvSpPr>
            <a:spLocks noGrp="1"/>
          </p:cNvSpPr>
          <p:nvPr>
            <p:ph idx="1"/>
          </p:nvPr>
        </p:nvSpPr>
        <p:spPr/>
        <p:txBody>
          <a:bodyPr/>
          <a:lstStyle/>
          <a:p>
            <a:pPr marL="0" indent="0">
              <a:buNone/>
            </a:pPr>
            <a:r>
              <a:rPr lang="en-US" b="1"/>
              <a:t>Tính trừu tượng </a:t>
            </a:r>
            <a:r>
              <a:rPr lang="en-US"/>
              <a:t>– ví dụ</a:t>
            </a:r>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15</a:t>
            </a:fld>
            <a:endParaRPr lang="en-US" altLang="ja-JP"/>
          </a:p>
        </p:txBody>
      </p:sp>
      <p:sp>
        <p:nvSpPr>
          <p:cNvPr id="5" name="Content Placeholder 2"/>
          <p:cNvSpPr txBox="1">
            <a:spLocks/>
          </p:cNvSpPr>
          <p:nvPr/>
        </p:nvSpPr>
        <p:spPr bwMode="auto">
          <a:xfrm>
            <a:off x="457200" y="2133600"/>
            <a:ext cx="4259263" cy="3992563"/>
          </a:xfrm>
          <a:prstGeom prst="rect">
            <a:avLst/>
          </a:prstGeom>
          <a:noFill/>
          <a:ln>
            <a:noFill/>
          </a:ln>
          <a:effectLst>
            <a:softEdge rad="127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kumimoji="1" sz="3200">
                <a:solidFill>
                  <a:schemeClr val="tx1"/>
                </a:solidFill>
                <a:latin typeface="Times New Roman" panose="02020603050405020304" pitchFamily="18" charset="0"/>
                <a:ea typeface="+mn-ea"/>
                <a:cs typeface="Times New Roman" panose="02020603050405020304" pitchFamily="18" charset="0"/>
              </a:defRPr>
            </a:lvl1pPr>
            <a:lvl2pPr marL="742950" indent="-285750" algn="l" rtl="0" eaLnBrk="1" fontAlgn="base" hangingPunct="1">
              <a:spcBef>
                <a:spcPct val="20000"/>
              </a:spcBef>
              <a:spcAft>
                <a:spcPct val="0"/>
              </a:spcAft>
              <a:buChar char="–"/>
              <a:defRPr kumimoji="1" sz="2800">
                <a:solidFill>
                  <a:schemeClr val="tx1"/>
                </a:solidFill>
                <a:latin typeface="Times New Roman" panose="02020603050405020304" pitchFamily="18" charset="0"/>
                <a:cs typeface="Times New Roman" panose="02020603050405020304" pitchFamily="18" charset="0"/>
              </a:defRPr>
            </a:lvl2pPr>
            <a:lvl3pPr marL="1143000" indent="-228600" algn="l" rtl="0" eaLnBrk="1" fontAlgn="base" hangingPunct="1">
              <a:spcBef>
                <a:spcPct val="20000"/>
              </a:spcBef>
              <a:spcAft>
                <a:spcPct val="0"/>
              </a:spcAft>
              <a:buChar char="•"/>
              <a:defRPr kumimoji="1" sz="2400">
                <a:solidFill>
                  <a:schemeClr val="tx1"/>
                </a:solidFill>
                <a:latin typeface="Times New Roman" panose="02020603050405020304" pitchFamily="18" charset="0"/>
                <a:cs typeface="Times New Roman" panose="02020603050405020304" pitchFamily="18" charset="0"/>
              </a:defRPr>
            </a:lvl3pPr>
            <a:lvl4pPr marL="1600200" indent="-228600" algn="l" rtl="0" eaLnBrk="1" fontAlgn="base" hangingPunct="1">
              <a:spcBef>
                <a:spcPct val="20000"/>
              </a:spcBef>
              <a:spcAft>
                <a:spcPct val="0"/>
              </a:spcAft>
              <a:buChar char="–"/>
              <a:defRPr kumimoji="1" sz="2000">
                <a:solidFill>
                  <a:schemeClr val="tx1"/>
                </a:solidFill>
                <a:latin typeface="Times New Roman" panose="02020603050405020304" pitchFamily="18" charset="0"/>
                <a:cs typeface="Times New Roman" panose="02020603050405020304" pitchFamily="18" charset="0"/>
              </a:defRPr>
            </a:lvl4pPr>
            <a:lvl5pPr marL="2057400" indent="-228600" algn="l" rtl="0" eaLnBrk="1" fontAlgn="base" hangingPunct="1">
              <a:spcBef>
                <a:spcPct val="20000"/>
              </a:spcBef>
              <a:spcAft>
                <a:spcPct val="0"/>
              </a:spcAft>
              <a:buChar char="»"/>
              <a:defRPr kumimoji="1" sz="1500">
                <a:solidFill>
                  <a:schemeClr val="tx1"/>
                </a:solidFill>
                <a:latin typeface="Times New Roman" panose="02020603050405020304" pitchFamily="18" charset="0"/>
                <a:cs typeface="Times New Roman" panose="02020603050405020304" pitchFamily="18" charset="0"/>
              </a:defRPr>
            </a:lvl5pPr>
            <a:lvl6pPr marL="2514600" indent="-228600" algn="l" rtl="0" eaLnBrk="1" fontAlgn="base" hangingPunct="1">
              <a:spcBef>
                <a:spcPct val="20000"/>
              </a:spcBef>
              <a:spcAft>
                <a:spcPct val="0"/>
              </a:spcAft>
              <a:buChar char="»"/>
              <a:defRPr kumimoji="1" sz="1500">
                <a:solidFill>
                  <a:schemeClr val="tx1"/>
                </a:solidFill>
                <a:latin typeface="+mn-lt"/>
                <a:cs typeface="+mn-cs"/>
              </a:defRPr>
            </a:lvl6pPr>
            <a:lvl7pPr marL="2971800" indent="-228600" algn="l" rtl="0" eaLnBrk="1" fontAlgn="base" hangingPunct="1">
              <a:spcBef>
                <a:spcPct val="20000"/>
              </a:spcBef>
              <a:spcAft>
                <a:spcPct val="0"/>
              </a:spcAft>
              <a:buChar char="»"/>
              <a:defRPr kumimoji="1" sz="1500">
                <a:solidFill>
                  <a:schemeClr val="tx1"/>
                </a:solidFill>
                <a:latin typeface="+mn-lt"/>
                <a:cs typeface="+mn-cs"/>
              </a:defRPr>
            </a:lvl7pPr>
            <a:lvl8pPr marL="3429000" indent="-228600" algn="l" rtl="0" eaLnBrk="1" fontAlgn="base" hangingPunct="1">
              <a:spcBef>
                <a:spcPct val="20000"/>
              </a:spcBef>
              <a:spcAft>
                <a:spcPct val="0"/>
              </a:spcAft>
              <a:buChar char="»"/>
              <a:defRPr kumimoji="1" sz="1500">
                <a:solidFill>
                  <a:schemeClr val="tx1"/>
                </a:solidFill>
                <a:latin typeface="+mn-lt"/>
                <a:cs typeface="+mn-cs"/>
              </a:defRPr>
            </a:lvl8pPr>
            <a:lvl9pPr marL="3886200" indent="-228600" algn="l" rtl="0" eaLnBrk="1" fontAlgn="base" hangingPunct="1">
              <a:spcBef>
                <a:spcPct val="20000"/>
              </a:spcBef>
              <a:spcAft>
                <a:spcPct val="0"/>
              </a:spcAft>
              <a:buChar char="»"/>
              <a:defRPr kumimoji="1" sz="1500">
                <a:solidFill>
                  <a:schemeClr val="tx1"/>
                </a:solidFill>
                <a:latin typeface="+mn-lt"/>
                <a:cs typeface="+mn-cs"/>
              </a:defRPr>
            </a:lvl9pPr>
          </a:lstStyle>
          <a:p>
            <a:pPr>
              <a:lnSpc>
                <a:spcPct val="80000"/>
              </a:lnSpc>
              <a:defRPr/>
            </a:pPr>
            <a:r>
              <a:rPr lang="en-US" altLang="ja-JP" sz="2800" kern="0" smtClean="0"/>
              <a:t>Car được mô tả bởi:</a:t>
            </a:r>
          </a:p>
          <a:p>
            <a:pPr lvl="1">
              <a:lnSpc>
                <a:spcPct val="80000"/>
              </a:lnSpc>
              <a:defRPr/>
            </a:pPr>
            <a:r>
              <a:rPr lang="en-US" altLang="ja-JP" sz="2400" kern="0" smtClean="0"/>
              <a:t>Số bánh xe</a:t>
            </a:r>
          </a:p>
          <a:p>
            <a:pPr lvl="1">
              <a:lnSpc>
                <a:spcPct val="80000"/>
              </a:lnSpc>
              <a:defRPr/>
            </a:pPr>
            <a:r>
              <a:rPr lang="en-US" altLang="ja-JP" sz="2400" kern="0" smtClean="0"/>
              <a:t>Màu xe</a:t>
            </a:r>
          </a:p>
          <a:p>
            <a:pPr lvl="1">
              <a:lnSpc>
                <a:spcPct val="80000"/>
              </a:lnSpc>
              <a:defRPr/>
            </a:pPr>
            <a:r>
              <a:rPr lang="en-US" altLang="ja-JP" sz="2400" kern="0" smtClean="0"/>
              <a:t>Số cửa</a:t>
            </a:r>
          </a:p>
          <a:p>
            <a:pPr lvl="1">
              <a:lnSpc>
                <a:spcPct val="80000"/>
              </a:lnSpc>
              <a:defRPr/>
            </a:pPr>
            <a:r>
              <a:rPr lang="en-US" altLang="ja-JP" sz="2400" kern="0" smtClean="0"/>
              <a:t>Có cửa trên hay không</a:t>
            </a:r>
          </a:p>
          <a:p>
            <a:pPr lvl="1">
              <a:lnSpc>
                <a:spcPct val="80000"/>
              </a:lnSpc>
              <a:defRPr/>
            </a:pPr>
            <a:r>
              <a:rPr lang="en-US" altLang="ja-JP" sz="2400" kern="0" smtClean="0"/>
              <a:t>Số chỗ ngồi</a:t>
            </a:r>
          </a:p>
          <a:p>
            <a:pPr lvl="1">
              <a:lnSpc>
                <a:spcPct val="80000"/>
              </a:lnSpc>
              <a:defRPr/>
            </a:pPr>
            <a:r>
              <a:rPr lang="en-US" altLang="ja-JP" sz="2400" kern="0" smtClean="0"/>
              <a:t>Khởi động</a:t>
            </a:r>
          </a:p>
          <a:p>
            <a:pPr lvl="1">
              <a:lnSpc>
                <a:spcPct val="80000"/>
              </a:lnSpc>
              <a:defRPr/>
            </a:pPr>
            <a:r>
              <a:rPr lang="en-US" altLang="ja-JP" sz="2400" kern="0" smtClean="0"/>
              <a:t>Tăng | giảm tốc </a:t>
            </a:r>
          </a:p>
          <a:p>
            <a:pPr lvl="1">
              <a:lnSpc>
                <a:spcPct val="80000"/>
              </a:lnSpc>
              <a:defRPr/>
            </a:pPr>
            <a:r>
              <a:rPr lang="en-US" altLang="ja-JP" sz="2400" kern="0" smtClean="0"/>
              <a:t>Rẽ trái | phải</a:t>
            </a:r>
          </a:p>
          <a:p>
            <a:pPr lvl="1">
              <a:lnSpc>
                <a:spcPct val="80000"/>
              </a:lnSpc>
              <a:defRPr/>
            </a:pPr>
            <a:r>
              <a:rPr lang="en-US" altLang="ja-JP" sz="2400" kern="0" smtClean="0"/>
              <a:t>Dừng xe</a:t>
            </a:r>
            <a:endParaRPr lang="en-US" altLang="ja-JP" sz="2400" kern="0" dirty="0" smtClean="0"/>
          </a:p>
        </p:txBody>
      </p:sp>
      <p:pic>
        <p:nvPicPr>
          <p:cNvPr id="6" name="Picture 3" descr="images car 02.jpeg"/>
          <p:cNvPicPr>
            <a:picLocks noChangeAspect="1"/>
          </p:cNvPicPr>
          <p:nvPr/>
        </p:nvPicPr>
        <p:blipFill>
          <a:blip r:embed="rId3" cstate="print"/>
          <a:srcRect/>
          <a:stretch>
            <a:fillRect/>
          </a:stretch>
        </p:blipFill>
        <p:spPr bwMode="auto">
          <a:xfrm>
            <a:off x="5410200" y="2133036"/>
            <a:ext cx="3255963" cy="2438963"/>
          </a:xfrm>
          <a:prstGeom prst="rect">
            <a:avLst/>
          </a:prstGeom>
          <a:noFill/>
          <a:ln w="9525">
            <a:noFill/>
            <a:miter lim="800000"/>
            <a:headEnd/>
            <a:tailEnd/>
          </a:ln>
        </p:spPr>
      </p:pic>
      <p:sp>
        <p:nvSpPr>
          <p:cNvPr id="7" name="Left Arrow 6"/>
          <p:cNvSpPr/>
          <p:nvPr/>
        </p:nvSpPr>
        <p:spPr>
          <a:xfrm>
            <a:off x="4284662" y="4472530"/>
            <a:ext cx="4537075" cy="158432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TextBox 6"/>
          <p:cNvSpPr txBox="1">
            <a:spLocks noChangeArrowheads="1"/>
          </p:cNvSpPr>
          <p:nvPr/>
        </p:nvSpPr>
        <p:spPr bwMode="auto">
          <a:xfrm>
            <a:off x="4498181" y="4849195"/>
            <a:ext cx="4535487" cy="830997"/>
          </a:xfrm>
          <a:prstGeom prst="rect">
            <a:avLst/>
          </a:prstGeom>
          <a:noFill/>
          <a:ln w="9525">
            <a:noFill/>
            <a:miter lim="800000"/>
            <a:headEnd/>
            <a:tailEnd/>
          </a:ln>
        </p:spPr>
        <p:txBody>
          <a:bodyPr>
            <a:spAutoFit/>
          </a:bodyPr>
          <a:lstStyle/>
          <a:p>
            <a:pPr algn="ctr"/>
            <a:r>
              <a:rPr lang="en-US" sz="2400" smtClean="0"/>
              <a:t>Mỗi chiếc xe có dữ liệu của chính nó và các hành động</a:t>
            </a:r>
            <a:endParaRPr lang="en-US" sz="2400" dirty="0"/>
          </a:p>
        </p:txBody>
      </p:sp>
    </p:spTree>
    <p:extLst>
      <p:ext uri="{BB962C8B-B14F-4D97-AF65-F5344CB8AC3E}">
        <p14:creationId xmlns:p14="http://schemas.microsoft.com/office/powerpoint/2010/main" val="4113467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1.3. </a:t>
            </a:r>
            <a:r>
              <a:rPr lang="en-US"/>
              <a:t>Các tính chất của lập trình hướng đối tượng</a:t>
            </a:r>
          </a:p>
        </p:txBody>
      </p:sp>
      <p:sp>
        <p:nvSpPr>
          <p:cNvPr id="3" name="Content Placeholder 2"/>
          <p:cNvSpPr>
            <a:spLocks noGrp="1"/>
          </p:cNvSpPr>
          <p:nvPr>
            <p:ph idx="1"/>
          </p:nvPr>
        </p:nvSpPr>
        <p:spPr/>
        <p:txBody>
          <a:bodyPr/>
          <a:lstStyle/>
          <a:p>
            <a:pPr marL="0" indent="0">
              <a:buNone/>
            </a:pPr>
            <a:r>
              <a:rPr lang="en-US" b="1" smtClean="0"/>
              <a:t>Tính đóng gói (Encapsulation)</a:t>
            </a:r>
          </a:p>
          <a:p>
            <a:r>
              <a:rPr lang="en-US" smtClean="0"/>
              <a:t>Chỉ cho thấy các phương </a:t>
            </a:r>
          </a:p>
          <a:p>
            <a:pPr marL="339725" indent="0">
              <a:buNone/>
            </a:pPr>
            <a:r>
              <a:rPr lang="en-US" smtClean="0"/>
              <a:t>thức quan trọng của đối</a:t>
            </a:r>
          </a:p>
          <a:p>
            <a:pPr marL="339725" indent="0">
              <a:buNone/>
            </a:pPr>
            <a:r>
              <a:rPr lang="en-US" smtClean="0"/>
              <a:t>tượng</a:t>
            </a:r>
          </a:p>
          <a:p>
            <a:r>
              <a:rPr lang="en-US" smtClean="0"/>
              <a:t>Ẩn đi các thông tin chi tiết</a:t>
            </a:r>
          </a:p>
          <a:p>
            <a:pPr lvl="1">
              <a:buFontTx/>
              <a:buChar char="-"/>
            </a:pPr>
            <a:r>
              <a:rPr lang="en-US" smtClean="0"/>
              <a:t>Che giấu dữ liệu</a:t>
            </a:r>
          </a:p>
          <a:p>
            <a:pPr lvl="1">
              <a:buFontTx/>
              <a:buChar char="-"/>
            </a:pPr>
            <a:r>
              <a:rPr lang="en-US" smtClean="0"/>
              <a:t>Che dấu sự triển khai</a:t>
            </a:r>
          </a:p>
          <a:p>
            <a:pPr lvl="1">
              <a:buFontTx/>
              <a:buChar char="-"/>
            </a:pPr>
            <a:r>
              <a:rPr lang="en-US" smtClean="0"/>
              <a:t>Chỉ truy cập dữ liệu thông qua các phương thức được cài đặt</a:t>
            </a:r>
            <a:endParaRPr lang="en-US"/>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16</a:t>
            </a:fld>
            <a:endParaRPr lang="en-US" altLang="ja-JP"/>
          </a:p>
        </p:txBody>
      </p:sp>
      <p:pic>
        <p:nvPicPr>
          <p:cNvPr id="7" name="Picture 3"/>
          <p:cNvPicPr>
            <a:picLocks noChangeAspect="1" noChangeArrowheads="1"/>
          </p:cNvPicPr>
          <p:nvPr/>
        </p:nvPicPr>
        <p:blipFill>
          <a:blip r:embed="rId3" cstate="print"/>
          <a:srcRect/>
          <a:stretch>
            <a:fillRect/>
          </a:stretch>
        </p:blipFill>
        <p:spPr bwMode="auto">
          <a:xfrm>
            <a:off x="5257800" y="2209800"/>
            <a:ext cx="3751343" cy="1905000"/>
          </a:xfrm>
          <a:prstGeom prst="rect">
            <a:avLst/>
          </a:prstGeom>
          <a:noFill/>
          <a:ln w="9525">
            <a:noFill/>
            <a:miter lim="800000"/>
            <a:headEnd/>
            <a:tailEnd/>
          </a:ln>
          <a:effectLst/>
        </p:spPr>
      </p:pic>
    </p:spTree>
    <p:extLst>
      <p:ext uri="{BB962C8B-B14F-4D97-AF65-F5344CB8AC3E}">
        <p14:creationId xmlns:p14="http://schemas.microsoft.com/office/powerpoint/2010/main" val="3675515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1.3. </a:t>
            </a:r>
            <a:r>
              <a:rPr lang="en-US"/>
              <a:t>Các tính chất của lập trình hướng đối tượng</a:t>
            </a:r>
          </a:p>
        </p:txBody>
      </p:sp>
      <p:sp>
        <p:nvSpPr>
          <p:cNvPr id="3" name="Content Placeholder 2"/>
          <p:cNvSpPr>
            <a:spLocks noGrp="1"/>
          </p:cNvSpPr>
          <p:nvPr>
            <p:ph idx="1"/>
          </p:nvPr>
        </p:nvSpPr>
        <p:spPr/>
        <p:txBody>
          <a:bodyPr/>
          <a:lstStyle/>
          <a:p>
            <a:pPr marL="0" indent="0">
              <a:buNone/>
            </a:pPr>
            <a:r>
              <a:rPr lang="en-US" b="1" smtClean="0"/>
              <a:t>Tính kế thừa (inheritance)</a:t>
            </a:r>
          </a:p>
          <a:p>
            <a:pPr marL="0" indent="0">
              <a:buNone/>
            </a:pPr>
            <a:r>
              <a:rPr lang="en-US" sz="3000" smtClean="0"/>
              <a:t>Là khả năng tạo ra các lớp mới dựa trên các lớp đã có</a:t>
            </a:r>
            <a:endParaRPr lang="en-US" sz="3000"/>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17</a:t>
            </a:fld>
            <a:endParaRPr lang="en-US" altLang="ja-JP"/>
          </a:p>
        </p:txBody>
      </p:sp>
      <p:pic>
        <p:nvPicPr>
          <p:cNvPr id="7" name="Picture 4"/>
          <p:cNvPicPr>
            <a:picLocks noChangeAspect="1" noChangeArrowheads="1"/>
          </p:cNvPicPr>
          <p:nvPr/>
        </p:nvPicPr>
        <p:blipFill>
          <a:blip r:embed="rId3" cstate="print"/>
          <a:srcRect/>
          <a:stretch>
            <a:fillRect/>
          </a:stretch>
        </p:blipFill>
        <p:spPr bwMode="auto">
          <a:xfrm>
            <a:off x="5236868" y="2868561"/>
            <a:ext cx="3553814" cy="2971800"/>
          </a:xfrm>
          <a:prstGeom prst="rect">
            <a:avLst/>
          </a:prstGeom>
          <a:noFill/>
          <a:ln w="9525">
            <a:noFill/>
            <a:miter lim="800000"/>
            <a:headEnd/>
            <a:tailEnd/>
          </a:ln>
          <a:effectLst/>
        </p:spPr>
      </p:pic>
      <p:sp>
        <p:nvSpPr>
          <p:cNvPr id="9" name="Content Placeholder 2"/>
          <p:cNvSpPr txBox="1">
            <a:spLocks/>
          </p:cNvSpPr>
          <p:nvPr/>
        </p:nvSpPr>
        <p:spPr bwMode="auto">
          <a:xfrm>
            <a:off x="444284" y="4765278"/>
            <a:ext cx="4508715" cy="106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marL="236538" marR="0" lvl="0" indent="-236538" algn="l" defTabSz="914400" rtl="0" eaLnBrk="1" fontAlgn="base" latinLnBrk="0" hangingPunct="1">
              <a:lnSpc>
                <a:spcPct val="100000"/>
              </a:lnSpc>
              <a:spcBef>
                <a:spcPct val="20000"/>
              </a:spcBef>
              <a:spcAft>
                <a:spcPct val="0"/>
              </a:spcAft>
              <a:buClr>
                <a:schemeClr val="tx1"/>
              </a:buClr>
              <a:buSzPct val="100000"/>
              <a:buFont typeface="Arial" panose="020B0604020202020204" pitchFamily="34" charset="0"/>
              <a:buChar char="•"/>
              <a:tabLst/>
              <a:defRPr/>
            </a:pPr>
            <a:r>
              <a:rPr kumimoji="0" lang="en-US" sz="3000" b="0" i="0" u="none" strike="noStrike" kern="0" cap="none" spc="0" normalizeH="0" baseline="0" noProof="0" dirty="0" smtClean="0">
                <a:ln>
                  <a:noFill/>
                </a:ln>
                <a:effectLst/>
                <a:uLnTx/>
                <a:uFillTx/>
                <a:latin typeface="Times New Roman" panose="02020603050405020304" pitchFamily="18" charset="0"/>
                <a:cs typeface="Times New Roman" panose="02020603050405020304" pitchFamily="18" charset="0"/>
              </a:rPr>
              <a:t>Derived class – Subclass</a:t>
            </a:r>
            <a:r>
              <a:rPr kumimoji="0" lang="en-US" sz="3000" b="0" i="0" u="none" strike="noStrike" kern="0" cap="none" spc="0" normalizeH="0" baseline="0" noProof="0" smtClean="0">
                <a:ln>
                  <a:noFill/>
                </a:ln>
                <a:effectLst/>
                <a:uLnTx/>
                <a:uFillTx/>
                <a:latin typeface="Times New Roman" panose="02020603050405020304" pitchFamily="18" charset="0"/>
                <a:cs typeface="Times New Roman" panose="02020603050405020304" pitchFamily="18" charset="0"/>
              </a:rPr>
              <a:t>: class kế</a:t>
            </a:r>
            <a:r>
              <a:rPr kumimoji="0" lang="en-US" sz="3000" b="0" i="0" u="none" strike="noStrike" kern="0" cap="none" spc="0" normalizeH="0" noProof="0" smtClean="0">
                <a:ln>
                  <a:noFill/>
                </a:ln>
                <a:effectLst/>
                <a:uLnTx/>
                <a:uFillTx/>
                <a:latin typeface="Times New Roman" panose="02020603050405020304" pitchFamily="18" charset="0"/>
                <a:cs typeface="Times New Roman" panose="02020603050405020304" pitchFamily="18" charset="0"/>
              </a:rPr>
              <a:t> thừa sự thực thi</a:t>
            </a:r>
            <a:endParaRPr kumimoji="0" lang="en-US" sz="3000" b="0" i="0" u="none" strike="noStrike" kern="0" cap="none" spc="0" normalizeH="0" baseline="0" noProof="0" dirty="0" smtClean="0">
              <a:ln>
                <a:noFill/>
              </a:ln>
              <a:effectLst/>
              <a:uLnTx/>
              <a:uFillTx/>
              <a:latin typeface="Times New Roman" panose="02020603050405020304" pitchFamily="18" charset="0"/>
              <a:cs typeface="Times New Roman" panose="02020603050405020304" pitchFamily="18" charset="0"/>
            </a:endParaRPr>
          </a:p>
        </p:txBody>
      </p:sp>
      <p:sp>
        <p:nvSpPr>
          <p:cNvPr id="10" name="Content Placeholder 2"/>
          <p:cNvSpPr txBox="1">
            <a:spLocks/>
          </p:cNvSpPr>
          <p:nvPr/>
        </p:nvSpPr>
        <p:spPr bwMode="auto">
          <a:xfrm>
            <a:off x="444285" y="3581400"/>
            <a:ext cx="4876800" cy="88979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marL="236538" marR="0" lvl="0" indent="-236538" algn="l" defTabSz="914400" rtl="0" eaLnBrk="1" fontAlgn="base" latinLnBrk="0" hangingPunct="1">
              <a:lnSpc>
                <a:spcPct val="100000"/>
              </a:lnSpc>
              <a:spcBef>
                <a:spcPct val="20000"/>
              </a:spcBef>
              <a:spcAft>
                <a:spcPct val="0"/>
              </a:spcAft>
              <a:buClr>
                <a:schemeClr val="tx1"/>
              </a:buClr>
              <a:buSzPct val="100000"/>
              <a:buFont typeface="Arial" panose="020B0604020202020204" pitchFamily="34" charset="0"/>
              <a:buChar char="•"/>
              <a:tabLst/>
              <a:defRPr/>
            </a:pPr>
            <a:r>
              <a:rPr kumimoji="0" lang="en-US" sz="3000" b="0" i="0" u="none" strike="noStrike" kern="0" cap="none" spc="0" normalizeH="0" baseline="0" noProof="0" dirty="0" smtClean="0">
                <a:ln>
                  <a:noFill/>
                </a:ln>
                <a:effectLst/>
                <a:uLnTx/>
                <a:uFillTx/>
                <a:latin typeface="Times New Roman" panose="02020603050405020304" pitchFamily="18" charset="0"/>
                <a:cs typeface="Times New Roman" panose="02020603050405020304" pitchFamily="18" charset="0"/>
              </a:rPr>
              <a:t>Base class – Super class</a:t>
            </a:r>
            <a:r>
              <a:rPr kumimoji="0" lang="en-US" sz="3000" b="0" i="0" u="none" strike="noStrike" kern="0" cap="none" spc="0" normalizeH="0" baseline="0" noProof="0" smtClean="0">
                <a:ln>
                  <a:noFill/>
                </a:ln>
                <a:effectLst/>
                <a:uLnTx/>
                <a:uFillTx/>
                <a:latin typeface="Times New Roman" panose="02020603050405020304" pitchFamily="18" charset="0"/>
                <a:cs typeface="Times New Roman" panose="02020603050405020304" pitchFamily="18" charset="0"/>
              </a:rPr>
              <a:t>: class cung cấp</a:t>
            </a:r>
            <a:r>
              <a:rPr kumimoji="0" lang="en-US" sz="3000" b="0" i="0" u="none" strike="noStrike" kern="0" cap="none" spc="0" normalizeH="0" noProof="0" smtClean="0">
                <a:ln>
                  <a:noFill/>
                </a:ln>
                <a:effectLst/>
                <a:uLnTx/>
                <a:uFillTx/>
                <a:latin typeface="Times New Roman" panose="02020603050405020304" pitchFamily="18" charset="0"/>
                <a:cs typeface="Times New Roman" panose="02020603050405020304" pitchFamily="18" charset="0"/>
              </a:rPr>
              <a:t> sự thực thi</a:t>
            </a:r>
            <a:endParaRPr kumimoji="0" lang="en-US" sz="3000" b="0" i="0" u="none" strike="noStrike" kern="0" cap="none" spc="0" normalizeH="0" baseline="0" noProof="0" dirty="0" smtClean="0">
              <a:ln>
                <a:noFill/>
              </a:ln>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0528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20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animEffect transition="in" filter="fade">
                                      <p:cBhvr>
                                        <p:cTn id="15" dur="2000"/>
                                        <p:tgtEl>
                                          <p:spTgt spid="10">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xEl>
                                              <p:pRg st="0" end="0"/>
                                            </p:txEl>
                                          </p:spTgt>
                                        </p:tgtEl>
                                        <p:attrNameLst>
                                          <p:attrName>style.visibility</p:attrName>
                                        </p:attrNameLst>
                                      </p:cBhvr>
                                      <p:to>
                                        <p:strVal val="visible"/>
                                      </p:to>
                                    </p:set>
                                    <p:animEffect transition="in" filter="fade">
                                      <p:cBhvr>
                                        <p:cTn id="20" dur="20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allAtOnce"/>
      <p:bldP spid="10" grpId="0" build="allAtOnce"/>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1.3. Các tính chất của lập trình hướng đối tượng</a:t>
            </a:r>
          </a:p>
        </p:txBody>
      </p:sp>
      <p:sp>
        <p:nvSpPr>
          <p:cNvPr id="3" name="Content Placeholder 2"/>
          <p:cNvSpPr>
            <a:spLocks noGrp="1"/>
          </p:cNvSpPr>
          <p:nvPr>
            <p:ph idx="1"/>
          </p:nvPr>
        </p:nvSpPr>
        <p:spPr/>
        <p:txBody>
          <a:bodyPr/>
          <a:lstStyle/>
          <a:p>
            <a:pPr marL="0" indent="0">
              <a:buNone/>
            </a:pPr>
            <a:r>
              <a:rPr lang="en-US" b="1" smtClean="0"/>
              <a:t>Tính đa hình (polymorphism)</a:t>
            </a:r>
          </a:p>
          <a:p>
            <a:r>
              <a:rPr lang="en-US" kern="1200"/>
              <a:t>K</a:t>
            </a:r>
            <a:r>
              <a:rPr lang="en-US" kern="1200" smtClean="0"/>
              <a:t>hả </a:t>
            </a:r>
            <a:r>
              <a:rPr lang="en-US" kern="1200"/>
              <a:t>năng của các đối tượng có các thi hành khác nhau từ cùng một giao </a:t>
            </a:r>
            <a:r>
              <a:rPr lang="en-US" kern="1200" smtClean="0"/>
              <a:t>diện</a:t>
            </a:r>
          </a:p>
          <a:p>
            <a:r>
              <a:rPr lang="en-US" kern="1200" smtClean="0"/>
              <a:t>Khả </a:t>
            </a:r>
            <a:r>
              <a:rPr lang="en-US" kern="1200"/>
              <a:t>năng của </a:t>
            </a:r>
            <a:r>
              <a:rPr lang="en-US" kern="1200" smtClean="0"/>
              <a:t>các đối </a:t>
            </a:r>
            <a:r>
              <a:rPr lang="en-US" kern="1200"/>
              <a:t>tượng khác nhau hồi đáp cùng một thông điệp</a:t>
            </a:r>
            <a:r>
              <a:rPr lang="en-US" kern="1200" smtClean="0"/>
              <a:t>.</a:t>
            </a:r>
          </a:p>
          <a:p>
            <a:r>
              <a:rPr lang="en-US" kern="1200"/>
              <a:t>Đ</a:t>
            </a:r>
            <a:r>
              <a:rPr lang="en-US" kern="1200" smtClean="0"/>
              <a:t>a </a:t>
            </a:r>
            <a:r>
              <a:rPr lang="en-US" kern="1200"/>
              <a:t>hình được triển khai bằng cách: </a:t>
            </a:r>
            <a:endParaRPr lang="en-US" kern="1200" smtClean="0"/>
          </a:p>
          <a:p>
            <a:pPr lvl="1"/>
            <a:r>
              <a:rPr lang="en-US" kern="1200" smtClean="0"/>
              <a:t>Nạp </a:t>
            </a:r>
            <a:r>
              <a:rPr lang="en-US" kern="1200"/>
              <a:t>chồng phương thức &amp; toán </a:t>
            </a:r>
            <a:r>
              <a:rPr lang="en-US" kern="1200" smtClean="0"/>
              <a:t>tử,</a:t>
            </a:r>
          </a:p>
          <a:p>
            <a:pPr lvl="1"/>
            <a:r>
              <a:rPr lang="en-US" kern="1200"/>
              <a:t>G</a:t>
            </a:r>
            <a:r>
              <a:rPr lang="en-US" kern="1200" smtClean="0"/>
              <a:t>hi </a:t>
            </a:r>
            <a:r>
              <a:rPr lang="en-US" kern="1200"/>
              <a:t>đè dữ liệu và phương thức</a:t>
            </a:r>
          </a:p>
          <a:p>
            <a:endParaRPr lang="en-US"/>
          </a:p>
          <a:p>
            <a:endParaRPr lang="en-US"/>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18</a:t>
            </a:fld>
            <a:endParaRPr lang="en-US" altLang="ja-JP"/>
          </a:p>
        </p:txBody>
      </p:sp>
    </p:spTree>
    <p:extLst>
      <p:ext uri="{BB962C8B-B14F-4D97-AF65-F5344CB8AC3E}">
        <p14:creationId xmlns:p14="http://schemas.microsoft.com/office/powerpoint/2010/main" val="1732318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marL="0" lvl="0" indent="0">
              <a:buNone/>
            </a:pPr>
            <a:r>
              <a:rPr lang="en-US" smtClean="0"/>
              <a:t>2. Lập </a:t>
            </a:r>
            <a:r>
              <a:rPr lang="en-US"/>
              <a:t>trình hướng đối tượng với C#.NET</a:t>
            </a:r>
          </a:p>
        </p:txBody>
      </p:sp>
      <p:sp>
        <p:nvSpPr>
          <p:cNvPr id="7" name="Rectangle 10"/>
          <p:cNvSpPr>
            <a:spLocks noGrp="1" noChangeArrowheads="1"/>
          </p:cNvSpPr>
          <p:nvPr>
            <p:ph idx="1"/>
          </p:nvPr>
        </p:nvSpPr>
        <p:spPr/>
        <p:txBody>
          <a:bodyPr/>
          <a:lstStyle/>
          <a:p>
            <a:pPr marL="0" lvl="0" indent="0">
              <a:buNone/>
            </a:pPr>
            <a:r>
              <a:rPr lang="en-US" smtClean="0"/>
              <a:t>2.1. Lớp</a:t>
            </a:r>
            <a:endParaRPr lang="en-US"/>
          </a:p>
          <a:p>
            <a:pPr marL="0" lvl="0" indent="0">
              <a:buNone/>
            </a:pPr>
            <a:r>
              <a:rPr lang="en-US" smtClean="0"/>
              <a:t>2.2. Phương </a:t>
            </a:r>
            <a:r>
              <a:rPr lang="en-US"/>
              <a:t>thức</a:t>
            </a:r>
          </a:p>
          <a:p>
            <a:pPr marL="0" lvl="0" indent="0">
              <a:buNone/>
            </a:pPr>
            <a:r>
              <a:rPr lang="en-US" smtClean="0"/>
              <a:t>2.3. Thuộc </a:t>
            </a:r>
            <a:r>
              <a:rPr lang="en-US"/>
              <a:t>tính</a:t>
            </a:r>
          </a:p>
          <a:p>
            <a:pPr marL="0" lvl="0" indent="0">
              <a:buNone/>
            </a:pPr>
            <a:r>
              <a:rPr lang="en-US" smtClean="0"/>
              <a:t>2.4. Sử dụng các thành viên tĩnh</a:t>
            </a:r>
            <a:endParaRPr lang="en-US"/>
          </a:p>
          <a:p>
            <a:pPr marL="0" indent="0">
              <a:buNone/>
            </a:pPr>
            <a:r>
              <a:rPr lang="en-US" smtClean="0"/>
              <a:t>2.5. Thừa </a:t>
            </a:r>
            <a:r>
              <a:rPr lang="en-US"/>
              <a:t>kế</a:t>
            </a:r>
          </a:p>
        </p:txBody>
      </p:sp>
      <p:sp>
        <p:nvSpPr>
          <p:cNvPr id="6" name="Slide Number Placeholder 3"/>
          <p:cNvSpPr>
            <a:spLocks noGrp="1"/>
          </p:cNvSpPr>
          <p:nvPr>
            <p:ph type="sldNum" sz="quarter" idx="11"/>
          </p:nvPr>
        </p:nvSpPr>
        <p:spPr>
          <a:xfrm>
            <a:off x="7010400" y="6553200"/>
            <a:ext cx="2133600" cy="304800"/>
          </a:xfrm>
          <a:prstGeom prst="rect">
            <a:avLst/>
          </a:prstGeom>
        </p:spPr>
        <p:txBody>
          <a:bodyPr/>
          <a:lstStyle/>
          <a:p>
            <a:pPr algn="r">
              <a:defRPr/>
            </a:pPr>
            <a:fld id="{18AA4A7D-47A3-4725-8750-A58E336CD908}" type="slidenum">
              <a:rPr lang="vi-VN" smtClean="0"/>
              <a:pPr algn="r">
                <a:defRPr/>
              </a:pPr>
              <a:t>19</a:t>
            </a:fld>
            <a:endParaRPr lang="vi-VN"/>
          </a:p>
        </p:txBody>
      </p:sp>
    </p:spTree>
    <p:extLst>
      <p:ext uri="{BB962C8B-B14F-4D97-AF65-F5344CB8AC3E}">
        <p14:creationId xmlns:p14="http://schemas.microsoft.com/office/powerpoint/2010/main" val="1932340197"/>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Nội dung</a:t>
            </a:r>
            <a:endParaRPr lang="en-US"/>
          </a:p>
        </p:txBody>
      </p:sp>
      <p:sp>
        <p:nvSpPr>
          <p:cNvPr id="7" name="Rectangle 10"/>
          <p:cNvSpPr>
            <a:spLocks noGrp="1" noChangeArrowheads="1"/>
          </p:cNvSpPr>
          <p:nvPr>
            <p:ph idx="1"/>
          </p:nvPr>
        </p:nvSpPr>
        <p:spPr/>
        <p:txBody>
          <a:bodyPr/>
          <a:lstStyle/>
          <a:p>
            <a:pPr marL="0" lvl="1" indent="0">
              <a:lnSpc>
                <a:spcPct val="150000"/>
              </a:lnSpc>
              <a:buNone/>
            </a:pPr>
            <a:r>
              <a:rPr lang="en-US" sz="3200" smtClean="0"/>
              <a:t>1. Lập </a:t>
            </a:r>
            <a:r>
              <a:rPr lang="en-US" sz="3200" err="1"/>
              <a:t>trình</a:t>
            </a:r>
            <a:r>
              <a:rPr lang="en-US" sz="3200"/>
              <a:t> </a:t>
            </a:r>
            <a:r>
              <a:rPr lang="en-US" sz="3200" err="1"/>
              <a:t>hướng</a:t>
            </a:r>
            <a:r>
              <a:rPr lang="en-US" sz="3200"/>
              <a:t> </a:t>
            </a:r>
            <a:r>
              <a:rPr lang="en-US" sz="3200" err="1"/>
              <a:t>đối</a:t>
            </a:r>
            <a:r>
              <a:rPr lang="en-US" sz="3200"/>
              <a:t> </a:t>
            </a:r>
            <a:r>
              <a:rPr lang="en-US" sz="3200" err="1"/>
              <a:t>tượng</a:t>
            </a:r>
            <a:endParaRPr lang="en-US" sz="3200"/>
          </a:p>
          <a:p>
            <a:pPr marL="0" lvl="0" indent="0">
              <a:lnSpc>
                <a:spcPct val="150000"/>
              </a:lnSpc>
              <a:buNone/>
            </a:pPr>
            <a:r>
              <a:rPr lang="en-US" smtClean="0"/>
              <a:t>2. Lập </a:t>
            </a:r>
            <a:r>
              <a:rPr lang="en-US"/>
              <a:t>trình hướng đối tượng với C#.</a:t>
            </a:r>
            <a:r>
              <a:rPr lang="en-US" smtClean="0"/>
              <a:t>NET</a:t>
            </a:r>
            <a:endParaRPr lang="en-US"/>
          </a:p>
        </p:txBody>
      </p:sp>
      <p:sp>
        <p:nvSpPr>
          <p:cNvPr id="6" name="Slide Number Placeholder 3"/>
          <p:cNvSpPr>
            <a:spLocks noGrp="1"/>
          </p:cNvSpPr>
          <p:nvPr>
            <p:ph type="sldNum" sz="quarter" idx="11"/>
          </p:nvPr>
        </p:nvSpPr>
        <p:spPr>
          <a:xfrm>
            <a:off x="7010400" y="6553200"/>
            <a:ext cx="2133600" cy="304800"/>
          </a:xfrm>
          <a:prstGeom prst="rect">
            <a:avLst/>
          </a:prstGeom>
        </p:spPr>
        <p:txBody>
          <a:bodyPr/>
          <a:lstStyle/>
          <a:p>
            <a:pPr algn="r">
              <a:defRPr/>
            </a:pPr>
            <a:fld id="{18AA4A7D-47A3-4725-8750-A58E336CD908}" type="slidenum">
              <a:rPr lang="vi-VN" smtClean="0"/>
              <a:pPr algn="r">
                <a:defRPr/>
              </a:pPr>
              <a:t>2</a:t>
            </a:fld>
            <a:endParaRPr lang="vi-VN"/>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2.1. Lớp</a:t>
            </a:r>
            <a:endParaRPr lang="en-US"/>
          </a:p>
        </p:txBody>
      </p:sp>
      <p:sp>
        <p:nvSpPr>
          <p:cNvPr id="3" name="Content Placeholder 2"/>
          <p:cNvSpPr>
            <a:spLocks noGrp="1"/>
          </p:cNvSpPr>
          <p:nvPr>
            <p:ph idx="1"/>
          </p:nvPr>
        </p:nvSpPr>
        <p:spPr/>
        <p:txBody>
          <a:bodyPr/>
          <a:lstStyle/>
          <a:p>
            <a:pPr marL="0" indent="0">
              <a:buNone/>
            </a:pPr>
            <a:r>
              <a:rPr lang="en-US" b="1" smtClean="0"/>
              <a:t>Định nghĩa lớp</a:t>
            </a:r>
          </a:p>
          <a:p>
            <a:pPr marL="0" indent="0">
              <a:buNone/>
            </a:pPr>
            <a:r>
              <a:rPr lang="vi-VN" sz="2800" smtClean="0">
                <a:solidFill>
                  <a:srgbClr val="CC3300"/>
                </a:solidFill>
              </a:rPr>
              <a:t>[</a:t>
            </a:r>
            <a:r>
              <a:rPr lang="vi-VN" sz="2800">
                <a:solidFill>
                  <a:srgbClr val="CC3300"/>
                </a:solidFill>
              </a:rPr>
              <a:t>Thuộc tính] [Bổ sung truy cập] </a:t>
            </a:r>
            <a:r>
              <a:rPr lang="vi-VN" sz="2800">
                <a:solidFill>
                  <a:srgbClr val="0000FF"/>
                </a:solidFill>
              </a:rPr>
              <a:t>class</a:t>
            </a:r>
            <a:r>
              <a:rPr lang="vi-VN" sz="2800">
                <a:solidFill>
                  <a:srgbClr val="FF0000"/>
                </a:solidFill>
              </a:rPr>
              <a:t> </a:t>
            </a:r>
            <a:r>
              <a:rPr lang="vi-VN" sz="2800">
                <a:solidFill>
                  <a:srgbClr val="CC3300"/>
                </a:solidFill>
              </a:rPr>
              <a:t>&lt;Định danh lớp&gt; </a:t>
            </a:r>
            <a:r>
              <a:rPr lang="en-US" sz="2800" smtClean="0">
                <a:solidFill>
                  <a:srgbClr val="CC3300"/>
                </a:solidFill>
              </a:rPr>
              <a:t>						</a:t>
            </a:r>
            <a:r>
              <a:rPr lang="vi-VN" sz="2800" smtClean="0">
                <a:solidFill>
                  <a:srgbClr val="CC3300"/>
                </a:solidFill>
              </a:rPr>
              <a:t>[</a:t>
            </a:r>
            <a:r>
              <a:rPr lang="vi-VN" sz="2800" smtClean="0">
                <a:solidFill>
                  <a:srgbClr val="FF0000"/>
                </a:solidFill>
              </a:rPr>
              <a:t>:</a:t>
            </a:r>
            <a:r>
              <a:rPr lang="vi-VN" sz="2800" smtClean="0">
                <a:solidFill>
                  <a:srgbClr val="CC3300"/>
                </a:solidFill>
              </a:rPr>
              <a:t> </a:t>
            </a:r>
            <a:r>
              <a:rPr lang="vi-VN" sz="2800">
                <a:solidFill>
                  <a:srgbClr val="CC3300"/>
                </a:solidFill>
              </a:rPr>
              <a:t>Lớp cơ sở]</a:t>
            </a:r>
            <a:br>
              <a:rPr lang="vi-VN" sz="2800">
                <a:solidFill>
                  <a:srgbClr val="CC3300"/>
                </a:solidFill>
              </a:rPr>
            </a:br>
            <a:r>
              <a:rPr lang="vi-VN" sz="2800">
                <a:solidFill>
                  <a:srgbClr val="FF0000"/>
                </a:solidFill>
              </a:rPr>
              <a:t>{</a:t>
            </a:r>
            <a:r>
              <a:rPr lang="vi-VN" sz="2800">
                <a:solidFill>
                  <a:srgbClr val="CC3300"/>
                </a:solidFill>
              </a:rPr>
              <a:t/>
            </a:r>
            <a:br>
              <a:rPr lang="vi-VN" sz="2800">
                <a:solidFill>
                  <a:srgbClr val="CC3300"/>
                </a:solidFill>
              </a:rPr>
            </a:br>
            <a:r>
              <a:rPr lang="en-US" sz="2800" smtClean="0">
                <a:solidFill>
                  <a:srgbClr val="CC3300"/>
                </a:solidFill>
              </a:rPr>
              <a:t>	</a:t>
            </a:r>
            <a:r>
              <a:rPr lang="en-US" sz="2800" smtClean="0">
                <a:solidFill>
                  <a:srgbClr val="008000"/>
                </a:solidFill>
              </a:rPr>
              <a:t>// </a:t>
            </a:r>
            <a:r>
              <a:rPr lang="vi-VN" sz="2800" smtClean="0">
                <a:solidFill>
                  <a:srgbClr val="008000"/>
                </a:solidFill>
              </a:rPr>
              <a:t>Phần </a:t>
            </a:r>
            <a:r>
              <a:rPr lang="vi-VN" sz="2800">
                <a:solidFill>
                  <a:srgbClr val="008000"/>
                </a:solidFill>
              </a:rPr>
              <a:t>thân của lớp: bao gồm định nghĩa các </a:t>
            </a:r>
            <a:endParaRPr lang="en-US" sz="2800" smtClean="0">
              <a:solidFill>
                <a:srgbClr val="008000"/>
              </a:solidFill>
            </a:endParaRPr>
          </a:p>
          <a:p>
            <a:pPr marL="0" indent="0">
              <a:buNone/>
            </a:pPr>
            <a:r>
              <a:rPr lang="en-US" sz="2800" smtClean="0">
                <a:solidFill>
                  <a:srgbClr val="008000"/>
                </a:solidFill>
              </a:rPr>
              <a:t>	// </a:t>
            </a:r>
            <a:r>
              <a:rPr lang="vi-VN" sz="2800" smtClean="0">
                <a:solidFill>
                  <a:srgbClr val="008000"/>
                </a:solidFill>
              </a:rPr>
              <a:t>thuộc </a:t>
            </a:r>
            <a:r>
              <a:rPr lang="vi-VN" sz="2800">
                <a:solidFill>
                  <a:srgbClr val="008000"/>
                </a:solidFill>
              </a:rPr>
              <a:t>tính </a:t>
            </a:r>
            <a:r>
              <a:rPr lang="vi-VN" sz="2800" smtClean="0">
                <a:solidFill>
                  <a:srgbClr val="008000"/>
                </a:solidFill>
              </a:rPr>
              <a:t>và</a:t>
            </a:r>
            <a:r>
              <a:rPr lang="en-US" sz="2800" smtClean="0">
                <a:solidFill>
                  <a:srgbClr val="008000"/>
                </a:solidFill>
              </a:rPr>
              <a:t> </a:t>
            </a:r>
            <a:r>
              <a:rPr lang="vi-VN" sz="2800" smtClean="0">
                <a:solidFill>
                  <a:srgbClr val="008000"/>
                </a:solidFill>
              </a:rPr>
              <a:t>phương </a:t>
            </a:r>
            <a:r>
              <a:rPr lang="vi-VN" sz="2800">
                <a:solidFill>
                  <a:srgbClr val="008000"/>
                </a:solidFill>
              </a:rPr>
              <a:t>thức hành động </a:t>
            </a:r>
            <a:br>
              <a:rPr lang="vi-VN" sz="2800">
                <a:solidFill>
                  <a:srgbClr val="008000"/>
                </a:solidFill>
              </a:rPr>
            </a:br>
            <a:r>
              <a:rPr lang="vi-VN" sz="2800">
                <a:solidFill>
                  <a:srgbClr val="FF0000"/>
                </a:solidFill>
              </a:rPr>
              <a:t>}</a:t>
            </a:r>
            <a:r>
              <a:rPr lang="vi-VN" sz="2800">
                <a:solidFill>
                  <a:srgbClr val="CC3300"/>
                </a:solidFill>
              </a:rPr>
              <a:t/>
            </a:r>
            <a:br>
              <a:rPr lang="vi-VN" sz="2800">
                <a:solidFill>
                  <a:srgbClr val="CC3300"/>
                </a:solidFill>
              </a:rPr>
            </a:br>
            <a:r>
              <a:rPr lang="vi-VN"/>
              <a:t/>
            </a:r>
            <a:br>
              <a:rPr lang="vi-VN"/>
            </a:br>
            <a:endParaRPr lang="en-US"/>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20</a:t>
            </a:fld>
            <a:endParaRPr lang="en-US" altLang="ja-JP"/>
          </a:p>
        </p:txBody>
      </p:sp>
    </p:spTree>
    <p:extLst>
      <p:ext uri="{BB962C8B-B14F-4D97-AF65-F5344CB8AC3E}">
        <p14:creationId xmlns:p14="http://schemas.microsoft.com/office/powerpoint/2010/main" val="35148733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2.1. Lớp</a:t>
            </a:r>
            <a:endParaRPr lang="en-US"/>
          </a:p>
        </p:txBody>
      </p:sp>
      <p:sp>
        <p:nvSpPr>
          <p:cNvPr id="3" name="Content Placeholder 2"/>
          <p:cNvSpPr>
            <a:spLocks noGrp="1"/>
          </p:cNvSpPr>
          <p:nvPr>
            <p:ph idx="1"/>
          </p:nvPr>
        </p:nvSpPr>
        <p:spPr/>
        <p:txBody>
          <a:bodyPr/>
          <a:lstStyle/>
          <a:p>
            <a:pPr marL="0" indent="0">
              <a:buNone/>
            </a:pPr>
            <a:r>
              <a:rPr lang="en-US" b="1" smtClean="0"/>
              <a:t>Định nghĩa lớp . . .</a:t>
            </a:r>
          </a:p>
          <a:p>
            <a:pPr marL="58738" indent="0">
              <a:buNone/>
            </a:pPr>
            <a:r>
              <a:rPr lang="en-US" i="1" smtClean="0">
                <a:solidFill>
                  <a:srgbClr val="CC0000"/>
                </a:solidFill>
              </a:rPr>
              <a:t>Bổ sung </a:t>
            </a:r>
            <a:r>
              <a:rPr lang="vi-VN" i="1" smtClean="0">
                <a:solidFill>
                  <a:srgbClr val="CC0000"/>
                </a:solidFill>
              </a:rPr>
              <a:t>truy cập</a:t>
            </a:r>
            <a:endParaRPr lang="en-US" i="1" smtClean="0">
              <a:solidFill>
                <a:srgbClr val="CC0000"/>
              </a:solidFill>
            </a:endParaRPr>
          </a:p>
          <a:p>
            <a:pPr marL="457200" indent="0" algn="just">
              <a:buNone/>
            </a:pPr>
            <a:r>
              <a:rPr lang="en-US" smtClean="0"/>
              <a:t>Q</a:t>
            </a:r>
            <a:r>
              <a:rPr lang="vi-VN" smtClean="0"/>
              <a:t>uyết </a:t>
            </a:r>
            <a:r>
              <a:rPr lang="vi-VN"/>
              <a:t>định khả năng các phương thức của lớp bao gồm việc các </a:t>
            </a:r>
            <a:r>
              <a:rPr lang="vi-VN" smtClean="0"/>
              <a:t>phương</a:t>
            </a:r>
            <a:r>
              <a:rPr lang="en-US" smtClean="0"/>
              <a:t> </a:t>
            </a:r>
            <a:r>
              <a:rPr lang="vi-VN" smtClean="0"/>
              <a:t>thức </a:t>
            </a:r>
            <a:r>
              <a:rPr lang="vi-VN"/>
              <a:t>của lớp khác có thể nhìn thấy và sử dụng các biến thành viên hay những phương </a:t>
            </a:r>
            <a:r>
              <a:rPr lang="vi-VN" smtClean="0"/>
              <a:t>thức</a:t>
            </a:r>
            <a:r>
              <a:rPr lang="en-US" smtClean="0"/>
              <a:t> </a:t>
            </a:r>
            <a:r>
              <a:rPr lang="vi-VN" smtClean="0"/>
              <a:t>bên </a:t>
            </a:r>
            <a:r>
              <a:rPr lang="vi-VN"/>
              <a:t>trong lớp. </a:t>
            </a:r>
            <a:endParaRPr lang="en-US"/>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21</a:t>
            </a:fld>
            <a:endParaRPr lang="en-US" altLang="ja-JP"/>
          </a:p>
        </p:txBody>
      </p:sp>
    </p:spTree>
    <p:extLst>
      <p:ext uri="{BB962C8B-B14F-4D97-AF65-F5344CB8AC3E}">
        <p14:creationId xmlns:p14="http://schemas.microsoft.com/office/powerpoint/2010/main" val="39519076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2.1. Lớp</a:t>
            </a:r>
            <a:endParaRPr lang="en-US"/>
          </a:p>
        </p:txBody>
      </p:sp>
      <p:sp>
        <p:nvSpPr>
          <p:cNvPr id="3" name="Content Placeholder 2"/>
          <p:cNvSpPr>
            <a:spLocks noGrp="1"/>
          </p:cNvSpPr>
          <p:nvPr>
            <p:ph idx="1"/>
          </p:nvPr>
        </p:nvSpPr>
        <p:spPr/>
        <p:txBody>
          <a:bodyPr/>
          <a:lstStyle/>
          <a:p>
            <a:pPr marL="0" indent="0">
              <a:buNone/>
            </a:pPr>
            <a:r>
              <a:rPr lang="en-US" i="1">
                <a:solidFill>
                  <a:srgbClr val="CC3300"/>
                </a:solidFill>
              </a:rPr>
              <a:t>Bổ sung </a:t>
            </a:r>
            <a:r>
              <a:rPr lang="vi-VN" i="1">
                <a:solidFill>
                  <a:srgbClr val="CC3300"/>
                </a:solidFill>
              </a:rPr>
              <a:t>truy cập</a:t>
            </a:r>
            <a:r>
              <a:rPr lang="vi-VN">
                <a:solidFill>
                  <a:srgbClr val="CC3300"/>
                </a:solidFill>
              </a:rPr>
              <a:t/>
            </a:r>
            <a:br>
              <a:rPr lang="vi-VN">
                <a:solidFill>
                  <a:srgbClr val="CC3300"/>
                </a:solidFill>
              </a:rPr>
            </a:br>
            <a:endParaRPr lang="en-US">
              <a:solidFill>
                <a:srgbClr val="CC3300"/>
              </a:solidFill>
            </a:endParaRPr>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22</a:t>
            </a:fld>
            <a:endParaRPr lang="en-US" altLang="ja-JP"/>
          </a:p>
        </p:txBody>
      </p:sp>
      <p:graphicFrame>
        <p:nvGraphicFramePr>
          <p:cNvPr id="5" name="Table 4"/>
          <p:cNvGraphicFramePr>
            <a:graphicFrameLocks noGrp="1"/>
          </p:cNvGraphicFramePr>
          <p:nvPr>
            <p:extLst>
              <p:ext uri="{D42A27DB-BD31-4B8C-83A1-F6EECF244321}">
                <p14:modId xmlns:p14="http://schemas.microsoft.com/office/powerpoint/2010/main" val="3582015013"/>
              </p:ext>
            </p:extLst>
          </p:nvPr>
        </p:nvGraphicFramePr>
        <p:xfrm>
          <a:off x="609600" y="2209800"/>
          <a:ext cx="8077200" cy="4206240"/>
        </p:xfrm>
        <a:graphic>
          <a:graphicData uri="http://schemas.openxmlformats.org/drawingml/2006/table">
            <a:tbl>
              <a:tblPr firstRow="1" bandRow="1">
                <a:tableStyleId>{5C22544A-7EE6-4342-B048-85BDC9FD1C3A}</a:tableStyleId>
              </a:tblPr>
              <a:tblGrid>
                <a:gridCol w="2524125">
                  <a:extLst>
                    <a:ext uri="{9D8B030D-6E8A-4147-A177-3AD203B41FA5}">
                      <a16:colId xmlns="" xmlns:a16="http://schemas.microsoft.com/office/drawing/2014/main" val="20000"/>
                    </a:ext>
                  </a:extLst>
                </a:gridCol>
                <a:gridCol w="5553075">
                  <a:extLst>
                    <a:ext uri="{9D8B030D-6E8A-4147-A177-3AD203B41FA5}">
                      <a16:colId xmlns="" xmlns:a16="http://schemas.microsoft.com/office/drawing/2014/main" val="20001"/>
                    </a:ext>
                  </a:extLst>
                </a:gridCol>
              </a:tblGrid>
              <a:tr h="370840">
                <a:tc>
                  <a:txBody>
                    <a:bodyPr/>
                    <a:lstStyle/>
                    <a:p>
                      <a:pPr algn="ctr"/>
                      <a:r>
                        <a:rPr lang="en-US" sz="2800" smtClean="0">
                          <a:solidFill>
                            <a:schemeClr val="tx1"/>
                          </a:solidFill>
                          <a:latin typeface="Times New Roman" panose="02020603050405020304" pitchFamily="18" charset="0"/>
                          <a:cs typeface="Times New Roman" panose="02020603050405020304" pitchFamily="18" charset="0"/>
                        </a:rPr>
                        <a:t>Thuộc</a:t>
                      </a:r>
                      <a:r>
                        <a:rPr lang="en-US" sz="2800" baseline="0" smtClean="0">
                          <a:solidFill>
                            <a:schemeClr val="tx1"/>
                          </a:solidFill>
                          <a:latin typeface="Times New Roman" panose="02020603050405020304" pitchFamily="18" charset="0"/>
                          <a:cs typeface="Times New Roman" panose="02020603050405020304" pitchFamily="18" charset="0"/>
                        </a:rPr>
                        <a:t> tính</a:t>
                      </a:r>
                      <a:endParaRPr lang="en-US" sz="280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2800" smtClean="0">
                          <a:solidFill>
                            <a:schemeClr val="tx1"/>
                          </a:solidFill>
                          <a:latin typeface="Times New Roman" panose="02020603050405020304" pitchFamily="18" charset="0"/>
                          <a:cs typeface="Times New Roman" panose="02020603050405020304" pitchFamily="18" charset="0"/>
                        </a:rPr>
                        <a:t>Giới</a:t>
                      </a:r>
                      <a:r>
                        <a:rPr lang="en-US" sz="2800" baseline="0" smtClean="0">
                          <a:solidFill>
                            <a:schemeClr val="tx1"/>
                          </a:solidFill>
                          <a:latin typeface="Times New Roman" panose="02020603050405020304" pitchFamily="18" charset="0"/>
                          <a:cs typeface="Times New Roman" panose="02020603050405020304" pitchFamily="18" charset="0"/>
                        </a:rPr>
                        <a:t> hạn truy cập</a:t>
                      </a:r>
                      <a:endParaRPr lang="en-US" sz="280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0000"/>
                  </a:ext>
                </a:extLst>
              </a:tr>
              <a:tr h="370840">
                <a:tc>
                  <a:txBody>
                    <a:bodyPr/>
                    <a:lstStyle/>
                    <a:p>
                      <a:r>
                        <a:rPr lang="en-US" sz="2800" smtClean="0">
                          <a:latin typeface="Times New Roman" panose="02020603050405020304" pitchFamily="18" charset="0"/>
                          <a:cs typeface="Times New Roman" panose="02020603050405020304" pitchFamily="18" charset="0"/>
                        </a:rPr>
                        <a:t>public</a:t>
                      </a:r>
                      <a:endParaRPr lang="en-US" sz="2800">
                        <a:latin typeface="Times New Roman" panose="02020603050405020304" pitchFamily="18" charset="0"/>
                        <a:cs typeface="Times New Roman" panose="02020603050405020304" pitchFamily="18" charset="0"/>
                      </a:endParaRPr>
                    </a:p>
                  </a:txBody>
                  <a:tcPr anchor="ctr"/>
                </a:tc>
                <a:tc>
                  <a:txBody>
                    <a:bodyPr/>
                    <a:lstStyle/>
                    <a:p>
                      <a:r>
                        <a:rPr lang="en-US" sz="2800" smtClean="0">
                          <a:latin typeface="Times New Roman" panose="02020603050405020304" pitchFamily="18" charset="0"/>
                          <a:cs typeface="Times New Roman" panose="02020603050405020304" pitchFamily="18" charset="0"/>
                        </a:rPr>
                        <a:t>Không</a:t>
                      </a:r>
                      <a:r>
                        <a:rPr lang="en-US" sz="2800" baseline="0" smtClean="0">
                          <a:latin typeface="Times New Roman" panose="02020603050405020304" pitchFamily="18" charset="0"/>
                          <a:cs typeface="Times New Roman" panose="02020603050405020304" pitchFamily="18" charset="0"/>
                        </a:rPr>
                        <a:t> hạn chế, được dùng bởi bất kỳ các phương thức của lớp, bao gồm những lớp khác</a:t>
                      </a:r>
                      <a:endParaRPr lang="en-US" sz="280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0001"/>
                  </a:ext>
                </a:extLst>
              </a:tr>
              <a:tr h="370840">
                <a:tc>
                  <a:txBody>
                    <a:bodyPr/>
                    <a:lstStyle/>
                    <a:p>
                      <a:r>
                        <a:rPr lang="en-US" sz="2800" smtClean="0">
                          <a:latin typeface="Times New Roman" panose="02020603050405020304" pitchFamily="18" charset="0"/>
                          <a:cs typeface="Times New Roman" panose="02020603050405020304" pitchFamily="18" charset="0"/>
                        </a:rPr>
                        <a:t>private</a:t>
                      </a:r>
                    </a:p>
                  </a:txBody>
                  <a:tcPr anchor="ctr"/>
                </a:tc>
                <a:tc>
                  <a:txBody>
                    <a:bodyPr/>
                    <a:lstStyle/>
                    <a:p>
                      <a:r>
                        <a:rPr lang="en-US" sz="2800" smtClean="0">
                          <a:latin typeface="Times New Roman" panose="02020603050405020304" pitchFamily="18" charset="0"/>
                          <a:cs typeface="Times New Roman" panose="02020603050405020304" pitchFamily="18" charset="0"/>
                        </a:rPr>
                        <a:t>Chỉ</a:t>
                      </a:r>
                      <a:r>
                        <a:rPr lang="en-US" sz="2800" baseline="0" smtClean="0">
                          <a:latin typeface="Times New Roman" panose="02020603050405020304" pitchFamily="18" charset="0"/>
                          <a:cs typeface="Times New Roman" panose="02020603050405020304" pitchFamily="18" charset="0"/>
                        </a:rPr>
                        <a:t> được truy cập bởi các phương thức trong cùng lớp</a:t>
                      </a:r>
                      <a:endParaRPr lang="en-US" sz="280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0002"/>
                  </a:ext>
                </a:extLst>
              </a:tr>
              <a:tr h="370840">
                <a:tc>
                  <a:txBody>
                    <a:bodyPr/>
                    <a:lstStyle/>
                    <a:p>
                      <a:r>
                        <a:rPr lang="en-US" sz="2800" smtClean="0">
                          <a:latin typeface="Times New Roman" panose="02020603050405020304" pitchFamily="18" charset="0"/>
                          <a:cs typeface="Times New Roman" panose="02020603050405020304" pitchFamily="18" charset="0"/>
                        </a:rPr>
                        <a:t>protected</a:t>
                      </a:r>
                      <a:endParaRPr lang="en-US" sz="2800">
                        <a:latin typeface="Times New Roman" panose="02020603050405020304" pitchFamily="18" charset="0"/>
                        <a:cs typeface="Times New Roman" panose="02020603050405020304" pitchFamily="18" charset="0"/>
                      </a:endParaRPr>
                    </a:p>
                  </a:txBody>
                  <a:tcPr anchor="ctr"/>
                </a:tc>
                <a:tc>
                  <a:txBody>
                    <a:bodyPr/>
                    <a:lstStyle/>
                    <a:p>
                      <a:r>
                        <a:rPr lang="en-US" sz="2800" smtClean="0">
                          <a:latin typeface="Times New Roman" panose="02020603050405020304" pitchFamily="18" charset="0"/>
                          <a:cs typeface="Times New Roman" panose="02020603050405020304" pitchFamily="18" charset="0"/>
                        </a:rPr>
                        <a:t>Chỉ</a:t>
                      </a:r>
                      <a:r>
                        <a:rPr lang="en-US" sz="2800" baseline="0" smtClean="0">
                          <a:latin typeface="Times New Roman" panose="02020603050405020304" pitchFamily="18" charset="0"/>
                          <a:cs typeface="Times New Roman" panose="02020603050405020304" pitchFamily="18" charset="0"/>
                        </a:rPr>
                        <a:t> được các phương thức trong cùng lớp và các phương thức của lớp dẫn xuất truy cập</a:t>
                      </a:r>
                      <a:endParaRPr lang="en-US" sz="280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37123981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2.1. Lớp</a:t>
            </a:r>
            <a:endParaRPr lang="en-US"/>
          </a:p>
        </p:txBody>
      </p:sp>
      <p:sp>
        <p:nvSpPr>
          <p:cNvPr id="3" name="Content Placeholder 2"/>
          <p:cNvSpPr>
            <a:spLocks noGrp="1"/>
          </p:cNvSpPr>
          <p:nvPr>
            <p:ph idx="1"/>
          </p:nvPr>
        </p:nvSpPr>
        <p:spPr/>
        <p:txBody>
          <a:bodyPr/>
          <a:lstStyle/>
          <a:p>
            <a:pPr marL="0" indent="0">
              <a:buNone/>
            </a:pPr>
            <a:r>
              <a:rPr lang="en-US" i="1">
                <a:solidFill>
                  <a:srgbClr val="FF6600"/>
                </a:solidFill>
              </a:rPr>
              <a:t>Bổ sung </a:t>
            </a:r>
            <a:r>
              <a:rPr lang="vi-VN" i="1">
                <a:solidFill>
                  <a:srgbClr val="FF6600"/>
                </a:solidFill>
              </a:rPr>
              <a:t>truy cập</a:t>
            </a:r>
            <a:r>
              <a:rPr lang="vi-VN">
                <a:solidFill>
                  <a:srgbClr val="FF6600"/>
                </a:solidFill>
              </a:rPr>
              <a:t/>
            </a:r>
            <a:br>
              <a:rPr lang="vi-VN">
                <a:solidFill>
                  <a:srgbClr val="FF6600"/>
                </a:solidFill>
              </a:rPr>
            </a:br>
            <a:endParaRPr lang="en-US">
              <a:solidFill>
                <a:srgbClr val="FF6600"/>
              </a:solidFill>
            </a:endParaRPr>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23</a:t>
            </a:fld>
            <a:endParaRPr lang="en-US" altLang="ja-JP"/>
          </a:p>
        </p:txBody>
      </p:sp>
      <p:graphicFrame>
        <p:nvGraphicFramePr>
          <p:cNvPr id="5" name="Table 4"/>
          <p:cNvGraphicFramePr>
            <a:graphicFrameLocks noGrp="1"/>
          </p:cNvGraphicFramePr>
          <p:nvPr>
            <p:extLst>
              <p:ext uri="{D42A27DB-BD31-4B8C-83A1-F6EECF244321}">
                <p14:modId xmlns:p14="http://schemas.microsoft.com/office/powerpoint/2010/main" val="889570099"/>
              </p:ext>
            </p:extLst>
          </p:nvPr>
        </p:nvGraphicFramePr>
        <p:xfrm>
          <a:off x="609600" y="2209800"/>
          <a:ext cx="8077200" cy="4206240"/>
        </p:xfrm>
        <a:graphic>
          <a:graphicData uri="http://schemas.openxmlformats.org/drawingml/2006/table">
            <a:tbl>
              <a:tblPr firstRow="1" bandRow="1">
                <a:tableStyleId>{5C22544A-7EE6-4342-B048-85BDC9FD1C3A}</a:tableStyleId>
              </a:tblPr>
              <a:tblGrid>
                <a:gridCol w="2524125">
                  <a:extLst>
                    <a:ext uri="{9D8B030D-6E8A-4147-A177-3AD203B41FA5}">
                      <a16:colId xmlns="" xmlns:a16="http://schemas.microsoft.com/office/drawing/2014/main" val="20000"/>
                    </a:ext>
                  </a:extLst>
                </a:gridCol>
                <a:gridCol w="5553075">
                  <a:extLst>
                    <a:ext uri="{9D8B030D-6E8A-4147-A177-3AD203B41FA5}">
                      <a16:colId xmlns="" xmlns:a16="http://schemas.microsoft.com/office/drawing/2014/main" val="20001"/>
                    </a:ext>
                  </a:extLst>
                </a:gridCol>
              </a:tblGrid>
              <a:tr h="370840">
                <a:tc>
                  <a:txBody>
                    <a:bodyPr/>
                    <a:lstStyle/>
                    <a:p>
                      <a:pPr algn="ctr"/>
                      <a:r>
                        <a:rPr lang="en-US" sz="2800" smtClean="0">
                          <a:solidFill>
                            <a:schemeClr val="tx1"/>
                          </a:solidFill>
                          <a:latin typeface="Times New Roman" panose="02020603050405020304" pitchFamily="18" charset="0"/>
                          <a:cs typeface="Times New Roman" panose="02020603050405020304" pitchFamily="18" charset="0"/>
                        </a:rPr>
                        <a:t>Thuộc</a:t>
                      </a:r>
                      <a:r>
                        <a:rPr lang="en-US" sz="2800" baseline="0" smtClean="0">
                          <a:solidFill>
                            <a:schemeClr val="tx1"/>
                          </a:solidFill>
                          <a:latin typeface="Times New Roman" panose="02020603050405020304" pitchFamily="18" charset="0"/>
                          <a:cs typeface="Times New Roman" panose="02020603050405020304" pitchFamily="18" charset="0"/>
                        </a:rPr>
                        <a:t> tính</a:t>
                      </a:r>
                      <a:endParaRPr lang="en-US" sz="280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2800" smtClean="0">
                          <a:solidFill>
                            <a:schemeClr val="tx1"/>
                          </a:solidFill>
                          <a:latin typeface="Times New Roman" panose="02020603050405020304" pitchFamily="18" charset="0"/>
                          <a:cs typeface="Times New Roman" panose="02020603050405020304" pitchFamily="18" charset="0"/>
                        </a:rPr>
                        <a:t>Giới</a:t>
                      </a:r>
                      <a:r>
                        <a:rPr lang="en-US" sz="2800" baseline="0" smtClean="0">
                          <a:solidFill>
                            <a:schemeClr val="tx1"/>
                          </a:solidFill>
                          <a:latin typeface="Times New Roman" panose="02020603050405020304" pitchFamily="18" charset="0"/>
                          <a:cs typeface="Times New Roman" panose="02020603050405020304" pitchFamily="18" charset="0"/>
                        </a:rPr>
                        <a:t> hạn truy cập</a:t>
                      </a:r>
                      <a:endParaRPr lang="en-US" sz="280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0000"/>
                  </a:ext>
                </a:extLst>
              </a:tr>
              <a:tr h="370840">
                <a:tc>
                  <a:txBody>
                    <a:bodyPr/>
                    <a:lstStyle/>
                    <a:p>
                      <a:r>
                        <a:rPr lang="en-US" sz="2800" smtClean="0">
                          <a:latin typeface="Times New Roman" panose="02020603050405020304" pitchFamily="18" charset="0"/>
                          <a:cs typeface="Times New Roman" panose="02020603050405020304" pitchFamily="18" charset="0"/>
                        </a:rPr>
                        <a:t>internal</a:t>
                      </a:r>
                      <a:endParaRPr lang="en-US" sz="2800">
                        <a:latin typeface="Times New Roman" panose="02020603050405020304" pitchFamily="18" charset="0"/>
                        <a:cs typeface="Times New Roman" panose="02020603050405020304" pitchFamily="18" charset="0"/>
                      </a:endParaRPr>
                    </a:p>
                  </a:txBody>
                  <a:tcPr anchor="ctr"/>
                </a:tc>
                <a:tc>
                  <a:txBody>
                    <a:bodyPr/>
                    <a:lstStyle/>
                    <a:p>
                      <a:r>
                        <a:rPr lang="en-US" sz="2800" smtClean="0">
                          <a:latin typeface="Times New Roman" panose="02020603050405020304" pitchFamily="18" charset="0"/>
                          <a:cs typeface="Times New Roman" panose="02020603050405020304" pitchFamily="18" charset="0"/>
                        </a:rPr>
                        <a:t>Được truy</a:t>
                      </a:r>
                      <a:r>
                        <a:rPr lang="en-US" sz="2800" baseline="0" smtClean="0">
                          <a:latin typeface="Times New Roman" panose="02020603050405020304" pitchFamily="18" charset="0"/>
                          <a:cs typeface="Times New Roman" panose="02020603050405020304" pitchFamily="18" charset="0"/>
                        </a:rPr>
                        <a:t> cập bởi những phương thức của bất cứ lớp nào trong cùng assembly</a:t>
                      </a:r>
                      <a:endParaRPr lang="en-US" sz="280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0001"/>
                  </a:ext>
                </a:extLst>
              </a:tr>
              <a:tr h="370840">
                <a:tc>
                  <a:txBody>
                    <a:bodyPr/>
                    <a:lstStyle/>
                    <a:p>
                      <a:r>
                        <a:rPr lang="en-US" sz="2800" smtClean="0">
                          <a:latin typeface="Times New Roman" panose="02020603050405020304" pitchFamily="18" charset="0"/>
                          <a:cs typeface="Times New Roman" panose="02020603050405020304" pitchFamily="18" charset="0"/>
                        </a:rPr>
                        <a:t>protected internal</a:t>
                      </a:r>
                      <a:endParaRPr lang="en-US" sz="2800">
                        <a:latin typeface="Times New Roman" panose="02020603050405020304" pitchFamily="18" charset="0"/>
                        <a:cs typeface="Times New Roman" panose="02020603050405020304" pitchFamily="18" charset="0"/>
                      </a:endParaRPr>
                    </a:p>
                  </a:txBody>
                  <a:tcPr anchor="ctr"/>
                </a:tc>
                <a:tc>
                  <a:txBody>
                    <a:bodyPr/>
                    <a:lstStyle/>
                    <a:p>
                      <a:r>
                        <a:rPr lang="en-US" sz="2800" smtClean="0">
                          <a:latin typeface="Times New Roman" panose="02020603050405020304" pitchFamily="18" charset="0"/>
                          <a:cs typeface="Times New Roman" panose="02020603050405020304" pitchFamily="18" charset="0"/>
                        </a:rPr>
                        <a:t>Được truy cập</a:t>
                      </a:r>
                      <a:r>
                        <a:rPr lang="en-US" sz="2800" baseline="0" smtClean="0">
                          <a:latin typeface="Times New Roman" panose="02020603050405020304" pitchFamily="18" charset="0"/>
                          <a:cs typeface="Times New Roman" panose="02020603050405020304" pitchFamily="18" charset="0"/>
                        </a:rPr>
                        <a:t> bởi các phương thức trong cùng lớp; các phương thức của lớp dẫn xuất và bất cứ lớp nào trong cùng assembly</a:t>
                      </a:r>
                      <a:endParaRPr lang="en-US" sz="280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0002"/>
                  </a:ext>
                </a:extLst>
              </a:tr>
              <a:tr h="370840">
                <a:tc>
                  <a:txBody>
                    <a:bodyPr/>
                    <a:lstStyle/>
                    <a:p>
                      <a:endParaRPr lang="en-US" sz="2800">
                        <a:latin typeface="Times New Roman" panose="02020603050405020304" pitchFamily="18" charset="0"/>
                        <a:cs typeface="Times New Roman" panose="02020603050405020304" pitchFamily="18" charset="0"/>
                      </a:endParaRPr>
                    </a:p>
                  </a:txBody>
                  <a:tcPr/>
                </a:tc>
                <a:tc>
                  <a:txBody>
                    <a:bodyPr/>
                    <a:lstStyle/>
                    <a:p>
                      <a:endParaRPr lang="en-US" sz="280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36877263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2.2. Thuộc tính</a:t>
            </a:r>
            <a:endParaRPr lang="en-US"/>
          </a:p>
        </p:txBody>
      </p:sp>
      <p:sp>
        <p:nvSpPr>
          <p:cNvPr id="3" name="Content Placeholder 2"/>
          <p:cNvSpPr>
            <a:spLocks noGrp="1"/>
          </p:cNvSpPr>
          <p:nvPr>
            <p:ph idx="1"/>
          </p:nvPr>
        </p:nvSpPr>
        <p:spPr/>
        <p:txBody>
          <a:bodyPr/>
          <a:lstStyle/>
          <a:p>
            <a:pPr marL="0" indent="0">
              <a:buNone/>
            </a:pPr>
            <a:r>
              <a:rPr lang="en-US" b="1" smtClean="0"/>
              <a:t>Biến thành viên: </a:t>
            </a:r>
          </a:p>
          <a:p>
            <a:r>
              <a:rPr lang="en-US" smtClean="0"/>
              <a:t>Các biến thành viên được khai báo trong class   để lưu giá trị của các thuộc tính </a:t>
            </a:r>
          </a:p>
          <a:p>
            <a:r>
              <a:rPr lang="en-US" smtClean="0"/>
              <a:t>Sử dụng </a:t>
            </a:r>
            <a:r>
              <a:rPr lang="en-US" i="1">
                <a:solidFill>
                  <a:srgbClr val="CC0000"/>
                </a:solidFill>
              </a:rPr>
              <a:t>Bổ sung </a:t>
            </a:r>
            <a:r>
              <a:rPr lang="vi-VN" i="1">
                <a:solidFill>
                  <a:srgbClr val="CC0000"/>
                </a:solidFill>
              </a:rPr>
              <a:t>truy </a:t>
            </a:r>
            <a:r>
              <a:rPr lang="vi-VN" i="1" smtClean="0">
                <a:solidFill>
                  <a:srgbClr val="CC0000"/>
                </a:solidFill>
              </a:rPr>
              <a:t>cập</a:t>
            </a:r>
            <a:r>
              <a:rPr lang="en-US" i="1" smtClean="0">
                <a:solidFill>
                  <a:srgbClr val="CC0000"/>
                </a:solidFill>
              </a:rPr>
              <a:t> </a:t>
            </a:r>
            <a:r>
              <a:rPr lang="en-US" smtClean="0"/>
              <a:t> khi khai báo biến</a:t>
            </a:r>
            <a:endParaRPr lang="en-US"/>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24</a:t>
            </a:fld>
            <a:endParaRPr lang="en-US" altLang="ja-JP"/>
          </a:p>
        </p:txBody>
      </p:sp>
    </p:spTree>
    <p:extLst>
      <p:ext uri="{BB962C8B-B14F-4D97-AF65-F5344CB8AC3E}">
        <p14:creationId xmlns:p14="http://schemas.microsoft.com/office/powerpoint/2010/main" val="3765230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2.2. Thuộc tính</a:t>
            </a:r>
            <a:endParaRPr lang="en-US"/>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25</a:t>
            </a:fld>
            <a:endParaRPr lang="en-US" altLang="ja-JP"/>
          </a:p>
        </p:txBody>
      </p:sp>
      <p:sp>
        <p:nvSpPr>
          <p:cNvPr id="3" name="Content Placeholder 2"/>
          <p:cNvSpPr>
            <a:spLocks noGrp="1"/>
          </p:cNvSpPr>
          <p:nvPr>
            <p:ph idx="1"/>
          </p:nvPr>
        </p:nvSpPr>
        <p:spPr>
          <a:xfrm>
            <a:off x="457200" y="1600200"/>
            <a:ext cx="8686800" cy="5257800"/>
          </a:xfrm>
          <a:solidFill>
            <a:schemeClr val="bg1"/>
          </a:solidFill>
        </p:spPr>
        <p:txBody>
          <a:bodyPr/>
          <a:lstStyle/>
          <a:p>
            <a:pPr marL="0" indent="0">
              <a:buNone/>
            </a:pPr>
            <a:r>
              <a:rPr lang="en-US" b="1" smtClean="0"/>
              <a:t>Thuộc tính:</a:t>
            </a:r>
          </a:p>
          <a:p>
            <a:r>
              <a:rPr lang="en-US" sz="2800" smtClean="0"/>
              <a:t>Là cách truy cập an toàn các biến thành viên trong class </a:t>
            </a:r>
          </a:p>
          <a:p>
            <a:pPr marL="339725" indent="0">
              <a:buNone/>
            </a:pPr>
            <a:r>
              <a:rPr lang="en-US" sz="2800" smtClean="0">
                <a:solidFill>
                  <a:srgbClr val="0000FF"/>
                </a:solidFill>
              </a:rPr>
              <a:t>private</a:t>
            </a:r>
            <a:r>
              <a:rPr lang="en-US" sz="2800" smtClean="0"/>
              <a:t>  </a:t>
            </a:r>
            <a:r>
              <a:rPr lang="en-US" sz="2800" smtClean="0">
                <a:solidFill>
                  <a:srgbClr val="CC0000"/>
                </a:solidFill>
              </a:rPr>
              <a:t>kiểu_dữ_liệu    tên_biến</a:t>
            </a:r>
            <a:r>
              <a:rPr lang="en-US" sz="2800" smtClean="0">
                <a:solidFill>
                  <a:srgbClr val="FF0000"/>
                </a:solidFill>
              </a:rPr>
              <a:t>;</a:t>
            </a:r>
          </a:p>
          <a:p>
            <a:pPr marL="339725" indent="0">
              <a:buNone/>
            </a:pPr>
            <a:r>
              <a:rPr lang="en-US" sz="2800" smtClean="0">
                <a:solidFill>
                  <a:srgbClr val="0000FF"/>
                </a:solidFill>
              </a:rPr>
              <a:t>public </a:t>
            </a:r>
            <a:r>
              <a:rPr lang="en-US" sz="2800" smtClean="0">
                <a:solidFill>
                  <a:srgbClr val="CC0000"/>
                </a:solidFill>
              </a:rPr>
              <a:t>kiểu_dữ_liệu   tên_thuộc_tính</a:t>
            </a:r>
          </a:p>
          <a:p>
            <a:pPr marL="339725" indent="0">
              <a:lnSpc>
                <a:spcPct val="70000"/>
              </a:lnSpc>
              <a:spcBef>
                <a:spcPts val="0"/>
              </a:spcBef>
              <a:buNone/>
            </a:pPr>
            <a:r>
              <a:rPr lang="en-US" sz="2800" smtClean="0">
                <a:solidFill>
                  <a:srgbClr val="FF0000"/>
                </a:solidFill>
              </a:rPr>
              <a:t>{</a:t>
            </a:r>
          </a:p>
          <a:p>
            <a:pPr marL="339725" indent="0">
              <a:lnSpc>
                <a:spcPct val="70000"/>
              </a:lnSpc>
              <a:spcBef>
                <a:spcPts val="0"/>
              </a:spcBef>
              <a:buNone/>
            </a:pPr>
            <a:r>
              <a:rPr lang="en-US" sz="2800" smtClean="0">
                <a:solidFill>
                  <a:srgbClr val="FF0000"/>
                </a:solidFill>
              </a:rPr>
              <a:t>	</a:t>
            </a:r>
            <a:r>
              <a:rPr lang="en-US" sz="2800" smtClean="0">
                <a:solidFill>
                  <a:srgbClr val="0000FF"/>
                </a:solidFill>
              </a:rPr>
              <a:t>get</a:t>
            </a:r>
          </a:p>
          <a:p>
            <a:pPr marL="339725" indent="0">
              <a:lnSpc>
                <a:spcPct val="70000"/>
              </a:lnSpc>
              <a:spcBef>
                <a:spcPts val="300"/>
              </a:spcBef>
              <a:buNone/>
            </a:pPr>
            <a:r>
              <a:rPr lang="en-US" sz="2800">
                <a:solidFill>
                  <a:srgbClr val="FF0000"/>
                </a:solidFill>
              </a:rPr>
              <a:t>	</a:t>
            </a:r>
            <a:r>
              <a:rPr lang="en-US" sz="2800" smtClean="0">
                <a:solidFill>
                  <a:srgbClr val="FF0000"/>
                </a:solidFill>
              </a:rPr>
              <a:t>{ </a:t>
            </a:r>
          </a:p>
          <a:p>
            <a:pPr marL="339725" indent="0">
              <a:lnSpc>
                <a:spcPct val="70000"/>
              </a:lnSpc>
              <a:spcBef>
                <a:spcPts val="0"/>
              </a:spcBef>
              <a:buNone/>
            </a:pPr>
            <a:r>
              <a:rPr lang="en-US" sz="2800">
                <a:solidFill>
                  <a:srgbClr val="FF0000"/>
                </a:solidFill>
              </a:rPr>
              <a:t>	</a:t>
            </a:r>
            <a:r>
              <a:rPr lang="en-US" sz="2800" smtClean="0">
                <a:solidFill>
                  <a:srgbClr val="FF0000"/>
                </a:solidFill>
              </a:rPr>
              <a:t>	</a:t>
            </a:r>
            <a:r>
              <a:rPr lang="en-US" sz="2800" smtClean="0">
                <a:solidFill>
                  <a:srgbClr val="0000FF"/>
                </a:solidFill>
              </a:rPr>
              <a:t>return</a:t>
            </a:r>
            <a:r>
              <a:rPr lang="en-US" sz="2800" smtClean="0">
                <a:solidFill>
                  <a:srgbClr val="FF0000"/>
                </a:solidFill>
              </a:rPr>
              <a:t> </a:t>
            </a:r>
            <a:r>
              <a:rPr lang="en-US" sz="2800" smtClean="0">
                <a:solidFill>
                  <a:srgbClr val="CC3300"/>
                </a:solidFill>
              </a:rPr>
              <a:t>tên_biến</a:t>
            </a:r>
            <a:r>
              <a:rPr lang="en-US" sz="2800" smtClean="0">
                <a:solidFill>
                  <a:srgbClr val="FF0000"/>
                </a:solidFill>
              </a:rPr>
              <a:t>;</a:t>
            </a:r>
          </a:p>
          <a:p>
            <a:pPr marL="339725" indent="0">
              <a:lnSpc>
                <a:spcPct val="70000"/>
              </a:lnSpc>
              <a:spcBef>
                <a:spcPts val="0"/>
              </a:spcBef>
              <a:buNone/>
            </a:pPr>
            <a:r>
              <a:rPr lang="en-US" sz="2800" smtClean="0">
                <a:solidFill>
                  <a:srgbClr val="FF0000"/>
                </a:solidFill>
              </a:rPr>
              <a:t>	}</a:t>
            </a:r>
          </a:p>
          <a:p>
            <a:pPr marL="339725" indent="0">
              <a:lnSpc>
                <a:spcPct val="70000"/>
              </a:lnSpc>
              <a:spcBef>
                <a:spcPts val="0"/>
              </a:spcBef>
              <a:buNone/>
            </a:pPr>
            <a:r>
              <a:rPr lang="en-US" sz="2800">
                <a:solidFill>
                  <a:srgbClr val="FF0000"/>
                </a:solidFill>
              </a:rPr>
              <a:t>	</a:t>
            </a:r>
            <a:r>
              <a:rPr lang="en-US" sz="2800" smtClean="0">
                <a:solidFill>
                  <a:srgbClr val="0000FF"/>
                </a:solidFill>
              </a:rPr>
              <a:t>set </a:t>
            </a:r>
          </a:p>
          <a:p>
            <a:pPr marL="339725" indent="0">
              <a:lnSpc>
                <a:spcPct val="70000"/>
              </a:lnSpc>
              <a:spcBef>
                <a:spcPts val="0"/>
              </a:spcBef>
              <a:buNone/>
            </a:pPr>
            <a:r>
              <a:rPr lang="en-US" sz="2800">
                <a:solidFill>
                  <a:srgbClr val="FF0000"/>
                </a:solidFill>
              </a:rPr>
              <a:t>	</a:t>
            </a:r>
            <a:r>
              <a:rPr lang="en-US" sz="2800" smtClean="0">
                <a:solidFill>
                  <a:srgbClr val="FF0000"/>
                </a:solidFill>
              </a:rPr>
              <a:t>{</a:t>
            </a:r>
          </a:p>
          <a:p>
            <a:pPr marL="339725" indent="0">
              <a:lnSpc>
                <a:spcPct val="70000"/>
              </a:lnSpc>
              <a:spcBef>
                <a:spcPts val="0"/>
              </a:spcBef>
              <a:buNone/>
            </a:pPr>
            <a:r>
              <a:rPr lang="en-US" sz="2800">
                <a:solidFill>
                  <a:srgbClr val="FF0000"/>
                </a:solidFill>
              </a:rPr>
              <a:t>	</a:t>
            </a:r>
            <a:r>
              <a:rPr lang="en-US" sz="2800" smtClean="0">
                <a:solidFill>
                  <a:srgbClr val="FF0000"/>
                </a:solidFill>
              </a:rPr>
              <a:t>	</a:t>
            </a:r>
            <a:r>
              <a:rPr lang="en-US" sz="2800" smtClean="0">
                <a:solidFill>
                  <a:srgbClr val="CC3300"/>
                </a:solidFill>
              </a:rPr>
              <a:t>tên_biến</a:t>
            </a:r>
            <a:r>
              <a:rPr lang="en-US" sz="2800" smtClean="0">
                <a:solidFill>
                  <a:srgbClr val="FF0000"/>
                </a:solidFill>
              </a:rPr>
              <a:t> = </a:t>
            </a:r>
            <a:r>
              <a:rPr lang="en-US" sz="2800" smtClean="0">
                <a:solidFill>
                  <a:srgbClr val="0000FF"/>
                </a:solidFill>
              </a:rPr>
              <a:t>value</a:t>
            </a:r>
            <a:r>
              <a:rPr lang="en-US" sz="2800" smtClean="0">
                <a:solidFill>
                  <a:srgbClr val="FF0000"/>
                </a:solidFill>
              </a:rPr>
              <a:t>;</a:t>
            </a:r>
          </a:p>
          <a:p>
            <a:pPr marL="339725" indent="0">
              <a:lnSpc>
                <a:spcPct val="70000"/>
              </a:lnSpc>
              <a:spcBef>
                <a:spcPts val="0"/>
              </a:spcBef>
              <a:buNone/>
            </a:pPr>
            <a:r>
              <a:rPr lang="en-US" sz="2800">
                <a:solidFill>
                  <a:srgbClr val="FF0000"/>
                </a:solidFill>
              </a:rPr>
              <a:t>	</a:t>
            </a:r>
            <a:r>
              <a:rPr lang="en-US" sz="2800" smtClean="0">
                <a:solidFill>
                  <a:srgbClr val="FF0000"/>
                </a:solidFill>
              </a:rPr>
              <a:t>}</a:t>
            </a:r>
            <a:endParaRPr lang="en-US" sz="2800">
              <a:solidFill>
                <a:srgbClr val="FF0000"/>
              </a:solidFill>
            </a:endParaRPr>
          </a:p>
          <a:p>
            <a:pPr marL="339725" indent="0">
              <a:lnSpc>
                <a:spcPct val="70000"/>
              </a:lnSpc>
              <a:spcBef>
                <a:spcPts val="0"/>
              </a:spcBef>
              <a:buNone/>
            </a:pPr>
            <a:r>
              <a:rPr lang="en-US" sz="2800">
                <a:solidFill>
                  <a:srgbClr val="FF0000"/>
                </a:solidFill>
              </a:rPr>
              <a:t>}</a:t>
            </a:r>
            <a:endParaRPr lang="en-US" sz="2800" smtClean="0">
              <a:solidFill>
                <a:srgbClr val="FF0000"/>
              </a:solidFill>
            </a:endParaRPr>
          </a:p>
          <a:p>
            <a:pPr marL="0" indent="0">
              <a:buNone/>
            </a:pPr>
            <a:endParaRPr lang="en-US" smtClean="0"/>
          </a:p>
          <a:p>
            <a:pPr marL="0" indent="0">
              <a:buNone/>
            </a:pPr>
            <a:endParaRPr lang="en-US"/>
          </a:p>
        </p:txBody>
      </p:sp>
      <p:sp>
        <p:nvSpPr>
          <p:cNvPr id="5" name="Rectangle 4"/>
          <p:cNvSpPr/>
          <p:nvPr/>
        </p:nvSpPr>
        <p:spPr>
          <a:xfrm>
            <a:off x="5334000" y="4229100"/>
            <a:ext cx="2971800" cy="646331"/>
          </a:xfrm>
          <a:prstGeom prst="rect">
            <a:avLst/>
          </a:prstGeom>
        </p:spPr>
        <p:txBody>
          <a:bodyPr wrap="square">
            <a:spAutoFit/>
          </a:bodyPr>
          <a:lstStyle/>
          <a:p>
            <a:r>
              <a:rPr lang="vi-VN" smtClean="0">
                <a:solidFill>
                  <a:srgbClr val="000000"/>
                </a:solidFill>
                <a:latin typeface="TimesNewRomanPSMT"/>
              </a:rPr>
              <a:t>để trả về một đối tượng có</a:t>
            </a:r>
            <a:br>
              <a:rPr lang="vi-VN" smtClean="0">
                <a:solidFill>
                  <a:srgbClr val="000000"/>
                </a:solidFill>
                <a:latin typeface="TimesNewRomanPSMT"/>
              </a:rPr>
            </a:br>
            <a:r>
              <a:rPr lang="vi-VN" smtClean="0">
                <a:solidFill>
                  <a:srgbClr val="000000"/>
                </a:solidFill>
                <a:latin typeface="TimesNewRomanPSMT"/>
              </a:rPr>
              <a:t>kiểu dữ liệu của thuộc tính</a:t>
            </a:r>
            <a:endParaRPr lang="en-US"/>
          </a:p>
        </p:txBody>
      </p:sp>
      <p:sp>
        <p:nvSpPr>
          <p:cNvPr id="6" name="Rectangle 5"/>
          <p:cNvSpPr/>
          <p:nvPr/>
        </p:nvSpPr>
        <p:spPr>
          <a:xfrm>
            <a:off x="5334000" y="5142547"/>
            <a:ext cx="3733800" cy="1477328"/>
          </a:xfrm>
          <a:prstGeom prst="rect">
            <a:avLst/>
          </a:prstGeom>
        </p:spPr>
        <p:txBody>
          <a:bodyPr wrap="square">
            <a:spAutoFit/>
          </a:bodyPr>
          <a:lstStyle/>
          <a:p>
            <a:pPr marL="285750" indent="-285750">
              <a:buFont typeface="Arial" panose="020B0604020202020204" pitchFamily="34" charset="0"/>
              <a:buChar char="•"/>
            </a:pPr>
            <a:r>
              <a:rPr lang="en-US">
                <a:solidFill>
                  <a:srgbClr val="000000"/>
                </a:solidFill>
                <a:latin typeface="TimesNewRomanPSMT"/>
              </a:rPr>
              <a:t>thiết lập một giá trị mới cho thuộc </a:t>
            </a:r>
            <a:r>
              <a:rPr lang="en-US" smtClean="0">
                <a:solidFill>
                  <a:srgbClr val="000000"/>
                </a:solidFill>
                <a:latin typeface="TimesNewRomanPSMT"/>
              </a:rPr>
              <a:t>tính</a:t>
            </a:r>
          </a:p>
          <a:p>
            <a:pPr marL="285750" indent="-285750">
              <a:buFont typeface="Arial" panose="020B0604020202020204" pitchFamily="34" charset="0"/>
              <a:buChar char="•"/>
            </a:pPr>
            <a:r>
              <a:rPr lang="vi-VN"/>
              <a:t>từ khóa value </a:t>
            </a:r>
            <a:r>
              <a:rPr lang="vi-VN" smtClean="0"/>
              <a:t>đại </a:t>
            </a:r>
            <a:r>
              <a:rPr lang="vi-VN"/>
              <a:t>diện cho tham số được truyền vào và được lưu trữ bởi thuộc </a:t>
            </a:r>
            <a:r>
              <a:rPr lang="vi-VN" smtClean="0"/>
              <a:t>tính</a:t>
            </a:r>
            <a:endParaRPr lang="en-US"/>
          </a:p>
        </p:txBody>
      </p:sp>
      <p:sp>
        <p:nvSpPr>
          <p:cNvPr id="8" name="Right Brace 7"/>
          <p:cNvSpPr/>
          <p:nvPr/>
        </p:nvSpPr>
        <p:spPr bwMode="auto">
          <a:xfrm>
            <a:off x="4984955" y="3911898"/>
            <a:ext cx="381000" cy="1066800"/>
          </a:xfrm>
          <a:prstGeom prst="rightBrace">
            <a:avLst/>
          </a:prstGeom>
          <a:solidFill>
            <a:schemeClr val="bg1"/>
          </a:solidFill>
          <a:ln w="12700" cap="flat"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bg2"/>
              </a:solidFill>
              <a:effectLst/>
              <a:latin typeface="Arial" charset="0"/>
            </a:endParaRPr>
          </a:p>
        </p:txBody>
      </p:sp>
      <p:sp>
        <p:nvSpPr>
          <p:cNvPr id="9" name="Right Brace 8"/>
          <p:cNvSpPr/>
          <p:nvPr/>
        </p:nvSpPr>
        <p:spPr bwMode="auto">
          <a:xfrm>
            <a:off x="4984955" y="5248798"/>
            <a:ext cx="381000" cy="1066800"/>
          </a:xfrm>
          <a:prstGeom prst="rightBrace">
            <a:avLst/>
          </a:prstGeom>
          <a:solidFill>
            <a:schemeClr val="bg1"/>
          </a:solidFill>
          <a:ln w="12700" cap="flat"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bg2"/>
              </a:solidFill>
              <a:effectLst/>
              <a:latin typeface="Arial" charset="0"/>
            </a:endParaRPr>
          </a:p>
        </p:txBody>
      </p:sp>
    </p:spTree>
    <p:extLst>
      <p:ext uri="{BB962C8B-B14F-4D97-AF65-F5344CB8AC3E}">
        <p14:creationId xmlns:p14="http://schemas.microsoft.com/office/powerpoint/2010/main" val="16715800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2.3. Phương thức</a:t>
            </a:r>
            <a:endParaRPr lang="en-US"/>
          </a:p>
        </p:txBody>
      </p:sp>
      <p:sp>
        <p:nvSpPr>
          <p:cNvPr id="3" name="Content Placeholder 2"/>
          <p:cNvSpPr>
            <a:spLocks noGrp="1"/>
          </p:cNvSpPr>
          <p:nvPr>
            <p:ph idx="1"/>
          </p:nvPr>
        </p:nvSpPr>
        <p:spPr/>
        <p:txBody>
          <a:bodyPr/>
          <a:lstStyle/>
          <a:p>
            <a:r>
              <a:rPr lang="en-US" smtClean="0"/>
              <a:t>Định nghĩa hành vi của đối tượng</a:t>
            </a:r>
          </a:p>
          <a:p>
            <a:r>
              <a:rPr lang="en-US" smtClean="0"/>
              <a:t>Sử </a:t>
            </a:r>
            <a:r>
              <a:rPr lang="en-US"/>
              <a:t>dụng </a:t>
            </a:r>
            <a:r>
              <a:rPr lang="en-US" i="1">
                <a:solidFill>
                  <a:srgbClr val="CC0000"/>
                </a:solidFill>
              </a:rPr>
              <a:t>Bổ sung </a:t>
            </a:r>
            <a:r>
              <a:rPr lang="vi-VN" i="1">
                <a:solidFill>
                  <a:srgbClr val="CC0000"/>
                </a:solidFill>
              </a:rPr>
              <a:t>truy cập</a:t>
            </a:r>
            <a:r>
              <a:rPr lang="en-US" i="1">
                <a:solidFill>
                  <a:srgbClr val="CC0000"/>
                </a:solidFill>
              </a:rPr>
              <a:t> </a:t>
            </a:r>
            <a:r>
              <a:rPr lang="en-US"/>
              <a:t> khi </a:t>
            </a:r>
            <a:r>
              <a:rPr lang="en-US" smtClean="0"/>
              <a:t>định nghĩa phương thức</a:t>
            </a:r>
          </a:p>
          <a:p>
            <a:pPr marL="0" indent="0">
              <a:buNone/>
            </a:pPr>
            <a:endParaRPr lang="en-US" sz="1800"/>
          </a:p>
          <a:p>
            <a:pPr marL="0" indent="0">
              <a:buNone/>
            </a:pPr>
            <a:r>
              <a:rPr lang="en-US" b="1"/>
              <a:t>Nạp chồng phương thức</a:t>
            </a:r>
          </a:p>
          <a:p>
            <a:r>
              <a:rPr lang="en-US"/>
              <a:t>Viết </a:t>
            </a:r>
            <a:r>
              <a:rPr lang="vi-VN"/>
              <a:t>các phương thức</a:t>
            </a:r>
            <a:r>
              <a:rPr lang="en-US"/>
              <a:t> </a:t>
            </a:r>
            <a:r>
              <a:rPr lang="vi-VN"/>
              <a:t>cùng tên nhưng </a:t>
            </a:r>
            <a:r>
              <a:rPr lang="en-US"/>
              <a:t>khác signature (ký hiệu)</a:t>
            </a:r>
          </a:p>
          <a:p>
            <a:endParaRPr lang="en-US"/>
          </a:p>
          <a:p>
            <a:endParaRPr lang="en-US"/>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26</a:t>
            </a:fld>
            <a:endParaRPr lang="en-US" altLang="ja-JP"/>
          </a:p>
        </p:txBody>
      </p:sp>
    </p:spTree>
    <p:extLst>
      <p:ext uri="{BB962C8B-B14F-4D97-AF65-F5344CB8AC3E}">
        <p14:creationId xmlns:p14="http://schemas.microsoft.com/office/powerpoint/2010/main" val="710828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2.3. Phương thức</a:t>
            </a:r>
          </a:p>
        </p:txBody>
      </p:sp>
      <p:sp>
        <p:nvSpPr>
          <p:cNvPr id="3" name="Content Placeholder 2"/>
          <p:cNvSpPr>
            <a:spLocks noGrp="1"/>
          </p:cNvSpPr>
          <p:nvPr>
            <p:ph idx="1"/>
          </p:nvPr>
        </p:nvSpPr>
        <p:spPr/>
        <p:txBody>
          <a:bodyPr/>
          <a:lstStyle/>
          <a:p>
            <a:pPr marL="0" indent="0">
              <a:buNone/>
            </a:pPr>
            <a:r>
              <a:rPr lang="en-US" b="1" smtClean="0"/>
              <a:t>Constructor (b</a:t>
            </a:r>
            <a:r>
              <a:rPr lang="vi-VN" b="1" smtClean="0"/>
              <a:t>ộ </a:t>
            </a:r>
            <a:r>
              <a:rPr lang="vi-VN" b="1"/>
              <a:t>khởi </a:t>
            </a:r>
            <a:r>
              <a:rPr lang="vi-VN" b="1" smtClean="0"/>
              <a:t>dựng</a:t>
            </a:r>
            <a:r>
              <a:rPr lang="en-US" b="1" smtClean="0"/>
              <a:t>) và Destructor (bộ hủy)</a:t>
            </a:r>
          </a:p>
          <a:p>
            <a:r>
              <a:rPr lang="vi-VN" b="1" i="1" smtClean="0"/>
              <a:t>C</a:t>
            </a:r>
            <a:r>
              <a:rPr lang="en-US" b="1" i="1" smtClean="0"/>
              <a:t>onstructor</a:t>
            </a:r>
            <a:r>
              <a:rPr lang="en-US" smtClean="0"/>
              <a:t>: là phương thức tự động thực thi khi một đối tượng được khởi tạo</a:t>
            </a:r>
          </a:p>
          <a:p>
            <a:r>
              <a:rPr lang="en-US" b="1" i="1" smtClean="0"/>
              <a:t>Destructor</a:t>
            </a:r>
            <a:r>
              <a:rPr lang="en-US" smtClean="0"/>
              <a:t>: là phương thức tự động thực khi một đối tượng bị hủy</a:t>
            </a:r>
          </a:p>
          <a:p>
            <a:r>
              <a:rPr lang="en-US"/>
              <a:t>Đ</a:t>
            </a:r>
            <a:r>
              <a:rPr lang="vi-VN" smtClean="0"/>
              <a:t>ược định</a:t>
            </a:r>
            <a:r>
              <a:rPr lang="en-US" smtClean="0"/>
              <a:t> </a:t>
            </a:r>
            <a:r>
              <a:rPr lang="vi-VN" smtClean="0"/>
              <a:t>nghĩa </a:t>
            </a:r>
            <a:r>
              <a:rPr lang="vi-VN"/>
              <a:t>khi xây dựng lớp, nếu </a:t>
            </a:r>
            <a:r>
              <a:rPr lang="vi-VN" smtClean="0"/>
              <a:t>không thì </a:t>
            </a:r>
            <a:r>
              <a:rPr lang="vi-VN"/>
              <a:t>CLR sẽ </a:t>
            </a:r>
            <a:r>
              <a:rPr lang="vi-VN" smtClean="0"/>
              <a:t>tạo một </a:t>
            </a:r>
            <a:r>
              <a:rPr lang="vi-VN"/>
              <a:t>cách mặc định. </a:t>
            </a:r>
            <a:endParaRPr lang="en-US"/>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27</a:t>
            </a:fld>
            <a:endParaRPr lang="en-US" altLang="ja-JP"/>
          </a:p>
        </p:txBody>
      </p:sp>
    </p:spTree>
    <p:extLst>
      <p:ext uri="{BB962C8B-B14F-4D97-AF65-F5344CB8AC3E}">
        <p14:creationId xmlns:p14="http://schemas.microsoft.com/office/powerpoint/2010/main" val="221633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2.3. Phương thức</a:t>
            </a:r>
          </a:p>
        </p:txBody>
      </p:sp>
      <p:sp>
        <p:nvSpPr>
          <p:cNvPr id="3" name="Content Placeholder 2"/>
          <p:cNvSpPr>
            <a:spLocks noGrp="1"/>
          </p:cNvSpPr>
          <p:nvPr>
            <p:ph idx="1"/>
          </p:nvPr>
        </p:nvSpPr>
        <p:spPr/>
        <p:txBody>
          <a:bodyPr/>
          <a:lstStyle/>
          <a:p>
            <a:pPr marL="0" indent="0">
              <a:buNone/>
            </a:pPr>
            <a:r>
              <a:rPr lang="en-US" b="1" smtClean="0"/>
              <a:t>Khai báo constructor:</a:t>
            </a:r>
          </a:p>
          <a:p>
            <a:pPr marL="0" indent="0">
              <a:buNone/>
            </a:pPr>
            <a:r>
              <a:rPr lang="en-US" smtClean="0">
                <a:solidFill>
                  <a:srgbClr val="FF0000"/>
                </a:solidFill>
              </a:rPr>
              <a:t>public</a:t>
            </a:r>
            <a:r>
              <a:rPr lang="en-US" smtClean="0">
                <a:solidFill>
                  <a:srgbClr val="CC3300"/>
                </a:solidFill>
              </a:rPr>
              <a:t>  tên_lớp</a:t>
            </a:r>
            <a:r>
              <a:rPr lang="en-US" smtClean="0">
                <a:solidFill>
                  <a:srgbClr val="FF0000"/>
                </a:solidFill>
              </a:rPr>
              <a:t>(</a:t>
            </a:r>
            <a:r>
              <a:rPr lang="en-US" smtClean="0">
                <a:solidFill>
                  <a:srgbClr val="CC3300"/>
                </a:solidFill>
              </a:rPr>
              <a:t>[danh_sách_tham_số</a:t>
            </a:r>
            <a:r>
              <a:rPr lang="en-US" smtClean="0">
                <a:solidFill>
                  <a:srgbClr val="FF0000"/>
                </a:solidFill>
              </a:rPr>
              <a:t>)</a:t>
            </a:r>
          </a:p>
          <a:p>
            <a:pPr marL="0" indent="0">
              <a:buNone/>
            </a:pPr>
            <a:r>
              <a:rPr lang="en-US" smtClean="0">
                <a:solidFill>
                  <a:srgbClr val="FF0000"/>
                </a:solidFill>
              </a:rPr>
              <a:t>{</a:t>
            </a:r>
          </a:p>
          <a:p>
            <a:pPr marL="457200" indent="-58738">
              <a:buNone/>
            </a:pPr>
            <a:r>
              <a:rPr lang="en-US" smtClean="0">
                <a:solidFill>
                  <a:srgbClr val="008000"/>
                </a:solidFill>
              </a:rPr>
              <a:t>// [các câu lệnh gán giá trị cho các thuộc tính]</a:t>
            </a:r>
          </a:p>
          <a:p>
            <a:pPr marL="0" indent="0">
              <a:buNone/>
            </a:pPr>
            <a:r>
              <a:rPr lang="en-US" smtClean="0">
                <a:solidFill>
                  <a:srgbClr val="FF0000"/>
                </a:solidFill>
              </a:rPr>
              <a:t>}</a:t>
            </a:r>
            <a:endParaRPr lang="en-US">
              <a:solidFill>
                <a:srgbClr val="FF0000"/>
              </a:solidFill>
            </a:endParaRPr>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28</a:t>
            </a:fld>
            <a:endParaRPr lang="en-US" altLang="ja-JP"/>
          </a:p>
        </p:txBody>
      </p:sp>
    </p:spTree>
    <p:extLst>
      <p:ext uri="{BB962C8B-B14F-4D97-AF65-F5344CB8AC3E}">
        <p14:creationId xmlns:p14="http://schemas.microsoft.com/office/powerpoint/2010/main" val="5550515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2.4. Sử dụng các thành viên tĩnh</a:t>
            </a:r>
          </a:p>
        </p:txBody>
      </p:sp>
      <p:sp>
        <p:nvSpPr>
          <p:cNvPr id="3" name="Content Placeholder 2"/>
          <p:cNvSpPr>
            <a:spLocks noGrp="1"/>
          </p:cNvSpPr>
          <p:nvPr>
            <p:ph idx="1"/>
          </p:nvPr>
        </p:nvSpPr>
        <p:spPr/>
        <p:txBody>
          <a:bodyPr/>
          <a:lstStyle/>
          <a:p>
            <a:r>
              <a:rPr lang="en-US" smtClean="0"/>
              <a:t>T</a:t>
            </a:r>
            <a:r>
              <a:rPr lang="vi-VN" smtClean="0"/>
              <a:t>huộc </a:t>
            </a:r>
            <a:r>
              <a:rPr lang="vi-VN"/>
              <a:t>tính và phương thức trong một lớp có thể là </a:t>
            </a:r>
            <a:r>
              <a:rPr lang="vi-VN" b="1" smtClean="0"/>
              <a:t>thành </a:t>
            </a:r>
            <a:r>
              <a:rPr lang="vi-VN" b="1"/>
              <a:t>viên thể </a:t>
            </a:r>
            <a:r>
              <a:rPr lang="vi-VN" b="1" smtClean="0"/>
              <a:t>hiện</a:t>
            </a:r>
            <a:r>
              <a:rPr lang="en-US" b="1" smtClean="0"/>
              <a:t> </a:t>
            </a:r>
            <a:r>
              <a:rPr lang="vi-VN" smtClean="0"/>
              <a:t>(</a:t>
            </a:r>
            <a:r>
              <a:rPr lang="vi-VN"/>
              <a:t>instance members) hay </a:t>
            </a:r>
            <a:r>
              <a:rPr lang="vi-VN" b="1" smtClean="0"/>
              <a:t>thành </a:t>
            </a:r>
            <a:r>
              <a:rPr lang="vi-VN" b="1"/>
              <a:t>viên tĩnh </a:t>
            </a:r>
            <a:r>
              <a:rPr lang="vi-VN"/>
              <a:t>(static members). </a:t>
            </a:r>
            <a:endParaRPr lang="en-US" smtClean="0"/>
          </a:p>
          <a:p>
            <a:r>
              <a:rPr lang="en-US" smtClean="0"/>
              <a:t>T</a:t>
            </a:r>
            <a:r>
              <a:rPr lang="vi-VN" smtClean="0"/>
              <a:t>hành </a:t>
            </a:r>
            <a:r>
              <a:rPr lang="vi-VN"/>
              <a:t>viên thể </a:t>
            </a:r>
            <a:r>
              <a:rPr lang="vi-VN" smtClean="0"/>
              <a:t>hiện</a:t>
            </a:r>
            <a:r>
              <a:rPr lang="en-US" smtClean="0"/>
              <a:t> </a:t>
            </a:r>
            <a:r>
              <a:rPr lang="vi-VN" smtClean="0"/>
              <a:t>liên </a:t>
            </a:r>
            <a:r>
              <a:rPr lang="vi-VN"/>
              <a:t>quan đến </a:t>
            </a:r>
            <a:r>
              <a:rPr lang="en-US" smtClean="0"/>
              <a:t>mỗi </a:t>
            </a:r>
            <a:r>
              <a:rPr lang="vi-VN" smtClean="0"/>
              <a:t>thể </a:t>
            </a:r>
            <a:r>
              <a:rPr lang="vi-VN"/>
              <a:t>hiện của </a:t>
            </a:r>
            <a:r>
              <a:rPr lang="en-US" smtClean="0"/>
              <a:t>lớp</a:t>
            </a:r>
          </a:p>
          <a:p>
            <a:r>
              <a:rPr lang="en-US"/>
              <a:t>T</a:t>
            </a:r>
            <a:r>
              <a:rPr lang="vi-VN" smtClean="0"/>
              <a:t>hành</a:t>
            </a:r>
            <a:r>
              <a:rPr lang="en-US" smtClean="0"/>
              <a:t> viên </a:t>
            </a:r>
            <a:r>
              <a:rPr lang="vi-VN" smtClean="0"/>
              <a:t>tĩnh </a:t>
            </a:r>
            <a:r>
              <a:rPr lang="vi-VN"/>
              <a:t>được xem như một phần của lớp. </a:t>
            </a:r>
            <a:endParaRPr lang="en-US"/>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29</a:t>
            </a:fld>
            <a:endParaRPr lang="en-US" altLang="ja-JP"/>
          </a:p>
        </p:txBody>
      </p:sp>
    </p:spTree>
    <p:extLst>
      <p:ext uri="{BB962C8B-B14F-4D97-AF65-F5344CB8AC3E}">
        <p14:creationId xmlns:p14="http://schemas.microsoft.com/office/powerpoint/2010/main" val="3001599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marL="0" lvl="1" indent="0">
              <a:buNone/>
            </a:pPr>
            <a:r>
              <a:rPr lang="en-US" sz="3200"/>
              <a:t>1. Lập trình hướng đối tượng</a:t>
            </a:r>
          </a:p>
        </p:txBody>
      </p:sp>
      <p:sp>
        <p:nvSpPr>
          <p:cNvPr id="7" name="Rectangle 10"/>
          <p:cNvSpPr>
            <a:spLocks noGrp="1" noChangeArrowheads="1"/>
          </p:cNvSpPr>
          <p:nvPr>
            <p:ph idx="1"/>
          </p:nvPr>
        </p:nvSpPr>
        <p:spPr/>
        <p:txBody>
          <a:bodyPr/>
          <a:lstStyle/>
          <a:p>
            <a:pPr marL="0" lvl="0" indent="0">
              <a:buNone/>
            </a:pPr>
            <a:r>
              <a:rPr lang="en-US" smtClean="0"/>
              <a:t>1.1. Giới thiệu</a:t>
            </a:r>
          </a:p>
          <a:p>
            <a:pPr marL="682625" indent="-682625">
              <a:buNone/>
            </a:pPr>
            <a:r>
              <a:rPr lang="en-US" smtClean="0"/>
              <a:t>1.2. </a:t>
            </a:r>
            <a:r>
              <a:rPr lang="en-US"/>
              <a:t>Các khái niệm trong lập trình hướng đối tượng</a:t>
            </a:r>
          </a:p>
          <a:p>
            <a:pPr marL="0" lvl="0" indent="0">
              <a:buNone/>
            </a:pPr>
            <a:r>
              <a:rPr lang="en-US" smtClean="0"/>
              <a:t>1.3. Các </a:t>
            </a:r>
            <a:r>
              <a:rPr lang="en-US" err="1"/>
              <a:t>tính</a:t>
            </a:r>
            <a:r>
              <a:rPr lang="en-US"/>
              <a:t> </a:t>
            </a:r>
            <a:r>
              <a:rPr lang="en-US" err="1"/>
              <a:t>chất</a:t>
            </a:r>
            <a:r>
              <a:rPr lang="en-US"/>
              <a:t> </a:t>
            </a:r>
            <a:r>
              <a:rPr lang="en-US" err="1"/>
              <a:t>của</a:t>
            </a:r>
            <a:r>
              <a:rPr lang="en-US"/>
              <a:t> </a:t>
            </a:r>
            <a:r>
              <a:rPr lang="en-US" err="1"/>
              <a:t>lập</a:t>
            </a:r>
            <a:r>
              <a:rPr lang="en-US"/>
              <a:t> </a:t>
            </a:r>
            <a:r>
              <a:rPr lang="en-US" err="1"/>
              <a:t>trình</a:t>
            </a:r>
            <a:r>
              <a:rPr lang="en-US"/>
              <a:t> </a:t>
            </a:r>
            <a:r>
              <a:rPr lang="en-US" err="1"/>
              <a:t>hướng</a:t>
            </a:r>
            <a:r>
              <a:rPr lang="en-US"/>
              <a:t> </a:t>
            </a:r>
            <a:r>
              <a:rPr lang="en-US" err="1"/>
              <a:t>đối</a:t>
            </a:r>
            <a:r>
              <a:rPr lang="en-US"/>
              <a:t> </a:t>
            </a:r>
            <a:r>
              <a:rPr lang="en-US" smtClean="0"/>
              <a:t>tượng</a:t>
            </a:r>
            <a:endParaRPr lang="en-US"/>
          </a:p>
        </p:txBody>
      </p:sp>
      <p:sp>
        <p:nvSpPr>
          <p:cNvPr id="6" name="Slide Number Placeholder 3"/>
          <p:cNvSpPr>
            <a:spLocks noGrp="1"/>
          </p:cNvSpPr>
          <p:nvPr>
            <p:ph type="sldNum" sz="quarter" idx="11"/>
          </p:nvPr>
        </p:nvSpPr>
        <p:spPr>
          <a:xfrm>
            <a:off x="7010400" y="6553200"/>
            <a:ext cx="2133600" cy="304800"/>
          </a:xfrm>
          <a:prstGeom prst="rect">
            <a:avLst/>
          </a:prstGeom>
        </p:spPr>
        <p:txBody>
          <a:bodyPr/>
          <a:lstStyle/>
          <a:p>
            <a:pPr algn="r">
              <a:defRPr/>
            </a:pPr>
            <a:fld id="{18AA4A7D-47A3-4725-8750-A58E336CD908}" type="slidenum">
              <a:rPr lang="vi-VN" smtClean="0"/>
              <a:pPr algn="r">
                <a:defRPr/>
              </a:pPr>
              <a:t>3</a:t>
            </a:fld>
            <a:endParaRPr lang="vi-VN"/>
          </a:p>
        </p:txBody>
      </p:sp>
    </p:spTree>
    <p:extLst>
      <p:ext uri="{BB962C8B-B14F-4D97-AF65-F5344CB8AC3E}">
        <p14:creationId xmlns:p14="http://schemas.microsoft.com/office/powerpoint/2010/main" val="451852549"/>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2.4. Sử dụng các thành viên tĩnh</a:t>
            </a:r>
          </a:p>
        </p:txBody>
      </p:sp>
      <p:sp>
        <p:nvSpPr>
          <p:cNvPr id="3" name="Content Placeholder 2"/>
          <p:cNvSpPr>
            <a:spLocks noGrp="1"/>
          </p:cNvSpPr>
          <p:nvPr>
            <p:ph idx="1"/>
          </p:nvPr>
        </p:nvSpPr>
        <p:spPr/>
        <p:txBody>
          <a:bodyPr/>
          <a:lstStyle/>
          <a:p>
            <a:r>
              <a:rPr lang="en-US" smtClean="0"/>
              <a:t>Khai báo thành viên tĩnh sử dụng từ khóa </a:t>
            </a:r>
            <a:r>
              <a:rPr lang="en-US" b="1" smtClean="0"/>
              <a:t>static</a:t>
            </a:r>
          </a:p>
          <a:p>
            <a:r>
              <a:rPr lang="en-US" smtClean="0"/>
              <a:t>T</a:t>
            </a:r>
            <a:r>
              <a:rPr lang="vi-VN" smtClean="0"/>
              <a:t>ruy </a:t>
            </a:r>
            <a:r>
              <a:rPr lang="vi-VN"/>
              <a:t>cập đến thành viên tĩnh </a:t>
            </a:r>
            <a:r>
              <a:rPr lang="vi-VN" smtClean="0"/>
              <a:t>của</a:t>
            </a:r>
            <a:r>
              <a:rPr lang="en-US" smtClean="0"/>
              <a:t> </a:t>
            </a:r>
            <a:r>
              <a:rPr lang="vi-VN" smtClean="0"/>
              <a:t>một </a:t>
            </a:r>
            <a:r>
              <a:rPr lang="vi-VN"/>
              <a:t>lớp thông qua tên </a:t>
            </a:r>
            <a:r>
              <a:rPr lang="vi-VN" smtClean="0"/>
              <a:t>lớp</a:t>
            </a:r>
            <a:endParaRPr lang="en-US"/>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30</a:t>
            </a:fld>
            <a:endParaRPr lang="en-US" altLang="ja-JP"/>
          </a:p>
        </p:txBody>
      </p:sp>
    </p:spTree>
    <p:extLst>
      <p:ext uri="{BB962C8B-B14F-4D97-AF65-F5344CB8AC3E}">
        <p14:creationId xmlns:p14="http://schemas.microsoft.com/office/powerpoint/2010/main" val="1652198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2.4. Sử dụng các thành viên tĩnh</a:t>
            </a:r>
          </a:p>
        </p:txBody>
      </p:sp>
      <p:sp>
        <p:nvSpPr>
          <p:cNvPr id="3" name="Content Placeholder 2"/>
          <p:cNvSpPr>
            <a:spLocks noGrp="1"/>
          </p:cNvSpPr>
          <p:nvPr>
            <p:ph idx="1"/>
          </p:nvPr>
        </p:nvSpPr>
        <p:spPr/>
        <p:txBody>
          <a:bodyPr/>
          <a:lstStyle/>
          <a:p>
            <a:pPr marL="0" indent="0">
              <a:buNone/>
            </a:pPr>
            <a:r>
              <a:rPr lang="vi-VN" b="1"/>
              <a:t>Từ khóa </a:t>
            </a:r>
            <a:r>
              <a:rPr lang="vi-VN" b="1" smtClean="0"/>
              <a:t>this</a:t>
            </a:r>
            <a:endParaRPr lang="en-US" b="1" smtClean="0"/>
          </a:p>
          <a:p>
            <a:r>
              <a:rPr lang="en-US" smtClean="0"/>
              <a:t>D</a:t>
            </a:r>
            <a:r>
              <a:rPr lang="vi-VN" smtClean="0"/>
              <a:t>ùng </a:t>
            </a:r>
            <a:r>
              <a:rPr lang="vi-VN"/>
              <a:t>để tham chiếu đến thể hiện hiện hành của một đối tượng. </a:t>
            </a:r>
            <a:endParaRPr lang="en-US" smtClean="0"/>
          </a:p>
          <a:p>
            <a:r>
              <a:rPr lang="vi-VN" smtClean="0"/>
              <a:t>Tham</a:t>
            </a:r>
            <a:r>
              <a:rPr lang="en-US" smtClean="0"/>
              <a:t> </a:t>
            </a:r>
            <a:r>
              <a:rPr lang="vi-VN" smtClean="0"/>
              <a:t>chiếu </a:t>
            </a:r>
            <a:r>
              <a:rPr lang="vi-VN"/>
              <a:t>this này được xem là con trỏ ẩn đến tất các phương thức không có thuộc tính tĩnh </a:t>
            </a:r>
            <a:r>
              <a:rPr lang="vi-VN" smtClean="0"/>
              <a:t>trong</a:t>
            </a:r>
            <a:r>
              <a:rPr lang="en-US" smtClean="0"/>
              <a:t> </a:t>
            </a:r>
            <a:r>
              <a:rPr lang="vi-VN" smtClean="0"/>
              <a:t>một </a:t>
            </a:r>
            <a:r>
              <a:rPr lang="vi-VN"/>
              <a:t>lớp. </a:t>
            </a:r>
            <a:endParaRPr lang="en-US" smtClean="0"/>
          </a:p>
          <a:p>
            <a:r>
              <a:rPr lang="vi-VN" smtClean="0"/>
              <a:t>Mỗi </a:t>
            </a:r>
            <a:r>
              <a:rPr lang="vi-VN"/>
              <a:t>phương thức có thể tham chiếu đến những phương thức khác và các biến </a:t>
            </a:r>
            <a:r>
              <a:rPr lang="vi-VN" smtClean="0"/>
              <a:t>thành</a:t>
            </a:r>
            <a:r>
              <a:rPr lang="en-US" smtClean="0"/>
              <a:t> </a:t>
            </a:r>
            <a:r>
              <a:rPr lang="vi-VN" smtClean="0"/>
              <a:t>viên </a:t>
            </a:r>
            <a:r>
              <a:rPr lang="vi-VN"/>
              <a:t>thông qua tham chiếu this này.</a:t>
            </a:r>
            <a:br>
              <a:rPr lang="vi-VN"/>
            </a:br>
            <a:endParaRPr lang="en-US"/>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31</a:t>
            </a:fld>
            <a:endParaRPr lang="en-US" altLang="ja-JP"/>
          </a:p>
        </p:txBody>
      </p:sp>
    </p:spTree>
    <p:extLst>
      <p:ext uri="{BB962C8B-B14F-4D97-AF65-F5344CB8AC3E}">
        <p14:creationId xmlns:p14="http://schemas.microsoft.com/office/powerpoint/2010/main" val="10578902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2.5. Kế thừa</a:t>
            </a:r>
            <a:endParaRPr lang="en-US"/>
          </a:p>
        </p:txBody>
      </p:sp>
      <p:sp>
        <p:nvSpPr>
          <p:cNvPr id="3" name="Content Placeholder 2"/>
          <p:cNvSpPr>
            <a:spLocks noGrp="1"/>
          </p:cNvSpPr>
          <p:nvPr>
            <p:ph idx="1"/>
          </p:nvPr>
        </p:nvSpPr>
        <p:spPr/>
        <p:txBody>
          <a:bodyPr/>
          <a:lstStyle/>
          <a:p>
            <a:pPr marL="0" indent="0">
              <a:buNone/>
            </a:pPr>
            <a:r>
              <a:rPr lang="en-US" b="1" smtClean="0"/>
              <a:t>Kế thừa thuộc tính và phương thức</a:t>
            </a:r>
          </a:p>
          <a:p>
            <a:r>
              <a:rPr lang="en-US" smtClean="0"/>
              <a:t>Lớp con có thể tham chiếu đến tất cả các thành viên public và protected của lớp cha</a:t>
            </a:r>
          </a:p>
          <a:p>
            <a:r>
              <a:rPr lang="en-US" smtClean="0"/>
              <a:t>Nếu lớp con có thực thi khác với phương thức của lớp cha thì phải nạp đè (override) phương thức</a:t>
            </a:r>
            <a:endParaRPr lang="en-US"/>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32</a:t>
            </a:fld>
            <a:endParaRPr lang="en-US" altLang="ja-JP"/>
          </a:p>
        </p:txBody>
      </p:sp>
    </p:spTree>
    <p:extLst>
      <p:ext uri="{BB962C8B-B14F-4D97-AF65-F5344CB8AC3E}">
        <p14:creationId xmlns:p14="http://schemas.microsoft.com/office/powerpoint/2010/main" val="104447754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2.5. Kế thừa</a:t>
            </a:r>
            <a:endParaRPr lang="en-US"/>
          </a:p>
        </p:txBody>
      </p:sp>
      <p:sp>
        <p:nvSpPr>
          <p:cNvPr id="3" name="Content Placeholder 2"/>
          <p:cNvSpPr>
            <a:spLocks noGrp="1"/>
          </p:cNvSpPr>
          <p:nvPr>
            <p:ph idx="1"/>
          </p:nvPr>
        </p:nvSpPr>
        <p:spPr/>
        <p:txBody>
          <a:bodyPr/>
          <a:lstStyle/>
          <a:p>
            <a:pPr marL="0" indent="0">
              <a:buNone/>
            </a:pPr>
            <a:r>
              <a:rPr lang="en-US" b="1" smtClean="0"/>
              <a:t>Nạp đè phương thức</a:t>
            </a:r>
          </a:p>
          <a:p>
            <a:r>
              <a:rPr lang="en-US" smtClean="0"/>
              <a:t>Khai báo phương thức đầu tiên trong lớp cha với từ khóa </a:t>
            </a:r>
            <a:r>
              <a:rPr lang="en-US" b="1" smtClean="0"/>
              <a:t>virtual</a:t>
            </a:r>
            <a:r>
              <a:rPr lang="en-US" smtClean="0"/>
              <a:t> hoặc </a:t>
            </a:r>
            <a:r>
              <a:rPr lang="en-US" b="1" smtClean="0"/>
              <a:t>abstract</a:t>
            </a:r>
          </a:p>
          <a:p>
            <a:r>
              <a:rPr lang="en-US" smtClean="0"/>
              <a:t>Khai báo phương thức mới trong lớp con với từ khóa </a:t>
            </a:r>
            <a:r>
              <a:rPr lang="en-US" b="1" smtClean="0"/>
              <a:t>override</a:t>
            </a:r>
            <a:r>
              <a:rPr lang="en-US" smtClean="0"/>
              <a:t>. </a:t>
            </a:r>
            <a:endParaRPr lang="en-US"/>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33</a:t>
            </a:fld>
            <a:endParaRPr lang="en-US" altLang="ja-JP"/>
          </a:p>
        </p:txBody>
      </p:sp>
    </p:spTree>
    <p:extLst>
      <p:ext uri="{BB962C8B-B14F-4D97-AF65-F5344CB8AC3E}">
        <p14:creationId xmlns:p14="http://schemas.microsoft.com/office/powerpoint/2010/main" val="146230161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2.5. Kế thừa</a:t>
            </a:r>
          </a:p>
        </p:txBody>
      </p:sp>
      <p:sp>
        <p:nvSpPr>
          <p:cNvPr id="3" name="Content Placeholder 2"/>
          <p:cNvSpPr>
            <a:spLocks noGrp="1"/>
          </p:cNvSpPr>
          <p:nvPr>
            <p:ph idx="1"/>
          </p:nvPr>
        </p:nvSpPr>
        <p:spPr/>
        <p:txBody>
          <a:bodyPr/>
          <a:lstStyle/>
          <a:p>
            <a:pPr marL="0" indent="0">
              <a:buNone/>
            </a:pPr>
            <a:r>
              <a:rPr lang="en-US" b="1" smtClean="0"/>
              <a:t>Lớp abstract (lớp trừu tượng)</a:t>
            </a:r>
          </a:p>
          <a:p>
            <a:r>
              <a:rPr lang="en-US" smtClean="0"/>
              <a:t>Lớp chỉ để kế thừa</a:t>
            </a:r>
          </a:p>
          <a:p>
            <a:r>
              <a:rPr lang="en-US" smtClean="0"/>
              <a:t>Sử dụng từ khóa abstract khi khai báo</a:t>
            </a:r>
          </a:p>
          <a:p>
            <a:r>
              <a:rPr lang="en-US" smtClean="0"/>
              <a:t>Mỗi phương thức trong lớp cha có thuộc tính abstract không có code thực thi và phải được nạp đè trong lớp con</a:t>
            </a:r>
            <a:endParaRPr lang="en-US"/>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34</a:t>
            </a:fld>
            <a:endParaRPr lang="en-US" altLang="ja-JP"/>
          </a:p>
        </p:txBody>
      </p:sp>
    </p:spTree>
    <p:extLst>
      <p:ext uri="{BB962C8B-B14F-4D97-AF65-F5344CB8AC3E}">
        <p14:creationId xmlns:p14="http://schemas.microsoft.com/office/powerpoint/2010/main" val="18548859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2.5. Kế thừa</a:t>
            </a:r>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35</a:t>
            </a:fld>
            <a:endParaRPr lang="en-US" altLang="ja-JP"/>
          </a:p>
        </p:txBody>
      </p:sp>
      <p:sp>
        <p:nvSpPr>
          <p:cNvPr id="3" name="Content Placeholder 2"/>
          <p:cNvSpPr>
            <a:spLocks noGrp="1"/>
          </p:cNvSpPr>
          <p:nvPr>
            <p:ph idx="1"/>
          </p:nvPr>
        </p:nvSpPr>
        <p:spPr>
          <a:xfrm>
            <a:off x="457200" y="1600200"/>
            <a:ext cx="8686800" cy="5257800"/>
          </a:xfrm>
          <a:solidFill>
            <a:schemeClr val="bg1"/>
          </a:solidFill>
        </p:spPr>
        <p:txBody>
          <a:bodyPr/>
          <a:lstStyle/>
          <a:p>
            <a:pPr marL="0" indent="0">
              <a:buNone/>
            </a:pPr>
            <a:r>
              <a:rPr lang="en-US" b="1" smtClean="0"/>
              <a:t>Lớp abstract (lớp trừu tượng) . . .</a:t>
            </a:r>
          </a:p>
          <a:p>
            <a:pPr marL="58738" indent="0">
              <a:lnSpc>
                <a:spcPct val="85000"/>
              </a:lnSpc>
              <a:spcBef>
                <a:spcPts val="0"/>
              </a:spcBef>
              <a:buNone/>
            </a:pPr>
            <a:r>
              <a:rPr lang="en-US" sz="3000">
                <a:solidFill>
                  <a:srgbClr val="0000FF"/>
                </a:solidFill>
              </a:rPr>
              <a:t>p</a:t>
            </a:r>
            <a:r>
              <a:rPr lang="en-US" sz="3000" smtClean="0">
                <a:solidFill>
                  <a:srgbClr val="0000FF"/>
                </a:solidFill>
              </a:rPr>
              <a:t>ublic</a:t>
            </a:r>
            <a:r>
              <a:rPr lang="en-US" sz="3000" smtClean="0">
                <a:solidFill>
                  <a:srgbClr val="FF0000"/>
                </a:solidFill>
              </a:rPr>
              <a:t> </a:t>
            </a:r>
            <a:r>
              <a:rPr lang="en-US" sz="3000" smtClean="0">
                <a:solidFill>
                  <a:srgbClr val="0000FF"/>
                </a:solidFill>
              </a:rPr>
              <a:t>abstract</a:t>
            </a:r>
            <a:r>
              <a:rPr lang="en-US" sz="3000" smtClean="0">
                <a:solidFill>
                  <a:srgbClr val="FF0000"/>
                </a:solidFill>
              </a:rPr>
              <a:t> </a:t>
            </a:r>
            <a:r>
              <a:rPr lang="en-US" sz="3000" smtClean="0">
                <a:solidFill>
                  <a:srgbClr val="00B0F0"/>
                </a:solidFill>
              </a:rPr>
              <a:t>class </a:t>
            </a:r>
            <a:r>
              <a:rPr lang="en-US" sz="3000" smtClean="0">
                <a:solidFill>
                  <a:srgbClr val="FF6600"/>
                </a:solidFill>
              </a:rPr>
              <a:t>lớp_cha</a:t>
            </a:r>
          </a:p>
          <a:p>
            <a:pPr marL="58738" indent="0">
              <a:lnSpc>
                <a:spcPct val="85000"/>
              </a:lnSpc>
              <a:spcBef>
                <a:spcPts val="0"/>
              </a:spcBef>
              <a:buNone/>
            </a:pPr>
            <a:r>
              <a:rPr lang="en-US" sz="3000" smtClean="0">
                <a:solidFill>
                  <a:srgbClr val="FF0000"/>
                </a:solidFill>
              </a:rPr>
              <a:t>{</a:t>
            </a:r>
          </a:p>
          <a:p>
            <a:pPr marL="515938" indent="0">
              <a:lnSpc>
                <a:spcPct val="85000"/>
              </a:lnSpc>
              <a:spcBef>
                <a:spcPts val="0"/>
              </a:spcBef>
              <a:buNone/>
            </a:pPr>
            <a:r>
              <a:rPr lang="en-US" sz="3000" smtClean="0">
                <a:solidFill>
                  <a:srgbClr val="0000FF"/>
                </a:solidFill>
              </a:rPr>
              <a:t>public</a:t>
            </a:r>
            <a:r>
              <a:rPr lang="en-US" sz="3000" smtClean="0">
                <a:solidFill>
                  <a:srgbClr val="FF0000"/>
                </a:solidFill>
              </a:rPr>
              <a:t> </a:t>
            </a:r>
            <a:r>
              <a:rPr lang="en-US" sz="3000" smtClean="0">
                <a:solidFill>
                  <a:srgbClr val="0000FF"/>
                </a:solidFill>
              </a:rPr>
              <a:t>abstract</a:t>
            </a:r>
            <a:r>
              <a:rPr lang="en-US" sz="3000" smtClean="0">
                <a:solidFill>
                  <a:srgbClr val="FF0000"/>
                </a:solidFill>
              </a:rPr>
              <a:t> </a:t>
            </a:r>
            <a:r>
              <a:rPr lang="en-US" sz="3000" smtClean="0">
                <a:solidFill>
                  <a:srgbClr val="00B0F0"/>
                </a:solidFill>
              </a:rPr>
              <a:t>kiểu_dữ_liệu</a:t>
            </a:r>
            <a:r>
              <a:rPr lang="en-US" sz="3000" smtClean="0">
                <a:solidFill>
                  <a:srgbClr val="FF6600"/>
                </a:solidFill>
              </a:rPr>
              <a:t> tên_phương_thức</a:t>
            </a:r>
            <a:r>
              <a:rPr lang="en-US" sz="3000" smtClean="0">
                <a:solidFill>
                  <a:srgbClr val="FF0000"/>
                </a:solidFill>
              </a:rPr>
              <a:t>();</a:t>
            </a:r>
            <a:endParaRPr lang="en-US" sz="3000">
              <a:solidFill>
                <a:srgbClr val="FF0000"/>
              </a:solidFill>
            </a:endParaRPr>
          </a:p>
          <a:p>
            <a:pPr marL="58738" indent="0">
              <a:lnSpc>
                <a:spcPct val="85000"/>
              </a:lnSpc>
              <a:spcBef>
                <a:spcPts val="0"/>
              </a:spcBef>
              <a:buNone/>
            </a:pPr>
            <a:r>
              <a:rPr lang="en-US" sz="3000" smtClean="0">
                <a:solidFill>
                  <a:srgbClr val="FF0000"/>
                </a:solidFill>
              </a:rPr>
              <a:t>}</a:t>
            </a:r>
          </a:p>
          <a:p>
            <a:pPr marL="58738" indent="0">
              <a:lnSpc>
                <a:spcPct val="85000"/>
              </a:lnSpc>
              <a:spcBef>
                <a:spcPts val="0"/>
              </a:spcBef>
              <a:buNone/>
            </a:pPr>
            <a:endParaRPr lang="en-US" sz="3000" smtClean="0">
              <a:solidFill>
                <a:srgbClr val="FF0000"/>
              </a:solidFill>
            </a:endParaRPr>
          </a:p>
          <a:p>
            <a:pPr marL="58738" indent="0">
              <a:lnSpc>
                <a:spcPct val="85000"/>
              </a:lnSpc>
              <a:spcBef>
                <a:spcPts val="0"/>
              </a:spcBef>
              <a:buNone/>
            </a:pPr>
            <a:r>
              <a:rPr lang="en-US" sz="3000" smtClean="0">
                <a:solidFill>
                  <a:srgbClr val="0000FF"/>
                </a:solidFill>
              </a:rPr>
              <a:t>public</a:t>
            </a:r>
            <a:r>
              <a:rPr lang="en-US" sz="3000" smtClean="0">
                <a:solidFill>
                  <a:srgbClr val="FF0000"/>
                </a:solidFill>
              </a:rPr>
              <a:t> </a:t>
            </a:r>
            <a:r>
              <a:rPr lang="en-US" sz="3000" smtClean="0">
                <a:solidFill>
                  <a:srgbClr val="0000FF"/>
                </a:solidFill>
              </a:rPr>
              <a:t>class</a:t>
            </a:r>
            <a:r>
              <a:rPr lang="en-US" sz="3000" smtClean="0">
                <a:solidFill>
                  <a:srgbClr val="FF0000"/>
                </a:solidFill>
              </a:rPr>
              <a:t> </a:t>
            </a:r>
            <a:r>
              <a:rPr lang="en-US" sz="3000" smtClean="0">
                <a:solidFill>
                  <a:srgbClr val="FF6600"/>
                </a:solidFill>
              </a:rPr>
              <a:t>lớp_con:lớp_cha</a:t>
            </a:r>
          </a:p>
          <a:p>
            <a:pPr marL="58738" indent="0">
              <a:lnSpc>
                <a:spcPct val="85000"/>
              </a:lnSpc>
              <a:spcBef>
                <a:spcPts val="0"/>
              </a:spcBef>
              <a:buNone/>
            </a:pPr>
            <a:r>
              <a:rPr lang="en-US" sz="3000">
                <a:solidFill>
                  <a:srgbClr val="FF0000"/>
                </a:solidFill>
              </a:rPr>
              <a:t>{</a:t>
            </a:r>
          </a:p>
          <a:p>
            <a:pPr marL="515938" indent="0">
              <a:lnSpc>
                <a:spcPct val="85000"/>
              </a:lnSpc>
              <a:spcBef>
                <a:spcPts val="0"/>
              </a:spcBef>
              <a:buNone/>
            </a:pPr>
            <a:r>
              <a:rPr lang="en-US" sz="3000" smtClean="0">
                <a:solidFill>
                  <a:srgbClr val="0000FF"/>
                </a:solidFill>
              </a:rPr>
              <a:t>public</a:t>
            </a:r>
            <a:r>
              <a:rPr lang="en-US" sz="3000" smtClean="0">
                <a:solidFill>
                  <a:srgbClr val="FF0000"/>
                </a:solidFill>
              </a:rPr>
              <a:t> </a:t>
            </a:r>
            <a:r>
              <a:rPr lang="en-US" sz="3000" smtClean="0">
                <a:solidFill>
                  <a:srgbClr val="0000FF"/>
                </a:solidFill>
              </a:rPr>
              <a:t>override</a:t>
            </a:r>
            <a:r>
              <a:rPr lang="en-US" sz="3000" smtClean="0">
                <a:solidFill>
                  <a:srgbClr val="FF0000"/>
                </a:solidFill>
              </a:rPr>
              <a:t> </a:t>
            </a:r>
            <a:r>
              <a:rPr lang="en-US" sz="3000">
                <a:solidFill>
                  <a:srgbClr val="00B0F0"/>
                </a:solidFill>
              </a:rPr>
              <a:t>kiểu_dữ_liệu</a:t>
            </a:r>
            <a:r>
              <a:rPr lang="en-US" sz="3000">
                <a:solidFill>
                  <a:srgbClr val="FF6600"/>
                </a:solidFill>
              </a:rPr>
              <a:t> </a:t>
            </a:r>
            <a:r>
              <a:rPr lang="en-US" sz="3000" smtClean="0">
                <a:solidFill>
                  <a:srgbClr val="FF6600"/>
                </a:solidFill>
              </a:rPr>
              <a:t>tên_phương_thức</a:t>
            </a:r>
            <a:r>
              <a:rPr lang="en-US" sz="3000" smtClean="0">
                <a:solidFill>
                  <a:srgbClr val="FF0000"/>
                </a:solidFill>
              </a:rPr>
              <a:t>()</a:t>
            </a:r>
          </a:p>
          <a:p>
            <a:pPr marL="58738" indent="0">
              <a:lnSpc>
                <a:spcPct val="85000"/>
              </a:lnSpc>
              <a:spcBef>
                <a:spcPts val="0"/>
              </a:spcBef>
              <a:buNone/>
            </a:pPr>
            <a:r>
              <a:rPr lang="en-US" sz="3000" smtClean="0">
                <a:solidFill>
                  <a:srgbClr val="FF0000"/>
                </a:solidFill>
              </a:rPr>
              <a:t>    </a:t>
            </a:r>
            <a:r>
              <a:rPr lang="en-US" sz="3000" smtClean="0">
                <a:solidFill>
                  <a:srgbClr val="FF3300"/>
                </a:solidFill>
              </a:rPr>
              <a:t>{</a:t>
            </a:r>
          </a:p>
          <a:p>
            <a:pPr marL="58738" indent="0">
              <a:lnSpc>
                <a:spcPct val="85000"/>
              </a:lnSpc>
              <a:spcBef>
                <a:spcPts val="0"/>
              </a:spcBef>
              <a:buNone/>
            </a:pPr>
            <a:r>
              <a:rPr lang="en-US" sz="3000">
                <a:solidFill>
                  <a:srgbClr val="FF3300"/>
                </a:solidFill>
              </a:rPr>
              <a:t> </a:t>
            </a:r>
            <a:r>
              <a:rPr lang="en-US" sz="3000" smtClean="0">
                <a:solidFill>
                  <a:srgbClr val="FF3300"/>
                </a:solidFill>
              </a:rPr>
              <a:t>        </a:t>
            </a:r>
            <a:r>
              <a:rPr lang="en-US" sz="3000" smtClean="0">
                <a:solidFill>
                  <a:srgbClr val="008000"/>
                </a:solidFill>
              </a:rPr>
              <a:t>// code thực thi</a:t>
            </a:r>
          </a:p>
          <a:p>
            <a:pPr marL="58738" indent="0">
              <a:lnSpc>
                <a:spcPct val="85000"/>
              </a:lnSpc>
              <a:spcBef>
                <a:spcPts val="0"/>
              </a:spcBef>
              <a:buNone/>
            </a:pPr>
            <a:r>
              <a:rPr lang="en-US" sz="3000">
                <a:solidFill>
                  <a:srgbClr val="FF0000"/>
                </a:solidFill>
              </a:rPr>
              <a:t> </a:t>
            </a:r>
            <a:r>
              <a:rPr lang="en-US" sz="3000" smtClean="0">
                <a:solidFill>
                  <a:srgbClr val="FF0000"/>
                </a:solidFill>
              </a:rPr>
              <a:t>   }</a:t>
            </a:r>
            <a:endParaRPr lang="en-US" sz="3000">
              <a:solidFill>
                <a:srgbClr val="FF0000"/>
              </a:solidFill>
            </a:endParaRPr>
          </a:p>
          <a:p>
            <a:pPr marL="58738" indent="0">
              <a:lnSpc>
                <a:spcPct val="85000"/>
              </a:lnSpc>
              <a:spcBef>
                <a:spcPts val="0"/>
              </a:spcBef>
              <a:buNone/>
            </a:pPr>
            <a:r>
              <a:rPr lang="en-US" sz="3000">
                <a:solidFill>
                  <a:srgbClr val="FF0000"/>
                </a:solidFill>
              </a:rPr>
              <a:t>}</a:t>
            </a:r>
          </a:p>
          <a:p>
            <a:pPr marL="0" indent="0">
              <a:buNone/>
            </a:pPr>
            <a:endParaRPr lang="en-US" smtClean="0"/>
          </a:p>
          <a:p>
            <a:pPr marL="0" indent="0">
              <a:buNone/>
            </a:pPr>
            <a:endParaRPr lang="en-US" smtClean="0"/>
          </a:p>
        </p:txBody>
      </p:sp>
    </p:spTree>
    <p:extLst>
      <p:ext uri="{BB962C8B-B14F-4D97-AF65-F5344CB8AC3E}">
        <p14:creationId xmlns:p14="http://schemas.microsoft.com/office/powerpoint/2010/main" val="301046994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2.5. Kế thừa</a:t>
            </a:r>
          </a:p>
        </p:txBody>
      </p:sp>
      <p:sp>
        <p:nvSpPr>
          <p:cNvPr id="3" name="Content Placeholder 2"/>
          <p:cNvSpPr>
            <a:spLocks noGrp="1"/>
          </p:cNvSpPr>
          <p:nvPr>
            <p:ph idx="1"/>
          </p:nvPr>
        </p:nvSpPr>
        <p:spPr/>
        <p:txBody>
          <a:bodyPr/>
          <a:lstStyle/>
          <a:p>
            <a:pPr marL="0" indent="0">
              <a:buNone/>
            </a:pPr>
            <a:r>
              <a:rPr lang="en-US" b="1" smtClean="0"/>
              <a:t>Lớp sealed</a:t>
            </a:r>
          </a:p>
          <a:p>
            <a:r>
              <a:rPr lang="en-US" smtClean="0"/>
              <a:t>Lớp không được kế thừa</a:t>
            </a:r>
          </a:p>
          <a:p>
            <a:r>
              <a:rPr lang="en-US" smtClean="0"/>
              <a:t>Sử dụng từ khóa sealed khi khai báo</a:t>
            </a:r>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36</a:t>
            </a:fld>
            <a:endParaRPr lang="en-US" altLang="ja-JP"/>
          </a:p>
        </p:txBody>
      </p:sp>
    </p:spTree>
    <p:extLst>
      <p:ext uri="{BB962C8B-B14F-4D97-AF65-F5344CB8AC3E}">
        <p14:creationId xmlns:p14="http://schemas.microsoft.com/office/powerpoint/2010/main" val="30149438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a:t>Interface</a:t>
            </a:r>
          </a:p>
          <a:p>
            <a:r>
              <a:rPr lang="en-US" smtClean="0"/>
              <a:t>Interface </a:t>
            </a:r>
            <a:r>
              <a:rPr lang="vi-VN" smtClean="0"/>
              <a:t>là </a:t>
            </a:r>
            <a:r>
              <a:rPr lang="vi-VN"/>
              <a:t>ràng </a:t>
            </a:r>
            <a:r>
              <a:rPr lang="vi-VN" smtClean="0"/>
              <a:t>buộc</a:t>
            </a:r>
            <a:r>
              <a:rPr lang="en-US" smtClean="0"/>
              <a:t> </a:t>
            </a:r>
            <a:r>
              <a:rPr lang="vi-VN" smtClean="0"/>
              <a:t>đảm </a:t>
            </a:r>
            <a:r>
              <a:rPr lang="vi-VN"/>
              <a:t>bảo cho các lớp hay các cấu trúc </a:t>
            </a:r>
            <a:r>
              <a:rPr lang="en-US" smtClean="0"/>
              <a:t>phải </a:t>
            </a:r>
            <a:r>
              <a:rPr lang="vi-VN" smtClean="0"/>
              <a:t>thực </a:t>
            </a:r>
            <a:r>
              <a:rPr lang="vi-VN"/>
              <a:t>hiện một điều gì đó. </a:t>
            </a:r>
            <a:endParaRPr lang="en-US" smtClean="0"/>
          </a:p>
          <a:p>
            <a:r>
              <a:rPr lang="vi-VN"/>
              <a:t>Khi </a:t>
            </a:r>
            <a:r>
              <a:rPr lang="vi-VN" smtClean="0"/>
              <a:t>thực </a:t>
            </a:r>
            <a:r>
              <a:rPr lang="vi-VN"/>
              <a:t>thi một giao diện, lớp </a:t>
            </a:r>
            <a:r>
              <a:rPr lang="vi-VN" smtClean="0"/>
              <a:t>phải </a:t>
            </a:r>
            <a:r>
              <a:rPr lang="vi-VN"/>
              <a:t>thực thi tất cả các phương thức của giao </a:t>
            </a:r>
            <a:r>
              <a:rPr lang="vi-VN" smtClean="0"/>
              <a:t>diện.</a:t>
            </a:r>
            <a:endParaRPr lang="en-US" smtClean="0"/>
          </a:p>
          <a:p>
            <a:pPr marL="0" indent="0">
              <a:spcBef>
                <a:spcPts val="0"/>
              </a:spcBef>
              <a:buNone/>
            </a:pPr>
            <a:r>
              <a:rPr lang="vi-VN"/>
              <a:t/>
            </a:r>
            <a:br>
              <a:rPr lang="vi-VN"/>
            </a:br>
            <a:r>
              <a:rPr lang="vi-VN"/>
              <a:t/>
            </a:r>
            <a:br>
              <a:rPr lang="vi-VN"/>
            </a:br>
            <a:r>
              <a:rPr lang="vi-VN"/>
              <a:t/>
            </a:r>
            <a:br>
              <a:rPr lang="vi-VN"/>
            </a:br>
            <a:endParaRPr lang="en-US"/>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37</a:t>
            </a:fld>
            <a:endParaRPr lang="en-US" altLang="ja-JP"/>
          </a:p>
        </p:txBody>
      </p:sp>
      <p:sp>
        <p:nvSpPr>
          <p:cNvPr id="5" name="Title 4"/>
          <p:cNvSpPr>
            <a:spLocks noGrp="1"/>
          </p:cNvSpPr>
          <p:nvPr>
            <p:ph type="title"/>
          </p:nvPr>
        </p:nvSpPr>
        <p:spPr/>
        <p:txBody>
          <a:bodyPr/>
          <a:lstStyle/>
          <a:p>
            <a:r>
              <a:rPr lang="en-US"/>
              <a:t>2.5. KẾ </a:t>
            </a:r>
            <a:r>
              <a:rPr lang="en-US" smtClean="0"/>
              <a:t>THỪA </a:t>
            </a:r>
            <a:endParaRPr lang="en-US"/>
          </a:p>
        </p:txBody>
      </p:sp>
    </p:spTree>
    <p:extLst>
      <p:ext uri="{BB962C8B-B14F-4D97-AF65-F5344CB8AC3E}">
        <p14:creationId xmlns:p14="http://schemas.microsoft.com/office/powerpoint/2010/main" val="423189934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382000" cy="4678363"/>
          </a:xfrm>
        </p:spPr>
        <p:txBody>
          <a:bodyPr/>
          <a:lstStyle/>
          <a:p>
            <a:pPr marL="0" indent="0">
              <a:spcBef>
                <a:spcPts val="0"/>
              </a:spcBef>
              <a:buNone/>
            </a:pPr>
            <a:r>
              <a:rPr lang="vi-VN" b="1" smtClean="0"/>
              <a:t>Cú pháp</a:t>
            </a:r>
            <a:r>
              <a:rPr lang="vi-VN" smtClean="0"/>
              <a:t>:</a:t>
            </a:r>
            <a:r>
              <a:rPr lang="vi-VN"/>
              <a:t/>
            </a:r>
            <a:br>
              <a:rPr lang="vi-VN"/>
            </a:br>
            <a:r>
              <a:rPr lang="vi-VN" smtClean="0">
                <a:solidFill>
                  <a:srgbClr val="0000FF"/>
                </a:solidFill>
              </a:rPr>
              <a:t>[</a:t>
            </a:r>
            <a:r>
              <a:rPr lang="vi-VN">
                <a:solidFill>
                  <a:srgbClr val="0000FF"/>
                </a:solidFill>
              </a:rPr>
              <a:t>bổ sung truy cập] </a:t>
            </a:r>
            <a:r>
              <a:rPr lang="vi-VN" b="1">
                <a:solidFill>
                  <a:srgbClr val="0000FF"/>
                </a:solidFill>
              </a:rPr>
              <a:t>interface</a:t>
            </a:r>
            <a:r>
              <a:rPr lang="vi-VN">
                <a:solidFill>
                  <a:srgbClr val="0000FF"/>
                </a:solidFill>
              </a:rPr>
              <a:t> </a:t>
            </a:r>
            <a:r>
              <a:rPr lang="vi-VN">
                <a:solidFill>
                  <a:schemeClr val="accent5">
                    <a:lumMod val="50000"/>
                  </a:schemeClr>
                </a:solidFill>
              </a:rPr>
              <a:t>&lt;tên giao diện&gt; </a:t>
            </a:r>
            <a:endParaRPr lang="en-US" smtClean="0">
              <a:solidFill>
                <a:schemeClr val="accent5">
                  <a:lumMod val="50000"/>
                </a:schemeClr>
              </a:solidFill>
            </a:endParaRPr>
          </a:p>
          <a:p>
            <a:pPr marL="0" indent="0">
              <a:spcBef>
                <a:spcPts val="0"/>
              </a:spcBef>
              <a:buNone/>
            </a:pPr>
            <a:r>
              <a:rPr lang="en-US">
                <a:solidFill>
                  <a:schemeClr val="accent5">
                    <a:lumMod val="50000"/>
                  </a:schemeClr>
                </a:solidFill>
              </a:rPr>
              <a:t>	</a:t>
            </a:r>
            <a:r>
              <a:rPr lang="en-US" smtClean="0">
                <a:solidFill>
                  <a:schemeClr val="accent5">
                    <a:lumMod val="50000"/>
                  </a:schemeClr>
                </a:solidFill>
              </a:rPr>
              <a:t>		</a:t>
            </a:r>
            <a:r>
              <a:rPr lang="vi-VN" smtClean="0">
                <a:solidFill>
                  <a:schemeClr val="accent5">
                    <a:lumMod val="50000"/>
                  </a:schemeClr>
                </a:solidFill>
              </a:rPr>
              <a:t>[: </a:t>
            </a:r>
            <a:r>
              <a:rPr lang="vi-VN">
                <a:solidFill>
                  <a:schemeClr val="accent5">
                    <a:lumMod val="50000"/>
                  </a:schemeClr>
                </a:solidFill>
              </a:rPr>
              <a:t>danh sách </a:t>
            </a:r>
            <a:r>
              <a:rPr lang="en-US">
                <a:solidFill>
                  <a:schemeClr val="accent5">
                    <a:lumMod val="50000"/>
                  </a:schemeClr>
                </a:solidFill>
              </a:rPr>
              <a:t>giao </a:t>
            </a:r>
            <a:r>
              <a:rPr lang="en-US" smtClean="0">
                <a:solidFill>
                  <a:schemeClr val="accent5">
                    <a:lumMod val="50000"/>
                  </a:schemeClr>
                </a:solidFill>
              </a:rPr>
              <a:t>diện </a:t>
            </a:r>
            <a:r>
              <a:rPr lang="vi-VN" smtClean="0">
                <a:solidFill>
                  <a:schemeClr val="accent5">
                    <a:lumMod val="50000"/>
                  </a:schemeClr>
                </a:solidFill>
              </a:rPr>
              <a:t>cơ </a:t>
            </a:r>
            <a:r>
              <a:rPr lang="vi-VN">
                <a:solidFill>
                  <a:schemeClr val="accent5">
                    <a:lumMod val="50000"/>
                  </a:schemeClr>
                </a:solidFill>
              </a:rPr>
              <a:t>sở]</a:t>
            </a:r>
            <a:br>
              <a:rPr lang="vi-VN">
                <a:solidFill>
                  <a:schemeClr val="accent5">
                    <a:lumMod val="50000"/>
                  </a:schemeClr>
                </a:solidFill>
              </a:rPr>
            </a:br>
            <a:r>
              <a:rPr lang="vi-VN">
                <a:solidFill>
                  <a:srgbClr val="CC3300"/>
                </a:solidFill>
              </a:rPr>
              <a:t>{</a:t>
            </a:r>
            <a:br>
              <a:rPr lang="vi-VN">
                <a:solidFill>
                  <a:srgbClr val="CC3300"/>
                </a:solidFill>
              </a:rPr>
            </a:br>
            <a:r>
              <a:rPr lang="en-US" smtClean="0">
                <a:solidFill>
                  <a:srgbClr val="CC3300"/>
                </a:solidFill>
              </a:rPr>
              <a:t>	</a:t>
            </a:r>
            <a:r>
              <a:rPr lang="vi-VN" smtClean="0">
                <a:solidFill>
                  <a:srgbClr val="00B050"/>
                </a:solidFill>
              </a:rPr>
              <a:t>&lt;</a:t>
            </a:r>
            <a:r>
              <a:rPr lang="vi-VN">
                <a:solidFill>
                  <a:srgbClr val="00B050"/>
                </a:solidFill>
              </a:rPr>
              <a:t>phần thân giao diện&gt;</a:t>
            </a:r>
            <a:br>
              <a:rPr lang="vi-VN">
                <a:solidFill>
                  <a:srgbClr val="00B050"/>
                </a:solidFill>
              </a:rPr>
            </a:br>
            <a:r>
              <a:rPr lang="vi-VN" smtClean="0">
                <a:solidFill>
                  <a:srgbClr val="CC3300"/>
                </a:solidFill>
              </a:rPr>
              <a:t>}</a:t>
            </a:r>
            <a:endParaRPr lang="en-US" smtClean="0">
              <a:solidFill>
                <a:srgbClr val="CC3300"/>
              </a:solidFill>
            </a:endParaRPr>
          </a:p>
          <a:p>
            <a:pPr>
              <a:spcBef>
                <a:spcPts val="0"/>
              </a:spcBef>
            </a:pPr>
            <a:r>
              <a:rPr lang="vi-VN" sz="2800" kern="1200" smtClean="0"/>
              <a:t>Giao </a:t>
            </a:r>
            <a:r>
              <a:rPr lang="vi-VN" sz="2800" kern="1200"/>
              <a:t>diện chỉ </a:t>
            </a:r>
            <a:r>
              <a:rPr lang="vi-VN" sz="2800" kern="1200" smtClean="0"/>
              <a:t>chứa</a:t>
            </a:r>
            <a:r>
              <a:rPr lang="en-US" sz="2800" kern="1200" smtClean="0"/>
              <a:t>: </a:t>
            </a:r>
            <a:r>
              <a:rPr lang="vi-VN" sz="2800" kern="1200" smtClean="0"/>
              <a:t>phương </a:t>
            </a:r>
            <a:r>
              <a:rPr lang="vi-VN" sz="2800" kern="1200"/>
              <a:t>thức, thuộc tính, sự kiện, chỉ mục. </a:t>
            </a:r>
            <a:endParaRPr lang="en-US" sz="2800" kern="1200" smtClean="0"/>
          </a:p>
          <a:p>
            <a:pPr>
              <a:spcBef>
                <a:spcPts val="0"/>
              </a:spcBef>
            </a:pPr>
            <a:r>
              <a:rPr lang="en-US" sz="2800" kern="1200" smtClean="0"/>
              <a:t>Đ</a:t>
            </a:r>
            <a:r>
              <a:rPr lang="vi-VN" sz="2800" kern="1200" smtClean="0"/>
              <a:t>ịnh </a:t>
            </a:r>
            <a:r>
              <a:rPr lang="vi-VN" sz="2800" kern="1200"/>
              <a:t>nghĩa các phương thức của giao diện không có phần bổ sung truy cập </a:t>
            </a:r>
            <a:r>
              <a:rPr lang="en-US" sz="2800" kern="1200" smtClean="0"/>
              <a:t>(</a:t>
            </a:r>
            <a:r>
              <a:rPr lang="vi-VN" sz="2800" kern="1200" smtClean="0"/>
              <a:t>ngầm </a:t>
            </a:r>
            <a:r>
              <a:rPr lang="vi-VN" sz="2800" kern="1200"/>
              <a:t>định là public </a:t>
            </a:r>
            <a:r>
              <a:rPr lang="en-US" sz="2800" kern="1200" smtClean="0"/>
              <a:t>)</a:t>
            </a:r>
          </a:p>
          <a:p>
            <a:pPr marL="0" indent="0">
              <a:spcBef>
                <a:spcPts val="0"/>
              </a:spcBef>
              <a:buNone/>
            </a:pPr>
            <a:r>
              <a:rPr lang="vi-VN"/>
              <a:t/>
            </a:r>
            <a:br>
              <a:rPr lang="vi-VN"/>
            </a:br>
            <a:endParaRPr lang="en-US"/>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38</a:t>
            </a:fld>
            <a:endParaRPr lang="en-US" altLang="ja-JP"/>
          </a:p>
        </p:txBody>
      </p:sp>
      <p:sp>
        <p:nvSpPr>
          <p:cNvPr id="5" name="Title 4"/>
          <p:cNvSpPr>
            <a:spLocks noGrp="1"/>
          </p:cNvSpPr>
          <p:nvPr>
            <p:ph type="title"/>
          </p:nvPr>
        </p:nvSpPr>
        <p:spPr/>
        <p:txBody>
          <a:bodyPr/>
          <a:lstStyle/>
          <a:p>
            <a:r>
              <a:rPr lang="en-US"/>
              <a:t>2.5. KẾ THỪA </a:t>
            </a:r>
          </a:p>
        </p:txBody>
      </p:sp>
    </p:spTree>
    <p:extLst>
      <p:ext uri="{BB962C8B-B14F-4D97-AF65-F5344CB8AC3E}">
        <p14:creationId xmlns:p14="http://schemas.microsoft.com/office/powerpoint/2010/main" val="220446375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2.5. KẾ THỪA </a:t>
            </a:r>
          </a:p>
        </p:txBody>
      </p:sp>
      <p:sp>
        <p:nvSpPr>
          <p:cNvPr id="3" name="Content Placeholder 2"/>
          <p:cNvSpPr>
            <a:spLocks noGrp="1"/>
          </p:cNvSpPr>
          <p:nvPr>
            <p:ph idx="1"/>
          </p:nvPr>
        </p:nvSpPr>
        <p:spPr/>
        <p:txBody>
          <a:bodyPr/>
          <a:lstStyle/>
          <a:p>
            <a:pPr marL="0" indent="0">
              <a:buNone/>
            </a:pPr>
            <a:r>
              <a:rPr lang="en-US" sz="2800" b="1" smtClean="0"/>
              <a:t>Interface </a:t>
            </a:r>
            <a:r>
              <a:rPr lang="vi-VN" sz="2800" smtClean="0">
                <a:solidFill>
                  <a:schemeClr val="accent5">
                    <a:lumMod val="50000"/>
                  </a:schemeClr>
                </a:solidFill>
              </a:rPr>
              <a:t>IComparable </a:t>
            </a:r>
            <a:endParaRPr lang="en-US" sz="2800" smtClean="0">
              <a:solidFill>
                <a:schemeClr val="accent5">
                  <a:lumMod val="50000"/>
                </a:schemeClr>
              </a:solidFill>
            </a:endParaRPr>
          </a:p>
          <a:p>
            <a:pPr>
              <a:spcBef>
                <a:spcPts val="0"/>
              </a:spcBef>
            </a:pPr>
            <a:r>
              <a:rPr lang="vi-VN" sz="2800"/>
              <a:t>Phương thức </a:t>
            </a:r>
            <a:r>
              <a:rPr lang="vi-VN" sz="2800">
                <a:solidFill>
                  <a:srgbClr val="CC6600"/>
                </a:solidFill>
              </a:rPr>
              <a:t>Sort() </a:t>
            </a:r>
            <a:r>
              <a:rPr lang="vi-VN" sz="2800"/>
              <a:t>của List&lt;&gt; </a:t>
            </a:r>
            <a:r>
              <a:rPr lang="vi-VN" sz="2800" smtClean="0"/>
              <a:t>chỉ hoạt </a:t>
            </a:r>
            <a:r>
              <a:rPr lang="vi-VN" sz="2800"/>
              <a:t>động được đối với những class </a:t>
            </a:r>
            <a:r>
              <a:rPr lang="vi-VN" sz="2800" smtClean="0"/>
              <a:t>cài </a:t>
            </a:r>
            <a:r>
              <a:rPr lang="vi-VN" sz="2800"/>
              <a:t>đặt interface IComparable </a:t>
            </a:r>
            <a:endParaRPr lang="en-US" sz="2800"/>
          </a:p>
          <a:p>
            <a:pPr>
              <a:spcBef>
                <a:spcPts val="0"/>
              </a:spcBef>
            </a:pPr>
            <a:r>
              <a:rPr lang="en-US" sz="2800" smtClean="0"/>
              <a:t>Ph</a:t>
            </a:r>
            <a:r>
              <a:rPr lang="vi-VN" sz="2800" smtClean="0"/>
              <a:t>ươ</a:t>
            </a:r>
            <a:r>
              <a:rPr lang="en-US" sz="2800" smtClean="0"/>
              <a:t>ng th</a:t>
            </a:r>
            <a:r>
              <a:rPr lang="vi-VN" sz="2800" smtClean="0"/>
              <a:t>ức</a:t>
            </a:r>
            <a:r>
              <a:rPr lang="en-US" sz="2800"/>
              <a:t> </a:t>
            </a:r>
            <a:r>
              <a:rPr lang="en-US" sz="2800">
                <a:solidFill>
                  <a:srgbClr val="CC6600"/>
                </a:solidFill>
              </a:rPr>
              <a:t>CompareTo()  </a:t>
            </a:r>
            <a:r>
              <a:rPr lang="en-US" sz="2800" smtClean="0"/>
              <a:t>có 1 t</a:t>
            </a:r>
            <a:r>
              <a:rPr lang="vi-VN" sz="2800" smtClean="0"/>
              <a:t>ham </a:t>
            </a:r>
            <a:r>
              <a:rPr lang="vi-VN" sz="2800"/>
              <a:t>số </a:t>
            </a:r>
            <a:r>
              <a:rPr lang="vi-VN" sz="2800" smtClean="0"/>
              <a:t>kiểu </a:t>
            </a:r>
            <a:r>
              <a:rPr lang="vi-VN" sz="2800"/>
              <a:t>object hoặc kiểu dữ liệu của lớp cài đặt  </a:t>
            </a:r>
            <a:r>
              <a:rPr lang="vi-VN" sz="2800" smtClean="0"/>
              <a:t>trong </a:t>
            </a:r>
            <a:r>
              <a:rPr lang="vi-VN" sz="2800"/>
              <a:t>trường hợp </a:t>
            </a:r>
            <a:r>
              <a:rPr lang="vi-VN" sz="2800" smtClean="0"/>
              <a:t>sử </a:t>
            </a:r>
            <a:r>
              <a:rPr lang="vi-VN" sz="2800"/>
              <a:t>dụng interface </a:t>
            </a:r>
            <a:r>
              <a:rPr lang="vi-VN" sz="2800">
                <a:solidFill>
                  <a:schemeClr val="accent5">
                    <a:lumMod val="50000"/>
                  </a:schemeClr>
                </a:solidFill>
              </a:rPr>
              <a:t>IComparable&lt;&gt; </a:t>
            </a:r>
            <a:r>
              <a:rPr lang="en-US" sz="2800" smtClean="0">
                <a:solidFill>
                  <a:schemeClr val="accent5">
                    <a:lumMod val="50000"/>
                  </a:schemeClr>
                </a:solidFill>
              </a:rPr>
              <a:t> </a:t>
            </a:r>
            <a:endParaRPr lang="vi-VN" sz="2800">
              <a:solidFill>
                <a:schemeClr val="accent5">
                  <a:lumMod val="50000"/>
                </a:schemeClr>
              </a:solidFill>
            </a:endParaRPr>
          </a:p>
          <a:p>
            <a:pPr>
              <a:spcBef>
                <a:spcPts val="0"/>
              </a:spcBef>
            </a:pPr>
            <a:r>
              <a:rPr lang="vi-VN" sz="2800" smtClean="0"/>
              <a:t>Phương </a:t>
            </a:r>
            <a:r>
              <a:rPr lang="vi-VN" sz="2800"/>
              <a:t>thức CompareTo() </a:t>
            </a:r>
            <a:r>
              <a:rPr lang="vi-VN" sz="2800" smtClean="0"/>
              <a:t>trả </a:t>
            </a:r>
            <a:r>
              <a:rPr lang="vi-VN" sz="2800"/>
              <a:t>về </a:t>
            </a:r>
            <a:endParaRPr lang="en-US" sz="2800" smtClean="0"/>
          </a:p>
          <a:p>
            <a:pPr lvl="1">
              <a:spcBef>
                <a:spcPts val="0"/>
              </a:spcBef>
            </a:pPr>
            <a:r>
              <a:rPr lang="en-US" sz="2400" spc="-70"/>
              <a:t>Giá </a:t>
            </a:r>
            <a:r>
              <a:rPr lang="en-US" sz="2400" spc="-70" smtClean="0"/>
              <a:t>trị </a:t>
            </a:r>
            <a:r>
              <a:rPr lang="en-US" sz="2400" spc="-70" smtClean="0">
                <a:solidFill>
                  <a:srgbClr val="CC6600"/>
                </a:solidFill>
              </a:rPr>
              <a:t>&lt; </a:t>
            </a:r>
            <a:r>
              <a:rPr lang="vi-VN" sz="2400" spc="-70" smtClean="0">
                <a:solidFill>
                  <a:srgbClr val="CC6600"/>
                </a:solidFill>
              </a:rPr>
              <a:t>0</a:t>
            </a:r>
            <a:r>
              <a:rPr lang="en-US" sz="2400" spc="-70" smtClean="0"/>
              <a:t>: </a:t>
            </a:r>
            <a:r>
              <a:rPr lang="vi-VN" sz="2400" spc="-70" smtClean="0"/>
              <a:t>đối </a:t>
            </a:r>
            <a:r>
              <a:rPr lang="vi-VN" sz="2400" spc="-70"/>
              <a:t>tượng hiện tại </a:t>
            </a:r>
            <a:r>
              <a:rPr lang="vi-VN" sz="2400" spc="-70" smtClean="0">
                <a:solidFill>
                  <a:srgbClr val="CC6600"/>
                </a:solidFill>
              </a:rPr>
              <a:t>nhỏ </a:t>
            </a:r>
            <a:r>
              <a:rPr lang="vi-VN" sz="2400" spc="-70">
                <a:solidFill>
                  <a:srgbClr val="CC6600"/>
                </a:solidFill>
              </a:rPr>
              <a:t>hơn </a:t>
            </a:r>
            <a:r>
              <a:rPr lang="vi-VN" sz="2400" spc="-70"/>
              <a:t>đối tượng </a:t>
            </a:r>
            <a:r>
              <a:rPr lang="en-US" sz="2400" spc="-70"/>
              <a:t>so </a:t>
            </a:r>
            <a:r>
              <a:rPr lang="en-US" sz="2400" spc="-70" smtClean="0"/>
              <a:t>sánh</a:t>
            </a:r>
          </a:p>
          <a:p>
            <a:pPr lvl="1">
              <a:spcBef>
                <a:spcPts val="0"/>
              </a:spcBef>
            </a:pPr>
            <a:r>
              <a:rPr lang="en-US" sz="2400" spc="-70"/>
              <a:t>Giá trị </a:t>
            </a:r>
            <a:r>
              <a:rPr lang="en-US" sz="2400" spc="-70" smtClean="0">
                <a:solidFill>
                  <a:srgbClr val="CC6600"/>
                </a:solidFill>
              </a:rPr>
              <a:t>= </a:t>
            </a:r>
            <a:r>
              <a:rPr lang="vi-VN" sz="2400" spc="-70">
                <a:solidFill>
                  <a:srgbClr val="CC6600"/>
                </a:solidFill>
              </a:rPr>
              <a:t>0</a:t>
            </a:r>
            <a:r>
              <a:rPr lang="en-US" sz="2400" spc="-70"/>
              <a:t>: </a:t>
            </a:r>
            <a:r>
              <a:rPr lang="vi-VN" sz="2400" spc="-70"/>
              <a:t>đối tượng hiện tại </a:t>
            </a:r>
            <a:r>
              <a:rPr lang="en-US" sz="2400" spc="-70" smtClean="0">
                <a:solidFill>
                  <a:srgbClr val="CC6600"/>
                </a:solidFill>
              </a:rPr>
              <a:t>bằng</a:t>
            </a:r>
            <a:r>
              <a:rPr lang="en-US" sz="2400" spc="-70" smtClean="0"/>
              <a:t> </a:t>
            </a:r>
            <a:r>
              <a:rPr lang="vi-VN" sz="2400" spc="-70" smtClean="0"/>
              <a:t>đối </a:t>
            </a:r>
            <a:r>
              <a:rPr lang="vi-VN" sz="2400" spc="-70"/>
              <a:t>tượng </a:t>
            </a:r>
            <a:r>
              <a:rPr lang="en-US" sz="2400" spc="-70"/>
              <a:t>so sánh</a:t>
            </a:r>
          </a:p>
          <a:p>
            <a:pPr lvl="1">
              <a:spcBef>
                <a:spcPts val="0"/>
              </a:spcBef>
            </a:pPr>
            <a:r>
              <a:rPr lang="en-US" sz="2400" spc="-70"/>
              <a:t>Giá trị </a:t>
            </a:r>
            <a:r>
              <a:rPr lang="en-US" sz="2400" spc="-70" smtClean="0">
                <a:solidFill>
                  <a:srgbClr val="CC6600"/>
                </a:solidFill>
              </a:rPr>
              <a:t>&gt; </a:t>
            </a:r>
            <a:r>
              <a:rPr lang="vi-VN" sz="2400" spc="-70">
                <a:solidFill>
                  <a:srgbClr val="CC6600"/>
                </a:solidFill>
              </a:rPr>
              <a:t>0</a:t>
            </a:r>
            <a:r>
              <a:rPr lang="en-US" sz="2400" spc="-70"/>
              <a:t>: </a:t>
            </a:r>
            <a:r>
              <a:rPr lang="vi-VN" sz="2400" spc="-70"/>
              <a:t>đối tượng hiện tại </a:t>
            </a:r>
            <a:r>
              <a:rPr lang="en-US" sz="2400" spc="-70" smtClean="0">
                <a:solidFill>
                  <a:srgbClr val="CC6600"/>
                </a:solidFill>
              </a:rPr>
              <a:t>l</a:t>
            </a:r>
            <a:r>
              <a:rPr lang="vi-VN" sz="2400" spc="-70" smtClean="0">
                <a:solidFill>
                  <a:srgbClr val="CC6600"/>
                </a:solidFill>
              </a:rPr>
              <a:t>ớn</a:t>
            </a:r>
            <a:r>
              <a:rPr lang="en-US" sz="2400" spc="-70" smtClean="0">
                <a:solidFill>
                  <a:srgbClr val="CC6600"/>
                </a:solidFill>
              </a:rPr>
              <a:t> h</a:t>
            </a:r>
            <a:r>
              <a:rPr lang="vi-VN" sz="2400" spc="-70" smtClean="0">
                <a:solidFill>
                  <a:srgbClr val="CC6600"/>
                </a:solidFill>
              </a:rPr>
              <a:t>ơ</a:t>
            </a:r>
            <a:r>
              <a:rPr lang="en-US" sz="2400" spc="-70" smtClean="0"/>
              <a:t>n </a:t>
            </a:r>
            <a:r>
              <a:rPr lang="vi-VN" sz="2400" spc="-70" smtClean="0"/>
              <a:t>đối </a:t>
            </a:r>
            <a:r>
              <a:rPr lang="vi-VN" sz="2400" spc="-70"/>
              <a:t>tượng </a:t>
            </a:r>
            <a:r>
              <a:rPr lang="en-US" sz="2400" spc="-70"/>
              <a:t>so </a:t>
            </a:r>
            <a:r>
              <a:rPr lang="en-US" sz="2400" spc="-70" smtClean="0"/>
              <a:t>sánh</a:t>
            </a:r>
            <a:endParaRPr lang="en-US" sz="2400" spc="-70"/>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39</a:t>
            </a:fld>
            <a:endParaRPr lang="en-US" altLang="ja-JP"/>
          </a:p>
        </p:txBody>
      </p:sp>
    </p:spTree>
    <p:extLst>
      <p:ext uri="{BB962C8B-B14F-4D97-AF65-F5344CB8AC3E}">
        <p14:creationId xmlns:p14="http://schemas.microsoft.com/office/powerpoint/2010/main" val="18865156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1.1. Giới thiệu</a:t>
            </a:r>
            <a:endParaRPr lang="en-US"/>
          </a:p>
        </p:txBody>
      </p:sp>
      <p:sp>
        <p:nvSpPr>
          <p:cNvPr id="3" name="Content Placeholder 2"/>
          <p:cNvSpPr>
            <a:spLocks noGrp="1"/>
          </p:cNvSpPr>
          <p:nvPr>
            <p:ph idx="1"/>
          </p:nvPr>
        </p:nvSpPr>
        <p:spPr/>
        <p:txBody>
          <a:bodyPr/>
          <a:lstStyle/>
          <a:p>
            <a:pPr marL="0" indent="0">
              <a:buNone/>
            </a:pPr>
            <a:r>
              <a:rPr lang="en-US" b="1"/>
              <a:t>Lập trình có cấu trúc/ thủ </a:t>
            </a:r>
            <a:r>
              <a:rPr lang="en-US" b="1" smtClean="0"/>
              <a:t>tục</a:t>
            </a:r>
          </a:p>
          <a:p>
            <a:r>
              <a:rPr lang="en-US"/>
              <a:t>Tổ chức chương trình thành các chương trình con (hàm | thủ tục)</a:t>
            </a:r>
          </a:p>
          <a:p>
            <a:r>
              <a:rPr lang="en-US"/>
              <a:t>Mỗi chương trình con đảm nhận xử lý một công việc nhỏ trong toàn bộ hệ thống</a:t>
            </a:r>
          </a:p>
          <a:p>
            <a:r>
              <a:rPr lang="en-US"/>
              <a:t>Mỗi chương trình con này lại có thể chia </a:t>
            </a:r>
            <a:r>
              <a:rPr lang="en-US" smtClean="0"/>
              <a:t>thành </a:t>
            </a:r>
            <a:r>
              <a:rPr lang="en-US"/>
              <a:t>các chương trình con nhỏ </a:t>
            </a:r>
            <a:r>
              <a:rPr lang="en-US" smtClean="0"/>
              <a:t>hơn</a:t>
            </a:r>
            <a:endParaRPr lang="en-US"/>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4</a:t>
            </a:fld>
            <a:endParaRPr lang="en-US" altLang="ja-JP"/>
          </a:p>
        </p:txBody>
      </p:sp>
    </p:spTree>
    <p:extLst>
      <p:ext uri="{BB962C8B-B14F-4D97-AF65-F5344CB8AC3E}">
        <p14:creationId xmlns:p14="http://schemas.microsoft.com/office/powerpoint/2010/main" val="1944268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2.5. KẾ THỪA </a:t>
            </a:r>
          </a:p>
        </p:txBody>
      </p:sp>
      <p:sp>
        <p:nvSpPr>
          <p:cNvPr id="3" name="Content Placeholder 2"/>
          <p:cNvSpPr>
            <a:spLocks noGrp="1"/>
          </p:cNvSpPr>
          <p:nvPr>
            <p:ph idx="1"/>
          </p:nvPr>
        </p:nvSpPr>
        <p:spPr/>
        <p:txBody>
          <a:bodyPr/>
          <a:lstStyle/>
          <a:p>
            <a:pPr marL="0" indent="0">
              <a:buNone/>
            </a:pPr>
            <a:r>
              <a:rPr lang="en-US" b="1" smtClean="0"/>
              <a:t>Interface </a:t>
            </a:r>
            <a:r>
              <a:rPr lang="vi-VN" smtClean="0">
                <a:solidFill>
                  <a:schemeClr val="accent1">
                    <a:lumMod val="50000"/>
                  </a:schemeClr>
                </a:solidFill>
              </a:rPr>
              <a:t>I</a:t>
            </a:r>
            <a:r>
              <a:rPr lang="en-US" smtClean="0">
                <a:solidFill>
                  <a:schemeClr val="accent5">
                    <a:lumMod val="50000"/>
                  </a:schemeClr>
                </a:solidFill>
              </a:rPr>
              <a:t>Equatable</a:t>
            </a:r>
            <a:r>
              <a:rPr lang="vi-VN" smtClean="0">
                <a:solidFill>
                  <a:schemeClr val="accent5">
                    <a:lumMod val="50000"/>
                  </a:schemeClr>
                </a:solidFill>
              </a:rPr>
              <a:t> </a:t>
            </a:r>
            <a:endParaRPr lang="en-US" smtClean="0">
              <a:solidFill>
                <a:schemeClr val="accent5">
                  <a:lumMod val="50000"/>
                </a:schemeClr>
              </a:solidFill>
            </a:endParaRPr>
          </a:p>
          <a:p>
            <a:pPr>
              <a:spcBef>
                <a:spcPts val="0"/>
              </a:spcBef>
            </a:pPr>
            <a:r>
              <a:rPr lang="en-US" smtClean="0"/>
              <a:t>Ph</a:t>
            </a:r>
            <a:r>
              <a:rPr lang="vi-VN" smtClean="0"/>
              <a:t>ươ</a:t>
            </a:r>
            <a:r>
              <a:rPr lang="en-US" smtClean="0"/>
              <a:t>ng th</a:t>
            </a:r>
            <a:r>
              <a:rPr lang="vi-VN" smtClean="0"/>
              <a:t>ức</a:t>
            </a:r>
            <a:r>
              <a:rPr lang="en-US"/>
              <a:t> </a:t>
            </a:r>
            <a:r>
              <a:rPr lang="en-US" smtClean="0">
                <a:solidFill>
                  <a:srgbClr val="CC6600"/>
                </a:solidFill>
              </a:rPr>
              <a:t>Equals()  </a:t>
            </a:r>
            <a:r>
              <a:rPr lang="en-US" smtClean="0"/>
              <a:t>có 1 t</a:t>
            </a:r>
            <a:r>
              <a:rPr lang="vi-VN" smtClean="0"/>
              <a:t>ham </a:t>
            </a:r>
            <a:r>
              <a:rPr lang="vi-VN"/>
              <a:t>số </a:t>
            </a:r>
            <a:r>
              <a:rPr lang="vi-VN" smtClean="0"/>
              <a:t>kiểu </a:t>
            </a:r>
            <a:r>
              <a:rPr lang="vi-VN"/>
              <a:t>object hoặc kiểu dữ liệu của lớp cài đặt  </a:t>
            </a:r>
            <a:r>
              <a:rPr lang="vi-VN" smtClean="0"/>
              <a:t>trong </a:t>
            </a:r>
            <a:r>
              <a:rPr lang="vi-VN"/>
              <a:t>trường hợp </a:t>
            </a:r>
            <a:r>
              <a:rPr lang="vi-VN" smtClean="0"/>
              <a:t>sử </a:t>
            </a:r>
            <a:r>
              <a:rPr lang="vi-VN"/>
              <a:t>dụng interface I</a:t>
            </a:r>
            <a:r>
              <a:rPr lang="en-US"/>
              <a:t>Equatable</a:t>
            </a:r>
            <a:r>
              <a:rPr lang="vi-VN"/>
              <a:t> </a:t>
            </a:r>
            <a:r>
              <a:rPr lang="vi-VN" smtClean="0"/>
              <a:t>&lt;&gt; </a:t>
            </a:r>
            <a:r>
              <a:rPr lang="en-US" smtClean="0"/>
              <a:t> </a:t>
            </a:r>
            <a:endParaRPr lang="vi-VN"/>
          </a:p>
          <a:p>
            <a:pPr>
              <a:spcBef>
                <a:spcPts val="0"/>
              </a:spcBef>
            </a:pPr>
            <a:r>
              <a:rPr lang="vi-VN" smtClean="0"/>
              <a:t>Phương </a:t>
            </a:r>
            <a:r>
              <a:rPr lang="vi-VN"/>
              <a:t>thức </a:t>
            </a:r>
            <a:r>
              <a:rPr lang="en-US"/>
              <a:t>Equals</a:t>
            </a:r>
            <a:r>
              <a:rPr lang="vi-VN" smtClean="0"/>
              <a:t>() trả </a:t>
            </a:r>
            <a:r>
              <a:rPr lang="vi-VN"/>
              <a:t>về </a:t>
            </a:r>
            <a:endParaRPr lang="en-US" smtClean="0"/>
          </a:p>
          <a:p>
            <a:pPr lvl="1">
              <a:spcBef>
                <a:spcPts val="0"/>
              </a:spcBef>
            </a:pPr>
            <a:r>
              <a:rPr lang="en-US" spc="-70" smtClean="0">
                <a:solidFill>
                  <a:srgbClr val="CC6600"/>
                </a:solidFill>
              </a:rPr>
              <a:t>true</a:t>
            </a:r>
            <a:r>
              <a:rPr lang="en-US" spc="-70" smtClean="0"/>
              <a:t>: </a:t>
            </a:r>
            <a:r>
              <a:rPr lang="vi-VN" spc="-70" smtClean="0"/>
              <a:t>đối </a:t>
            </a:r>
            <a:r>
              <a:rPr lang="vi-VN" spc="-70"/>
              <a:t>tượng hiện tại </a:t>
            </a:r>
            <a:r>
              <a:rPr lang="en-US" spc="-70" smtClean="0">
                <a:solidFill>
                  <a:srgbClr val="CC6600"/>
                </a:solidFill>
              </a:rPr>
              <a:t>bằng</a:t>
            </a:r>
            <a:r>
              <a:rPr lang="en-US" spc="-70" smtClean="0"/>
              <a:t> </a:t>
            </a:r>
            <a:r>
              <a:rPr lang="vi-VN" spc="-70" smtClean="0"/>
              <a:t>đối </a:t>
            </a:r>
            <a:r>
              <a:rPr lang="vi-VN" spc="-70"/>
              <a:t>tượng </a:t>
            </a:r>
            <a:r>
              <a:rPr lang="en-US" spc="-70"/>
              <a:t>so </a:t>
            </a:r>
            <a:r>
              <a:rPr lang="en-US" spc="-70" smtClean="0"/>
              <a:t>sánh</a:t>
            </a:r>
          </a:p>
          <a:p>
            <a:pPr lvl="1">
              <a:spcBef>
                <a:spcPts val="0"/>
              </a:spcBef>
            </a:pPr>
            <a:r>
              <a:rPr lang="en-US" spc="-70" smtClean="0">
                <a:solidFill>
                  <a:srgbClr val="CC6600"/>
                </a:solidFill>
              </a:rPr>
              <a:t>false</a:t>
            </a:r>
            <a:r>
              <a:rPr lang="en-US" spc="-70" smtClean="0"/>
              <a:t>: </a:t>
            </a:r>
            <a:r>
              <a:rPr lang="vi-VN" spc="-70"/>
              <a:t>đối tượng hiện tại </a:t>
            </a:r>
            <a:r>
              <a:rPr lang="en-US" spc="-70" smtClean="0">
                <a:solidFill>
                  <a:srgbClr val="CC6600"/>
                </a:solidFill>
              </a:rPr>
              <a:t>khác</a:t>
            </a:r>
            <a:r>
              <a:rPr lang="en-US" spc="-70" smtClean="0"/>
              <a:t> </a:t>
            </a:r>
            <a:r>
              <a:rPr lang="vi-VN" spc="-70" smtClean="0"/>
              <a:t>đối </a:t>
            </a:r>
            <a:r>
              <a:rPr lang="vi-VN" spc="-70"/>
              <a:t>tượng </a:t>
            </a:r>
            <a:r>
              <a:rPr lang="en-US" spc="-70"/>
              <a:t>so sánh</a:t>
            </a:r>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40</a:t>
            </a:fld>
            <a:endParaRPr lang="en-US" altLang="ja-JP"/>
          </a:p>
        </p:txBody>
      </p:sp>
    </p:spTree>
    <p:extLst>
      <p:ext uri="{BB962C8B-B14F-4D97-AF65-F5344CB8AC3E}">
        <p14:creationId xmlns:p14="http://schemas.microsoft.com/office/powerpoint/2010/main" val="23229677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1.1. Giới thiệu</a:t>
            </a:r>
          </a:p>
        </p:txBody>
      </p:sp>
      <p:sp>
        <p:nvSpPr>
          <p:cNvPr id="3" name="Content Placeholder 2"/>
          <p:cNvSpPr>
            <a:spLocks noGrp="1"/>
          </p:cNvSpPr>
          <p:nvPr>
            <p:ph idx="1"/>
          </p:nvPr>
        </p:nvSpPr>
        <p:spPr/>
        <p:txBody>
          <a:bodyPr/>
          <a:lstStyle/>
          <a:p>
            <a:pPr marL="0" indent="0">
              <a:buNone/>
            </a:pPr>
            <a:r>
              <a:rPr lang="en-US" b="1"/>
              <a:t>Lập trình có cấu trúc/ thủ </a:t>
            </a:r>
            <a:r>
              <a:rPr lang="en-US" b="1" smtClean="0"/>
              <a:t>tục</a:t>
            </a:r>
          </a:p>
          <a:p>
            <a:r>
              <a:rPr lang="en-US" sz="2800" b="1" i="1" smtClean="0"/>
              <a:t>Ưu </a:t>
            </a:r>
            <a:r>
              <a:rPr lang="en-US" sz="2800" b="1" i="1"/>
              <a:t>điểm:</a:t>
            </a:r>
          </a:p>
          <a:p>
            <a:pPr lvl="1"/>
            <a:r>
              <a:rPr lang="en-US"/>
              <a:t>Chương trình dễ hiểu, dễ bảo trì</a:t>
            </a:r>
          </a:p>
          <a:p>
            <a:pPr lvl="1"/>
            <a:r>
              <a:rPr lang="en-US"/>
              <a:t>Dễ dàng tạo ra các thư viện phần </a:t>
            </a:r>
            <a:r>
              <a:rPr lang="en-US" smtClean="0"/>
              <a:t>mềm</a:t>
            </a:r>
          </a:p>
          <a:p>
            <a:pPr lvl="1"/>
            <a:endParaRPr lang="en-US" sz="1600"/>
          </a:p>
          <a:p>
            <a:r>
              <a:rPr lang="en-US" sz="2800" b="1" i="1"/>
              <a:t>Nhược điểm</a:t>
            </a:r>
          </a:p>
          <a:p>
            <a:pPr lvl="1"/>
            <a:r>
              <a:rPr lang="en-US"/>
              <a:t>Dữ liệu và mã xử lý tách rời</a:t>
            </a:r>
          </a:p>
          <a:p>
            <a:pPr lvl="1"/>
            <a:r>
              <a:rPr lang="en-US"/>
              <a:t>Người lập trình phải biết cấu trúc dữ liệu </a:t>
            </a:r>
          </a:p>
          <a:p>
            <a:pPr marL="0" indent="0">
              <a:buNone/>
            </a:pPr>
            <a:endParaRPr lang="en-US" b="1"/>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5</a:t>
            </a:fld>
            <a:endParaRPr lang="en-US" altLang="ja-JP"/>
          </a:p>
        </p:txBody>
      </p:sp>
    </p:spTree>
    <p:extLst>
      <p:ext uri="{BB962C8B-B14F-4D97-AF65-F5344CB8AC3E}">
        <p14:creationId xmlns:p14="http://schemas.microsoft.com/office/powerpoint/2010/main" val="4188008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1.1. Giới thiệu</a:t>
            </a:r>
          </a:p>
        </p:txBody>
      </p:sp>
      <p:sp>
        <p:nvSpPr>
          <p:cNvPr id="3" name="Content Placeholder 2"/>
          <p:cNvSpPr>
            <a:spLocks noGrp="1"/>
          </p:cNvSpPr>
          <p:nvPr>
            <p:ph idx="1"/>
          </p:nvPr>
        </p:nvSpPr>
        <p:spPr/>
        <p:txBody>
          <a:bodyPr/>
          <a:lstStyle/>
          <a:p>
            <a:pPr marL="0" indent="0">
              <a:buNone/>
            </a:pPr>
            <a:r>
              <a:rPr lang="en-US" b="1"/>
              <a:t>Lập trình có cấu trúc/ thủ </a:t>
            </a:r>
            <a:r>
              <a:rPr lang="en-US" b="1" smtClean="0"/>
              <a:t>tục</a:t>
            </a:r>
          </a:p>
          <a:p>
            <a:r>
              <a:rPr lang="en-US" sz="2800" b="1" i="1" smtClean="0"/>
              <a:t>Nhược điểm . . .</a:t>
            </a:r>
          </a:p>
          <a:p>
            <a:pPr lvl="1"/>
            <a:r>
              <a:rPr lang="en-US" smtClean="0"/>
              <a:t>Khi </a:t>
            </a:r>
            <a:r>
              <a:rPr lang="en-US"/>
              <a:t>thay đổi cấu trúc dữ liệu thì </a:t>
            </a:r>
            <a:r>
              <a:rPr lang="en-US" smtClean="0"/>
              <a:t>thuật toán </a:t>
            </a:r>
            <a:r>
              <a:rPr lang="en-US"/>
              <a:t>phải thay đổi theo</a:t>
            </a:r>
          </a:p>
          <a:p>
            <a:pPr lvl="1"/>
            <a:r>
              <a:rPr lang="en-US" smtClean="0"/>
              <a:t>Không khởi </a:t>
            </a:r>
            <a:r>
              <a:rPr lang="en-US"/>
              <a:t>tạo hay giải phóng dữ liệu tự động</a:t>
            </a:r>
          </a:p>
          <a:p>
            <a:pPr lvl="1"/>
            <a:r>
              <a:rPr lang="en-US"/>
              <a:t>Không mô tả đầy đủ, trung thực hệ thống trong thực tế</a:t>
            </a:r>
          </a:p>
          <a:p>
            <a:pPr marL="0" indent="0">
              <a:buNone/>
            </a:pPr>
            <a:endParaRPr lang="en-US" b="1"/>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6</a:t>
            </a:fld>
            <a:endParaRPr lang="en-US" altLang="ja-JP"/>
          </a:p>
        </p:txBody>
      </p:sp>
    </p:spTree>
    <p:extLst>
      <p:ext uri="{BB962C8B-B14F-4D97-AF65-F5344CB8AC3E}">
        <p14:creationId xmlns:p14="http://schemas.microsoft.com/office/powerpoint/2010/main" val="851915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1.1. Giới thiệu</a:t>
            </a:r>
          </a:p>
        </p:txBody>
      </p:sp>
      <p:sp>
        <p:nvSpPr>
          <p:cNvPr id="3" name="Content Placeholder 2"/>
          <p:cNvSpPr>
            <a:spLocks noGrp="1"/>
          </p:cNvSpPr>
          <p:nvPr>
            <p:ph idx="1"/>
          </p:nvPr>
        </p:nvSpPr>
        <p:spPr/>
        <p:txBody>
          <a:bodyPr/>
          <a:lstStyle/>
          <a:p>
            <a:pPr marL="0" indent="0">
              <a:buNone/>
            </a:pPr>
            <a:r>
              <a:rPr lang="en-US" b="1"/>
              <a:t>Lập trình </a:t>
            </a:r>
            <a:r>
              <a:rPr lang="en-US" b="1" smtClean="0"/>
              <a:t>OOP </a:t>
            </a:r>
          </a:p>
          <a:p>
            <a:pPr lvl="0"/>
            <a:r>
              <a:rPr lang="en-US" smtClean="0"/>
              <a:t>OOP </a:t>
            </a:r>
            <a:r>
              <a:rPr lang="en-US"/>
              <a:t>hoàn toàn dựa vào mô hình thế giới </a:t>
            </a:r>
            <a:r>
              <a:rPr lang="en-US" smtClean="0"/>
              <a:t>thực</a:t>
            </a:r>
          </a:p>
          <a:p>
            <a:pPr lvl="0"/>
            <a:r>
              <a:rPr lang="en-US" smtClean="0"/>
              <a:t>Xây </a:t>
            </a:r>
            <a:r>
              <a:rPr lang="en-US"/>
              <a:t>dựng chương trình xung quanh các đối tượng được định nghĩa</a:t>
            </a:r>
          </a:p>
          <a:p>
            <a:pPr lvl="0"/>
            <a:r>
              <a:rPr lang="en-US" smtClean="0"/>
              <a:t>Ứng </a:t>
            </a:r>
            <a:r>
              <a:rPr lang="en-US"/>
              <a:t>dụng chỉ bao gồm 3 thành phần: class (lớp), object (đối tượng), method (phương thức)</a:t>
            </a:r>
          </a:p>
          <a:p>
            <a:pPr marL="0" indent="0">
              <a:buNone/>
            </a:pPr>
            <a:endParaRPr lang="en-US" b="1"/>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7</a:t>
            </a:fld>
            <a:endParaRPr lang="en-US" altLang="ja-JP"/>
          </a:p>
        </p:txBody>
      </p:sp>
    </p:spTree>
    <p:extLst>
      <p:ext uri="{BB962C8B-B14F-4D97-AF65-F5344CB8AC3E}">
        <p14:creationId xmlns:p14="http://schemas.microsoft.com/office/powerpoint/2010/main" val="38291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1.2. Các </a:t>
            </a:r>
            <a:r>
              <a:rPr lang="en-US"/>
              <a:t>khái niệm trong lập trình hướng đối tượng</a:t>
            </a:r>
          </a:p>
        </p:txBody>
      </p:sp>
      <p:sp>
        <p:nvSpPr>
          <p:cNvPr id="3" name="Content Placeholder 2"/>
          <p:cNvSpPr>
            <a:spLocks noGrp="1"/>
          </p:cNvSpPr>
          <p:nvPr>
            <p:ph idx="1"/>
          </p:nvPr>
        </p:nvSpPr>
        <p:spPr/>
        <p:txBody>
          <a:bodyPr/>
          <a:lstStyle/>
          <a:p>
            <a:pPr marL="0" indent="0">
              <a:buNone/>
            </a:pPr>
            <a:r>
              <a:rPr lang="en-US" b="1" smtClean="0"/>
              <a:t>Class </a:t>
            </a:r>
            <a:r>
              <a:rPr lang="en-US" smtClean="0"/>
              <a:t>(lớp)</a:t>
            </a:r>
          </a:p>
          <a:p>
            <a:pPr lvl="0"/>
            <a:r>
              <a:rPr lang="en-US" smtClean="0"/>
              <a:t>Class </a:t>
            </a:r>
            <a:r>
              <a:rPr lang="en-US"/>
              <a:t>dùng để phân loại các đối tượng</a:t>
            </a:r>
          </a:p>
          <a:p>
            <a:pPr lvl="0"/>
            <a:r>
              <a:rPr lang="en-US"/>
              <a:t>Là bản thiết kế của đối </a:t>
            </a:r>
            <a:r>
              <a:rPr lang="en-US" smtClean="0"/>
              <a:t>tượng, gồm </a:t>
            </a:r>
            <a:r>
              <a:rPr lang="en-US"/>
              <a:t>các thành </a:t>
            </a:r>
            <a:r>
              <a:rPr lang="en-US" smtClean="0"/>
              <a:t>phần:</a:t>
            </a:r>
            <a:endParaRPr lang="en-US"/>
          </a:p>
          <a:p>
            <a:pPr lvl="1"/>
            <a:r>
              <a:rPr lang="en-US"/>
              <a:t>Thuộc tính của đối tượng</a:t>
            </a:r>
          </a:p>
          <a:p>
            <a:pPr lvl="1"/>
            <a:r>
              <a:rPr lang="en-US"/>
              <a:t>Phương thức của đối tượng</a:t>
            </a:r>
          </a:p>
          <a:p>
            <a:pPr marL="0" indent="0">
              <a:buNone/>
            </a:pPr>
            <a:endParaRPr lang="en-US" b="1"/>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8</a:t>
            </a:fld>
            <a:endParaRPr lang="en-US" altLang="ja-JP"/>
          </a:p>
        </p:txBody>
      </p:sp>
    </p:spTree>
    <p:extLst>
      <p:ext uri="{BB962C8B-B14F-4D97-AF65-F5344CB8AC3E}">
        <p14:creationId xmlns:p14="http://schemas.microsoft.com/office/powerpoint/2010/main" val="1970082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1.2. Các </a:t>
            </a:r>
            <a:r>
              <a:rPr lang="en-US"/>
              <a:t>khái niệm trong lập trình hướng đối tượng</a:t>
            </a:r>
          </a:p>
        </p:txBody>
      </p:sp>
      <p:sp>
        <p:nvSpPr>
          <p:cNvPr id="3" name="Content Placeholder 2"/>
          <p:cNvSpPr>
            <a:spLocks noGrp="1"/>
          </p:cNvSpPr>
          <p:nvPr>
            <p:ph idx="1"/>
          </p:nvPr>
        </p:nvSpPr>
        <p:spPr/>
        <p:txBody>
          <a:bodyPr/>
          <a:lstStyle/>
          <a:p>
            <a:pPr marL="0" indent="0">
              <a:buNone/>
            </a:pPr>
            <a:r>
              <a:rPr lang="en-US" b="1" smtClean="0"/>
              <a:t>Class </a:t>
            </a:r>
            <a:r>
              <a:rPr lang="en-US" smtClean="0"/>
              <a:t>– ví dụ: lớp car</a:t>
            </a:r>
          </a:p>
          <a:p>
            <a:r>
              <a:rPr lang="en-US" smtClean="0"/>
              <a:t>Phân biệt với các phương tiện giao thông khác</a:t>
            </a:r>
          </a:p>
          <a:p>
            <a:r>
              <a:rPr lang="en-US" smtClean="0"/>
              <a:t>Thuộc tính (đặc điểm) của đối tượng</a:t>
            </a:r>
          </a:p>
          <a:p>
            <a:pPr lvl="1"/>
            <a:r>
              <a:rPr lang="en-US" smtClean="0"/>
              <a:t>Số bánh xe</a:t>
            </a:r>
          </a:p>
          <a:p>
            <a:pPr lvl="1"/>
            <a:r>
              <a:rPr lang="en-US" smtClean="0"/>
              <a:t>Số chỗ ngồi</a:t>
            </a:r>
          </a:p>
          <a:p>
            <a:pPr lvl="1"/>
            <a:r>
              <a:rPr lang="en-US" smtClean="0"/>
              <a:t>Dung tích xy lanh . . .</a:t>
            </a:r>
          </a:p>
          <a:p>
            <a:r>
              <a:rPr lang="en-US" smtClean="0"/>
              <a:t>Phương thức (hành động) của đối tượng</a:t>
            </a:r>
          </a:p>
          <a:p>
            <a:pPr lvl="1">
              <a:lnSpc>
                <a:spcPct val="80000"/>
              </a:lnSpc>
              <a:defRPr/>
            </a:pPr>
            <a:r>
              <a:rPr lang="en-US" altLang="ja-JP" smtClean="0"/>
              <a:t>Khởi động</a:t>
            </a:r>
          </a:p>
          <a:p>
            <a:pPr lvl="1">
              <a:lnSpc>
                <a:spcPct val="80000"/>
              </a:lnSpc>
              <a:defRPr/>
            </a:pPr>
            <a:r>
              <a:rPr lang="en-US" altLang="ja-JP" smtClean="0"/>
              <a:t>Tăng tốc …</a:t>
            </a:r>
            <a:endParaRPr lang="en-US" sz="3200" b="1" smtClean="0"/>
          </a:p>
          <a:p>
            <a:pPr marL="0" indent="0">
              <a:buNone/>
            </a:pPr>
            <a:endParaRPr lang="en-US" b="1"/>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9</a:t>
            </a:fld>
            <a:endParaRPr lang="en-US" altLang="ja-JP"/>
          </a:p>
        </p:txBody>
      </p:sp>
    </p:spTree>
    <p:extLst>
      <p:ext uri="{BB962C8B-B14F-4D97-AF65-F5344CB8AC3E}">
        <p14:creationId xmlns:p14="http://schemas.microsoft.com/office/powerpoint/2010/main" val="3618190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 Theme-2014_1">
  <a:themeElements>
    <a:clrScheme name="1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FP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F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F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F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F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F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FP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F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F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F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F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F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Fs-Theme_2014</Template>
  <TotalTime>22900</TotalTime>
  <Words>1945</Words>
  <Application>Microsoft Office PowerPoint</Application>
  <PresentationFormat>On-screen Show (4:3)</PresentationFormat>
  <Paragraphs>337</Paragraphs>
  <Slides>40</Slides>
  <Notes>31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Calibri</vt:lpstr>
      <vt:lpstr>Times New Roman</vt:lpstr>
      <vt:lpstr>TimesNewRomanPSMT</vt:lpstr>
      <vt:lpstr>Wingdings</vt:lpstr>
      <vt:lpstr>F Theme-2014_1</vt:lpstr>
      <vt:lpstr> CHƯƠNG 3 LẬP TRÌNH HƯỚNG ĐỐI TƯỢNG VỚI C# </vt:lpstr>
      <vt:lpstr>Nội dung</vt:lpstr>
      <vt:lpstr>1. Lập trình hướng đối tượng</vt:lpstr>
      <vt:lpstr>1.1. Giới thiệu</vt:lpstr>
      <vt:lpstr>1.1. Giới thiệu</vt:lpstr>
      <vt:lpstr>1.1. Giới thiệu</vt:lpstr>
      <vt:lpstr>1.1. Giới thiệu</vt:lpstr>
      <vt:lpstr>1.2. Các khái niệm trong lập trình hướng đối tượng</vt:lpstr>
      <vt:lpstr>1.2. Các khái niệm trong lập trình hướng đối tượng</vt:lpstr>
      <vt:lpstr>1.2. Các khái niệm trong lập trình hướng đối tượng</vt:lpstr>
      <vt:lpstr>1.2. Các khái niệm trong lập trình hướng đối tượng</vt:lpstr>
      <vt:lpstr>1.2. Các khái niệm trong lập trình hướng đối tượng</vt:lpstr>
      <vt:lpstr>1.3. Các tính chất của lập trình hướng đối tượng</vt:lpstr>
      <vt:lpstr>1.3. Các tính chất của lập trình hướng đối tượng</vt:lpstr>
      <vt:lpstr>1.3. Các tính chất của lập trình hướng đối tượng</vt:lpstr>
      <vt:lpstr>1.3. Các tính chất của lập trình hướng đối tượng</vt:lpstr>
      <vt:lpstr>1.3. Các tính chất của lập trình hướng đối tượng</vt:lpstr>
      <vt:lpstr>1.3. Các tính chất của lập trình hướng đối tượng</vt:lpstr>
      <vt:lpstr>2. Lập trình hướng đối tượng với C#.NET</vt:lpstr>
      <vt:lpstr>2.1. Lớp</vt:lpstr>
      <vt:lpstr>2.1. Lớp</vt:lpstr>
      <vt:lpstr>2.1. Lớp</vt:lpstr>
      <vt:lpstr>2.1. Lớp</vt:lpstr>
      <vt:lpstr>2.2. Thuộc tính</vt:lpstr>
      <vt:lpstr>2.2. Thuộc tính</vt:lpstr>
      <vt:lpstr>2.3. Phương thức</vt:lpstr>
      <vt:lpstr>2.3. Phương thức</vt:lpstr>
      <vt:lpstr>2.3. Phương thức</vt:lpstr>
      <vt:lpstr>2.4. Sử dụng các thành viên tĩnh</vt:lpstr>
      <vt:lpstr>2.4. Sử dụng các thành viên tĩnh</vt:lpstr>
      <vt:lpstr>2.4. Sử dụng các thành viên tĩnh</vt:lpstr>
      <vt:lpstr>2.5. Kế thừa</vt:lpstr>
      <vt:lpstr>2.5. Kế thừa</vt:lpstr>
      <vt:lpstr>2.5. Kế thừa</vt:lpstr>
      <vt:lpstr>2.5. Kế thừa</vt:lpstr>
      <vt:lpstr>2.5. Kế thừa</vt:lpstr>
      <vt:lpstr>2.5. KẾ THỪA </vt:lpstr>
      <vt:lpstr>2.5. KẾ THỪA </vt:lpstr>
      <vt:lpstr>2.5. KẾ THỪA </vt:lpstr>
      <vt:lpstr>2.5. KẾ THỪA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Training Material</dc:title>
  <dc:subject>1/1</dc:subject>
  <dc:creator>Nguyen Trung Kien</dc:creator>
  <cp:keywords>Training, Material</cp:keywords>
  <dc:description>Slide Learning Approach: Bỏ
Thêm sheet Hướng dẫn làm slide đào tạo (chú ý: sheet này sẽ phải xóa đi sau khi slide đào tạo được hoàn thành)
Thêm hướng dẫn vào các sheet Lesson Objective, Lesson Agenda, Reference
Thêm sheet Content Summary để tóm tắt nội dung sau mỗi phần
Lý do:
Thêm phần hướng dẫn bằng tiếng Việt để giúp người làm slide có thể hiểu đúng &amp; đủ nội dung yêu cầu của slide.
Thêm nội dung tổng kết giúp cho học viên có thể nắm bắt được đầy đủ trọng tâm bài giảng mà giảng viên truyền đạt</dc:description>
  <cp:lastModifiedBy>Admin</cp:lastModifiedBy>
  <cp:revision>1495</cp:revision>
  <dcterms:created xsi:type="dcterms:W3CDTF">2010-10-18T05:40:05Z</dcterms:created>
  <dcterms:modified xsi:type="dcterms:W3CDTF">2020-09-01T02:17:08Z</dcterms:modified>
  <cp:category>Template</cp:category>
  <cp:contentStatus>20/11/2012</cp:contentStatus>
</cp:coreProperties>
</file>