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8" r:id="rId2"/>
    <p:sldId id="267" r:id="rId3"/>
    <p:sldId id="271" r:id="rId4"/>
    <p:sldId id="270" r:id="rId5"/>
    <p:sldId id="269" r:id="rId6"/>
    <p:sldId id="268" r:id="rId7"/>
    <p:sldId id="274" r:id="rId8"/>
    <p:sldId id="275" r:id="rId9"/>
    <p:sldId id="273" r:id="rId10"/>
    <p:sldId id="272" r:id="rId11"/>
    <p:sldId id="276" r:id="rId12"/>
    <p:sldId id="277" r:id="rId13"/>
    <p:sldId id="260" r:id="rId14"/>
    <p:sldId id="261" r:id="rId15"/>
    <p:sldId id="262" r:id="rId16"/>
    <p:sldId id="263"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8792" autoAdjust="0"/>
  </p:normalViewPr>
  <p:slideViewPr>
    <p:cSldViewPr snapToGrid="0">
      <p:cViewPr varScale="1">
        <p:scale>
          <a:sx n="51" d="100"/>
          <a:sy n="51" d="100"/>
        </p:scale>
        <p:origin x="15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62C54-F30B-4CA6-AD01-9445E9FB270E}" type="datetimeFigureOut">
              <a:rPr lang="en-US" smtClean="0"/>
              <a:t>23/4/2017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2E450-150A-4CCF-A556-EBD9DA62E535}" type="slidenum">
              <a:rPr lang="en-US" smtClean="0"/>
              <a:t>‹#›</a:t>
            </a:fld>
            <a:endParaRPr lang="en-US"/>
          </a:p>
        </p:txBody>
      </p:sp>
    </p:spTree>
    <p:extLst>
      <p:ext uri="{BB962C8B-B14F-4D97-AF65-F5344CB8AC3E}">
        <p14:creationId xmlns:p14="http://schemas.microsoft.com/office/powerpoint/2010/main" val="274967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smtClean="0">
                <a:solidFill>
                  <a:srgbClr val="383838"/>
                </a:solidFill>
                <a:effectLst/>
              </a:rPr>
              <a:t>Để tiến hành nạp trình điều khiển kết nối, bạn phải dùng phương thức </a:t>
            </a:r>
            <a:r>
              <a:rPr lang="vi-VN" b="1" i="1" smtClean="0">
                <a:solidFill>
                  <a:srgbClr val="383838"/>
                </a:solidFill>
                <a:effectLst/>
              </a:rPr>
              <a:t>forName</a:t>
            </a:r>
            <a:r>
              <a:rPr lang="vi-VN" b="0" i="0" smtClean="0">
                <a:solidFill>
                  <a:srgbClr val="383838"/>
                </a:solidFill>
                <a:effectLst/>
              </a:rPr>
              <a:t> của lớp </a:t>
            </a:r>
            <a:r>
              <a:rPr lang="vi-VN" b="1" i="1" smtClean="0">
                <a:solidFill>
                  <a:srgbClr val="383838"/>
                </a:solidFill>
                <a:effectLst/>
              </a:rPr>
              <a:t>Class</a:t>
            </a:r>
            <a:r>
              <a:rPr lang="vi-VN" b="0" i="0" smtClean="0">
                <a:solidFill>
                  <a:srgbClr val="383838"/>
                </a:solidFill>
                <a:effectLst/>
              </a:rPr>
              <a:t> để tạo ra 1 thể hiện của lớp kết nối dựa trên giao thức mà JDBC cung cấp. </a:t>
            </a:r>
            <a:endParaRPr lang="en-US"/>
          </a:p>
        </p:txBody>
      </p:sp>
      <p:sp>
        <p:nvSpPr>
          <p:cNvPr id="4" name="Slide Number Placeholder 3"/>
          <p:cNvSpPr>
            <a:spLocks noGrp="1"/>
          </p:cNvSpPr>
          <p:nvPr>
            <p:ph type="sldNum" sz="quarter" idx="10"/>
          </p:nvPr>
        </p:nvSpPr>
        <p:spPr/>
        <p:txBody>
          <a:bodyPr/>
          <a:lstStyle/>
          <a:p>
            <a:fld id="{8672E450-150A-4CCF-A556-EBD9DA62E535}" type="slidenum">
              <a:rPr lang="en-US" smtClean="0"/>
              <a:t>13</a:t>
            </a:fld>
            <a:endParaRPr lang="en-US"/>
          </a:p>
        </p:txBody>
      </p:sp>
    </p:spTree>
    <p:extLst>
      <p:ext uri="{BB962C8B-B14F-4D97-AF65-F5344CB8AC3E}">
        <p14:creationId xmlns:p14="http://schemas.microsoft.com/office/powerpoint/2010/main" val="371202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72E450-150A-4CCF-A556-EBD9DA62E535}" type="slidenum">
              <a:rPr lang="en-US" smtClean="0"/>
              <a:t>14</a:t>
            </a:fld>
            <a:endParaRPr lang="en-US"/>
          </a:p>
        </p:txBody>
      </p:sp>
    </p:spTree>
    <p:extLst>
      <p:ext uri="{BB962C8B-B14F-4D97-AF65-F5344CB8AC3E}">
        <p14:creationId xmlns:p14="http://schemas.microsoft.com/office/powerpoint/2010/main" val="2515607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smtClean="0">
                <a:solidFill>
                  <a:srgbClr val="383838"/>
                </a:solidFill>
                <a:effectLst/>
              </a:rPr>
              <a:t>Để thực hiện bước thứ 2 này, bạn phải tạo 1 đối tượng của lớp Connection để nhận kết quả trả về của phương thức getConnection, đây là phương thức tĩnh của lớp DriverManager có nhiệm vụ kiểm tra xem trong thư viện đã được cài đặt của Java có trình điều khiển kết nối thích hợp ứng với chuỗi kết nối mà lập trình viên đã mô tả và truyền vào thông qua tham số của hàm hay không. Nếu thỏa mãn, 1 đối tượng thuộc lớp Connection sẽ trả về cho phép chương trình có thể thực hiện các tác động cần thiết xuống cơ sở dữ liệu tông qua đối tượng này (</a:t>
            </a:r>
            <a:r>
              <a:rPr lang="vi-VN" b="0" i="1" smtClean="0">
                <a:solidFill>
                  <a:srgbClr val="383838"/>
                </a:solidFill>
                <a:effectLst/>
              </a:rPr>
              <a:t>nếu không thành công, 1 đối tượng thuộc lớp SQLException sẽ trả ra cho nơi gọi nó để thông báo lý do tại sao không thể tạo được kết nối</a:t>
            </a:r>
            <a:r>
              <a:rPr lang="vi-VN" b="0" i="0" smtClean="0">
                <a:solidFill>
                  <a:srgbClr val="383838"/>
                </a:solidFill>
                <a:effectLst/>
              </a:rPr>
              <a:t>). </a:t>
            </a:r>
            <a:endParaRPr lang="en-US"/>
          </a:p>
        </p:txBody>
      </p:sp>
      <p:sp>
        <p:nvSpPr>
          <p:cNvPr id="4" name="Slide Number Placeholder 3"/>
          <p:cNvSpPr>
            <a:spLocks noGrp="1"/>
          </p:cNvSpPr>
          <p:nvPr>
            <p:ph type="sldNum" sz="quarter" idx="10"/>
          </p:nvPr>
        </p:nvSpPr>
        <p:spPr/>
        <p:txBody>
          <a:bodyPr/>
          <a:lstStyle/>
          <a:p>
            <a:fld id="{8672E450-150A-4CCF-A556-EBD9DA62E535}" type="slidenum">
              <a:rPr lang="en-US" smtClean="0"/>
              <a:t>15</a:t>
            </a:fld>
            <a:endParaRPr lang="en-US"/>
          </a:p>
        </p:txBody>
      </p:sp>
    </p:spTree>
    <p:extLst>
      <p:ext uri="{BB962C8B-B14F-4D97-AF65-F5344CB8AC3E}">
        <p14:creationId xmlns:p14="http://schemas.microsoft.com/office/powerpoint/2010/main" val="1931277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smtClean="0">
                <a:solidFill>
                  <a:srgbClr val="383838"/>
                </a:solidFill>
                <a:effectLst/>
                <a:latin typeface="+mn-lt"/>
                <a:cs typeface="Arial" panose="020B0604020202020204" pitchFamily="34" charset="0"/>
              </a:rPr>
              <a:t>Như vậy, sau khi thiết lập kết nối thành công, bạn phải tạo ra 1 đối tượng </a:t>
            </a:r>
            <a:r>
              <a:rPr lang="vi-VN" sz="1200" b="1" i="0" smtClean="0">
                <a:solidFill>
                  <a:srgbClr val="383838"/>
                </a:solidFill>
                <a:effectLst/>
                <a:latin typeface="+mn-lt"/>
                <a:cs typeface="Arial" panose="020B0604020202020204" pitchFamily="34" charset="0"/>
              </a:rPr>
              <a:t>Statement</a:t>
            </a:r>
            <a:r>
              <a:rPr lang="vi-VN" sz="1200" b="0" i="0" smtClean="0">
                <a:solidFill>
                  <a:srgbClr val="383838"/>
                </a:solidFill>
                <a:effectLst/>
                <a:latin typeface="+mn-lt"/>
                <a:cs typeface="Arial" panose="020B0604020202020204" pitchFamily="34" charset="0"/>
              </a:rPr>
              <a:t> để nhận về 1 thể hiện của lớp này thông qua phương thức </a:t>
            </a:r>
            <a:r>
              <a:rPr lang="vi-VN" sz="1200" b="1" i="1" smtClean="0">
                <a:solidFill>
                  <a:srgbClr val="383838"/>
                </a:solidFill>
                <a:effectLst/>
                <a:latin typeface="+mn-lt"/>
                <a:cs typeface="Arial" panose="020B0604020202020204" pitchFamily="34" charset="0"/>
              </a:rPr>
              <a:t>createStatement</a:t>
            </a:r>
            <a:r>
              <a:rPr lang="vi-VN" sz="1200" b="0" i="0" smtClean="0">
                <a:solidFill>
                  <a:srgbClr val="383838"/>
                </a:solidFill>
                <a:effectLst/>
                <a:latin typeface="+mn-lt"/>
                <a:cs typeface="Arial" panose="020B0604020202020204" pitchFamily="34" charset="0"/>
              </a:rPr>
              <a:t>() của đối tượng </a:t>
            </a:r>
            <a:r>
              <a:rPr lang="vi-VN" sz="1200" b="1" i="0" smtClean="0">
                <a:solidFill>
                  <a:srgbClr val="383838"/>
                </a:solidFill>
                <a:effectLst/>
                <a:latin typeface="+mn-lt"/>
                <a:cs typeface="Arial" panose="020B0604020202020204" pitchFamily="34" charset="0"/>
              </a:rPr>
              <a:t>Connection</a:t>
            </a:r>
            <a:r>
              <a:rPr lang="vi-VN" sz="1200" b="0" i="0" smtClean="0">
                <a:solidFill>
                  <a:srgbClr val="383838"/>
                </a:solidFill>
                <a:effectLst/>
                <a:latin typeface="+mn-lt"/>
                <a:cs typeface="Arial" panose="020B0604020202020204" pitchFamily="34" charset="0"/>
              </a:rPr>
              <a:t> đã thiết lập.</a:t>
            </a:r>
            <a:endParaRPr lang="vi-VN" sz="1200" smtClean="0">
              <a:solidFill>
                <a:srgbClr val="383838"/>
              </a:solidFill>
              <a:latin typeface="+mn-lt"/>
              <a:cs typeface="Arial" panose="020B0604020202020204" pitchFamily="34" charset="0"/>
            </a:endParaRPr>
          </a:p>
          <a:p>
            <a:endParaRPr lang="en-US"/>
          </a:p>
        </p:txBody>
      </p:sp>
      <p:sp>
        <p:nvSpPr>
          <p:cNvPr id="4" name="Slide Number Placeholder 3"/>
          <p:cNvSpPr>
            <a:spLocks noGrp="1"/>
          </p:cNvSpPr>
          <p:nvPr>
            <p:ph type="sldNum" sz="quarter" idx="10"/>
          </p:nvPr>
        </p:nvSpPr>
        <p:spPr/>
        <p:txBody>
          <a:bodyPr/>
          <a:lstStyle/>
          <a:p>
            <a:fld id="{8672E450-150A-4CCF-A556-EBD9DA62E535}" type="slidenum">
              <a:rPr lang="en-US" smtClean="0"/>
              <a:t>17</a:t>
            </a:fld>
            <a:endParaRPr lang="en-US"/>
          </a:p>
        </p:txBody>
      </p:sp>
    </p:spTree>
    <p:extLst>
      <p:ext uri="{BB962C8B-B14F-4D97-AF65-F5344CB8AC3E}">
        <p14:creationId xmlns:p14="http://schemas.microsoft.com/office/powerpoint/2010/main" val="691111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Với 1 đối tượng ResultSet, bạn có thể sử dụng các phương thức tiêu biểu để thao tác đối với dữ liệu, hay điều khiển đối tượng này như sau</a:t>
            </a:r>
          </a:p>
          <a:p>
            <a:r>
              <a:rPr lang="vi-VN" sz="1200" b="0" i="0" kern="1200" smtClean="0">
                <a:solidFill>
                  <a:schemeClr val="tx1"/>
                </a:solidFill>
                <a:effectLst/>
                <a:latin typeface="+mn-lt"/>
                <a:ea typeface="+mn-ea"/>
                <a:cs typeface="+mn-cs"/>
              </a:rPr>
              <a:t>.</a:t>
            </a:r>
            <a:r>
              <a:rPr lang="vi-VN" sz="1200" b="1" i="1" kern="1200" smtClean="0">
                <a:solidFill>
                  <a:schemeClr val="tx1"/>
                </a:solidFill>
                <a:effectLst/>
                <a:latin typeface="+mn-lt"/>
                <a:ea typeface="+mn-ea"/>
                <a:cs typeface="+mn-cs"/>
              </a:rPr>
              <a:t>next</a:t>
            </a:r>
            <a:r>
              <a:rPr lang="vi-VN" sz="1200" b="0" i="0" kern="1200" smtClean="0">
                <a:solidFill>
                  <a:schemeClr val="tx1"/>
                </a:solidFill>
                <a:effectLst/>
                <a:latin typeface="+mn-lt"/>
                <a:ea typeface="+mn-ea"/>
                <a:cs typeface="+mn-cs"/>
              </a:rPr>
              <a:t>() – cho phép dịch chuyển con trỏ sang mẫu tin kết tiếp để truy xuất dữ liệu</a:t>
            </a:r>
          </a:p>
          <a:p>
            <a:r>
              <a:rPr lang="vi-VN" sz="1200" b="0" i="0" kern="1200" smtClean="0">
                <a:solidFill>
                  <a:schemeClr val="tx1"/>
                </a:solidFill>
                <a:effectLst/>
                <a:latin typeface="+mn-lt"/>
                <a:ea typeface="+mn-ea"/>
                <a:cs typeface="+mn-cs"/>
              </a:rPr>
              <a:t>.</a:t>
            </a:r>
            <a:r>
              <a:rPr lang="vi-VN" sz="1200" b="1" i="1" kern="1200" smtClean="0">
                <a:solidFill>
                  <a:schemeClr val="tx1"/>
                </a:solidFill>
                <a:effectLst/>
                <a:latin typeface="+mn-lt"/>
                <a:ea typeface="+mn-ea"/>
                <a:cs typeface="+mn-cs"/>
              </a:rPr>
              <a:t>getString</a:t>
            </a:r>
            <a:r>
              <a:rPr lang="vi-VN" sz="1200" b="0" i="0" kern="1200" smtClean="0">
                <a:solidFill>
                  <a:schemeClr val="tx1"/>
                </a:solidFill>
                <a:effectLst/>
                <a:latin typeface="+mn-lt"/>
                <a:ea typeface="+mn-ea"/>
                <a:cs typeface="+mn-cs"/>
              </a:rPr>
              <a:t>(tenCot) – Cho phép bạn đọc thông tin của 1 trường thông tin dạng chuỗi có trong kết quả trả về của ResultSet. Tương tự đối với các kết quả dạng khác của các kiểu thuộc dạng Primitive data type như : int, boolean, byte, long, float, double … Các phương thức tương ứng có thể lần lượt là : .</a:t>
            </a:r>
            <a:r>
              <a:rPr lang="vi-VN" sz="1200" b="1" i="1" kern="1200" smtClean="0">
                <a:solidFill>
                  <a:schemeClr val="tx1"/>
                </a:solidFill>
                <a:effectLst/>
                <a:latin typeface="+mn-lt"/>
                <a:ea typeface="+mn-ea"/>
                <a:cs typeface="+mn-cs"/>
              </a:rPr>
              <a:t>getInt</a:t>
            </a:r>
            <a:r>
              <a:rPr lang="vi-VN" sz="1200" b="0" i="0" kern="1200" smtClean="0">
                <a:solidFill>
                  <a:schemeClr val="tx1"/>
                </a:solidFill>
                <a:effectLst/>
                <a:latin typeface="+mn-lt"/>
                <a:ea typeface="+mn-ea"/>
                <a:cs typeface="+mn-cs"/>
              </a:rPr>
              <a:t>(tenCot); .</a:t>
            </a:r>
            <a:r>
              <a:rPr lang="vi-VN" sz="1200" b="1" i="1" kern="1200" smtClean="0">
                <a:solidFill>
                  <a:schemeClr val="tx1"/>
                </a:solidFill>
                <a:effectLst/>
                <a:latin typeface="+mn-lt"/>
                <a:ea typeface="+mn-ea"/>
                <a:cs typeface="+mn-cs"/>
              </a:rPr>
              <a:t>getBoolean</a:t>
            </a:r>
            <a:r>
              <a:rPr lang="vi-VN" sz="1200" b="0" i="0" kern="1200" smtClean="0">
                <a:solidFill>
                  <a:schemeClr val="tx1"/>
                </a:solidFill>
                <a:effectLst/>
                <a:latin typeface="+mn-lt"/>
                <a:ea typeface="+mn-ea"/>
                <a:cs typeface="+mn-cs"/>
              </a:rPr>
              <a:t>(tenCot); .</a:t>
            </a:r>
            <a:r>
              <a:rPr lang="vi-VN" sz="1200" b="1" i="1" kern="1200" smtClean="0">
                <a:solidFill>
                  <a:schemeClr val="tx1"/>
                </a:solidFill>
                <a:effectLst/>
                <a:latin typeface="+mn-lt"/>
                <a:ea typeface="+mn-ea"/>
                <a:cs typeface="+mn-cs"/>
              </a:rPr>
              <a:t>getByte</a:t>
            </a:r>
            <a:r>
              <a:rPr lang="vi-VN" sz="1200" b="0" i="0" kern="1200" smtClean="0">
                <a:solidFill>
                  <a:schemeClr val="tx1"/>
                </a:solidFill>
                <a:effectLst/>
                <a:latin typeface="+mn-lt"/>
                <a:ea typeface="+mn-ea"/>
                <a:cs typeface="+mn-cs"/>
              </a:rPr>
              <a:t>(tenCot); .</a:t>
            </a:r>
            <a:r>
              <a:rPr lang="vi-VN" sz="1200" b="1" i="1" kern="1200" smtClean="0">
                <a:solidFill>
                  <a:schemeClr val="tx1"/>
                </a:solidFill>
                <a:effectLst/>
                <a:latin typeface="+mn-lt"/>
                <a:ea typeface="+mn-ea"/>
                <a:cs typeface="+mn-cs"/>
              </a:rPr>
              <a:t>getLong</a:t>
            </a:r>
            <a:r>
              <a:rPr lang="vi-VN" sz="1200" b="0" i="0" kern="1200" smtClean="0">
                <a:solidFill>
                  <a:schemeClr val="tx1"/>
                </a:solidFill>
                <a:effectLst/>
                <a:latin typeface="+mn-lt"/>
                <a:ea typeface="+mn-ea"/>
                <a:cs typeface="+mn-cs"/>
              </a:rPr>
              <a:t>(tenCot); .</a:t>
            </a:r>
            <a:r>
              <a:rPr lang="vi-VN" sz="1200" b="1" i="1" kern="1200" smtClean="0">
                <a:solidFill>
                  <a:schemeClr val="tx1"/>
                </a:solidFill>
                <a:effectLst/>
                <a:latin typeface="+mn-lt"/>
                <a:ea typeface="+mn-ea"/>
                <a:cs typeface="+mn-cs"/>
              </a:rPr>
              <a:t>getFloat</a:t>
            </a:r>
            <a:r>
              <a:rPr lang="vi-VN" sz="1200" b="0" i="0" kern="1200" smtClean="0">
                <a:solidFill>
                  <a:schemeClr val="tx1"/>
                </a:solidFill>
                <a:effectLst/>
                <a:latin typeface="+mn-lt"/>
                <a:ea typeface="+mn-ea"/>
                <a:cs typeface="+mn-cs"/>
              </a:rPr>
              <a:t>(tenCot); .</a:t>
            </a:r>
            <a:r>
              <a:rPr lang="vi-VN" sz="1200" b="1" i="1" kern="1200" smtClean="0">
                <a:solidFill>
                  <a:schemeClr val="tx1"/>
                </a:solidFill>
                <a:effectLst/>
                <a:latin typeface="+mn-lt"/>
                <a:ea typeface="+mn-ea"/>
                <a:cs typeface="+mn-cs"/>
              </a:rPr>
              <a:t>getDouble</a:t>
            </a:r>
            <a:r>
              <a:rPr lang="vi-VN" sz="1200" b="0" i="0" kern="1200" smtClean="0">
                <a:solidFill>
                  <a:schemeClr val="tx1"/>
                </a:solidFill>
                <a:effectLst/>
                <a:latin typeface="+mn-lt"/>
                <a:ea typeface="+mn-ea"/>
                <a:cs typeface="+mn-cs"/>
              </a:rPr>
              <a:t>(tenCot)… Các hàm này thường overload 2 dạng, dạng thứ nhất sử dụng tham số kiểu chuỗi chỉ ra tên của cột chứa thông tin muốn đọc, dạng thứ 2 kiểu int mô tả cho chỉ số của cột muốn đọc.</a:t>
            </a:r>
          </a:p>
          <a:p>
            <a:endParaRPr lang="en-US"/>
          </a:p>
        </p:txBody>
      </p:sp>
      <p:sp>
        <p:nvSpPr>
          <p:cNvPr id="4" name="Slide Number Placeholder 3"/>
          <p:cNvSpPr>
            <a:spLocks noGrp="1"/>
          </p:cNvSpPr>
          <p:nvPr>
            <p:ph type="sldNum" sz="quarter" idx="10"/>
          </p:nvPr>
        </p:nvSpPr>
        <p:spPr/>
        <p:txBody>
          <a:bodyPr/>
          <a:lstStyle/>
          <a:p>
            <a:fld id="{8672E450-150A-4CCF-A556-EBD9DA62E535}" type="slidenum">
              <a:rPr lang="en-US" smtClean="0"/>
              <a:t>18</a:t>
            </a:fld>
            <a:endParaRPr lang="en-US"/>
          </a:p>
        </p:txBody>
      </p:sp>
    </p:spTree>
    <p:extLst>
      <p:ext uri="{BB962C8B-B14F-4D97-AF65-F5344CB8AC3E}">
        <p14:creationId xmlns:p14="http://schemas.microsoft.com/office/powerpoint/2010/main" val="350163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Đây là bước đơn giản nhất và cũng là bước khá quan trọng trong 5 bước. Hãy tưởng tượng chương trình của bạn trong quá trình làm việc có thể phải tạo ra rất nhiều kết nối mỗi khi cần tác động lên cơ sở dữ liệu, tại mỗi thời điểm 1 kết nối được tạo ra, JVM phải cấp phát 1 vùng nhớ để quản lý và cho phép đối tượng kết nối này làm việc. Cũng cùng thời điểm đó, tại Database server, ứng với 1 connection cũng sẽ được tạo và được cấp phát 1 vùng nhớ riêng. Nếu sau mỗi lần làm việc với kết nối xong, bạn không thực hiện giải phóng tài nguyên thì đến 1 lúc nào đó database server sẽ chẳng còn đủ bộ nhớ để cấp phát cho 1 kết nối mới nữa và như thế chương trình của chúng ta cũng có thể đồng nghĩa việc không thể hoạt động được nữa do bị gián đoạn với nguồn cung cấp dữ liệu dành cho nó. Hãy nhớ đóng kết nối sau khi đã làm việc xong là điều vô cùng quan trọng và cần thiết</a:t>
            </a:r>
            <a:endParaRPr lang="en-US"/>
          </a:p>
        </p:txBody>
      </p:sp>
      <p:sp>
        <p:nvSpPr>
          <p:cNvPr id="4" name="Slide Number Placeholder 3"/>
          <p:cNvSpPr>
            <a:spLocks noGrp="1"/>
          </p:cNvSpPr>
          <p:nvPr>
            <p:ph type="sldNum" sz="quarter" idx="10"/>
          </p:nvPr>
        </p:nvSpPr>
        <p:spPr/>
        <p:txBody>
          <a:bodyPr/>
          <a:lstStyle/>
          <a:p>
            <a:fld id="{8672E450-150A-4CCF-A556-EBD9DA62E535}" type="slidenum">
              <a:rPr lang="en-US" smtClean="0"/>
              <a:t>19</a:t>
            </a:fld>
            <a:endParaRPr lang="en-US"/>
          </a:p>
        </p:txBody>
      </p:sp>
    </p:spTree>
    <p:extLst>
      <p:ext uri="{BB962C8B-B14F-4D97-AF65-F5344CB8AC3E}">
        <p14:creationId xmlns:p14="http://schemas.microsoft.com/office/powerpoint/2010/main" val="194774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D7CB6D-4A97-4E78-85E7-DE9A4B1FB036}" type="datetimeFigureOut">
              <a:rPr lang="en-US" smtClean="0"/>
              <a:t>23/4/2017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223777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D7CB6D-4A97-4E78-85E7-DE9A4B1FB036}" type="datetimeFigureOut">
              <a:rPr lang="en-US" smtClean="0"/>
              <a:t>23/4/2017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259690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D7CB6D-4A97-4E78-85E7-DE9A4B1FB036}" type="datetimeFigureOut">
              <a:rPr lang="en-US" smtClean="0"/>
              <a:t>23/4/2017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41B2D-D948-47DF-925A-6ABD733F693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77682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D7CB6D-4A97-4E78-85E7-DE9A4B1FB036}" type="datetimeFigureOut">
              <a:rPr lang="en-US" smtClean="0"/>
              <a:t>23/4/2017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1282695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D7CB6D-4A97-4E78-85E7-DE9A4B1FB036}" type="datetimeFigureOut">
              <a:rPr lang="en-US" smtClean="0"/>
              <a:t>23/4/2017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41B2D-D948-47DF-925A-6ABD733F69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9920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D7CB6D-4A97-4E78-85E7-DE9A4B1FB036}" type="datetimeFigureOut">
              <a:rPr lang="en-US" smtClean="0"/>
              <a:t>23/4/2017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3193245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D7CB6D-4A97-4E78-85E7-DE9A4B1FB036}" type="datetimeFigureOut">
              <a:rPr lang="en-US" smtClean="0"/>
              <a:t>23/4/2017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2800544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D7CB6D-4A97-4E78-85E7-DE9A4B1FB036}" type="datetimeFigureOut">
              <a:rPr lang="en-US" smtClean="0"/>
              <a:t>23/4/2017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291329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D7CB6D-4A97-4E78-85E7-DE9A4B1FB036}" type="datetimeFigureOut">
              <a:rPr lang="en-US" smtClean="0"/>
              <a:t>23/4/2017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211504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D7CB6D-4A97-4E78-85E7-DE9A4B1FB036}" type="datetimeFigureOut">
              <a:rPr lang="en-US" smtClean="0"/>
              <a:t>23/4/2017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175055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D7CB6D-4A97-4E78-85E7-DE9A4B1FB036}" type="datetimeFigureOut">
              <a:rPr lang="en-US" smtClean="0"/>
              <a:t>23/4/2017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242796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D7CB6D-4A97-4E78-85E7-DE9A4B1FB036}" type="datetimeFigureOut">
              <a:rPr lang="en-US" smtClean="0"/>
              <a:t>23/4/2017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35383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D7CB6D-4A97-4E78-85E7-DE9A4B1FB036}" type="datetimeFigureOut">
              <a:rPr lang="en-US" smtClean="0"/>
              <a:t>23/4/2017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45306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7CB6D-4A97-4E78-85E7-DE9A4B1FB036}" type="datetimeFigureOut">
              <a:rPr lang="en-US" smtClean="0"/>
              <a:t>23/4/2017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1560507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7CB6D-4A97-4E78-85E7-DE9A4B1FB036}" type="datetimeFigureOut">
              <a:rPr lang="en-US" smtClean="0"/>
              <a:t>23/4/2017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284687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7CB6D-4A97-4E78-85E7-DE9A4B1FB036}" type="datetimeFigureOut">
              <a:rPr lang="en-US" smtClean="0"/>
              <a:t>23/4/2017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41B2D-D948-47DF-925A-6ABD733F693A}" type="slidenum">
              <a:rPr lang="en-US" smtClean="0"/>
              <a:t>‹#›</a:t>
            </a:fld>
            <a:endParaRPr lang="en-US"/>
          </a:p>
        </p:txBody>
      </p:sp>
    </p:spTree>
    <p:extLst>
      <p:ext uri="{BB962C8B-B14F-4D97-AF65-F5344CB8AC3E}">
        <p14:creationId xmlns:p14="http://schemas.microsoft.com/office/powerpoint/2010/main" val="378130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D7CB6D-4A97-4E78-85E7-DE9A4B1FB036}" type="datetimeFigureOut">
              <a:rPr lang="en-US" smtClean="0"/>
              <a:t>23/4/2017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841B2D-D948-47DF-925A-6ABD733F693A}" type="slidenum">
              <a:rPr lang="en-US" smtClean="0"/>
              <a:t>‹#›</a:t>
            </a:fld>
            <a:endParaRPr lang="en-US"/>
          </a:p>
        </p:txBody>
      </p:sp>
    </p:spTree>
    <p:extLst>
      <p:ext uri="{BB962C8B-B14F-4D97-AF65-F5344CB8AC3E}">
        <p14:creationId xmlns:p14="http://schemas.microsoft.com/office/powerpoint/2010/main" val="698116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vi-VN" sz="7200" b="1" smtClean="0">
                <a:solidFill>
                  <a:srgbClr val="0070C0"/>
                </a:solidFill>
              </a:rPr>
              <a:t>Báo cáo JAVA</a:t>
            </a:r>
            <a:r>
              <a:rPr lang="en-US" sz="7200">
                <a:solidFill>
                  <a:srgbClr val="0070C0"/>
                </a:solidFill>
              </a:rPr>
              <a:t/>
            </a:r>
            <a:br>
              <a:rPr lang="en-US" sz="7200">
                <a:solidFill>
                  <a:srgbClr val="0070C0"/>
                </a:solidFill>
              </a:rPr>
            </a:br>
            <a:r>
              <a:rPr lang="vi-VN" sz="7200" smtClean="0">
                <a:solidFill>
                  <a:srgbClr val="0070C0"/>
                </a:solidFill>
              </a:rPr>
              <a:t>JDBC</a:t>
            </a:r>
            <a:endParaRPr lang="en-US" sz="7200">
              <a:solidFill>
                <a:srgbClr val="0070C0"/>
              </a:solidFill>
            </a:endParaRPr>
          </a:p>
        </p:txBody>
      </p:sp>
      <p:sp>
        <p:nvSpPr>
          <p:cNvPr id="3" name="Subtitle 2"/>
          <p:cNvSpPr>
            <a:spLocks noGrp="1"/>
          </p:cNvSpPr>
          <p:nvPr>
            <p:ph type="subTitle" idx="1"/>
          </p:nvPr>
        </p:nvSpPr>
        <p:spPr>
          <a:xfrm>
            <a:off x="6096000" y="4865446"/>
            <a:ext cx="9144000" cy="1655762"/>
          </a:xfrm>
        </p:spPr>
        <p:txBody>
          <a:bodyPr/>
          <a:lstStyle/>
          <a:p>
            <a:pPr algn="l"/>
            <a:r>
              <a:rPr lang="en-US" i="1" smtClean="0">
                <a:solidFill>
                  <a:schemeClr val="tx1"/>
                </a:solidFill>
                <a:latin typeface="Times New Roman (Headings)"/>
              </a:rPr>
              <a:t>L</a:t>
            </a:r>
            <a:r>
              <a:rPr lang="vi-VN" i="1" smtClean="0">
                <a:solidFill>
                  <a:schemeClr val="tx1"/>
                </a:solidFill>
                <a:latin typeface="Times New Roman (Headings)"/>
              </a:rPr>
              <a:t>ê Văn Cường 14521116</a:t>
            </a:r>
          </a:p>
          <a:p>
            <a:pPr algn="l"/>
            <a:r>
              <a:rPr lang="vi-VN" i="1" smtClean="0">
                <a:solidFill>
                  <a:schemeClr val="tx1"/>
                </a:solidFill>
                <a:latin typeface="Times New Roman (Headings)"/>
              </a:rPr>
              <a:t>Phạm Hoài Nguyên 14520605</a:t>
            </a:r>
          </a:p>
          <a:p>
            <a:pPr algn="l"/>
            <a:r>
              <a:rPr lang="vi-VN" i="1" smtClean="0">
                <a:solidFill>
                  <a:schemeClr val="tx1"/>
                </a:solidFill>
                <a:latin typeface="Times New Roman (Headings)"/>
              </a:rPr>
              <a:t>Phan Quang Duy 14521161</a:t>
            </a:r>
            <a:endParaRPr lang="en-US" i="1">
              <a:solidFill>
                <a:schemeClr val="tx1"/>
              </a:solidFill>
              <a:latin typeface="Times New Roman (Headings)"/>
            </a:endParaRPr>
          </a:p>
        </p:txBody>
      </p:sp>
      <p:sp>
        <p:nvSpPr>
          <p:cNvPr id="4" name="Rectangle 3"/>
          <p:cNvSpPr/>
          <p:nvPr/>
        </p:nvSpPr>
        <p:spPr>
          <a:xfrm>
            <a:off x="1276350" y="3388609"/>
            <a:ext cx="6096000" cy="1077218"/>
          </a:xfrm>
          <a:prstGeom prst="rect">
            <a:avLst/>
          </a:prstGeom>
        </p:spPr>
        <p:txBody>
          <a:bodyPr>
            <a:spAutoFit/>
          </a:bodyPr>
          <a:lstStyle/>
          <a:p>
            <a:pPr marL="1085850" indent="285750" algn="just">
              <a:lnSpc>
                <a:spcPct val="150000"/>
              </a:lnSpc>
              <a:spcBef>
                <a:spcPts val="600"/>
              </a:spcBef>
              <a:spcAft>
                <a:spcPts val="600"/>
              </a:spcAft>
            </a:pPr>
            <a:r>
              <a:rPr lang="en-US" b="1">
                <a:latin typeface="Times New Roman" panose="02020603050405020304" pitchFamily="18" charset="0"/>
                <a:ea typeface="Times New Roman" panose="02020603050405020304" pitchFamily="18" charset="0"/>
              </a:rPr>
              <a:t>Giảng viên hướng dẫn: </a:t>
            </a:r>
            <a:endParaRPr lang="en-US" sz="1200">
              <a:latin typeface="Times New Roman" panose="02020603050405020304" pitchFamily="18" charset="0"/>
              <a:ea typeface="Times New Roman" panose="02020603050405020304" pitchFamily="18" charset="0"/>
            </a:endParaRPr>
          </a:p>
          <a:p>
            <a:pPr marL="1828800" indent="457200" algn="just">
              <a:lnSpc>
                <a:spcPct val="150000"/>
              </a:lnSpc>
              <a:spcBef>
                <a:spcPts val="600"/>
              </a:spcBef>
              <a:spcAft>
                <a:spcPts val="600"/>
              </a:spcAft>
            </a:pPr>
            <a:r>
              <a:rPr lang="en-US" b="1">
                <a:latin typeface="Times New Roman" panose="02020603050405020304" pitchFamily="18" charset="0"/>
                <a:ea typeface="Times New Roman" panose="02020603050405020304" pitchFamily="18" charset="0"/>
              </a:rPr>
              <a:t>ThS. </a:t>
            </a:r>
            <a:r>
              <a:rPr lang="vi-VN" b="1">
                <a:latin typeface="Times New Roman" panose="02020603050405020304" pitchFamily="18" charset="0"/>
                <a:ea typeface="Times New Roman" panose="02020603050405020304" pitchFamily="18" charset="0"/>
              </a:rPr>
              <a:t>LÊ THANH TRỌNG</a:t>
            </a:r>
            <a:endParaRPr lang="en-US" sz="1200">
              <a:effectLst/>
              <a:latin typeface="Times New Roman" panose="02020603050405020304" pitchFamily="18" charset="0"/>
              <a:ea typeface="Times New Roman" panose="02020603050405020304" pitchFamily="18" charset="0"/>
            </a:endParaRPr>
          </a:p>
        </p:txBody>
      </p:sp>
      <p:pic>
        <p:nvPicPr>
          <p:cNvPr id="6" name="Picture 5" descr="C:\Users\Tín\Desktop\10877414_624420211018888_1946537134_n.jpg"/>
          <p:cNvPicPr/>
          <p:nvPr/>
        </p:nvPicPr>
        <p:blipFill>
          <a:blip r:embed="rId2" cstate="print">
            <a:extLst>
              <a:ext uri="{28A0092B-C50C-407E-A947-70E740481C1C}">
                <a14:useLocalDpi xmlns:a14="http://schemas.microsoft.com/office/drawing/2010/main" val="0"/>
              </a:ext>
            </a:extLst>
          </a:blip>
          <a:srcRect l="25987" t="27142" r="16295" b="11612"/>
          <a:stretch>
            <a:fillRect/>
          </a:stretch>
        </p:blipFill>
        <p:spPr bwMode="auto">
          <a:xfrm>
            <a:off x="676275" y="860947"/>
            <a:ext cx="2847975" cy="2656745"/>
          </a:xfrm>
          <a:prstGeom prst="rect">
            <a:avLst/>
          </a:prstGeom>
          <a:noFill/>
          <a:ln>
            <a:noFill/>
          </a:ln>
        </p:spPr>
      </p:pic>
      <p:sp>
        <p:nvSpPr>
          <p:cNvPr id="7" name="Rectangle 6"/>
          <p:cNvSpPr/>
          <p:nvPr/>
        </p:nvSpPr>
        <p:spPr>
          <a:xfrm>
            <a:off x="676275" y="166499"/>
            <a:ext cx="10772775" cy="1038746"/>
          </a:xfrm>
          <a:prstGeom prst="rect">
            <a:avLst/>
          </a:prstGeom>
        </p:spPr>
        <p:txBody>
          <a:bodyPr wrap="square">
            <a:spAutoFit/>
          </a:bodyPr>
          <a:lstStyle/>
          <a:p>
            <a:pPr algn="ctr">
              <a:lnSpc>
                <a:spcPct val="150000"/>
              </a:lnSpc>
              <a:spcBef>
                <a:spcPts val="600"/>
              </a:spcBef>
              <a:spcAft>
                <a:spcPts val="600"/>
              </a:spcAft>
            </a:pPr>
            <a:r>
              <a:rPr lang="en-US" b="1">
                <a:latin typeface="Times New Roman" panose="02020603050405020304" pitchFamily="18" charset="0"/>
                <a:ea typeface="Times New Roman" panose="02020603050405020304" pitchFamily="18" charset="0"/>
              </a:rPr>
              <a:t>ĐẠI HỌC QUỐC GIA TP. HỒ CHÍ MINH</a:t>
            </a:r>
            <a:endParaRPr lang="en-US" sz="1100">
              <a:latin typeface="Times New Roman" panose="02020603050405020304" pitchFamily="18" charset="0"/>
              <a:ea typeface="Times New Roman" panose="02020603050405020304" pitchFamily="18" charset="0"/>
            </a:endParaRPr>
          </a:p>
          <a:p>
            <a:pPr algn="ctr">
              <a:lnSpc>
                <a:spcPct val="150000"/>
              </a:lnSpc>
              <a:spcBef>
                <a:spcPts val="300"/>
              </a:spcBef>
              <a:spcAft>
                <a:spcPts val="300"/>
              </a:spcAft>
            </a:pPr>
            <a:r>
              <a:rPr lang="en-US" b="1">
                <a:latin typeface="Times New Roman" panose="02020603050405020304" pitchFamily="18" charset="0"/>
                <a:ea typeface="Times New Roman" panose="02020603050405020304" pitchFamily="18" charset="0"/>
              </a:rPr>
              <a:t>TRƯỜNG ĐẠI HỌC CÔNG NGHỆ </a:t>
            </a:r>
            <a:r>
              <a:rPr lang="en-US" b="1">
                <a:latin typeface="Times New Roman" panose="02020603050405020304" pitchFamily="18" charset="0"/>
                <a:ea typeface="Times New Roman" panose="02020603050405020304" pitchFamily="18" charset="0"/>
              </a:rPr>
              <a:t>THÔNG </a:t>
            </a:r>
            <a:r>
              <a:rPr lang="en-US" b="1" smtClean="0">
                <a:latin typeface="Times New Roman" panose="02020603050405020304" pitchFamily="18" charset="0"/>
                <a:ea typeface="Times New Roman" panose="02020603050405020304" pitchFamily="18" charset="0"/>
              </a:rPr>
              <a:t>TIN</a:t>
            </a:r>
            <a:r>
              <a:rPr lang="en-US" b="1">
                <a:latin typeface="Times New Roman" panose="02020603050405020304" pitchFamily="18" charset="0"/>
                <a:ea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12463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Autofit/>
          </a:bodyPr>
          <a:lstStyle/>
          <a:p>
            <a:pPr lvl="0"/>
            <a:r>
              <a:rPr lang="en-US" sz="2800">
                <a:solidFill>
                  <a:schemeClr val="tx1"/>
                </a:solidFill>
                <a:latin typeface="Times New Roman (Headings)"/>
              </a:rPr>
              <a:t>Đăng ký JDBC driver : có 2 cách</a:t>
            </a:r>
            <a:r>
              <a:rPr lang="en-US" sz="2800">
                <a:solidFill>
                  <a:schemeClr val="tx1"/>
                </a:solidFill>
                <a:latin typeface="Times New Roman (Headings)"/>
              </a:rPr>
              <a:t/>
            </a:r>
            <a:br>
              <a:rPr lang="en-US" sz="2800">
                <a:solidFill>
                  <a:schemeClr val="tx1"/>
                </a:solidFill>
                <a:latin typeface="Times New Roman (Headings)"/>
              </a:rPr>
            </a:br>
            <a:r>
              <a:rPr lang="vi-VN" sz="2800" smtClean="0">
                <a:solidFill>
                  <a:schemeClr val="tx1"/>
                </a:solidFill>
                <a:latin typeface="Times New Roman (Headings)"/>
              </a:rPr>
              <a:t>		     1.</a:t>
            </a:r>
            <a:r>
              <a:rPr lang="en-US" sz="2800" smtClean="0">
                <a:solidFill>
                  <a:schemeClr val="tx1"/>
                </a:solidFill>
                <a:latin typeface="Times New Roman (Headings)"/>
              </a:rPr>
              <a:t>Sử </a:t>
            </a:r>
            <a:r>
              <a:rPr lang="en-US" sz="2800">
                <a:solidFill>
                  <a:schemeClr val="tx1"/>
                </a:solidFill>
                <a:latin typeface="Times New Roman (Headings)"/>
              </a:rPr>
              <a:t>dụng method : Class.forName(&lt;driver name&gt;)</a:t>
            </a:r>
            <a:r>
              <a:rPr lang="en-US" sz="2800">
                <a:solidFill>
                  <a:schemeClr val="tx1"/>
                </a:solidFill>
                <a:latin typeface="Times New Roman (Headings)"/>
              </a:rPr>
              <a:t/>
            </a:r>
            <a:br>
              <a:rPr lang="en-US" sz="2800">
                <a:solidFill>
                  <a:schemeClr val="tx1"/>
                </a:solidFill>
                <a:latin typeface="Times New Roman (Headings)"/>
              </a:rPr>
            </a:br>
            <a:r>
              <a:rPr lang="en-US" sz="2800">
                <a:solidFill>
                  <a:schemeClr val="tx1"/>
                </a:solidFill>
                <a:latin typeface="Times New Roman (Headings)"/>
              </a:rPr>
              <a:t>				try{</a:t>
            </a:r>
            <a:br>
              <a:rPr lang="en-US" sz="2800">
                <a:solidFill>
                  <a:schemeClr val="tx1"/>
                </a:solidFill>
                <a:latin typeface="Times New Roman (Headings)"/>
              </a:rPr>
            </a:br>
            <a:r>
              <a:rPr lang="en-US" sz="2800">
                <a:solidFill>
                  <a:schemeClr val="tx1"/>
                </a:solidFill>
                <a:latin typeface="Times New Roman (Headings)"/>
              </a:rPr>
              <a:t>					class.forName (“ Oracle.jdbc.driver.OracleDriver”);</a:t>
            </a:r>
            <a:br>
              <a:rPr lang="en-US" sz="2800">
                <a:solidFill>
                  <a:schemeClr val="tx1"/>
                </a:solidFill>
                <a:latin typeface="Times New Roman (Headings)"/>
              </a:rPr>
            </a:br>
            <a:r>
              <a:rPr lang="en-US" sz="2800">
                <a:solidFill>
                  <a:schemeClr val="tx1"/>
                </a:solidFill>
                <a:latin typeface="Times New Roman (Headings)"/>
              </a:rPr>
              <a:t>				} catch (ClassNotFoundException ex) {</a:t>
            </a:r>
            <a:br>
              <a:rPr lang="en-US" sz="2800">
                <a:solidFill>
                  <a:schemeClr val="tx1"/>
                </a:solidFill>
                <a:latin typeface="Times New Roman (Headings)"/>
              </a:rPr>
            </a:br>
            <a:r>
              <a:rPr lang="en-US" sz="2800">
                <a:solidFill>
                  <a:schemeClr val="tx1"/>
                </a:solidFill>
                <a:latin typeface="Times New Roman (Headings)"/>
              </a:rPr>
              <a:t>System.out.print( “Error”);</a:t>
            </a:r>
            <a:br>
              <a:rPr lang="en-US" sz="2800">
                <a:solidFill>
                  <a:schemeClr val="tx1"/>
                </a:solidFill>
                <a:latin typeface="Times New Roman (Headings)"/>
              </a:rPr>
            </a:br>
            <a:r>
              <a:rPr lang="en-US" sz="2800">
                <a:solidFill>
                  <a:schemeClr val="tx1"/>
                </a:solidFill>
                <a:latin typeface="Times New Roman (Headings)"/>
              </a:rPr>
              <a:t>}</a:t>
            </a:r>
            <a:br>
              <a:rPr lang="en-US" sz="2800">
                <a:solidFill>
                  <a:schemeClr val="tx1"/>
                </a:solidFill>
                <a:latin typeface="Times New Roman (Headings)"/>
              </a:rPr>
            </a:br>
            <a:r>
              <a:rPr lang="en-US" sz="2800">
                <a:solidFill>
                  <a:schemeClr val="tx1"/>
                </a:solidFill>
                <a:latin typeface="Times New Roman (Headings)"/>
              </a:rPr>
              <a:t>     </a:t>
            </a:r>
            <a:r>
              <a:rPr lang="en-US" sz="2800">
                <a:solidFill>
                  <a:schemeClr val="tx1"/>
                </a:solidFill>
                <a:latin typeface="Times New Roman (Headings)"/>
              </a:rPr>
              <a:t/>
            </a:r>
            <a:br>
              <a:rPr lang="en-US" sz="2800">
                <a:solidFill>
                  <a:schemeClr val="tx1"/>
                </a:solidFill>
                <a:latin typeface="Times New Roman (Headings)"/>
              </a:rPr>
            </a:br>
            <a:r>
              <a:rPr lang="en-US" sz="2800">
                <a:solidFill>
                  <a:schemeClr val="tx1"/>
                </a:solidFill>
                <a:latin typeface="Times New Roman (Headings)"/>
              </a:rPr>
              <a:t>		      2. Sử dụng DriverManager.registerDriver()</a:t>
            </a:r>
            <a:br>
              <a:rPr lang="en-US" sz="2800">
                <a:solidFill>
                  <a:schemeClr val="tx1"/>
                </a:solidFill>
                <a:latin typeface="Times New Roman (Headings)"/>
              </a:rPr>
            </a:br>
            <a:r>
              <a:rPr lang="en-US" sz="2800">
                <a:solidFill>
                  <a:schemeClr val="tx1"/>
                </a:solidFill>
                <a:latin typeface="Times New Roman (Headings)"/>
              </a:rPr>
              <a:t>				try{</a:t>
            </a:r>
            <a:br>
              <a:rPr lang="en-US" sz="2800">
                <a:solidFill>
                  <a:schemeClr val="tx1"/>
                </a:solidFill>
                <a:latin typeface="Times New Roman (Headings)"/>
              </a:rPr>
            </a:br>
            <a:r>
              <a:rPr lang="en-US" sz="2800">
                <a:solidFill>
                  <a:schemeClr val="tx1"/>
                </a:solidFill>
                <a:latin typeface="Times New Roman (Headings)"/>
              </a:rPr>
              <a:t>					Driver myDriver = new Oracle.jdbc.driver.OracleDriver();</a:t>
            </a:r>
            <a:br>
              <a:rPr lang="en-US" sz="2800">
                <a:solidFill>
                  <a:schemeClr val="tx1"/>
                </a:solidFill>
                <a:latin typeface="Times New Roman (Headings)"/>
              </a:rPr>
            </a:br>
            <a:r>
              <a:rPr lang="en-US" sz="2800">
                <a:solidFill>
                  <a:schemeClr val="tx1"/>
                </a:solidFill>
                <a:latin typeface="Times New Roman (Headings)"/>
              </a:rPr>
              <a:t>					DriverManager.registerDriver( myDriver );</a:t>
            </a:r>
            <a:br>
              <a:rPr lang="en-US" sz="2800">
                <a:solidFill>
                  <a:schemeClr val="tx1"/>
                </a:solidFill>
                <a:latin typeface="Times New Roman (Headings)"/>
              </a:rPr>
            </a:br>
            <a:r>
              <a:rPr lang="en-US" sz="2800">
                <a:solidFill>
                  <a:schemeClr val="tx1"/>
                </a:solidFill>
                <a:latin typeface="Times New Roman (Headings)"/>
              </a:rPr>
              <a:t>				} catch (</a:t>
            </a:r>
            <a:r>
              <a:rPr lang="en-US" sz="2400">
                <a:solidFill>
                  <a:schemeClr val="tx1"/>
                </a:solidFill>
                <a:latin typeface="Times New Roman (Headings)"/>
              </a:rPr>
              <a:t>ClassNotFoundException</a:t>
            </a:r>
            <a:r>
              <a:rPr lang="en-US" sz="2800">
                <a:solidFill>
                  <a:schemeClr val="tx1"/>
                </a:solidFill>
                <a:latin typeface="Times New Roman (Headings)"/>
              </a:rPr>
              <a:t> ex) {</a:t>
            </a:r>
            <a:br>
              <a:rPr lang="en-US" sz="2800">
                <a:solidFill>
                  <a:schemeClr val="tx1"/>
                </a:solidFill>
                <a:latin typeface="Times New Roman (Headings)"/>
              </a:rPr>
            </a:br>
            <a:r>
              <a:rPr lang="en-US" sz="2800">
                <a:solidFill>
                  <a:schemeClr val="tx1"/>
                </a:solidFill>
                <a:latin typeface="Times New Roman (Headings)"/>
              </a:rPr>
              <a:t>System.out.print( “Error”);</a:t>
            </a:r>
            <a:br>
              <a:rPr lang="en-US" sz="2800">
                <a:solidFill>
                  <a:schemeClr val="tx1"/>
                </a:solidFill>
                <a:latin typeface="Times New Roman (Headings)"/>
              </a:rPr>
            </a:br>
            <a:r>
              <a:rPr lang="en-US" sz="2800">
                <a:solidFill>
                  <a:schemeClr val="tx1"/>
                </a:solidFill>
                <a:latin typeface="Times New Roman (Headings)"/>
              </a:rPr>
              <a:t>}</a:t>
            </a:r>
            <a:r>
              <a:rPr lang="en-US" sz="2400">
                <a:solidFill>
                  <a:schemeClr val="tx1"/>
                </a:solidFill>
              </a:rPr>
              <a:t/>
            </a:r>
            <a:br>
              <a:rPr lang="en-US" sz="2400">
                <a:solidFill>
                  <a:schemeClr val="tx1"/>
                </a:solidFill>
              </a:rPr>
            </a:br>
            <a:endParaRPr lang="en-US" sz="2400">
              <a:solidFill>
                <a:schemeClr val="tx1"/>
              </a:solidFill>
            </a:endParaRPr>
          </a:p>
        </p:txBody>
      </p:sp>
    </p:spTree>
    <p:extLst>
      <p:ext uri="{BB962C8B-B14F-4D97-AF65-F5344CB8AC3E}">
        <p14:creationId xmlns:p14="http://schemas.microsoft.com/office/powerpoint/2010/main" val="2052647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9100" y="0"/>
            <a:ext cx="11772900" cy="1754326"/>
          </a:xfrm>
          <a:prstGeom prst="rect">
            <a:avLst/>
          </a:prstGeom>
        </p:spPr>
        <p:txBody>
          <a:bodyPr wrap="square">
            <a:spAutoFit/>
          </a:bodyPr>
          <a:lstStyle/>
          <a:p>
            <a:pPr marL="342900" lvl="0" indent="-342900">
              <a:buFont typeface="Symbol" panose="05050102010706020507" pitchFamily="18" charset="2"/>
              <a:buChar char="-"/>
            </a:pPr>
            <a:r>
              <a:rPr lang="en-US" sz="3600">
                <a:highlight>
                  <a:srgbClr val="FFFFFF"/>
                </a:highlight>
                <a:latin typeface="Times New Roman (Headings)"/>
              </a:rPr>
              <a:t>Xác định database URL</a:t>
            </a:r>
            <a:endParaRPr lang="en-US" sz="3600">
              <a:latin typeface="Times New Roman (Headings)"/>
            </a:endParaRPr>
          </a:p>
          <a:p>
            <a:pPr marL="342900" lvl="0" indent="-342900">
              <a:buFont typeface="Arial" panose="020B0604020202020204" pitchFamily="34" charset="0"/>
              <a:buChar char="+"/>
            </a:pPr>
            <a:r>
              <a:rPr lang="en-US" sz="3600">
                <a:highlight>
                  <a:srgbClr val="FFFFFF"/>
                </a:highlight>
                <a:latin typeface="Times New Roman (Headings)"/>
              </a:rPr>
              <a:t>Được sử dụng để tạo kêt nối database</a:t>
            </a:r>
            <a:endParaRPr lang="en-US" sz="3600">
              <a:latin typeface="Times New Roman (Headings)"/>
            </a:endParaRPr>
          </a:p>
          <a:p>
            <a:pPr marL="342900" lvl="0" indent="-342900">
              <a:buFont typeface="Arial" panose="020B0604020202020204" pitchFamily="34" charset="0"/>
              <a:buChar char="+"/>
            </a:pPr>
            <a:r>
              <a:rPr lang="en-US" sz="3600">
                <a:highlight>
                  <a:srgbClr val="FFFFFF"/>
                </a:highlight>
                <a:latin typeface="Times New Roman (Headings)"/>
              </a:rPr>
              <a:t>Có thể chứa sever, post, protocol...</a:t>
            </a:r>
            <a:endParaRPr lang="en-US" sz="3600" u="none" strike="noStrike">
              <a:effectLst/>
              <a:latin typeface="Times New Roman (Headings)"/>
            </a:endParaRPr>
          </a:p>
        </p:txBody>
      </p:sp>
      <p:pic>
        <p:nvPicPr>
          <p:cNvPr id="8" name="image10.png" descr="64c4c-11-3.png"/>
          <p:cNvPicPr/>
          <p:nvPr/>
        </p:nvPicPr>
        <p:blipFill>
          <a:blip r:embed="rId2"/>
          <a:srcRect/>
          <a:stretch>
            <a:fillRect/>
          </a:stretch>
        </p:blipFill>
        <p:spPr>
          <a:xfrm>
            <a:off x="571500" y="1924050"/>
            <a:ext cx="11029950" cy="4489450"/>
          </a:xfrm>
          <a:prstGeom prst="rect">
            <a:avLst/>
          </a:prstGeom>
          <a:ln/>
        </p:spPr>
      </p:pic>
    </p:spTree>
    <p:extLst>
      <p:ext uri="{BB962C8B-B14F-4D97-AF65-F5344CB8AC3E}">
        <p14:creationId xmlns:p14="http://schemas.microsoft.com/office/powerpoint/2010/main" val="3693955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850" y="934135"/>
            <a:ext cx="9734550" cy="923330"/>
          </a:xfrm>
          <a:prstGeom prst="rect">
            <a:avLst/>
          </a:prstGeom>
        </p:spPr>
        <p:txBody>
          <a:bodyPr wrap="square">
            <a:spAutoFit/>
          </a:bodyPr>
          <a:lstStyle/>
          <a:p>
            <a:r>
              <a:rPr lang="en-US" sz="3600">
                <a:latin typeface="Times New Roman (Headings)"/>
              </a:rPr>
              <a:t>Tạo đối tượng kết nối Connection : Có 3 cách</a:t>
            </a:r>
            <a:r>
              <a:rPr lang="en-US"/>
              <a:t/>
            </a:r>
            <a:br>
              <a:rPr lang="en-US"/>
            </a:br>
            <a:endParaRPr lang="en-US"/>
          </a:p>
        </p:txBody>
      </p:sp>
      <p:sp>
        <p:nvSpPr>
          <p:cNvPr id="6" name="Rectangle 5"/>
          <p:cNvSpPr/>
          <p:nvPr/>
        </p:nvSpPr>
        <p:spPr>
          <a:xfrm>
            <a:off x="1447800" y="2000250"/>
            <a:ext cx="10382250" cy="3970318"/>
          </a:xfrm>
          <a:prstGeom prst="rect">
            <a:avLst/>
          </a:prstGeom>
        </p:spPr>
        <p:txBody>
          <a:bodyPr wrap="square">
            <a:spAutoFit/>
          </a:bodyPr>
          <a:lstStyle/>
          <a:p>
            <a:r>
              <a:rPr lang="en-US" sz="3600">
                <a:latin typeface="Times New Roman (Headings)"/>
              </a:rPr>
              <a:t>DriverManager.getConnection ( String Url);</a:t>
            </a:r>
            <a:br>
              <a:rPr lang="en-US" sz="3600">
                <a:latin typeface="Times New Roman (Headings)"/>
              </a:rPr>
            </a:br>
            <a:r>
              <a:rPr lang="vi-VN" sz="3600">
                <a:latin typeface="Times New Roman (Headings)"/>
              </a:rPr>
              <a:t/>
            </a:r>
            <a:br>
              <a:rPr lang="vi-VN" sz="3600">
                <a:latin typeface="Times New Roman (Headings)"/>
              </a:rPr>
            </a:br>
            <a:r>
              <a:rPr lang="en-US" sz="3600">
                <a:latin typeface="Times New Roman (Headings)"/>
              </a:rPr>
              <a:t>DriverManager.getConnection ( String Url, String User, String </a:t>
            </a:r>
            <a:r>
              <a:rPr lang="en-US" sz="3600">
                <a:latin typeface="Times New Roman (Headings)"/>
              </a:rPr>
              <a:t>password</a:t>
            </a:r>
            <a:r>
              <a:rPr lang="en-US" sz="3600" smtClean="0">
                <a:latin typeface="Times New Roman (Headings)"/>
              </a:rPr>
              <a:t>);</a:t>
            </a:r>
            <a:endParaRPr lang="vi-VN" sz="3600" smtClean="0">
              <a:latin typeface="Times New Roman (Headings)"/>
            </a:endParaRPr>
          </a:p>
          <a:p>
            <a:r>
              <a:rPr lang="en-US" sz="3600">
                <a:latin typeface="Times New Roman (Headings)"/>
              </a:rPr>
              <a:t/>
            </a:r>
            <a:br>
              <a:rPr lang="en-US" sz="3600">
                <a:latin typeface="Times New Roman (Headings)"/>
              </a:rPr>
            </a:br>
            <a:r>
              <a:rPr lang="en-US" sz="3600">
                <a:latin typeface="Times New Roman (Headings)"/>
              </a:rPr>
              <a:t>DriverManager.getConnection ( String Url, Properties info);</a:t>
            </a:r>
          </a:p>
        </p:txBody>
      </p:sp>
    </p:spTree>
    <p:extLst>
      <p:ext uri="{BB962C8B-B14F-4D97-AF65-F5344CB8AC3E}">
        <p14:creationId xmlns:p14="http://schemas.microsoft.com/office/powerpoint/2010/main" val="964962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4813" y="216767"/>
            <a:ext cx="9510614" cy="584775"/>
          </a:xfrm>
          <a:prstGeom prst="rect">
            <a:avLst/>
          </a:prstGeom>
        </p:spPr>
        <p:txBody>
          <a:bodyPr wrap="square">
            <a:spAutoFit/>
          </a:bodyPr>
          <a:lstStyle/>
          <a:p>
            <a:r>
              <a:rPr lang="vi-VN" sz="3200" b="1" i="0" smtClean="0">
                <a:solidFill>
                  <a:srgbClr val="383838"/>
                </a:solidFill>
                <a:effectLst/>
              </a:rPr>
              <a:t>Các bước cơ bản khi làm việc với JDBC</a:t>
            </a:r>
            <a:endParaRPr lang="en-US" sz="3200"/>
          </a:p>
        </p:txBody>
      </p:sp>
      <p:sp>
        <p:nvSpPr>
          <p:cNvPr id="5" name="Rectangle 4"/>
          <p:cNvSpPr/>
          <p:nvPr/>
        </p:nvSpPr>
        <p:spPr>
          <a:xfrm>
            <a:off x="416754" y="770765"/>
            <a:ext cx="11590762" cy="3816429"/>
          </a:xfrm>
          <a:prstGeom prst="rect">
            <a:avLst/>
          </a:prstGeom>
        </p:spPr>
        <p:txBody>
          <a:bodyPr wrap="square">
            <a:spAutoFit/>
          </a:bodyPr>
          <a:lstStyle/>
          <a:p>
            <a:pPr marL="504825" indent="-228600" algn="just">
              <a:spcAft>
                <a:spcPts val="600"/>
              </a:spcAft>
            </a:pPr>
            <a:r>
              <a:rPr lang="vi-VN" b="0" i="0" smtClean="0">
                <a:solidFill>
                  <a:srgbClr val="383838"/>
                </a:solidFill>
                <a:effectLst/>
                <a:latin typeface="Wingdings" panose="05000000000000000000" pitchFamily="2" charset="2"/>
              </a:rPr>
              <a:t>Ø</a:t>
            </a:r>
            <a:r>
              <a:rPr lang="vi-VN" sz="2400" b="0" i="0" smtClean="0">
                <a:solidFill>
                  <a:srgbClr val="383838"/>
                </a:solidFill>
                <a:effectLst/>
                <a:latin typeface="Times New Roman" panose="02020603050405020304" pitchFamily="18" charset="0"/>
              </a:rPr>
              <a:t> </a:t>
            </a:r>
            <a:r>
              <a:rPr lang="vi-VN" sz="2400" b="0" i="0" smtClean="0">
                <a:solidFill>
                  <a:srgbClr val="383838"/>
                </a:solidFill>
                <a:effectLst/>
                <a:latin typeface="Arial" panose="020B0604020202020204" pitchFamily="34" charset="0"/>
                <a:cs typeface="Arial" panose="020B0604020202020204" pitchFamily="34" charset="0"/>
              </a:rPr>
              <a:t>Nạp trình điều khiển kết nối (</a:t>
            </a:r>
            <a:r>
              <a:rPr lang="vi-VN" sz="2400" b="1" i="0" smtClean="0">
                <a:solidFill>
                  <a:srgbClr val="383838"/>
                </a:solidFill>
                <a:effectLst/>
                <a:latin typeface="Arial" panose="020B0604020202020204" pitchFamily="34" charset="0"/>
                <a:cs typeface="Arial" panose="020B0604020202020204" pitchFamily="34" charset="0"/>
              </a:rPr>
              <a:t>Load Driver</a:t>
            </a:r>
            <a:r>
              <a:rPr lang="vi-VN" sz="2400" b="0" i="0" smtClean="0">
                <a:solidFill>
                  <a:srgbClr val="383838"/>
                </a:solidFill>
                <a:effectLst/>
                <a:latin typeface="Arial" panose="020B0604020202020204" pitchFamily="34" charset="0"/>
                <a:cs typeface="Arial" panose="020B0604020202020204" pitchFamily="34" charset="0"/>
              </a:rPr>
              <a:t>)</a:t>
            </a:r>
            <a:endParaRPr lang="vi-VN" sz="2400">
              <a:solidFill>
                <a:srgbClr val="383838"/>
              </a:solidFill>
              <a:latin typeface="Arial" panose="020B0604020202020204" pitchFamily="34" charset="0"/>
              <a:cs typeface="Arial" panose="020B0604020202020204" pitchFamily="34" charset="0"/>
            </a:endParaRPr>
          </a:p>
          <a:p>
            <a:pPr marL="504825" indent="-228600" algn="just">
              <a:spcAft>
                <a:spcPts val="600"/>
              </a:spcAft>
            </a:pPr>
            <a:r>
              <a:rPr lang="vi-VN" b="0" i="0" smtClean="0">
                <a:solidFill>
                  <a:srgbClr val="383838"/>
                </a:solidFill>
                <a:effectLst/>
                <a:latin typeface="Wingdings" panose="05000000000000000000" pitchFamily="2" charset="2"/>
              </a:rPr>
              <a:t>Ø</a:t>
            </a:r>
            <a:r>
              <a:rPr lang="vi-VN" sz="800" b="0" i="0" smtClean="0">
                <a:solidFill>
                  <a:srgbClr val="383838"/>
                </a:solidFill>
                <a:effectLst/>
                <a:latin typeface="Times New Roman" panose="02020603050405020304" pitchFamily="18" charset="0"/>
              </a:rPr>
              <a:t>  </a:t>
            </a:r>
            <a:r>
              <a:rPr lang="vi-VN" sz="2400" b="0" i="0" smtClean="0">
                <a:solidFill>
                  <a:srgbClr val="383838"/>
                </a:solidFill>
                <a:effectLst/>
              </a:rPr>
              <a:t>Thiết lập kết nối đến cơ sở dữ liệu thông qua “</a:t>
            </a:r>
            <a:r>
              <a:rPr lang="vi-VN" sz="2400" b="0" i="1" smtClean="0">
                <a:solidFill>
                  <a:srgbClr val="383838"/>
                </a:solidFill>
                <a:effectLst/>
              </a:rPr>
              <a:t>Connection String</a:t>
            </a:r>
            <a:r>
              <a:rPr lang="vi-VN" sz="2400" b="0" i="0" smtClean="0">
                <a:solidFill>
                  <a:srgbClr val="383838"/>
                </a:solidFill>
                <a:effectLst/>
              </a:rPr>
              <a:t>” (</a:t>
            </a:r>
            <a:r>
              <a:rPr lang="vi-VN" sz="2400" b="1" i="0" smtClean="0">
                <a:solidFill>
                  <a:srgbClr val="383838"/>
                </a:solidFill>
                <a:effectLst/>
              </a:rPr>
              <a:t>Establish a database connection</a:t>
            </a:r>
            <a:r>
              <a:rPr lang="vi-VN" sz="2400" b="0" i="0" smtClean="0">
                <a:solidFill>
                  <a:srgbClr val="383838"/>
                </a:solidFill>
                <a:effectLst/>
              </a:rPr>
              <a:t>)</a:t>
            </a:r>
            <a:endParaRPr lang="vi-VN" sz="2400">
              <a:solidFill>
                <a:srgbClr val="383838"/>
              </a:solidFill>
            </a:endParaRPr>
          </a:p>
          <a:p>
            <a:pPr marL="504825" indent="-228600" algn="just">
              <a:spcAft>
                <a:spcPts val="600"/>
              </a:spcAft>
            </a:pPr>
            <a:r>
              <a:rPr lang="vi-VN" b="0" i="0" smtClean="0">
                <a:solidFill>
                  <a:srgbClr val="383838"/>
                </a:solidFill>
                <a:effectLst/>
                <a:latin typeface="Wingdings" panose="05000000000000000000" pitchFamily="2" charset="2"/>
              </a:rPr>
              <a:t>Ø</a:t>
            </a:r>
            <a:r>
              <a:rPr lang="vi-VN" sz="800" b="0" i="0" smtClean="0">
                <a:solidFill>
                  <a:srgbClr val="383838"/>
                </a:solidFill>
                <a:effectLst/>
                <a:latin typeface="Times New Roman" panose="02020603050405020304" pitchFamily="18" charset="0"/>
              </a:rPr>
              <a:t>    </a:t>
            </a:r>
            <a:r>
              <a:rPr lang="vi-VN" sz="2400" b="0" i="0" smtClean="0">
                <a:solidFill>
                  <a:srgbClr val="383838"/>
                </a:solidFill>
                <a:effectLst/>
                <a:latin typeface="Arial" panose="020B0604020202020204" pitchFamily="34" charset="0"/>
                <a:cs typeface="Arial" panose="020B0604020202020204" pitchFamily="34" charset="0"/>
              </a:rPr>
              <a:t>Tạo và thực thi 1 câu lệnh truy vấn đến cơ sở dữ liệu (</a:t>
            </a:r>
            <a:r>
              <a:rPr lang="vi-VN" sz="2400" b="1" i="0" smtClean="0">
                <a:solidFill>
                  <a:srgbClr val="383838"/>
                </a:solidFill>
                <a:effectLst/>
                <a:latin typeface="Arial" panose="020B0604020202020204" pitchFamily="34" charset="0"/>
                <a:cs typeface="Arial" panose="020B0604020202020204" pitchFamily="34" charset="0"/>
              </a:rPr>
              <a:t>Create and execute an SQL Statement</a:t>
            </a:r>
            <a:r>
              <a:rPr lang="vi-VN" sz="2400" b="0" i="0" smtClean="0">
                <a:solidFill>
                  <a:srgbClr val="383838"/>
                </a:solidFill>
                <a:effectLst/>
                <a:latin typeface="Arial" panose="020B0604020202020204" pitchFamily="34" charset="0"/>
                <a:cs typeface="Arial" panose="020B0604020202020204" pitchFamily="34" charset="0"/>
              </a:rPr>
              <a:t>)</a:t>
            </a:r>
            <a:endParaRPr lang="vi-VN" sz="2400">
              <a:solidFill>
                <a:srgbClr val="383838"/>
              </a:solidFill>
              <a:latin typeface="Arial" panose="020B0604020202020204" pitchFamily="34" charset="0"/>
              <a:cs typeface="Arial" panose="020B0604020202020204" pitchFamily="34" charset="0"/>
            </a:endParaRPr>
          </a:p>
          <a:p>
            <a:pPr marL="504825" indent="-228600" algn="just">
              <a:spcAft>
                <a:spcPts val="600"/>
              </a:spcAft>
            </a:pPr>
            <a:r>
              <a:rPr lang="vi-VN" b="0" i="0" smtClean="0">
                <a:solidFill>
                  <a:srgbClr val="383838"/>
                </a:solidFill>
                <a:effectLst/>
                <a:latin typeface="Wingdings" panose="05000000000000000000" pitchFamily="2" charset="2"/>
              </a:rPr>
              <a:t>Ø</a:t>
            </a:r>
            <a:r>
              <a:rPr lang="vi-VN" sz="800" b="0" i="0" smtClean="0">
                <a:solidFill>
                  <a:srgbClr val="383838"/>
                </a:solidFill>
                <a:effectLst/>
                <a:latin typeface="Times New Roman" panose="02020603050405020304" pitchFamily="18" charset="0"/>
              </a:rPr>
              <a:t>  </a:t>
            </a:r>
            <a:r>
              <a:rPr lang="vi-VN" sz="800" b="0" smtClean="0">
                <a:solidFill>
                  <a:srgbClr val="383838"/>
                </a:solidFill>
                <a:effectLst/>
                <a:latin typeface="Times New Roman" panose="02020603050405020304" pitchFamily="18" charset="0"/>
              </a:rPr>
              <a:t>   </a:t>
            </a:r>
            <a:r>
              <a:rPr lang="vi-VN" sz="2400" b="0" smtClean="0">
                <a:solidFill>
                  <a:srgbClr val="383838"/>
                </a:solidFill>
                <a:effectLst/>
              </a:rPr>
              <a:t>Xử lý kết </a:t>
            </a:r>
            <a:r>
              <a:rPr lang="vi-VN" sz="2400" b="0" i="0" smtClean="0">
                <a:solidFill>
                  <a:srgbClr val="383838"/>
                </a:solidFill>
                <a:effectLst/>
              </a:rPr>
              <a:t>quả nhận về sau khi thi hành lệnh truy vấn thành công trên cơ sở dữ liệu (</a:t>
            </a:r>
            <a:r>
              <a:rPr lang="vi-VN" sz="2400" b="1" i="0" smtClean="0">
                <a:solidFill>
                  <a:srgbClr val="383838"/>
                </a:solidFill>
                <a:effectLst/>
              </a:rPr>
              <a:t>Process the results</a:t>
            </a:r>
            <a:r>
              <a:rPr lang="vi-VN" sz="2400" b="0" i="0" smtClean="0">
                <a:solidFill>
                  <a:srgbClr val="383838"/>
                </a:solidFill>
                <a:effectLst/>
              </a:rPr>
              <a:t>)</a:t>
            </a:r>
            <a:endParaRPr lang="vi-VN" sz="2400">
              <a:solidFill>
                <a:srgbClr val="383838"/>
              </a:solidFill>
            </a:endParaRPr>
          </a:p>
          <a:p>
            <a:pPr marL="504825" indent="-228600" algn="just">
              <a:spcAft>
                <a:spcPts val="600"/>
              </a:spcAft>
            </a:pPr>
            <a:r>
              <a:rPr lang="vi-VN" b="0" i="0" smtClean="0">
                <a:solidFill>
                  <a:srgbClr val="383838"/>
                </a:solidFill>
                <a:effectLst/>
                <a:latin typeface="Wingdings" panose="05000000000000000000" pitchFamily="2" charset="2"/>
              </a:rPr>
              <a:t>Ø</a:t>
            </a:r>
            <a:r>
              <a:rPr lang="vi-VN" sz="800" b="0" i="0" smtClean="0">
                <a:solidFill>
                  <a:srgbClr val="383838"/>
                </a:solidFill>
                <a:effectLst/>
                <a:latin typeface="Times New Roman" panose="02020603050405020304" pitchFamily="18" charset="0"/>
              </a:rPr>
              <a:t>  </a:t>
            </a:r>
            <a:r>
              <a:rPr lang="vi-VN" sz="2400" b="0" i="0" smtClean="0">
                <a:solidFill>
                  <a:srgbClr val="383838"/>
                </a:solidFill>
                <a:effectLst/>
              </a:rPr>
              <a:t>Đóng kết nối và giải phóng tài nguyên đã dành cho kết nối đó (</a:t>
            </a:r>
            <a:r>
              <a:rPr lang="vi-VN" sz="2400" b="1" i="0" smtClean="0">
                <a:solidFill>
                  <a:srgbClr val="383838"/>
                </a:solidFill>
                <a:effectLst/>
              </a:rPr>
              <a:t>Close the database connection</a:t>
            </a:r>
            <a:r>
              <a:rPr lang="vi-VN" sz="2400" b="0" i="0" smtClean="0">
                <a:solidFill>
                  <a:srgbClr val="383838"/>
                </a:solidFill>
                <a:effectLst/>
              </a:rPr>
              <a:t>)</a:t>
            </a:r>
            <a:endParaRPr lang="vi-VN" sz="2400">
              <a:solidFill>
                <a:srgbClr val="383838"/>
              </a:solidFill>
            </a:endParaRPr>
          </a:p>
        </p:txBody>
      </p:sp>
      <p:sp>
        <p:nvSpPr>
          <p:cNvPr id="6" name="Rectangle 5"/>
          <p:cNvSpPr/>
          <p:nvPr/>
        </p:nvSpPr>
        <p:spPr>
          <a:xfrm>
            <a:off x="614813" y="4356361"/>
            <a:ext cx="7112845" cy="461665"/>
          </a:xfrm>
          <a:prstGeom prst="rect">
            <a:avLst/>
          </a:prstGeom>
        </p:spPr>
        <p:txBody>
          <a:bodyPr wrap="none">
            <a:spAutoFit/>
          </a:bodyPr>
          <a:lstStyle/>
          <a:p>
            <a:r>
              <a:rPr lang="vi-VN" sz="2400" b="1" i="0" u="sng" smtClean="0">
                <a:solidFill>
                  <a:srgbClr val="383838"/>
                </a:solidFill>
                <a:effectLst/>
                <a:latin typeface="Arial" panose="020B0604020202020204" pitchFamily="34" charset="0"/>
                <a:cs typeface="Arial" panose="020B0604020202020204" pitchFamily="34" charset="0"/>
              </a:rPr>
              <a:t>Bước 1:</a:t>
            </a:r>
            <a:r>
              <a:rPr lang="vi-VN" sz="2400" b="0" i="0" smtClean="0">
                <a:solidFill>
                  <a:srgbClr val="383838"/>
                </a:solidFill>
                <a:effectLst/>
                <a:latin typeface="Arial" panose="020B0604020202020204" pitchFamily="34" charset="0"/>
                <a:cs typeface="Arial" panose="020B0604020202020204" pitchFamily="34" charset="0"/>
              </a:rPr>
              <a:t> Nạp trình điều khiển kết nối (</a:t>
            </a:r>
            <a:r>
              <a:rPr lang="vi-VN" sz="2400" b="1" i="0" smtClean="0">
                <a:solidFill>
                  <a:srgbClr val="383838"/>
                </a:solidFill>
                <a:effectLst/>
                <a:latin typeface="Arial" panose="020B0604020202020204" pitchFamily="34" charset="0"/>
                <a:cs typeface="Arial" panose="020B0604020202020204" pitchFamily="34" charset="0"/>
              </a:rPr>
              <a:t>Load Driver</a:t>
            </a:r>
            <a:endParaRPr lang="en-US" sz="2400">
              <a:latin typeface="Arial" panose="020B0604020202020204" pitchFamily="34" charset="0"/>
              <a:cs typeface="Arial" panose="020B0604020202020204" pitchFamily="34" charset="0"/>
            </a:endParaRPr>
          </a:p>
        </p:txBody>
      </p:sp>
      <p:sp>
        <p:nvSpPr>
          <p:cNvPr id="7" name="Rectangle 6"/>
          <p:cNvSpPr/>
          <p:nvPr/>
        </p:nvSpPr>
        <p:spPr>
          <a:xfrm>
            <a:off x="614813" y="4987746"/>
            <a:ext cx="10812412" cy="461665"/>
          </a:xfrm>
          <a:prstGeom prst="rect">
            <a:avLst/>
          </a:prstGeom>
        </p:spPr>
        <p:txBody>
          <a:bodyPr wrap="square">
            <a:spAutoFit/>
          </a:bodyPr>
          <a:lstStyle/>
          <a:p>
            <a:pPr marL="342900" indent="-342900">
              <a:buFont typeface="Arial" panose="020B0604020202020204" pitchFamily="34" charset="0"/>
              <a:buChar char="•"/>
            </a:pPr>
            <a:r>
              <a:rPr lang="vi-VN" sz="2400" b="0" i="0" smtClean="0">
                <a:solidFill>
                  <a:srgbClr val="383838"/>
                </a:solidFill>
                <a:effectLst/>
              </a:rPr>
              <a:t>Cú pháp của lệnh này như sau</a:t>
            </a:r>
            <a:r>
              <a:rPr lang="en-US" sz="2400" b="0" i="0" smtClean="0">
                <a:solidFill>
                  <a:srgbClr val="383838"/>
                </a:solidFill>
                <a:effectLst/>
              </a:rPr>
              <a:t>:</a:t>
            </a:r>
            <a:endParaRPr lang="en-US" sz="2400"/>
          </a:p>
        </p:txBody>
      </p:sp>
      <p:pic>
        <p:nvPicPr>
          <p:cNvPr id="8" name="Picture 7"/>
          <p:cNvPicPr>
            <a:picLocks noChangeAspect="1"/>
          </p:cNvPicPr>
          <p:nvPr/>
        </p:nvPicPr>
        <p:blipFill>
          <a:blip r:embed="rId3"/>
          <a:stretch>
            <a:fillRect/>
          </a:stretch>
        </p:blipFill>
        <p:spPr>
          <a:xfrm>
            <a:off x="1528628" y="5576016"/>
            <a:ext cx="9094015" cy="833618"/>
          </a:xfrm>
          <a:prstGeom prst="rect">
            <a:avLst/>
          </a:prstGeom>
        </p:spPr>
      </p:pic>
    </p:spTree>
    <p:extLst>
      <p:ext uri="{BB962C8B-B14F-4D97-AF65-F5344CB8AC3E}">
        <p14:creationId xmlns:p14="http://schemas.microsoft.com/office/powerpoint/2010/main" val="3290488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855" y="515269"/>
            <a:ext cx="11635155" cy="1661993"/>
          </a:xfrm>
          <a:prstGeom prst="rect">
            <a:avLst/>
          </a:prstGeom>
        </p:spPr>
        <p:txBody>
          <a:bodyPr wrap="square">
            <a:spAutoFit/>
          </a:bodyPr>
          <a:lstStyle/>
          <a:p>
            <a:pPr marL="457200" algn="just">
              <a:spcAft>
                <a:spcPts val="600"/>
              </a:spcAft>
            </a:pPr>
            <a:r>
              <a:rPr lang="vi-VN" sz="2400" b="0" i="0" smtClean="0">
                <a:solidFill>
                  <a:srgbClr val="383838"/>
                </a:solidFill>
                <a:effectLst/>
                <a:latin typeface="Arial" panose="020B0604020202020204" pitchFamily="34" charset="0"/>
                <a:cs typeface="Arial" panose="020B0604020202020204" pitchFamily="34" charset="0"/>
              </a:rPr>
              <a:t>Ví dụ :</a:t>
            </a:r>
            <a:endParaRPr lang="en-US" sz="2400" smtClean="0">
              <a:solidFill>
                <a:srgbClr val="383838"/>
              </a:solidFill>
              <a:latin typeface="Arial" panose="020B0604020202020204" pitchFamily="34" charset="0"/>
              <a:cs typeface="Arial" panose="020B0604020202020204" pitchFamily="34" charset="0"/>
            </a:endParaRPr>
          </a:p>
          <a:p>
            <a:pPr marL="800100" indent="-342900" algn="just">
              <a:spcAft>
                <a:spcPts val="600"/>
              </a:spcAft>
              <a:buFont typeface="Arial" panose="020B0604020202020204" pitchFamily="34" charset="0"/>
              <a:buChar char="•"/>
            </a:pPr>
            <a:r>
              <a:rPr lang="vi-VN" sz="2400" b="0" i="0" smtClean="0">
                <a:solidFill>
                  <a:srgbClr val="383838"/>
                </a:solidFill>
                <a:effectLst/>
                <a:latin typeface="Arial" panose="020B0604020202020204" pitchFamily="34" charset="0"/>
                <a:cs typeface="Arial" panose="020B0604020202020204" pitchFamily="34" charset="0"/>
              </a:rPr>
              <a:t>Giả sử bạn muốn sử dụng kết nối theo kiểu 1 của JDBC (</a:t>
            </a:r>
            <a:r>
              <a:rPr lang="vi-VN" sz="2400" b="1" i="1" smtClean="0">
                <a:solidFill>
                  <a:srgbClr val="383838"/>
                </a:solidFill>
                <a:effectLst/>
                <a:latin typeface="Arial" panose="020B0604020202020204" pitchFamily="34" charset="0"/>
                <a:cs typeface="Arial" panose="020B0604020202020204" pitchFamily="34" charset="0"/>
              </a:rPr>
              <a:t>ODBC-JDBC Bridge</a:t>
            </a:r>
            <a:r>
              <a:rPr lang="vi-VN" sz="2400" b="0" i="0" smtClean="0">
                <a:solidFill>
                  <a:srgbClr val="383838"/>
                </a:solidFill>
                <a:effectLst/>
                <a:latin typeface="Arial" panose="020B0604020202020204" pitchFamily="34" charset="0"/>
                <a:cs typeface="Arial" panose="020B0604020202020204" pitchFamily="34" charset="0"/>
              </a:rPr>
              <a:t>) thì câu lệnh để load driver cho kiểu này có thể viết như sau</a:t>
            </a:r>
            <a:r>
              <a:rPr lang="en-US" sz="2400" b="0" i="0" smtClean="0">
                <a:solidFill>
                  <a:srgbClr val="383838"/>
                </a:solidFill>
                <a:effectLst/>
                <a:latin typeface="Arial" panose="020B0604020202020204" pitchFamily="34" charset="0"/>
                <a:cs typeface="Arial" panose="020B0604020202020204" pitchFamily="34" charset="0"/>
              </a:rPr>
              <a:t>:</a:t>
            </a:r>
            <a:endParaRPr lang="vi-VN" sz="2400">
              <a:solidFill>
                <a:srgbClr val="383838"/>
              </a:solidFill>
              <a:latin typeface="Arial" panose="020B0604020202020204" pitchFamily="34" charset="0"/>
              <a:cs typeface="Arial" panose="020B0604020202020204" pitchFamily="34" charset="0"/>
            </a:endParaRPr>
          </a:p>
          <a:p>
            <a:pPr marL="685800" indent="228600" algn="just">
              <a:spcAft>
                <a:spcPts val="600"/>
              </a:spcAft>
            </a:pPr>
            <a:r>
              <a:rPr lang="vi-VN" sz="2000" b="0" i="0" smtClean="0">
                <a:solidFill>
                  <a:srgbClr val="383838"/>
                </a:solidFill>
                <a:effectLst/>
                <a:latin typeface="Arial" panose="020B0604020202020204" pitchFamily="34" charset="0"/>
                <a:cs typeface="Arial" panose="020B0604020202020204" pitchFamily="34" charset="0"/>
              </a:rPr>
              <a:t>Class.</a:t>
            </a:r>
            <a:r>
              <a:rPr lang="vi-VN" sz="2000" b="1" i="1" smtClean="0">
                <a:solidFill>
                  <a:srgbClr val="383838"/>
                </a:solidFill>
                <a:effectLst/>
                <a:latin typeface="Arial" panose="020B0604020202020204" pitchFamily="34" charset="0"/>
                <a:cs typeface="Arial" panose="020B0604020202020204" pitchFamily="34" charset="0"/>
              </a:rPr>
              <a:t>forName</a:t>
            </a:r>
            <a:r>
              <a:rPr lang="vi-VN" sz="2000" b="0" i="0" smtClean="0">
                <a:solidFill>
                  <a:srgbClr val="383838"/>
                </a:solidFill>
                <a:effectLst/>
                <a:latin typeface="Arial" panose="020B0604020202020204" pitchFamily="34" charset="0"/>
                <a:cs typeface="Arial" panose="020B0604020202020204" pitchFamily="34" charset="0"/>
              </a:rPr>
              <a:t>(“</a:t>
            </a:r>
            <a:r>
              <a:rPr lang="vi-VN" sz="2000" b="0" i="0" smtClean="0">
                <a:solidFill>
                  <a:srgbClr val="008000"/>
                </a:solidFill>
                <a:effectLst/>
                <a:latin typeface="Arial" panose="020B0604020202020204" pitchFamily="34" charset="0"/>
                <a:cs typeface="Arial" panose="020B0604020202020204" pitchFamily="34" charset="0"/>
              </a:rPr>
              <a:t>jdbc:odbc:JdbcOdbcDriver</a:t>
            </a:r>
            <a:r>
              <a:rPr lang="vi-VN" sz="2000" b="0" i="0" smtClean="0">
                <a:solidFill>
                  <a:srgbClr val="383838"/>
                </a:solidFill>
                <a:effectLst/>
                <a:latin typeface="Arial" panose="020B0604020202020204" pitchFamily="34" charset="0"/>
                <a:cs typeface="Arial" panose="020B0604020202020204" pitchFamily="34" charset="0"/>
              </a:rPr>
              <a:t>”);</a:t>
            </a:r>
            <a:endParaRPr lang="vi-VN" sz="2000">
              <a:solidFill>
                <a:srgbClr val="383838"/>
              </a:solidFill>
              <a:latin typeface="Arial" panose="020B0604020202020204" pitchFamily="34" charset="0"/>
              <a:cs typeface="Arial" panose="020B0604020202020204" pitchFamily="34" charset="0"/>
            </a:endParaRPr>
          </a:p>
        </p:txBody>
      </p:sp>
      <p:sp>
        <p:nvSpPr>
          <p:cNvPr id="5" name="Rectangle 4"/>
          <p:cNvSpPr/>
          <p:nvPr/>
        </p:nvSpPr>
        <p:spPr>
          <a:xfrm>
            <a:off x="100262" y="2501966"/>
            <a:ext cx="11714748" cy="4093428"/>
          </a:xfrm>
          <a:prstGeom prst="rect">
            <a:avLst/>
          </a:prstGeom>
        </p:spPr>
        <p:txBody>
          <a:bodyPr wrap="square">
            <a:spAutoFit/>
          </a:bodyPr>
          <a:lstStyle/>
          <a:p>
            <a:pPr marL="1066800" indent="-609600" algn="just">
              <a:spcAft>
                <a:spcPts val="600"/>
              </a:spcAft>
            </a:pPr>
            <a:r>
              <a:rPr lang="vi-VN" sz="2400" b="1" i="0" u="sng" smtClean="0">
                <a:solidFill>
                  <a:srgbClr val="383838"/>
                </a:solidFill>
                <a:effectLst/>
              </a:rPr>
              <a:t>Ghi chú :</a:t>
            </a:r>
            <a:r>
              <a:rPr lang="vi-VN" sz="2400" b="0" i="0" smtClean="0">
                <a:solidFill>
                  <a:srgbClr val="383838"/>
                </a:solidFill>
                <a:effectLst/>
              </a:rPr>
              <a:t> Chuỗi “</a:t>
            </a:r>
            <a:r>
              <a:rPr lang="vi-VN" sz="2400" b="1" i="0" smtClean="0">
                <a:solidFill>
                  <a:srgbClr val="008000"/>
                </a:solidFill>
                <a:effectLst/>
              </a:rPr>
              <a:t>jdbc:odbc:JdbcOdbcDriver</a:t>
            </a:r>
            <a:r>
              <a:rPr lang="vi-VN" sz="2400" b="0" i="0" smtClean="0">
                <a:solidFill>
                  <a:srgbClr val="383838"/>
                </a:solidFill>
                <a:effectLst/>
              </a:rPr>
              <a:t>” dùng làm tham số của hàm chính</a:t>
            </a:r>
            <a:endParaRPr lang="en-US" sz="2400" b="0" i="0" smtClean="0">
              <a:solidFill>
                <a:srgbClr val="383838"/>
              </a:solidFill>
              <a:effectLst/>
            </a:endParaRPr>
          </a:p>
          <a:p>
            <a:pPr marL="1066800" indent="-609600" algn="just">
              <a:spcAft>
                <a:spcPts val="600"/>
              </a:spcAft>
            </a:pPr>
            <a:r>
              <a:rPr lang="vi-VN" sz="2400" b="0" i="0" smtClean="0">
                <a:solidFill>
                  <a:srgbClr val="383838"/>
                </a:solidFill>
                <a:effectLst/>
              </a:rPr>
              <a:t>là giao thức điều khiển dành cho kết nối loại 1 của JDBC</a:t>
            </a:r>
            <a:endParaRPr lang="en-US" sz="2400" smtClean="0">
              <a:solidFill>
                <a:srgbClr val="383838"/>
              </a:solidFill>
            </a:endParaRPr>
          </a:p>
          <a:p>
            <a:pPr marL="1066800" indent="-609600" algn="just">
              <a:spcAft>
                <a:spcPts val="600"/>
              </a:spcAft>
            </a:pPr>
            <a:r>
              <a:rPr lang="vi-VN" sz="2400" b="0" i="0" smtClean="0">
                <a:solidFill>
                  <a:srgbClr val="383838"/>
                </a:solidFill>
                <a:effectLst/>
              </a:rPr>
              <a:t>- </a:t>
            </a:r>
            <a:r>
              <a:rPr lang="en-US" sz="2400">
                <a:solidFill>
                  <a:srgbClr val="383838"/>
                </a:solidFill>
              </a:rPr>
              <a:t>	</a:t>
            </a:r>
            <a:r>
              <a:rPr lang="vi-VN" sz="2400" b="0" i="0" smtClean="0">
                <a:solidFill>
                  <a:srgbClr val="383838"/>
                </a:solidFill>
                <a:effectLst/>
              </a:rPr>
              <a:t>Trong trường hợp khác, bạn muốn kết nối đến cơ sở dữ liệu bằng kiểu kết nối thứ 4 của JDBC đối với cơ sở dữ liệu SQL Server, ta có thể thực hiện như sau</a:t>
            </a:r>
            <a:endParaRPr lang="vi-VN" sz="2400">
              <a:solidFill>
                <a:srgbClr val="383838"/>
              </a:solidFill>
            </a:endParaRPr>
          </a:p>
          <a:p>
            <a:pPr marL="914400" algn="just">
              <a:spcAft>
                <a:spcPts val="600"/>
              </a:spcAft>
            </a:pPr>
            <a:r>
              <a:rPr lang="vi-VN" sz="2400" b="0" i="0" smtClean="0">
                <a:solidFill>
                  <a:srgbClr val="383838"/>
                </a:solidFill>
                <a:effectLst/>
              </a:rPr>
              <a:t>Class.</a:t>
            </a:r>
            <a:r>
              <a:rPr lang="vi-VN" sz="2400" b="1" i="1" smtClean="0">
                <a:solidFill>
                  <a:srgbClr val="383838"/>
                </a:solidFill>
                <a:effectLst/>
              </a:rPr>
              <a:t>forName</a:t>
            </a:r>
            <a:r>
              <a:rPr lang="vi-VN" sz="2400" b="0" i="0" smtClean="0">
                <a:solidFill>
                  <a:srgbClr val="383838"/>
                </a:solidFill>
                <a:effectLst/>
              </a:rPr>
              <a:t>(“</a:t>
            </a:r>
            <a:r>
              <a:rPr lang="vi-VN" sz="2400" b="0" i="0" smtClean="0">
                <a:solidFill>
                  <a:srgbClr val="008000"/>
                </a:solidFill>
                <a:effectLst/>
              </a:rPr>
              <a:t>com.microsoft.sqlserver.jdbc.SQLServerDriver</a:t>
            </a:r>
            <a:r>
              <a:rPr lang="vi-VN" sz="2400" b="0" i="0" smtClean="0">
                <a:solidFill>
                  <a:srgbClr val="383838"/>
                </a:solidFill>
                <a:effectLst/>
              </a:rPr>
              <a:t>”);</a:t>
            </a:r>
            <a:endParaRPr lang="vi-VN" sz="2400">
              <a:solidFill>
                <a:srgbClr val="383838"/>
              </a:solidFill>
            </a:endParaRPr>
          </a:p>
          <a:p>
            <a:pPr marL="1066800" indent="-609600">
              <a:spcAft>
                <a:spcPts val="600"/>
              </a:spcAft>
            </a:pPr>
            <a:r>
              <a:rPr lang="vi-VN" sz="2400" b="1" i="0" u="sng" smtClean="0">
                <a:solidFill>
                  <a:srgbClr val="383838"/>
                </a:solidFill>
                <a:effectLst/>
              </a:rPr>
              <a:t>Ghi chú :</a:t>
            </a:r>
            <a:r>
              <a:rPr lang="vi-VN" sz="2400" b="0" i="0" smtClean="0">
                <a:solidFill>
                  <a:srgbClr val="383838"/>
                </a:solidFill>
                <a:effectLst/>
              </a:rPr>
              <a:t> Trong tình huống này thì chuỗi “</a:t>
            </a:r>
            <a:r>
              <a:rPr lang="vi-VN" sz="2400" b="1" i="0" smtClean="0">
                <a:solidFill>
                  <a:srgbClr val="008000"/>
                </a:solidFill>
                <a:effectLst/>
              </a:rPr>
              <a:t>com.microsoft.sqlserver.jdbc.SQLServerDriver</a:t>
            </a:r>
            <a:r>
              <a:rPr lang="vi-VN" sz="2400" b="0" i="0" smtClean="0">
                <a:solidFill>
                  <a:srgbClr val="383838"/>
                </a:solidFill>
                <a:effectLst/>
              </a:rPr>
              <a:t>” dùng làm tham số của hàm chính là giao thức điều khiển dành cho kết nối loại 4 của JDBC đối với cơ sở dữ liệu SQL Server</a:t>
            </a:r>
            <a:endParaRPr lang="vi-VN" sz="2400">
              <a:solidFill>
                <a:srgbClr val="383838"/>
              </a:solidFill>
            </a:endParaRPr>
          </a:p>
        </p:txBody>
      </p:sp>
    </p:spTree>
    <p:extLst>
      <p:ext uri="{BB962C8B-B14F-4D97-AF65-F5344CB8AC3E}">
        <p14:creationId xmlns:p14="http://schemas.microsoft.com/office/powerpoint/2010/main" val="660678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2158" y="218258"/>
            <a:ext cx="12102533" cy="954107"/>
          </a:xfrm>
          <a:prstGeom prst="rect">
            <a:avLst/>
          </a:prstGeom>
        </p:spPr>
        <p:txBody>
          <a:bodyPr wrap="square">
            <a:spAutoFit/>
          </a:bodyPr>
          <a:lstStyle/>
          <a:p>
            <a:r>
              <a:rPr lang="vi-VN" sz="2800" b="1" u="sng">
                <a:solidFill>
                  <a:srgbClr val="383838"/>
                </a:solidFill>
                <a:cs typeface="Arial" panose="020B0604020202020204" pitchFamily="34" charset="0"/>
              </a:rPr>
              <a:t>Bước 2:</a:t>
            </a:r>
            <a:r>
              <a:rPr lang="vi-VN" sz="2800">
                <a:solidFill>
                  <a:srgbClr val="383838"/>
                </a:solidFill>
                <a:cs typeface="Arial" panose="020B0604020202020204" pitchFamily="34" charset="0"/>
              </a:rPr>
              <a:t> Thiết lập kết nối đến cơ sở dữ liệu (</a:t>
            </a:r>
            <a:r>
              <a:rPr lang="vi-VN" sz="2800" b="1">
                <a:solidFill>
                  <a:srgbClr val="383838"/>
                </a:solidFill>
                <a:cs typeface="Arial" panose="020B0604020202020204" pitchFamily="34" charset="0"/>
              </a:rPr>
              <a:t>Establish a database connection</a:t>
            </a:r>
            <a:r>
              <a:rPr lang="vi-VN" sz="2800">
                <a:solidFill>
                  <a:srgbClr val="383838"/>
                </a:solidFill>
                <a:cs typeface="Arial" panose="020B0604020202020204" pitchFamily="34" charset="0"/>
              </a:rPr>
              <a:t>)</a:t>
            </a:r>
            <a:endParaRPr lang="en-US" sz="2800">
              <a:cs typeface="Arial" panose="020B0604020202020204" pitchFamily="34" charset="0"/>
            </a:endParaRPr>
          </a:p>
        </p:txBody>
      </p:sp>
      <p:sp>
        <p:nvSpPr>
          <p:cNvPr id="5" name="Rectangle 4"/>
          <p:cNvSpPr/>
          <p:nvPr/>
        </p:nvSpPr>
        <p:spPr>
          <a:xfrm>
            <a:off x="822159" y="1172365"/>
            <a:ext cx="10523620" cy="461665"/>
          </a:xfrm>
          <a:prstGeom prst="rect">
            <a:avLst/>
          </a:prstGeom>
        </p:spPr>
        <p:txBody>
          <a:bodyPr wrap="square">
            <a:spAutoFit/>
          </a:bodyPr>
          <a:lstStyle/>
          <a:p>
            <a:r>
              <a:rPr lang="vi-VN" sz="2400" b="0" i="0" smtClean="0">
                <a:solidFill>
                  <a:srgbClr val="383838"/>
                </a:solidFill>
                <a:effectLst/>
              </a:rPr>
              <a:t>Cú pháp được mô tả như sa</a:t>
            </a:r>
            <a:r>
              <a:rPr lang="en-US" sz="2400" smtClean="0">
                <a:solidFill>
                  <a:srgbClr val="383838"/>
                </a:solidFill>
              </a:rPr>
              <a:t>u</a:t>
            </a:r>
            <a:r>
              <a:rPr lang="en-US" sz="2400">
                <a:solidFill>
                  <a:srgbClr val="383838"/>
                </a:solidFill>
              </a:rPr>
              <a:t>:</a:t>
            </a:r>
            <a:endParaRPr lang="en-US" sz="2400"/>
          </a:p>
        </p:txBody>
      </p:sp>
      <p:pic>
        <p:nvPicPr>
          <p:cNvPr id="6" name="Picture 5"/>
          <p:cNvPicPr>
            <a:picLocks noChangeAspect="1"/>
          </p:cNvPicPr>
          <p:nvPr/>
        </p:nvPicPr>
        <p:blipFill>
          <a:blip r:embed="rId3"/>
          <a:stretch>
            <a:fillRect/>
          </a:stretch>
        </p:blipFill>
        <p:spPr>
          <a:xfrm>
            <a:off x="1093336" y="1886592"/>
            <a:ext cx="10486986" cy="909361"/>
          </a:xfrm>
          <a:prstGeom prst="rect">
            <a:avLst/>
          </a:prstGeom>
        </p:spPr>
      </p:pic>
      <p:sp>
        <p:nvSpPr>
          <p:cNvPr id="7" name="Rectangle 6"/>
          <p:cNvSpPr/>
          <p:nvPr/>
        </p:nvSpPr>
        <p:spPr>
          <a:xfrm>
            <a:off x="503249" y="3076941"/>
            <a:ext cx="11077073" cy="3508653"/>
          </a:xfrm>
          <a:prstGeom prst="rect">
            <a:avLst/>
          </a:prstGeom>
        </p:spPr>
        <p:txBody>
          <a:bodyPr wrap="square">
            <a:spAutoFit/>
          </a:bodyPr>
          <a:lstStyle/>
          <a:p>
            <a:pPr marL="457200" algn="just">
              <a:spcAft>
                <a:spcPts val="600"/>
              </a:spcAft>
            </a:pPr>
            <a:r>
              <a:rPr lang="en-US" sz="2400">
                <a:solidFill>
                  <a:srgbClr val="383838"/>
                </a:solidFill>
                <a:latin typeface="Arial" panose="020B0604020202020204" pitchFamily="34" charset="0"/>
                <a:cs typeface="Arial" panose="020B0604020202020204" pitchFamily="34" charset="0"/>
              </a:rPr>
              <a:t>V</a:t>
            </a:r>
            <a:r>
              <a:rPr lang="vi-VN" sz="2400" b="0" i="0" smtClean="0">
                <a:solidFill>
                  <a:srgbClr val="383838"/>
                </a:solidFill>
                <a:effectLst/>
                <a:latin typeface="Arial" panose="020B0604020202020204" pitchFamily="34" charset="0"/>
                <a:cs typeface="Arial" panose="020B0604020202020204" pitchFamily="34" charset="0"/>
              </a:rPr>
              <a:t>í dụ:</a:t>
            </a:r>
            <a:endParaRPr lang="en-US" sz="2400" smtClean="0">
              <a:solidFill>
                <a:srgbClr val="383838"/>
              </a:solidFill>
              <a:latin typeface="Arial" panose="020B0604020202020204" pitchFamily="34" charset="0"/>
              <a:cs typeface="Arial" panose="020B0604020202020204" pitchFamily="34" charset="0"/>
            </a:endParaRPr>
          </a:p>
          <a:p>
            <a:pPr marL="457200" algn="just">
              <a:spcAft>
                <a:spcPts val="600"/>
              </a:spcAft>
            </a:pPr>
            <a:r>
              <a:rPr lang="vi-VN" sz="2400" b="0" i="0" smtClean="0">
                <a:solidFill>
                  <a:srgbClr val="383838"/>
                </a:solidFill>
                <a:effectLst/>
              </a:rPr>
              <a:t>Bạn muốn kết nối đến Database có tên qlCuocHen đã tạo ra trong SQL Server thông qua tài khoản sa với mật khẩu là 123456 thông qua kiểu kết nối thứ nhất của JDBC. Câu lệnh có thể viết như sau</a:t>
            </a:r>
            <a:r>
              <a:rPr lang="en-US" sz="2400" b="0" i="0" smtClean="0">
                <a:solidFill>
                  <a:srgbClr val="383838"/>
                </a:solidFill>
                <a:effectLst/>
              </a:rPr>
              <a:t>:</a:t>
            </a:r>
            <a:endParaRPr lang="vi-VN" sz="2400">
              <a:solidFill>
                <a:srgbClr val="383838"/>
              </a:solidFill>
            </a:endParaRPr>
          </a:p>
          <a:p>
            <a:pPr marL="2743200" indent="-1828800" algn="just">
              <a:spcAft>
                <a:spcPts val="600"/>
              </a:spcAft>
            </a:pPr>
            <a:r>
              <a:rPr lang="vi-VN" sz="2000" b="0" i="0" smtClean="0">
                <a:solidFill>
                  <a:srgbClr val="000000"/>
                </a:solidFill>
                <a:effectLst/>
              </a:rPr>
              <a:t>String strConnect = "</a:t>
            </a:r>
            <a:r>
              <a:rPr lang="vi-VN" sz="2000" b="1" i="0" smtClean="0">
                <a:solidFill>
                  <a:srgbClr val="000000"/>
                </a:solidFill>
                <a:effectLst/>
              </a:rPr>
              <a:t>jdbc</a:t>
            </a:r>
            <a:r>
              <a:rPr lang="vi-VN" sz="2000" b="0" i="0" smtClean="0">
                <a:solidFill>
                  <a:srgbClr val="000000"/>
                </a:solidFill>
                <a:effectLst/>
              </a:rPr>
              <a:t>:</a:t>
            </a:r>
            <a:r>
              <a:rPr lang="vi-VN" sz="2000" b="1" i="0" smtClean="0">
                <a:solidFill>
                  <a:srgbClr val="000000"/>
                </a:solidFill>
                <a:effectLst/>
              </a:rPr>
              <a:t>odbc</a:t>
            </a:r>
            <a:r>
              <a:rPr lang="vi-VN" sz="2000" b="0" i="0" smtClean="0">
                <a:solidFill>
                  <a:srgbClr val="000000"/>
                </a:solidFill>
                <a:effectLst/>
              </a:rPr>
              <a:t>:</a:t>
            </a:r>
            <a:r>
              <a:rPr lang="vi-VN" sz="2000" b="1" i="0" smtClean="0">
                <a:solidFill>
                  <a:srgbClr val="000000"/>
                </a:solidFill>
                <a:effectLst/>
              </a:rPr>
              <a:t>driver</a:t>
            </a:r>
            <a:r>
              <a:rPr lang="vi-VN" sz="2000" b="0" i="0" smtClean="0">
                <a:solidFill>
                  <a:srgbClr val="000000"/>
                </a:solidFill>
                <a:effectLst/>
              </a:rPr>
              <a:t>={SQL Server};</a:t>
            </a:r>
            <a:endParaRPr lang="en-US" sz="2000" b="0" i="0" smtClean="0">
              <a:solidFill>
                <a:srgbClr val="000000"/>
              </a:solidFill>
              <a:effectLst/>
            </a:endParaRPr>
          </a:p>
          <a:p>
            <a:pPr marL="2743200" indent="-1828800" algn="just">
              <a:spcAft>
                <a:spcPts val="600"/>
              </a:spcAft>
            </a:pPr>
            <a:r>
              <a:rPr lang="vi-VN" sz="2000" b="1" i="0" smtClean="0">
                <a:solidFill>
                  <a:srgbClr val="000000"/>
                </a:solidFill>
                <a:effectLst/>
              </a:rPr>
              <a:t>Server</a:t>
            </a:r>
            <a:r>
              <a:rPr lang="vi-VN" sz="2000" b="0" i="0" smtClean="0">
                <a:solidFill>
                  <a:srgbClr val="000000"/>
                </a:solidFill>
                <a:effectLst/>
              </a:rPr>
              <a:t>=</a:t>
            </a:r>
            <a:r>
              <a:rPr lang="vi-VN" sz="2000" b="0" i="0" smtClean="0">
                <a:solidFill>
                  <a:srgbClr val="008000"/>
                </a:solidFill>
                <a:effectLst/>
              </a:rPr>
              <a:t>BODUA-D778EAB2E</a:t>
            </a:r>
            <a:r>
              <a:rPr lang="vi-VN" sz="2000" b="0" i="0" smtClean="0">
                <a:solidFill>
                  <a:srgbClr val="000000"/>
                </a:solidFill>
                <a:effectLst/>
              </a:rPr>
              <a:t>;</a:t>
            </a:r>
            <a:endParaRPr lang="en-US" sz="2000" b="0" i="0" smtClean="0">
              <a:solidFill>
                <a:srgbClr val="000000"/>
              </a:solidFill>
              <a:effectLst/>
            </a:endParaRPr>
          </a:p>
          <a:p>
            <a:pPr marL="2743200" indent="-1828800" algn="just">
              <a:spcAft>
                <a:spcPts val="600"/>
              </a:spcAft>
            </a:pPr>
            <a:r>
              <a:rPr lang="vi-VN" sz="2000" b="1" i="0" smtClean="0">
                <a:solidFill>
                  <a:srgbClr val="000000"/>
                </a:solidFill>
                <a:effectLst/>
              </a:rPr>
              <a:t>Database </a:t>
            </a:r>
            <a:r>
              <a:rPr lang="vi-VN" sz="2000" b="0" i="0" smtClean="0">
                <a:solidFill>
                  <a:srgbClr val="000000"/>
                </a:solidFill>
                <a:effectLst/>
              </a:rPr>
              <a:t>=</a:t>
            </a:r>
            <a:r>
              <a:rPr lang="vi-VN" sz="2000" b="0" i="0" smtClean="0">
                <a:solidFill>
                  <a:srgbClr val="008000"/>
                </a:solidFill>
                <a:effectLst/>
              </a:rPr>
              <a:t>qlCuocHen</a:t>
            </a:r>
            <a:r>
              <a:rPr lang="vi-VN" sz="2000" b="0" i="0" smtClean="0">
                <a:solidFill>
                  <a:srgbClr val="000000"/>
                </a:solidFill>
                <a:effectLst/>
              </a:rPr>
              <a:t>; </a:t>
            </a:r>
            <a:endParaRPr lang="en-US" sz="2000" b="0" i="0" smtClean="0">
              <a:solidFill>
                <a:srgbClr val="000000"/>
              </a:solidFill>
              <a:effectLst/>
            </a:endParaRPr>
          </a:p>
          <a:p>
            <a:pPr marL="2743200" indent="-1828800" algn="just">
              <a:spcAft>
                <a:spcPts val="600"/>
              </a:spcAft>
            </a:pPr>
            <a:r>
              <a:rPr lang="vi-VN" sz="2000" b="1" i="0" smtClean="0">
                <a:solidFill>
                  <a:srgbClr val="000000"/>
                </a:solidFill>
                <a:effectLst/>
              </a:rPr>
              <a:t>UserName</a:t>
            </a:r>
            <a:r>
              <a:rPr lang="vi-VN" sz="2000" b="0" i="0" smtClean="0">
                <a:solidFill>
                  <a:srgbClr val="000000"/>
                </a:solidFill>
                <a:effectLst/>
              </a:rPr>
              <a:t>=</a:t>
            </a:r>
            <a:r>
              <a:rPr lang="vi-VN" sz="2000" b="0" i="0" smtClean="0">
                <a:solidFill>
                  <a:srgbClr val="008000"/>
                </a:solidFill>
                <a:effectLst/>
              </a:rPr>
              <a:t>sa</a:t>
            </a:r>
            <a:r>
              <a:rPr lang="vi-VN" sz="2000" b="0" i="0" smtClean="0">
                <a:solidFill>
                  <a:srgbClr val="000000"/>
                </a:solidFill>
                <a:effectLst/>
              </a:rPr>
              <a:t>; </a:t>
            </a:r>
            <a:r>
              <a:rPr lang="vi-VN" sz="2000" b="1" i="0" smtClean="0">
                <a:solidFill>
                  <a:srgbClr val="000000"/>
                </a:solidFill>
                <a:effectLst/>
              </a:rPr>
              <a:t>Password</a:t>
            </a:r>
            <a:r>
              <a:rPr lang="vi-VN" sz="2000" b="0" i="0" smtClean="0">
                <a:solidFill>
                  <a:srgbClr val="000000"/>
                </a:solidFill>
                <a:effectLst/>
              </a:rPr>
              <a:t>=</a:t>
            </a:r>
            <a:r>
              <a:rPr lang="vi-VN" sz="2000" b="0" i="0" smtClean="0">
                <a:solidFill>
                  <a:srgbClr val="008000"/>
                </a:solidFill>
                <a:effectLst/>
              </a:rPr>
              <a:t>123456</a:t>
            </a:r>
            <a:r>
              <a:rPr lang="vi-VN" sz="2000" b="0" i="0" smtClean="0">
                <a:solidFill>
                  <a:srgbClr val="000000"/>
                </a:solidFill>
                <a:effectLst/>
              </a:rPr>
              <a:t>";</a:t>
            </a:r>
            <a:endParaRPr lang="vi-VN">
              <a:solidFill>
                <a:srgbClr val="383838"/>
              </a:solidFill>
            </a:endParaRPr>
          </a:p>
          <a:p>
            <a:pPr marL="914400" algn="just">
              <a:spcAft>
                <a:spcPts val="600"/>
              </a:spcAft>
            </a:pPr>
            <a:r>
              <a:rPr lang="vi-VN" b="1">
                <a:solidFill>
                  <a:srgbClr val="FF0000"/>
                </a:solidFill>
              </a:rPr>
              <a:t>Connection</a:t>
            </a:r>
            <a:r>
              <a:rPr lang="vi-VN" b="0" i="0" smtClean="0">
                <a:solidFill>
                  <a:srgbClr val="383838"/>
                </a:solidFill>
                <a:effectLst/>
              </a:rPr>
              <a:t> cnObj = </a:t>
            </a:r>
            <a:r>
              <a:rPr lang="vi-VN" b="1" i="0" smtClean="0">
                <a:solidFill>
                  <a:srgbClr val="FF0000"/>
                </a:solidFill>
                <a:effectLst/>
              </a:rPr>
              <a:t>DriverManager</a:t>
            </a:r>
            <a:r>
              <a:rPr lang="vi-VN" b="0" i="0" smtClean="0">
                <a:solidFill>
                  <a:srgbClr val="383838"/>
                </a:solidFill>
                <a:effectLst/>
              </a:rPr>
              <a:t>.</a:t>
            </a:r>
            <a:r>
              <a:rPr lang="vi-VN" b="1" i="1" smtClean="0">
                <a:solidFill>
                  <a:srgbClr val="383838"/>
                </a:solidFill>
                <a:effectLst/>
              </a:rPr>
              <a:t>getConnection</a:t>
            </a:r>
            <a:r>
              <a:rPr lang="vi-VN" b="0" i="0" smtClean="0">
                <a:solidFill>
                  <a:srgbClr val="383838"/>
                </a:solidFill>
                <a:effectLst/>
              </a:rPr>
              <a:t>(strConnect);</a:t>
            </a:r>
            <a:endParaRPr lang="vi-VN">
              <a:solidFill>
                <a:srgbClr val="383838"/>
              </a:solidFill>
            </a:endParaRPr>
          </a:p>
        </p:txBody>
      </p:sp>
    </p:spTree>
    <p:extLst>
      <p:ext uri="{BB962C8B-B14F-4D97-AF65-F5344CB8AC3E}">
        <p14:creationId xmlns:p14="http://schemas.microsoft.com/office/powerpoint/2010/main" val="3292135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8940" y="131037"/>
            <a:ext cx="11582400" cy="3539430"/>
          </a:xfrm>
          <a:prstGeom prst="rect">
            <a:avLst/>
          </a:prstGeom>
        </p:spPr>
        <p:txBody>
          <a:bodyPr wrap="square">
            <a:spAutoFit/>
          </a:bodyPr>
          <a:lstStyle/>
          <a:p>
            <a:pPr marL="1066800" indent="-609600">
              <a:spcAft>
                <a:spcPts val="600"/>
              </a:spcAft>
            </a:pPr>
            <a:r>
              <a:rPr lang="vi-VN" sz="2400" b="1" i="0" u="sng" smtClean="0">
                <a:solidFill>
                  <a:srgbClr val="383838"/>
                </a:solidFill>
                <a:effectLst/>
                <a:latin typeface="Arial" panose="020B0604020202020204" pitchFamily="34" charset="0"/>
                <a:cs typeface="Arial" panose="020B0604020202020204" pitchFamily="34" charset="0"/>
              </a:rPr>
              <a:t>Ghi chú :</a:t>
            </a:r>
            <a:r>
              <a:rPr lang="vi-VN" sz="2400" b="0" i="0" smtClean="0">
                <a:solidFill>
                  <a:srgbClr val="383838"/>
                </a:solidFill>
                <a:effectLst/>
                <a:latin typeface="Arial" panose="020B0604020202020204" pitchFamily="34" charset="0"/>
                <a:cs typeface="Arial" panose="020B0604020202020204" pitchFamily="34" charset="0"/>
              </a:rPr>
              <a:t> Cú pháp của chuỗi kết nối được mô tả như sau</a:t>
            </a:r>
            <a:endParaRPr lang="vi-VN" sz="2400">
              <a:solidFill>
                <a:srgbClr val="383838"/>
              </a:solidFill>
              <a:latin typeface="Arial" panose="020B0604020202020204" pitchFamily="34" charset="0"/>
              <a:cs typeface="Arial" panose="020B0604020202020204" pitchFamily="34" charset="0"/>
            </a:endParaRPr>
          </a:p>
          <a:p>
            <a:pPr marL="1066800" indent="-152400">
              <a:spcAft>
                <a:spcPts val="600"/>
              </a:spcAft>
            </a:pPr>
            <a:r>
              <a:rPr lang="vi-VN" sz="2000" b="0" i="0" smtClean="0">
                <a:solidFill>
                  <a:srgbClr val="000000"/>
                </a:solidFill>
                <a:effectLst/>
                <a:latin typeface="Arial" panose="020B0604020202020204" pitchFamily="34" charset="0"/>
                <a:cs typeface="Arial" panose="020B0604020202020204" pitchFamily="34" charset="0"/>
              </a:rPr>
              <a:t>“</a:t>
            </a:r>
            <a:r>
              <a:rPr lang="vi-VN" sz="2000" b="1" i="0" smtClean="0">
                <a:solidFill>
                  <a:srgbClr val="000000"/>
                </a:solidFill>
                <a:effectLst/>
                <a:latin typeface="Arial" panose="020B0604020202020204" pitchFamily="34" charset="0"/>
                <a:cs typeface="Arial" panose="020B0604020202020204" pitchFamily="34" charset="0"/>
              </a:rPr>
              <a:t>jdbc:odbc:driver</a:t>
            </a:r>
            <a:r>
              <a:rPr lang="vi-VN" sz="2000" b="0" i="0" smtClean="0">
                <a:solidFill>
                  <a:srgbClr val="000000"/>
                </a:solidFill>
                <a:effectLst/>
                <a:latin typeface="Arial" panose="020B0604020202020204" pitchFamily="34" charset="0"/>
                <a:cs typeface="Arial" panose="020B0604020202020204" pitchFamily="34" charset="0"/>
              </a:rPr>
              <a:t>={SQL Server};</a:t>
            </a:r>
            <a:r>
              <a:rPr lang="vi-VN" sz="2000" b="1" i="0" smtClean="0">
                <a:solidFill>
                  <a:srgbClr val="000000"/>
                </a:solidFill>
                <a:effectLst/>
                <a:latin typeface="Arial" panose="020B0604020202020204" pitchFamily="34" charset="0"/>
                <a:cs typeface="Arial" panose="020B0604020202020204" pitchFamily="34" charset="0"/>
              </a:rPr>
              <a:t>Server</a:t>
            </a:r>
            <a:r>
              <a:rPr lang="vi-VN" sz="2000" b="0" i="0" smtClean="0">
                <a:solidFill>
                  <a:srgbClr val="000000"/>
                </a:solidFill>
                <a:effectLst/>
                <a:latin typeface="Arial" panose="020B0604020202020204" pitchFamily="34" charset="0"/>
                <a:cs typeface="Arial" panose="020B0604020202020204" pitchFamily="34" charset="0"/>
              </a:rPr>
              <a:t>=&lt;ServerName&gt;; </a:t>
            </a:r>
            <a:r>
              <a:rPr lang="vi-VN" sz="2000" b="1" i="0" smtClean="0">
                <a:solidFill>
                  <a:srgbClr val="000000"/>
                </a:solidFill>
                <a:effectLst/>
                <a:latin typeface="Arial" panose="020B0604020202020204" pitchFamily="34" charset="0"/>
                <a:cs typeface="Arial" panose="020B0604020202020204" pitchFamily="34" charset="0"/>
              </a:rPr>
              <a:t>Database</a:t>
            </a:r>
            <a:r>
              <a:rPr lang="vi-VN" sz="2000" b="0" i="0" smtClean="0">
                <a:solidFill>
                  <a:srgbClr val="000000"/>
                </a:solidFill>
                <a:effectLst/>
                <a:latin typeface="Arial" panose="020B0604020202020204" pitchFamily="34" charset="0"/>
                <a:cs typeface="Arial" panose="020B0604020202020204" pitchFamily="34" charset="0"/>
              </a:rPr>
              <a:t>=&lt;YourDB&gt;;</a:t>
            </a:r>
            <a:r>
              <a:rPr lang="vi-VN" sz="2000" b="1" i="0" smtClean="0">
                <a:solidFill>
                  <a:srgbClr val="000000"/>
                </a:solidFill>
                <a:effectLst/>
                <a:latin typeface="Arial" panose="020B0604020202020204" pitchFamily="34" charset="0"/>
                <a:cs typeface="Arial" panose="020B0604020202020204" pitchFamily="34" charset="0"/>
              </a:rPr>
              <a:t>UserName</a:t>
            </a:r>
            <a:r>
              <a:rPr lang="vi-VN" sz="2000" b="0" i="0" smtClean="0">
                <a:solidFill>
                  <a:srgbClr val="000000"/>
                </a:solidFill>
                <a:effectLst/>
                <a:latin typeface="Arial" panose="020B0604020202020204" pitchFamily="34" charset="0"/>
                <a:cs typeface="Arial" panose="020B0604020202020204" pitchFamily="34" charset="0"/>
              </a:rPr>
              <a:t>=&lt;dbUser&gt;;</a:t>
            </a:r>
            <a:r>
              <a:rPr lang="vi-VN" sz="2000" b="1" i="0" smtClean="0">
                <a:solidFill>
                  <a:srgbClr val="000000"/>
                </a:solidFill>
                <a:effectLst/>
                <a:latin typeface="Arial" panose="020B0604020202020204" pitchFamily="34" charset="0"/>
                <a:cs typeface="Arial" panose="020B0604020202020204" pitchFamily="34" charset="0"/>
              </a:rPr>
              <a:t>Password</a:t>
            </a:r>
            <a:r>
              <a:rPr lang="vi-VN" sz="2000" b="0" i="0" smtClean="0">
                <a:solidFill>
                  <a:srgbClr val="000000"/>
                </a:solidFill>
                <a:effectLst/>
                <a:latin typeface="Arial" panose="020B0604020202020204" pitchFamily="34" charset="0"/>
                <a:cs typeface="Arial" panose="020B0604020202020204" pitchFamily="34" charset="0"/>
              </a:rPr>
              <a:t>=&lt;***&gt;”</a:t>
            </a:r>
            <a:endParaRPr lang="vi-VN">
              <a:solidFill>
                <a:srgbClr val="383838"/>
              </a:solidFill>
              <a:latin typeface="Arial" panose="020B0604020202020204" pitchFamily="34" charset="0"/>
              <a:cs typeface="Arial" panose="020B0604020202020204" pitchFamily="34" charset="0"/>
            </a:endParaRPr>
          </a:p>
          <a:p>
            <a:pPr marL="914400">
              <a:spcAft>
                <a:spcPts val="600"/>
              </a:spcAft>
            </a:pPr>
            <a:r>
              <a:rPr lang="vi-VN" b="0" i="0" smtClean="0">
                <a:solidFill>
                  <a:srgbClr val="383838"/>
                </a:solidFill>
                <a:effectLst/>
                <a:latin typeface="Arial" panose="020B0604020202020204" pitchFamily="34" charset="0"/>
                <a:cs typeface="Arial" panose="020B0604020202020204" pitchFamily="34" charset="0"/>
              </a:rPr>
              <a:t>Những phần nằm trong cặp dấu &lt;&gt; bạn phải thay thế cho phù hợp. Bạn có thể tham khảo bài “</a:t>
            </a:r>
            <a:r>
              <a:rPr lang="vi-VN" b="1" i="0" smtClean="0">
                <a:solidFill>
                  <a:srgbClr val="008000"/>
                </a:solidFill>
                <a:effectLst/>
                <a:latin typeface="Arial" panose="020B0604020202020204" pitchFamily="34" charset="0"/>
                <a:cs typeface="Arial" panose="020B0604020202020204" pitchFamily="34" charset="0"/>
              </a:rPr>
              <a:t>KẾT NỐI SQL SERVER KIỂU 1 : ODBC – JDBC BRIDGE</a:t>
            </a:r>
            <a:r>
              <a:rPr lang="vi-VN" b="0" i="0" smtClean="0">
                <a:solidFill>
                  <a:srgbClr val="383838"/>
                </a:solidFill>
                <a:effectLst/>
                <a:latin typeface="Arial" panose="020B0604020202020204" pitchFamily="34" charset="0"/>
                <a:cs typeface="Arial" panose="020B0604020202020204" pitchFamily="34" charset="0"/>
              </a:rPr>
              <a:t>” trong WebSite này</a:t>
            </a:r>
            <a:endParaRPr lang="vi-VN">
              <a:solidFill>
                <a:srgbClr val="383838"/>
              </a:solidFill>
              <a:latin typeface="Arial" panose="020B0604020202020204" pitchFamily="34" charset="0"/>
              <a:cs typeface="Arial" panose="020B0604020202020204" pitchFamily="34" charset="0"/>
            </a:endParaRPr>
          </a:p>
          <a:p>
            <a:pPr marL="914400">
              <a:spcAft>
                <a:spcPts val="600"/>
              </a:spcAft>
            </a:pPr>
            <a:r>
              <a:rPr lang="vi-VN" sz="2400" b="0" i="0" smtClean="0">
                <a:solidFill>
                  <a:srgbClr val="383838"/>
                </a:solidFill>
                <a:effectLst/>
                <a:latin typeface="Arial" panose="020B0604020202020204" pitchFamily="34" charset="0"/>
                <a:cs typeface="Arial" panose="020B0604020202020204" pitchFamily="34" charset="0"/>
              </a:rPr>
              <a:t>Tương tự, nếu sử dụng kiểu kết nối thứ nhất, bạn có thể sử dụng connection String theo cú pháp như sau</a:t>
            </a:r>
            <a:r>
              <a:rPr lang="en-US" sz="2400" b="0" i="0" smtClean="0">
                <a:solidFill>
                  <a:srgbClr val="383838"/>
                </a:solidFill>
                <a:effectLst/>
                <a:latin typeface="Arial" panose="020B0604020202020204" pitchFamily="34" charset="0"/>
                <a:cs typeface="Arial" panose="020B0604020202020204" pitchFamily="34" charset="0"/>
              </a:rPr>
              <a:t>:</a:t>
            </a:r>
            <a:endParaRPr lang="vi-VN" sz="2400">
              <a:solidFill>
                <a:srgbClr val="383838"/>
              </a:solidFill>
              <a:latin typeface="Arial" panose="020B0604020202020204" pitchFamily="34" charset="0"/>
              <a:cs typeface="Arial" panose="020B0604020202020204" pitchFamily="34" charset="0"/>
            </a:endParaRPr>
          </a:p>
          <a:p>
            <a:pPr marL="914400">
              <a:spcAft>
                <a:spcPts val="600"/>
              </a:spcAft>
            </a:pPr>
            <a:r>
              <a:rPr lang="vi-VN" b="0" i="0" smtClean="0">
                <a:solidFill>
                  <a:srgbClr val="383838"/>
                </a:solidFill>
                <a:effectLst/>
                <a:latin typeface="Arial" panose="020B0604020202020204" pitchFamily="34" charset="0"/>
                <a:cs typeface="Arial" panose="020B0604020202020204" pitchFamily="34" charset="0"/>
              </a:rPr>
              <a:t>“</a:t>
            </a:r>
            <a:r>
              <a:rPr lang="vi-VN" b="1" i="0" smtClean="0">
                <a:solidFill>
                  <a:srgbClr val="008080"/>
                </a:solidFill>
                <a:effectLst/>
                <a:latin typeface="Arial" panose="020B0604020202020204" pitchFamily="34" charset="0"/>
                <a:cs typeface="Arial" panose="020B0604020202020204" pitchFamily="34" charset="0"/>
              </a:rPr>
              <a:t>dbc:sqlserver://</a:t>
            </a:r>
            <a:r>
              <a:rPr lang="vi-VN" b="0" i="0" smtClean="0">
                <a:solidFill>
                  <a:srgbClr val="383838"/>
                </a:solidFill>
                <a:effectLst/>
                <a:latin typeface="Arial" panose="020B0604020202020204" pitchFamily="34" charset="0"/>
                <a:cs typeface="Arial" panose="020B0604020202020204" pitchFamily="34" charset="0"/>
              </a:rPr>
              <a:t>&lt;server_name&gt;</a:t>
            </a:r>
            <a:r>
              <a:rPr lang="vi-VN" b="0" i="0" smtClean="0">
                <a:solidFill>
                  <a:srgbClr val="008080"/>
                </a:solidFill>
                <a:effectLst/>
                <a:latin typeface="Arial" panose="020B0604020202020204" pitchFamily="34" charset="0"/>
                <a:cs typeface="Arial" panose="020B0604020202020204" pitchFamily="34" charset="0"/>
              </a:rPr>
              <a:t>:</a:t>
            </a:r>
            <a:r>
              <a:rPr lang="vi-VN" b="0" i="0" smtClean="0">
                <a:solidFill>
                  <a:srgbClr val="383838"/>
                </a:solidFill>
                <a:effectLst/>
                <a:latin typeface="Arial" panose="020B0604020202020204" pitchFamily="34" charset="0"/>
                <a:cs typeface="Arial" panose="020B0604020202020204" pitchFamily="34" charset="0"/>
              </a:rPr>
              <a:t>&lt;port&gt;</a:t>
            </a:r>
            <a:r>
              <a:rPr lang="vi-VN" b="0" i="0" smtClean="0">
                <a:solidFill>
                  <a:srgbClr val="008080"/>
                </a:solidFill>
                <a:effectLst/>
                <a:latin typeface="Arial" panose="020B0604020202020204" pitchFamily="34" charset="0"/>
                <a:cs typeface="Arial" panose="020B0604020202020204" pitchFamily="34" charset="0"/>
              </a:rPr>
              <a:t>;</a:t>
            </a:r>
            <a:r>
              <a:rPr lang="vi-VN" b="1" i="0" smtClean="0">
                <a:solidFill>
                  <a:srgbClr val="008080"/>
                </a:solidFill>
                <a:effectLst/>
                <a:latin typeface="Arial" panose="020B0604020202020204" pitchFamily="34" charset="0"/>
                <a:cs typeface="Arial" panose="020B0604020202020204" pitchFamily="34" charset="0"/>
              </a:rPr>
              <a:t>databaseName</a:t>
            </a:r>
            <a:r>
              <a:rPr lang="vi-VN" b="0" i="0" smtClean="0">
                <a:solidFill>
                  <a:srgbClr val="008080"/>
                </a:solidFill>
                <a:effectLst/>
                <a:latin typeface="Arial" panose="020B0604020202020204" pitchFamily="34" charset="0"/>
                <a:cs typeface="Arial" panose="020B0604020202020204" pitchFamily="34" charset="0"/>
              </a:rPr>
              <a:t>=</a:t>
            </a:r>
            <a:r>
              <a:rPr lang="vi-VN" b="0" i="0" smtClean="0">
                <a:solidFill>
                  <a:srgbClr val="383838"/>
                </a:solidFill>
                <a:effectLst/>
                <a:latin typeface="Arial" panose="020B0604020202020204" pitchFamily="34" charset="0"/>
                <a:cs typeface="Arial" panose="020B0604020202020204" pitchFamily="34" charset="0"/>
              </a:rPr>
              <a:t>&lt;YourDB&gt;</a:t>
            </a:r>
            <a:r>
              <a:rPr lang="vi-VN" b="0" i="0" smtClean="0">
                <a:solidFill>
                  <a:srgbClr val="008080"/>
                </a:solidFill>
                <a:effectLst/>
                <a:latin typeface="Arial" panose="020B0604020202020204" pitchFamily="34" charset="0"/>
                <a:cs typeface="Arial" panose="020B0604020202020204" pitchFamily="34" charset="0"/>
              </a:rPr>
              <a:t>;</a:t>
            </a:r>
            <a:r>
              <a:rPr lang="vi-VN" b="1" i="0" smtClean="0">
                <a:solidFill>
                  <a:srgbClr val="008080"/>
                </a:solidFill>
                <a:effectLst/>
                <a:latin typeface="Arial" panose="020B0604020202020204" pitchFamily="34" charset="0"/>
                <a:cs typeface="Arial" panose="020B0604020202020204" pitchFamily="34" charset="0"/>
              </a:rPr>
              <a:t>user</a:t>
            </a:r>
            <a:r>
              <a:rPr lang="vi-VN" b="0" i="0" smtClean="0">
                <a:solidFill>
                  <a:srgbClr val="008080"/>
                </a:solidFill>
                <a:effectLst/>
                <a:latin typeface="Arial" panose="020B0604020202020204" pitchFamily="34" charset="0"/>
                <a:cs typeface="Arial" panose="020B0604020202020204" pitchFamily="34" charset="0"/>
              </a:rPr>
              <a:t>= </a:t>
            </a:r>
            <a:r>
              <a:rPr lang="vi-VN" b="0" i="0" smtClean="0">
                <a:solidFill>
                  <a:srgbClr val="383838"/>
                </a:solidFill>
                <a:effectLst/>
                <a:latin typeface="Arial" panose="020B0604020202020204" pitchFamily="34" charset="0"/>
                <a:cs typeface="Arial" panose="020B0604020202020204" pitchFamily="34" charset="0"/>
              </a:rPr>
              <a:t>&lt;userName&gt;</a:t>
            </a:r>
            <a:r>
              <a:rPr lang="vi-VN" b="0" i="0" smtClean="0">
                <a:solidFill>
                  <a:srgbClr val="008080"/>
                </a:solidFill>
                <a:effectLst/>
                <a:latin typeface="Arial" panose="020B0604020202020204" pitchFamily="34" charset="0"/>
                <a:cs typeface="Arial" panose="020B0604020202020204" pitchFamily="34" charset="0"/>
              </a:rPr>
              <a:t>; </a:t>
            </a:r>
            <a:r>
              <a:rPr lang="vi-VN" b="1" i="0" smtClean="0">
                <a:solidFill>
                  <a:srgbClr val="008080"/>
                </a:solidFill>
                <a:effectLst/>
                <a:latin typeface="Arial" panose="020B0604020202020204" pitchFamily="34" charset="0"/>
                <a:cs typeface="Arial" panose="020B0604020202020204" pitchFamily="34" charset="0"/>
              </a:rPr>
              <a:t>password</a:t>
            </a:r>
            <a:r>
              <a:rPr lang="vi-VN" b="0" i="0" smtClean="0">
                <a:solidFill>
                  <a:srgbClr val="008080"/>
                </a:solidFill>
                <a:effectLst/>
                <a:latin typeface="Arial" panose="020B0604020202020204" pitchFamily="34" charset="0"/>
                <a:cs typeface="Arial" panose="020B0604020202020204" pitchFamily="34" charset="0"/>
              </a:rPr>
              <a:t>=</a:t>
            </a:r>
            <a:r>
              <a:rPr lang="vi-VN" b="0" i="0" smtClean="0">
                <a:solidFill>
                  <a:srgbClr val="383838"/>
                </a:solidFill>
                <a:effectLst/>
                <a:latin typeface="Arial" panose="020B0604020202020204" pitchFamily="34" charset="0"/>
                <a:cs typeface="Arial" panose="020B0604020202020204" pitchFamily="34" charset="0"/>
              </a:rPr>
              <a:t>&lt;pass&gt;"</a:t>
            </a:r>
            <a:endParaRPr lang="vi-VN">
              <a:solidFill>
                <a:srgbClr val="383838"/>
              </a:solidFill>
              <a:latin typeface="Arial" panose="020B0604020202020204" pitchFamily="34" charset="0"/>
              <a:cs typeface="Arial" panose="020B0604020202020204" pitchFamily="34" charset="0"/>
            </a:endParaRPr>
          </a:p>
        </p:txBody>
      </p:sp>
      <p:sp>
        <p:nvSpPr>
          <p:cNvPr id="5" name="Rectangle 4"/>
          <p:cNvSpPr/>
          <p:nvPr/>
        </p:nvSpPr>
        <p:spPr>
          <a:xfrm>
            <a:off x="786062" y="3670467"/>
            <a:ext cx="11405938" cy="954107"/>
          </a:xfrm>
          <a:prstGeom prst="rect">
            <a:avLst/>
          </a:prstGeom>
        </p:spPr>
        <p:txBody>
          <a:bodyPr wrap="square">
            <a:spAutoFit/>
          </a:bodyPr>
          <a:lstStyle/>
          <a:p>
            <a:r>
              <a:rPr lang="vi-VN" sz="2800" b="1" i="0" u="sng" smtClean="0">
                <a:solidFill>
                  <a:srgbClr val="383838"/>
                </a:solidFill>
                <a:effectLst/>
                <a:latin typeface="Arial" panose="020B0604020202020204" pitchFamily="34" charset="0"/>
                <a:cs typeface="Arial" panose="020B0604020202020204" pitchFamily="34" charset="0"/>
              </a:rPr>
              <a:t>Bước 3:</a:t>
            </a:r>
            <a:r>
              <a:rPr lang="vi-VN" sz="2800" b="0" i="0" smtClean="0">
                <a:solidFill>
                  <a:srgbClr val="383838"/>
                </a:solidFill>
                <a:effectLst/>
                <a:latin typeface="Arial" panose="020B0604020202020204" pitchFamily="34" charset="0"/>
                <a:cs typeface="Arial" panose="020B0604020202020204" pitchFamily="34" charset="0"/>
              </a:rPr>
              <a:t> Tạo và thực thi 1 câu truy vấn dữ liệu dạng SQL (</a:t>
            </a:r>
            <a:r>
              <a:rPr lang="vi-VN" sz="2800" b="1" i="0" smtClean="0">
                <a:solidFill>
                  <a:srgbClr val="383838"/>
                </a:solidFill>
                <a:effectLst/>
                <a:latin typeface="Arial" panose="020B0604020202020204" pitchFamily="34" charset="0"/>
                <a:cs typeface="Arial" panose="020B0604020202020204" pitchFamily="34" charset="0"/>
              </a:rPr>
              <a:t>Create and Execute an SQL Statement</a:t>
            </a:r>
            <a:r>
              <a:rPr lang="vi-VN" sz="2800" b="0" i="0" smtClean="0">
                <a:solidFill>
                  <a:srgbClr val="383838"/>
                </a:solidFill>
                <a:effectLst/>
                <a:latin typeface="Arial" panose="020B0604020202020204" pitchFamily="34" charset="0"/>
                <a:cs typeface="Arial" panose="020B0604020202020204" pitchFamily="34" charset="0"/>
              </a:rPr>
              <a:t>)</a:t>
            </a:r>
            <a:endParaRPr lang="en-US" sz="2800">
              <a:latin typeface="Arial" panose="020B0604020202020204" pitchFamily="34" charset="0"/>
              <a:cs typeface="Arial" panose="020B0604020202020204" pitchFamily="34" charset="0"/>
            </a:endParaRPr>
          </a:p>
        </p:txBody>
      </p:sp>
      <p:sp>
        <p:nvSpPr>
          <p:cNvPr id="6" name="Rectangle 5"/>
          <p:cNvSpPr/>
          <p:nvPr/>
        </p:nvSpPr>
        <p:spPr>
          <a:xfrm>
            <a:off x="786062" y="4624574"/>
            <a:ext cx="10728157" cy="2416046"/>
          </a:xfrm>
          <a:prstGeom prst="rect">
            <a:avLst/>
          </a:prstGeom>
        </p:spPr>
        <p:txBody>
          <a:bodyPr wrap="square">
            <a:spAutoFit/>
          </a:bodyPr>
          <a:lstStyle/>
          <a:p>
            <a:pPr marL="457200" algn="just">
              <a:spcAft>
                <a:spcPts val="600"/>
              </a:spcAft>
            </a:pPr>
            <a:r>
              <a:rPr lang="vi-VN" sz="2400" b="0" i="0" smtClean="0">
                <a:solidFill>
                  <a:srgbClr val="383838"/>
                </a:solidFill>
                <a:effectLst/>
                <a:latin typeface="Arial" panose="020B0604020202020204" pitchFamily="34" charset="0"/>
                <a:cs typeface="Arial" panose="020B0604020202020204" pitchFamily="34" charset="0"/>
              </a:rPr>
              <a:t>Khi 1 kết nối đã được thiết lập đến Database thành công, để có thể tác động lên cơ sở dữ liệu thông qua connection đó thì bạn phải tạo ra 1 đối tượng để có thể thực thi các tác động lên cơ sở dữ liệu của chương trình thông qua các câu lệnh dạng SQL, đối tượng đó có thể là object của 1 trong 3 lớp sau :</a:t>
            </a:r>
            <a:endParaRPr lang="en-US" sz="2400" smtClean="0">
              <a:solidFill>
                <a:srgbClr val="383838"/>
              </a:solidFill>
              <a:latin typeface="Arial" panose="020B0604020202020204" pitchFamily="34" charset="0"/>
              <a:cs typeface="Arial" panose="020B0604020202020204" pitchFamily="34" charset="0"/>
            </a:endParaRPr>
          </a:p>
          <a:p>
            <a:pPr marL="457200" algn="just">
              <a:spcAft>
                <a:spcPts val="600"/>
              </a:spcAft>
            </a:pPr>
            <a:r>
              <a:rPr lang="vi-VN" sz="800" b="0" i="0" smtClean="0">
                <a:solidFill>
                  <a:srgbClr val="383838"/>
                </a:solidFill>
                <a:effectLst/>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
            </a:r>
            <a:br>
              <a:rPr lang="vi-VN" smtClean="0">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884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4261" y="1569450"/>
            <a:ext cx="11197389" cy="461665"/>
          </a:xfrm>
          <a:prstGeom prst="rect">
            <a:avLst/>
          </a:prstGeom>
        </p:spPr>
        <p:txBody>
          <a:bodyPr wrap="square">
            <a:spAutoFit/>
          </a:bodyPr>
          <a:lstStyle/>
          <a:p>
            <a:pPr marL="457200">
              <a:spcAft>
                <a:spcPts val="600"/>
              </a:spcAft>
            </a:pPr>
            <a:r>
              <a:rPr lang="vi-VN" sz="2400" b="0" i="0" smtClean="0">
                <a:solidFill>
                  <a:srgbClr val="383838"/>
                </a:solidFill>
                <a:effectLst/>
                <a:latin typeface="Arial" panose="020B0604020202020204" pitchFamily="34" charset="0"/>
                <a:cs typeface="Arial" panose="020B0604020202020204" pitchFamily="34" charset="0"/>
              </a:rPr>
              <a:t>Cú pháp</a:t>
            </a:r>
            <a:endParaRPr lang="vi-VN" sz="2400">
              <a:solidFill>
                <a:srgbClr val="383838"/>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724401" y="2031114"/>
            <a:ext cx="9428758" cy="870347"/>
          </a:xfrm>
          <a:prstGeom prst="rect">
            <a:avLst/>
          </a:prstGeom>
        </p:spPr>
      </p:pic>
      <p:sp>
        <p:nvSpPr>
          <p:cNvPr id="6" name="TextBox 5"/>
          <p:cNvSpPr txBox="1"/>
          <p:nvPr/>
        </p:nvSpPr>
        <p:spPr>
          <a:xfrm>
            <a:off x="1395564" y="3010644"/>
            <a:ext cx="1769665" cy="461665"/>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Ví dụ:</a:t>
            </a:r>
            <a:endParaRPr lang="en-US" sz="2400">
              <a:latin typeface="Arial" panose="020B0604020202020204" pitchFamily="34" charset="0"/>
              <a:cs typeface="Arial" panose="020B0604020202020204" pitchFamily="34" charset="0"/>
            </a:endParaRPr>
          </a:p>
        </p:txBody>
      </p:sp>
      <p:sp>
        <p:nvSpPr>
          <p:cNvPr id="7" name="Rectangle 6"/>
          <p:cNvSpPr/>
          <p:nvPr/>
        </p:nvSpPr>
        <p:spPr>
          <a:xfrm>
            <a:off x="1203157" y="3575722"/>
            <a:ext cx="10279596" cy="3108543"/>
          </a:xfrm>
          <a:prstGeom prst="rect">
            <a:avLst/>
          </a:prstGeom>
        </p:spPr>
        <p:txBody>
          <a:bodyPr wrap="square">
            <a:spAutoFit/>
          </a:bodyPr>
          <a:lstStyle/>
          <a:p>
            <a:pPr indent="457200" algn="just"/>
            <a:r>
              <a:rPr lang="en-US" sz="2000" b="0" i="0" smtClean="0">
                <a:solidFill>
                  <a:srgbClr val="FF0000"/>
                </a:solidFill>
                <a:effectLst/>
                <a:latin typeface="Arial" panose="020B0604020202020204" pitchFamily="34" charset="0"/>
                <a:cs typeface="Arial" panose="020B0604020202020204" pitchFamily="34" charset="0"/>
              </a:rPr>
              <a:t>Connection</a:t>
            </a:r>
            <a:r>
              <a:rPr lang="en-US" sz="2000" b="0" i="0" smtClean="0">
                <a:solidFill>
                  <a:srgbClr val="000000"/>
                </a:solidFill>
                <a:effectLst/>
                <a:latin typeface="Arial" panose="020B0604020202020204" pitchFamily="34" charset="0"/>
                <a:cs typeface="Arial" panose="020B0604020202020204" pitchFamily="34" charset="0"/>
              </a:rPr>
              <a:t> ketNoi = null;</a:t>
            </a:r>
            <a:endParaRPr lang="en-US" sz="2000" b="0" i="0" smtClean="0">
              <a:solidFill>
                <a:srgbClr val="383838"/>
              </a:solidFill>
              <a:effectLst/>
              <a:latin typeface="Arial" panose="020B0604020202020204" pitchFamily="34" charset="0"/>
              <a:cs typeface="Arial" panose="020B0604020202020204" pitchFamily="34" charset="0"/>
            </a:endParaRPr>
          </a:p>
          <a:p>
            <a:pPr indent="457200" algn="just"/>
            <a:r>
              <a:rPr lang="en-US" sz="2000" b="0" i="0" smtClean="0">
                <a:solidFill>
                  <a:srgbClr val="FF0000"/>
                </a:solidFill>
                <a:effectLst/>
                <a:latin typeface="Arial" panose="020B0604020202020204" pitchFamily="34" charset="0"/>
                <a:cs typeface="Arial" panose="020B0604020202020204" pitchFamily="34" charset="0"/>
              </a:rPr>
              <a:t>Class</a:t>
            </a:r>
            <a:r>
              <a:rPr lang="en-US" sz="2000" b="0" i="0" smtClean="0">
                <a:solidFill>
                  <a:srgbClr val="000000"/>
                </a:solidFill>
                <a:effectLst/>
                <a:latin typeface="Arial" panose="020B0604020202020204" pitchFamily="34" charset="0"/>
                <a:cs typeface="Arial" panose="020B0604020202020204" pitchFamily="34" charset="0"/>
              </a:rPr>
              <a:t>.forName("</a:t>
            </a:r>
            <a:r>
              <a:rPr lang="en-US" sz="2000" b="1" i="0" smtClean="0">
                <a:solidFill>
                  <a:srgbClr val="000000"/>
                </a:solidFill>
                <a:effectLst/>
                <a:latin typeface="Arial" panose="020B0604020202020204" pitchFamily="34" charset="0"/>
                <a:cs typeface="Arial" panose="020B0604020202020204" pitchFamily="34" charset="0"/>
              </a:rPr>
              <a:t>sun.jdbc.odbc.JdbcOdbcDriver</a:t>
            </a:r>
            <a:r>
              <a:rPr lang="en-US" sz="2000" b="0" i="0" smtClean="0">
                <a:solidFill>
                  <a:srgbClr val="000000"/>
                </a:solidFill>
                <a:effectLst/>
                <a:latin typeface="Arial" panose="020B0604020202020204" pitchFamily="34" charset="0"/>
                <a:cs typeface="Arial" panose="020B0604020202020204" pitchFamily="34" charset="0"/>
              </a:rPr>
              <a:t>");  </a:t>
            </a:r>
            <a:endParaRPr lang="en-US" sz="2400" b="0" i="0" smtClean="0">
              <a:solidFill>
                <a:srgbClr val="383838"/>
              </a:solidFill>
              <a:effectLst/>
              <a:latin typeface="Arial" panose="020B0604020202020204" pitchFamily="34" charset="0"/>
              <a:cs typeface="Arial" panose="020B0604020202020204" pitchFamily="34" charset="0"/>
            </a:endParaRPr>
          </a:p>
          <a:p>
            <a:pPr indent="457200" algn="just"/>
            <a:r>
              <a:rPr lang="en-US" sz="2000" b="0" i="0" smtClean="0">
                <a:solidFill>
                  <a:srgbClr val="FF0000"/>
                </a:solidFill>
                <a:effectLst/>
                <a:latin typeface="Arial" panose="020B0604020202020204" pitchFamily="34" charset="0"/>
                <a:cs typeface="Arial" panose="020B0604020202020204" pitchFamily="34" charset="0"/>
              </a:rPr>
              <a:t>String</a:t>
            </a:r>
            <a:r>
              <a:rPr lang="en-US" sz="2000">
                <a:solidFill>
                  <a:srgbClr val="000000"/>
                </a:solidFill>
                <a:latin typeface="Arial" panose="020B0604020202020204" pitchFamily="34" charset="0"/>
                <a:cs typeface="Arial" panose="020B0604020202020204" pitchFamily="34" charset="0"/>
              </a:rPr>
              <a:t>	</a:t>
            </a:r>
            <a:r>
              <a:rPr lang="en-US" sz="2000" b="0" i="0" smtClean="0">
                <a:solidFill>
                  <a:srgbClr val="000000"/>
                </a:solidFill>
                <a:effectLst/>
                <a:latin typeface="Arial" panose="020B0604020202020204" pitchFamily="34" charset="0"/>
                <a:cs typeface="Arial" panose="020B0604020202020204" pitchFamily="34" charset="0"/>
              </a:rPr>
              <a:t>Url="</a:t>
            </a:r>
            <a:r>
              <a:rPr lang="en-US" sz="2400" b="0" i="0" smtClean="0">
                <a:solidFill>
                  <a:srgbClr val="000000"/>
                </a:solidFill>
                <a:effectLst/>
                <a:latin typeface="Arial" panose="020B0604020202020204" pitchFamily="34" charset="0"/>
                <a:cs typeface="Arial" panose="020B0604020202020204" pitchFamily="34" charset="0"/>
              </a:rPr>
              <a:t>"</a:t>
            </a:r>
            <a:r>
              <a:rPr lang="en-US" sz="2400" b="1" i="0" smtClean="0">
                <a:solidFill>
                  <a:srgbClr val="000000"/>
                </a:solidFill>
                <a:effectLst/>
                <a:latin typeface="Arial" panose="020B0604020202020204" pitchFamily="34" charset="0"/>
                <a:cs typeface="Arial" panose="020B0604020202020204" pitchFamily="34" charset="0"/>
              </a:rPr>
              <a:t>jdbc</a:t>
            </a:r>
            <a:r>
              <a:rPr lang="en-US" sz="2400" b="0" i="0" smtClean="0">
                <a:solidFill>
                  <a:srgbClr val="000000"/>
                </a:solidFill>
                <a:effectLst/>
                <a:latin typeface="Arial" panose="020B0604020202020204" pitchFamily="34" charset="0"/>
                <a:cs typeface="Arial" panose="020B0604020202020204" pitchFamily="34" charset="0"/>
              </a:rPr>
              <a:t>:</a:t>
            </a:r>
            <a:r>
              <a:rPr lang="en-US" sz="2400" b="1" i="0" smtClean="0">
                <a:solidFill>
                  <a:srgbClr val="000000"/>
                </a:solidFill>
                <a:effectLst/>
                <a:latin typeface="Arial" panose="020B0604020202020204" pitchFamily="34" charset="0"/>
                <a:cs typeface="Arial" panose="020B0604020202020204" pitchFamily="34" charset="0"/>
              </a:rPr>
              <a:t>odbc</a:t>
            </a:r>
            <a:r>
              <a:rPr lang="en-US" sz="2400" b="0" i="0" smtClean="0">
                <a:solidFill>
                  <a:srgbClr val="000000"/>
                </a:solidFill>
                <a:effectLst/>
                <a:latin typeface="Arial" panose="020B0604020202020204" pitchFamily="34" charset="0"/>
                <a:cs typeface="Arial" panose="020B0604020202020204" pitchFamily="34" charset="0"/>
              </a:rPr>
              <a:t>:</a:t>
            </a:r>
            <a:r>
              <a:rPr lang="en-US" sz="2400" b="1" i="0" smtClean="0">
                <a:solidFill>
                  <a:srgbClr val="000000"/>
                </a:solidFill>
                <a:effectLst/>
                <a:latin typeface="Arial" panose="020B0604020202020204" pitchFamily="34" charset="0"/>
                <a:cs typeface="Arial" panose="020B0604020202020204" pitchFamily="34" charset="0"/>
              </a:rPr>
              <a:t>driver</a:t>
            </a:r>
            <a:r>
              <a:rPr lang="en-US" sz="2400" b="0" i="0" smtClean="0">
                <a:solidFill>
                  <a:srgbClr val="000000"/>
                </a:solidFill>
                <a:effectLst/>
                <a:latin typeface="Arial" panose="020B0604020202020204" pitchFamily="34" charset="0"/>
                <a:cs typeface="Arial" panose="020B0604020202020204" pitchFamily="34" charset="0"/>
              </a:rPr>
              <a:t>={SQL	Server};</a:t>
            </a:r>
          </a:p>
          <a:p>
            <a:pPr indent="457200" algn="just"/>
            <a:r>
              <a:rPr lang="en-US" sz="2400" b="1" i="0" smtClean="0">
                <a:solidFill>
                  <a:srgbClr val="000000"/>
                </a:solidFill>
                <a:effectLst/>
                <a:latin typeface="Arial" panose="020B0604020202020204" pitchFamily="34" charset="0"/>
                <a:cs typeface="Arial" panose="020B0604020202020204" pitchFamily="34" charset="0"/>
              </a:rPr>
              <a:t>Server</a:t>
            </a:r>
            <a:r>
              <a:rPr lang="en-US" sz="2400" b="0" i="0" smtClean="0">
                <a:solidFill>
                  <a:srgbClr val="000000"/>
                </a:solidFill>
                <a:effectLst/>
                <a:latin typeface="Arial" panose="020B0604020202020204" pitchFamily="34" charset="0"/>
                <a:cs typeface="Arial" panose="020B0604020202020204" pitchFamily="34" charset="0"/>
              </a:rPr>
              <a:t>=</a:t>
            </a:r>
            <a:r>
              <a:rPr lang="en-US" sz="2400" b="0" i="0" smtClean="0">
                <a:solidFill>
                  <a:srgbClr val="008000"/>
                </a:solidFill>
                <a:effectLst/>
                <a:latin typeface="Arial" panose="020B0604020202020204" pitchFamily="34" charset="0"/>
                <a:cs typeface="Arial" panose="020B0604020202020204" pitchFamily="34" charset="0"/>
              </a:rPr>
              <a:t>BODUA-D778EAB2E</a:t>
            </a:r>
            <a:r>
              <a:rPr lang="en-US" sz="2400" b="0" i="0" smtClean="0">
                <a:solidFill>
                  <a:srgbClr val="000000"/>
                </a:solidFill>
                <a:effectLst/>
                <a:latin typeface="Arial" panose="020B0604020202020204" pitchFamily="34" charset="0"/>
                <a:cs typeface="Arial" panose="020B0604020202020204" pitchFamily="34" charset="0"/>
              </a:rPr>
              <a:t>; </a:t>
            </a:r>
          </a:p>
          <a:p>
            <a:pPr indent="457200" algn="just"/>
            <a:r>
              <a:rPr lang="en-US" sz="2400" b="1" i="0" smtClean="0">
                <a:solidFill>
                  <a:srgbClr val="000000"/>
                </a:solidFill>
                <a:effectLst/>
                <a:latin typeface="Arial" panose="020B0604020202020204" pitchFamily="34" charset="0"/>
                <a:cs typeface="Arial" panose="020B0604020202020204" pitchFamily="34" charset="0"/>
              </a:rPr>
              <a:t>Database </a:t>
            </a:r>
            <a:r>
              <a:rPr lang="en-US" sz="2400" b="0" i="0" smtClean="0">
                <a:solidFill>
                  <a:srgbClr val="000000"/>
                </a:solidFill>
                <a:effectLst/>
                <a:latin typeface="Arial" panose="020B0604020202020204" pitchFamily="34" charset="0"/>
                <a:cs typeface="Arial" panose="020B0604020202020204" pitchFamily="34" charset="0"/>
              </a:rPr>
              <a:t>=</a:t>
            </a:r>
            <a:r>
              <a:rPr lang="en-US" sz="2400" b="0" i="0" smtClean="0">
                <a:solidFill>
                  <a:srgbClr val="008000"/>
                </a:solidFill>
                <a:effectLst/>
                <a:latin typeface="Arial" panose="020B0604020202020204" pitchFamily="34" charset="0"/>
                <a:cs typeface="Arial" panose="020B0604020202020204" pitchFamily="34" charset="0"/>
              </a:rPr>
              <a:t>qlCuocHen</a:t>
            </a:r>
            <a:r>
              <a:rPr lang="en-US" sz="2400" b="0" i="0" smtClean="0">
                <a:solidFill>
                  <a:srgbClr val="000000"/>
                </a:solidFill>
                <a:effectLst/>
                <a:latin typeface="Arial" panose="020B0604020202020204" pitchFamily="34" charset="0"/>
                <a:cs typeface="Arial" panose="020B0604020202020204" pitchFamily="34" charset="0"/>
              </a:rPr>
              <a:t>;</a:t>
            </a:r>
          </a:p>
          <a:p>
            <a:pPr indent="457200" algn="just"/>
            <a:r>
              <a:rPr lang="en-US" sz="2400" b="0" i="0" smtClean="0">
                <a:solidFill>
                  <a:srgbClr val="000000"/>
                </a:solidFill>
                <a:effectLst/>
                <a:latin typeface="Arial" panose="020B0604020202020204" pitchFamily="34" charset="0"/>
                <a:cs typeface="Arial" panose="020B0604020202020204" pitchFamily="34" charset="0"/>
              </a:rPr>
              <a:t> </a:t>
            </a:r>
            <a:r>
              <a:rPr lang="en-US" sz="2400" b="1" i="0" smtClean="0">
                <a:solidFill>
                  <a:srgbClr val="000000"/>
                </a:solidFill>
                <a:effectLst/>
                <a:latin typeface="Arial" panose="020B0604020202020204" pitchFamily="34" charset="0"/>
                <a:cs typeface="Arial" panose="020B0604020202020204" pitchFamily="34" charset="0"/>
              </a:rPr>
              <a:t>UserName</a:t>
            </a:r>
            <a:r>
              <a:rPr lang="en-US" sz="2400" b="0" i="0" smtClean="0">
                <a:solidFill>
                  <a:srgbClr val="000000"/>
                </a:solidFill>
                <a:effectLst/>
                <a:latin typeface="Arial" panose="020B0604020202020204" pitchFamily="34" charset="0"/>
                <a:cs typeface="Arial" panose="020B0604020202020204" pitchFamily="34" charset="0"/>
              </a:rPr>
              <a:t>=</a:t>
            </a:r>
            <a:r>
              <a:rPr lang="en-US" sz="2400" b="0" i="0" smtClean="0">
                <a:solidFill>
                  <a:srgbClr val="008000"/>
                </a:solidFill>
                <a:effectLst/>
                <a:latin typeface="Arial" panose="020B0604020202020204" pitchFamily="34" charset="0"/>
                <a:cs typeface="Arial" panose="020B0604020202020204" pitchFamily="34" charset="0"/>
              </a:rPr>
              <a:t>sa</a:t>
            </a:r>
            <a:r>
              <a:rPr lang="en-US" sz="2400" b="0" i="0" smtClean="0">
                <a:solidFill>
                  <a:srgbClr val="000000"/>
                </a:solidFill>
                <a:effectLst/>
                <a:latin typeface="Arial" panose="020B0604020202020204" pitchFamily="34" charset="0"/>
                <a:cs typeface="Arial" panose="020B0604020202020204" pitchFamily="34" charset="0"/>
              </a:rPr>
              <a:t>; </a:t>
            </a:r>
            <a:r>
              <a:rPr lang="en-US" sz="2400" b="1" i="0" smtClean="0">
                <a:solidFill>
                  <a:srgbClr val="000000"/>
                </a:solidFill>
                <a:effectLst/>
                <a:latin typeface="Arial" panose="020B0604020202020204" pitchFamily="34" charset="0"/>
                <a:cs typeface="Arial" panose="020B0604020202020204" pitchFamily="34" charset="0"/>
              </a:rPr>
              <a:t>Password</a:t>
            </a:r>
            <a:r>
              <a:rPr lang="en-US" sz="2400" b="0" i="0" smtClean="0">
                <a:solidFill>
                  <a:srgbClr val="000000"/>
                </a:solidFill>
                <a:effectLst/>
                <a:latin typeface="Arial" panose="020B0604020202020204" pitchFamily="34" charset="0"/>
                <a:cs typeface="Arial" panose="020B0604020202020204" pitchFamily="34" charset="0"/>
              </a:rPr>
              <a:t>=</a:t>
            </a:r>
            <a:r>
              <a:rPr lang="en-US" sz="2400" b="0" i="0" smtClean="0">
                <a:solidFill>
                  <a:srgbClr val="008000"/>
                </a:solidFill>
                <a:effectLst/>
                <a:latin typeface="Arial" panose="020B0604020202020204" pitchFamily="34" charset="0"/>
                <a:cs typeface="Arial" panose="020B0604020202020204" pitchFamily="34" charset="0"/>
              </a:rPr>
              <a:t>123456</a:t>
            </a:r>
            <a:r>
              <a:rPr lang="en-US" sz="2400" b="0" i="0" smtClean="0">
                <a:solidFill>
                  <a:srgbClr val="000000"/>
                </a:solidFill>
                <a:effectLst/>
                <a:latin typeface="Arial" panose="020B0604020202020204" pitchFamily="34" charset="0"/>
                <a:cs typeface="Arial" panose="020B0604020202020204" pitchFamily="34" charset="0"/>
              </a:rPr>
              <a:t>";</a:t>
            </a:r>
            <a:r>
              <a:rPr lang="en-US" sz="2000" b="0" i="0" smtClean="0">
                <a:solidFill>
                  <a:srgbClr val="000000"/>
                </a:solidFill>
                <a:effectLst/>
                <a:latin typeface="Arial" panose="020B0604020202020204" pitchFamily="34" charset="0"/>
                <a:cs typeface="Arial" panose="020B0604020202020204" pitchFamily="34" charset="0"/>
              </a:rPr>
              <a:t>";               </a:t>
            </a:r>
            <a:endParaRPr lang="en-US" sz="2400" b="0" i="0" smtClean="0">
              <a:solidFill>
                <a:srgbClr val="383838"/>
              </a:solidFill>
              <a:effectLst/>
              <a:latin typeface="Arial" panose="020B0604020202020204" pitchFamily="34" charset="0"/>
              <a:cs typeface="Arial" panose="020B0604020202020204" pitchFamily="34" charset="0"/>
            </a:endParaRPr>
          </a:p>
          <a:p>
            <a:pPr indent="457200" algn="just"/>
            <a:r>
              <a:rPr lang="en-US" sz="2000" b="0" i="0" smtClean="0">
                <a:solidFill>
                  <a:srgbClr val="000000"/>
                </a:solidFill>
                <a:effectLst/>
                <a:latin typeface="Arial" panose="020B0604020202020204" pitchFamily="34" charset="0"/>
                <a:cs typeface="Arial" panose="020B0604020202020204" pitchFamily="34" charset="0"/>
              </a:rPr>
              <a:t>ketNoi= </a:t>
            </a:r>
            <a:r>
              <a:rPr lang="en-US" sz="2000" b="0" i="0" smtClean="0">
                <a:solidFill>
                  <a:srgbClr val="FF0000"/>
                </a:solidFill>
                <a:effectLst/>
                <a:latin typeface="Arial" panose="020B0604020202020204" pitchFamily="34" charset="0"/>
                <a:cs typeface="Arial" panose="020B0604020202020204" pitchFamily="34" charset="0"/>
              </a:rPr>
              <a:t>DriverManager</a:t>
            </a:r>
            <a:r>
              <a:rPr lang="en-US" sz="2000" b="0" i="0" smtClean="0">
                <a:solidFill>
                  <a:srgbClr val="000000"/>
                </a:solidFill>
                <a:effectLst/>
                <a:latin typeface="Arial" panose="020B0604020202020204" pitchFamily="34" charset="0"/>
                <a:cs typeface="Arial" panose="020B0604020202020204" pitchFamily="34" charset="0"/>
              </a:rPr>
              <a:t>.</a:t>
            </a:r>
            <a:r>
              <a:rPr lang="en-US" sz="2000" b="1" i="1" smtClean="0">
                <a:solidFill>
                  <a:srgbClr val="000000"/>
                </a:solidFill>
                <a:effectLst/>
                <a:latin typeface="Arial" panose="020B0604020202020204" pitchFamily="34" charset="0"/>
                <a:cs typeface="Arial" panose="020B0604020202020204" pitchFamily="34" charset="0"/>
              </a:rPr>
              <a:t>getConnection</a:t>
            </a:r>
            <a:r>
              <a:rPr lang="en-US" sz="2000" b="0" i="0" smtClean="0">
                <a:solidFill>
                  <a:srgbClr val="000000"/>
                </a:solidFill>
                <a:effectLst/>
                <a:latin typeface="Arial" panose="020B0604020202020204" pitchFamily="34" charset="0"/>
                <a:cs typeface="Arial" panose="020B0604020202020204" pitchFamily="34" charset="0"/>
              </a:rPr>
              <a:t>(Url);</a:t>
            </a:r>
            <a:endParaRPr lang="en-US" sz="2400" b="0" i="0" smtClean="0">
              <a:solidFill>
                <a:srgbClr val="383838"/>
              </a:solidFill>
              <a:effectLst/>
              <a:latin typeface="Arial" panose="020B0604020202020204" pitchFamily="34" charset="0"/>
              <a:cs typeface="Arial" panose="020B0604020202020204" pitchFamily="34" charset="0"/>
            </a:endParaRPr>
          </a:p>
          <a:p>
            <a:pPr indent="457200" algn="just"/>
            <a:r>
              <a:rPr lang="en-US" sz="2000" b="0" i="0" smtClean="0">
                <a:solidFill>
                  <a:srgbClr val="FF0000"/>
                </a:solidFill>
                <a:effectLst/>
                <a:latin typeface="Arial" panose="020B0604020202020204" pitchFamily="34" charset="0"/>
                <a:cs typeface="Arial" panose="020B0604020202020204" pitchFamily="34" charset="0"/>
              </a:rPr>
              <a:t>ResultSet</a:t>
            </a:r>
            <a:r>
              <a:rPr lang="en-US" sz="2000" b="0" i="0" smtClean="0">
                <a:solidFill>
                  <a:srgbClr val="000000"/>
                </a:solidFill>
                <a:effectLst/>
                <a:latin typeface="Arial" panose="020B0604020202020204" pitchFamily="34" charset="0"/>
                <a:cs typeface="Arial" panose="020B0604020202020204" pitchFamily="34" charset="0"/>
              </a:rPr>
              <a:t> kq=null;</a:t>
            </a:r>
            <a:endParaRPr lang="en-US" sz="2400" b="0" i="0" smtClean="0">
              <a:solidFill>
                <a:srgbClr val="383838"/>
              </a:solidFill>
              <a:effectLst/>
              <a:latin typeface="Arial" panose="020B0604020202020204" pitchFamily="34" charset="0"/>
              <a:cs typeface="Arial" panose="020B0604020202020204" pitchFamily="34" charset="0"/>
            </a:endParaRPr>
          </a:p>
          <a:p>
            <a:pPr indent="457200" algn="just"/>
            <a:r>
              <a:rPr lang="en-US" sz="2000" b="0" i="0" smtClean="0">
                <a:solidFill>
                  <a:srgbClr val="FF0000"/>
                </a:solidFill>
                <a:effectLst/>
                <a:latin typeface="Arial" panose="020B0604020202020204" pitchFamily="34" charset="0"/>
                <a:cs typeface="Arial" panose="020B0604020202020204" pitchFamily="34" charset="0"/>
              </a:rPr>
              <a:t>Statement</a:t>
            </a:r>
            <a:r>
              <a:rPr lang="en-US" sz="2000" b="0" i="0" smtClean="0">
                <a:solidFill>
                  <a:srgbClr val="000000"/>
                </a:solidFill>
                <a:effectLst/>
                <a:latin typeface="Arial" panose="020B0604020202020204" pitchFamily="34" charset="0"/>
                <a:cs typeface="Arial" panose="020B0604020202020204" pitchFamily="34" charset="0"/>
              </a:rPr>
              <a:t> stCmd = this.ketNoi.</a:t>
            </a:r>
            <a:r>
              <a:rPr lang="en-US" sz="2000" b="1" i="1" smtClean="0">
                <a:solidFill>
                  <a:srgbClr val="000000"/>
                </a:solidFill>
                <a:effectLst/>
                <a:latin typeface="Arial" panose="020B0604020202020204" pitchFamily="34" charset="0"/>
                <a:cs typeface="Arial" panose="020B0604020202020204" pitchFamily="34" charset="0"/>
              </a:rPr>
              <a:t>createStatement</a:t>
            </a:r>
            <a:r>
              <a:rPr lang="en-US" sz="2000" b="0" i="0" smtClean="0">
                <a:solidFill>
                  <a:srgbClr val="000000"/>
                </a:solidFill>
                <a:effectLst/>
                <a:latin typeface="Arial" panose="020B0604020202020204" pitchFamily="34" charset="0"/>
                <a:cs typeface="Arial" panose="020B0604020202020204" pitchFamily="34" charset="0"/>
              </a:rPr>
              <a:t>();</a:t>
            </a:r>
            <a:endParaRPr lang="en-US" sz="2400" b="0" i="0">
              <a:solidFill>
                <a:srgbClr val="383838"/>
              </a:solidFill>
              <a:effectLst/>
              <a:latin typeface="Arial" panose="020B0604020202020204" pitchFamily="34" charset="0"/>
              <a:cs typeface="Arial" panose="020B0604020202020204" pitchFamily="34" charset="0"/>
            </a:endParaRPr>
          </a:p>
        </p:txBody>
      </p:sp>
      <p:sp>
        <p:nvSpPr>
          <p:cNvPr id="8" name="Rectangle 7"/>
          <p:cNvSpPr/>
          <p:nvPr/>
        </p:nvSpPr>
        <p:spPr>
          <a:xfrm>
            <a:off x="973015" y="203963"/>
            <a:ext cx="6096000" cy="1354217"/>
          </a:xfrm>
          <a:prstGeom prst="rect">
            <a:avLst/>
          </a:prstGeom>
        </p:spPr>
        <p:txBody>
          <a:bodyPr>
            <a:spAutoFit/>
          </a:bodyPr>
          <a:lstStyle/>
          <a:p>
            <a:pPr marL="457200" algn="just">
              <a:spcAft>
                <a:spcPts val="600"/>
              </a:spcAft>
            </a:pPr>
            <a:r>
              <a:rPr lang="vi-VN" sz="1000">
                <a:solidFill>
                  <a:srgbClr val="383838"/>
                </a:solidFill>
                <a:cs typeface="Arial" panose="020B0604020202020204" pitchFamily="34" charset="0"/>
              </a:rPr>
              <a:t>  </a:t>
            </a:r>
            <a:r>
              <a:rPr lang="vi-VN" sz="2400" b="1">
                <a:solidFill>
                  <a:srgbClr val="383838"/>
                </a:solidFill>
                <a:cs typeface="Arial" panose="020B0604020202020204" pitchFamily="34" charset="0"/>
              </a:rPr>
              <a:t>Statement</a:t>
            </a:r>
            <a:endParaRPr lang="en-US" sz="2400" smtClean="0">
              <a:solidFill>
                <a:srgbClr val="383838"/>
              </a:solidFill>
              <a:latin typeface="Arial" panose="020B0604020202020204" pitchFamily="34" charset="0"/>
              <a:cs typeface="Arial" panose="020B0604020202020204" pitchFamily="34" charset="0"/>
            </a:endParaRPr>
          </a:p>
          <a:p>
            <a:pPr marL="457200" algn="just">
              <a:spcAft>
                <a:spcPts val="600"/>
              </a:spcAft>
            </a:pPr>
            <a:r>
              <a:rPr lang="vi-VN" sz="1000">
                <a:solidFill>
                  <a:srgbClr val="383838"/>
                </a:solidFill>
                <a:cs typeface="Arial" panose="020B0604020202020204" pitchFamily="34" charset="0"/>
              </a:rPr>
              <a:t>   </a:t>
            </a:r>
            <a:r>
              <a:rPr lang="vi-VN" sz="2400" b="1">
                <a:solidFill>
                  <a:srgbClr val="383838"/>
                </a:solidFill>
                <a:cs typeface="Arial" panose="020B0604020202020204" pitchFamily="34" charset="0"/>
              </a:rPr>
              <a:t>PreparedStatement</a:t>
            </a:r>
            <a:endParaRPr lang="en-US" sz="2400" smtClean="0">
              <a:solidFill>
                <a:srgbClr val="383838"/>
              </a:solidFill>
              <a:latin typeface="Arial" panose="020B0604020202020204" pitchFamily="34" charset="0"/>
              <a:cs typeface="Arial" panose="020B0604020202020204" pitchFamily="34" charset="0"/>
            </a:endParaRPr>
          </a:p>
          <a:p>
            <a:pPr marL="457200" algn="just">
              <a:spcAft>
                <a:spcPts val="600"/>
              </a:spcAft>
            </a:pPr>
            <a:r>
              <a:rPr lang="vi-VN" sz="1000">
                <a:solidFill>
                  <a:srgbClr val="383838"/>
                </a:solidFill>
                <a:cs typeface="Arial" panose="020B0604020202020204" pitchFamily="34" charset="0"/>
              </a:rPr>
              <a:t>  </a:t>
            </a:r>
            <a:r>
              <a:rPr lang="vi-VN" sz="2400" b="1" smtClean="0">
                <a:solidFill>
                  <a:srgbClr val="383838"/>
                </a:solidFill>
                <a:cs typeface="Arial" panose="020B0604020202020204" pitchFamily="34" charset="0"/>
              </a:rPr>
              <a:t>CallableStatement</a:t>
            </a:r>
            <a:endParaRPr lang="vi-VN" sz="2400">
              <a:solidFill>
                <a:srgbClr val="383838"/>
              </a:solidFill>
              <a:cs typeface="Arial" panose="020B0604020202020204" pitchFamily="34" charset="0"/>
            </a:endParaRPr>
          </a:p>
        </p:txBody>
      </p:sp>
    </p:spTree>
    <p:extLst>
      <p:ext uri="{BB962C8B-B14F-4D97-AF65-F5344CB8AC3E}">
        <p14:creationId xmlns:p14="http://schemas.microsoft.com/office/powerpoint/2010/main" val="1844623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2630" y="194194"/>
            <a:ext cx="10643937" cy="954107"/>
          </a:xfrm>
          <a:prstGeom prst="rect">
            <a:avLst/>
          </a:prstGeom>
        </p:spPr>
        <p:txBody>
          <a:bodyPr wrap="square">
            <a:spAutoFit/>
          </a:bodyPr>
          <a:lstStyle/>
          <a:p>
            <a:r>
              <a:rPr lang="vi-VN" sz="2800" b="1" i="0" u="sng" smtClean="0">
                <a:solidFill>
                  <a:srgbClr val="383838"/>
                </a:solidFill>
                <a:effectLst/>
              </a:rPr>
              <a:t>Bước 4:</a:t>
            </a:r>
            <a:r>
              <a:rPr lang="vi-VN" sz="2800" b="0" i="0" smtClean="0">
                <a:solidFill>
                  <a:srgbClr val="383838"/>
                </a:solidFill>
                <a:effectLst/>
              </a:rPr>
              <a:t> Xử lý kết quả nhận về sau khi thi hành lệnh truy vấn thành công trên cơ sở dữ liệu (</a:t>
            </a:r>
            <a:r>
              <a:rPr lang="vi-VN" sz="2800" b="1" i="0" smtClean="0">
                <a:solidFill>
                  <a:srgbClr val="383838"/>
                </a:solidFill>
                <a:effectLst/>
              </a:rPr>
              <a:t>Process the results</a:t>
            </a:r>
            <a:r>
              <a:rPr lang="vi-VN" sz="2800" b="0" i="0" smtClean="0">
                <a:solidFill>
                  <a:srgbClr val="383838"/>
                </a:solidFill>
                <a:effectLst/>
              </a:rPr>
              <a:t>)</a:t>
            </a:r>
            <a:endParaRPr lang="en-US" sz="2800"/>
          </a:p>
        </p:txBody>
      </p:sp>
      <p:sp>
        <p:nvSpPr>
          <p:cNvPr id="6" name="Rectangle 5"/>
          <p:cNvSpPr/>
          <p:nvPr/>
        </p:nvSpPr>
        <p:spPr>
          <a:xfrm>
            <a:off x="1002630" y="1228036"/>
            <a:ext cx="10343149" cy="2308324"/>
          </a:xfrm>
          <a:prstGeom prst="rect">
            <a:avLst/>
          </a:prstGeom>
        </p:spPr>
        <p:txBody>
          <a:bodyPr wrap="square">
            <a:spAutoFit/>
          </a:bodyPr>
          <a:lstStyle/>
          <a:p>
            <a:r>
              <a:rPr lang="vi-VN" sz="2400" b="0" i="0" smtClean="0">
                <a:solidFill>
                  <a:srgbClr val="383838"/>
                </a:solidFill>
                <a:effectLst/>
                <a:latin typeface="Arial" panose="020B0604020202020204" pitchFamily="34" charset="0"/>
                <a:cs typeface="Arial" panose="020B0604020202020204" pitchFamily="34" charset="0"/>
              </a:rPr>
              <a:t>Một đối tượng của lớp Statement, sau khi tạo ra có thể thực thi 1 lệnh SQL tác động lên cơ sở dữ liệu thông qua phương thức executeQuery() (hay </a:t>
            </a:r>
            <a:r>
              <a:rPr lang="vi-VN" sz="2400" b="1" i="1" smtClean="0">
                <a:solidFill>
                  <a:srgbClr val="383838"/>
                </a:solidFill>
                <a:effectLst/>
                <a:latin typeface="Arial" panose="020B0604020202020204" pitchFamily="34" charset="0"/>
                <a:cs typeface="Arial" panose="020B0604020202020204" pitchFamily="34" charset="0"/>
              </a:rPr>
              <a:t>executeUpdate</a:t>
            </a:r>
            <a:r>
              <a:rPr lang="vi-VN" sz="2400" b="0" i="0" smtClean="0">
                <a:solidFill>
                  <a:srgbClr val="383838"/>
                </a:solidFill>
                <a:effectLst/>
                <a:latin typeface="Arial" panose="020B0604020202020204" pitchFamily="34" charset="0"/>
                <a:cs typeface="Arial" panose="020B0604020202020204" pitchFamily="34" charset="0"/>
              </a:rPr>
              <a:t>() – thường dùng khi cần thực hiện các câu lệnh SQL dạng </a:t>
            </a:r>
            <a:r>
              <a:rPr lang="vi-VN" sz="2400" b="1" i="0" smtClean="0">
                <a:solidFill>
                  <a:srgbClr val="383838"/>
                </a:solidFill>
                <a:effectLst/>
                <a:latin typeface="Arial" panose="020B0604020202020204" pitchFamily="34" charset="0"/>
                <a:cs typeface="Arial" panose="020B0604020202020204" pitchFamily="34" charset="0"/>
              </a:rPr>
              <a:t>DDL</a:t>
            </a:r>
            <a:r>
              <a:rPr lang="vi-VN" sz="2400" b="0" i="0" smtClean="0">
                <a:solidFill>
                  <a:srgbClr val="383838"/>
                </a:solidFill>
                <a:effectLst/>
                <a:latin typeface="Arial" panose="020B0604020202020204" pitchFamily="34" charset="0"/>
                <a:cs typeface="Arial" panose="020B0604020202020204" pitchFamily="34" charset="0"/>
              </a:rPr>
              <a:t>: </a:t>
            </a:r>
            <a:r>
              <a:rPr lang="vi-VN" sz="2400" b="0" i="1" smtClean="0">
                <a:solidFill>
                  <a:srgbClr val="383838"/>
                </a:solidFill>
                <a:effectLst/>
                <a:latin typeface="Arial" panose="020B0604020202020204" pitchFamily="34" charset="0"/>
                <a:cs typeface="Arial" panose="020B0604020202020204" pitchFamily="34" charset="0"/>
              </a:rPr>
              <a:t>Data Definition Language</a:t>
            </a:r>
            <a:r>
              <a:rPr lang="vi-VN" sz="2400" b="0" i="0" smtClean="0">
                <a:solidFill>
                  <a:srgbClr val="383838"/>
                </a:solidFill>
                <a:effectLst/>
                <a:latin typeface="Arial" panose="020B0604020202020204" pitchFamily="34" charset="0"/>
                <a:cs typeface="Arial" panose="020B0604020202020204" pitchFamily="34" charset="0"/>
              </a:rPr>
              <a:t>). Kết quả trả về khi thực thi lệnh executeQuery sẽ là 1 đối tượng của lớp ResultSet chứa thông tin là kết quả truy vấn được từ cơ sở dữ liệu. Cú pháp của lệnh này như sau:</a:t>
            </a:r>
            <a:endParaRPr lang="en-US" sz="240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1170996" y="3616096"/>
            <a:ext cx="8677228" cy="727142"/>
          </a:xfrm>
          <a:prstGeom prst="rect">
            <a:avLst/>
          </a:prstGeom>
        </p:spPr>
      </p:pic>
    </p:spTree>
    <p:extLst>
      <p:ext uri="{BB962C8B-B14F-4D97-AF65-F5344CB8AC3E}">
        <p14:creationId xmlns:p14="http://schemas.microsoft.com/office/powerpoint/2010/main" val="3707612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4368" y="423096"/>
            <a:ext cx="10093263" cy="954107"/>
          </a:xfrm>
          <a:prstGeom prst="rect">
            <a:avLst/>
          </a:prstGeom>
        </p:spPr>
        <p:txBody>
          <a:bodyPr wrap="square">
            <a:spAutoFit/>
          </a:bodyPr>
          <a:lstStyle/>
          <a:p>
            <a:r>
              <a:rPr lang="vi-VN" sz="2800" b="1" i="0" u="sng" smtClean="0">
                <a:solidFill>
                  <a:srgbClr val="383838"/>
                </a:solidFill>
                <a:effectLst/>
              </a:rPr>
              <a:t>Bước 5:</a:t>
            </a:r>
            <a:r>
              <a:rPr lang="vi-VN" sz="2800" b="0" i="0" smtClean="0">
                <a:solidFill>
                  <a:srgbClr val="383838"/>
                </a:solidFill>
                <a:effectLst/>
              </a:rPr>
              <a:t> Đóng kết nối và giải phóng tài nguyên (</a:t>
            </a:r>
            <a:r>
              <a:rPr lang="vi-VN" sz="2800" b="1" i="0" smtClean="0">
                <a:solidFill>
                  <a:srgbClr val="383838"/>
                </a:solidFill>
                <a:effectLst/>
              </a:rPr>
              <a:t>Close the database connection</a:t>
            </a:r>
            <a:r>
              <a:rPr lang="vi-VN" sz="2800" b="0" i="0" smtClean="0">
                <a:solidFill>
                  <a:srgbClr val="383838"/>
                </a:solidFill>
                <a:effectLst/>
              </a:rPr>
              <a:t>)</a:t>
            </a:r>
            <a:endParaRPr lang="en-US" sz="2800"/>
          </a:p>
        </p:txBody>
      </p:sp>
      <p:pic>
        <p:nvPicPr>
          <p:cNvPr id="5" name="Picture 4"/>
          <p:cNvPicPr>
            <a:picLocks noChangeAspect="1"/>
          </p:cNvPicPr>
          <p:nvPr/>
        </p:nvPicPr>
        <p:blipFill>
          <a:blip r:embed="rId3"/>
          <a:stretch>
            <a:fillRect/>
          </a:stretch>
        </p:blipFill>
        <p:spPr>
          <a:xfrm>
            <a:off x="1558199" y="2201739"/>
            <a:ext cx="8665599" cy="752475"/>
          </a:xfrm>
          <a:prstGeom prst="rect">
            <a:avLst/>
          </a:prstGeom>
        </p:spPr>
      </p:pic>
      <p:sp>
        <p:nvSpPr>
          <p:cNvPr id="6" name="Rectangle 5"/>
          <p:cNvSpPr/>
          <p:nvPr/>
        </p:nvSpPr>
        <p:spPr>
          <a:xfrm>
            <a:off x="567599" y="1377203"/>
            <a:ext cx="1981200" cy="1277273"/>
          </a:xfrm>
          <a:prstGeom prst="rect">
            <a:avLst/>
          </a:prstGeom>
        </p:spPr>
        <p:txBody>
          <a:bodyPr wrap="square">
            <a:spAutoFit/>
          </a:bodyPr>
          <a:lstStyle/>
          <a:p>
            <a:pPr marL="457200" algn="just">
              <a:spcAft>
                <a:spcPts val="600"/>
              </a:spcAft>
            </a:pPr>
            <a:r>
              <a:rPr lang="en-US" sz="2400" b="0" i="0" smtClean="0">
                <a:solidFill>
                  <a:srgbClr val="383838"/>
                </a:solidFill>
                <a:effectLst/>
                <a:latin typeface="Arial" panose="020B0604020202020204" pitchFamily="34" charset="0"/>
                <a:cs typeface="Arial" panose="020B0604020202020204" pitchFamily="34" charset="0"/>
              </a:rPr>
              <a:t>Cú pháp:</a:t>
            </a:r>
          </a:p>
          <a:p>
            <a:r>
              <a:rPr lang="en-US" sz="2400" b="0" i="0" smtClean="0">
                <a:solidFill>
                  <a:srgbClr val="383838"/>
                </a:solidFill>
                <a:effectLst/>
                <a:latin typeface="Arial" panose="020B0604020202020204" pitchFamily="34" charset="0"/>
                <a:cs typeface="Arial" panose="020B0604020202020204" pitchFamily="34" charset="0"/>
              </a:rPr>
              <a:t/>
            </a:r>
            <a:br>
              <a:rPr lang="en-US" sz="2400" b="0" i="0" smtClean="0">
                <a:solidFill>
                  <a:srgbClr val="383838"/>
                </a:solidFill>
                <a:effectLst/>
                <a:latin typeface="Arial" panose="020B0604020202020204" pitchFamily="34" charset="0"/>
                <a:cs typeface="Arial" panose="020B0604020202020204" pitchFamily="34" charset="0"/>
              </a:rPr>
            </a:b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317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71550" y="227832"/>
            <a:ext cx="10610850" cy="1083374"/>
          </a:xfrm>
          <a:prstGeom prst="rect">
            <a:avLst/>
          </a:prstGeom>
        </p:spPr>
        <p:txBody>
          <a:bodyPr wrap="square">
            <a:spAutoFit/>
          </a:bodyPr>
          <a:lstStyle/>
          <a:p>
            <a:pPr>
              <a:lnSpc>
                <a:spcPct val="115000"/>
              </a:lnSpc>
              <a:spcAft>
                <a:spcPts val="0"/>
              </a:spcAft>
            </a:pPr>
            <a:r>
              <a:rPr lang="en-US" sz="2800" b="1">
                <a:solidFill>
                  <a:srgbClr val="0070C0"/>
                </a:solidFill>
                <a:latin typeface="Times New Roman (Headings)"/>
                <a:ea typeface="Arial" panose="020B0604020202020204" pitchFamily="34" charset="0"/>
              </a:rPr>
              <a:t>JDBC là gì ? Kiến trúc của JDBC ? Các hàm thao tác với JDBC thuộc gói nào?</a:t>
            </a:r>
            <a:endParaRPr lang="en-US" sz="2800" b="1">
              <a:solidFill>
                <a:srgbClr val="0070C0"/>
              </a:solidFill>
              <a:effectLst/>
              <a:latin typeface="Times New Roman (Headings)"/>
              <a:ea typeface="Arial" panose="020B0604020202020204" pitchFamily="34" charset="0"/>
            </a:endParaRPr>
          </a:p>
        </p:txBody>
      </p:sp>
      <p:sp>
        <p:nvSpPr>
          <p:cNvPr id="13" name="Rectangle 12"/>
          <p:cNvSpPr/>
          <p:nvPr/>
        </p:nvSpPr>
        <p:spPr>
          <a:xfrm>
            <a:off x="1162050" y="1323973"/>
            <a:ext cx="6096000" cy="4060599"/>
          </a:xfrm>
          <a:prstGeom prst="rect">
            <a:avLst/>
          </a:prstGeom>
        </p:spPr>
        <p:txBody>
          <a:bodyPr>
            <a:spAutoFit/>
          </a:bodyPr>
          <a:lstStyle/>
          <a:p>
            <a:pPr>
              <a:lnSpc>
                <a:spcPct val="115000"/>
              </a:lnSpc>
            </a:pPr>
            <a:r>
              <a:rPr lang="en-US" sz="2400">
                <a:solidFill>
                  <a:srgbClr val="000000"/>
                </a:solidFill>
                <a:latin typeface="Times New Roman (Headings)"/>
                <a:ea typeface="Arial" panose="020B0604020202020204" pitchFamily="34" charset="0"/>
              </a:rPr>
              <a:t>JDBC (</a:t>
            </a:r>
            <a:r>
              <a:rPr lang="en-US" sz="2400">
                <a:solidFill>
                  <a:srgbClr val="FF0000"/>
                </a:solidFill>
                <a:latin typeface="Times New Roman (Headings)"/>
                <a:ea typeface="Arial" panose="020B0604020202020204" pitchFamily="34" charset="0"/>
              </a:rPr>
              <a:t>Java Database Connectivity</a:t>
            </a:r>
            <a:r>
              <a:rPr lang="en-US" sz="2400">
                <a:solidFill>
                  <a:srgbClr val="000000"/>
                </a:solidFill>
                <a:latin typeface="Times New Roman (Headings)"/>
                <a:ea typeface="Arial" panose="020B0604020202020204" pitchFamily="34" charset="0"/>
              </a:rPr>
              <a:t>) là một API tiêu chuẩn dùng để tương tác với các loại cơ sở dữ liệu quan hệ. JDBC có một tập hợp các class và các Interface dùng cho ứng dụng Java có thể nói chuyện với các cơ sở dữ liệu.</a:t>
            </a:r>
          </a:p>
          <a:p>
            <a:pPr marR="25400">
              <a:lnSpc>
                <a:spcPct val="115000"/>
              </a:lnSpc>
              <a:spcBef>
                <a:spcPts val="400"/>
              </a:spcBef>
            </a:pPr>
            <a:r>
              <a:rPr lang="en-US" sz="2400">
                <a:solidFill>
                  <a:srgbClr val="000000"/>
                </a:solidFill>
                <a:latin typeface="Times New Roman (Headings)"/>
                <a:ea typeface="Arial" panose="020B0604020202020204" pitchFamily="34" charset="0"/>
              </a:rPr>
              <a:t>Kiến trúc của JDBC gồm 2 phần:</a:t>
            </a:r>
          </a:p>
          <a:p>
            <a:pPr marL="342900" marR="25400" lvl="0" indent="-342900">
              <a:spcBef>
                <a:spcPts val="400"/>
              </a:spcBef>
              <a:spcAft>
                <a:spcPts val="400"/>
              </a:spcAft>
              <a:buFont typeface="Symbol" panose="05050102010706020507" pitchFamily="18" charset="2"/>
              <a:buChar char="-"/>
            </a:pPr>
            <a:r>
              <a:rPr lang="en-US" sz="2400">
                <a:latin typeface="Times New Roman (Headings)"/>
              </a:rPr>
              <a:t>JDBC API</a:t>
            </a:r>
          </a:p>
          <a:p>
            <a:pPr marL="342900" marR="25400" lvl="0" indent="-342900">
              <a:spcBef>
                <a:spcPts val="400"/>
              </a:spcBef>
              <a:spcAft>
                <a:spcPts val="400"/>
              </a:spcAft>
              <a:buFont typeface="Symbol" panose="05050102010706020507" pitchFamily="18" charset="2"/>
              <a:buChar char="-"/>
            </a:pPr>
            <a:r>
              <a:rPr lang="en-US" sz="2400">
                <a:latin typeface="Times New Roman (Headings)"/>
              </a:rPr>
              <a:t>JDBC Driver</a:t>
            </a:r>
            <a:endParaRPr lang="en-US" sz="2400" u="none" strike="noStrike">
              <a:effectLst/>
              <a:latin typeface="Times New Roman (Headings)"/>
            </a:endParaRPr>
          </a:p>
        </p:txBody>
      </p:sp>
      <p:pic>
        <p:nvPicPr>
          <p:cNvPr id="18" name="image09.jpg" descr="jdbc-architecture.jpg"/>
          <p:cNvPicPr/>
          <p:nvPr/>
        </p:nvPicPr>
        <p:blipFill>
          <a:blip r:embed="rId2"/>
          <a:srcRect/>
          <a:stretch>
            <a:fillRect/>
          </a:stretch>
        </p:blipFill>
        <p:spPr>
          <a:xfrm>
            <a:off x="7258050" y="1133465"/>
            <a:ext cx="4743450" cy="5324477"/>
          </a:xfrm>
          <a:prstGeom prst="rect">
            <a:avLst/>
          </a:prstGeom>
          <a:ln/>
        </p:spPr>
      </p:pic>
      <p:sp>
        <p:nvSpPr>
          <p:cNvPr id="14" name="Rectangle 13"/>
          <p:cNvSpPr/>
          <p:nvPr/>
        </p:nvSpPr>
        <p:spPr>
          <a:xfrm>
            <a:off x="1162050" y="5177540"/>
            <a:ext cx="6096000" cy="1680460"/>
          </a:xfrm>
          <a:prstGeom prst="rect">
            <a:avLst/>
          </a:prstGeom>
        </p:spPr>
        <p:txBody>
          <a:bodyPr>
            <a:spAutoFit/>
          </a:bodyPr>
          <a:lstStyle/>
          <a:p>
            <a:pPr>
              <a:lnSpc>
                <a:spcPct val="115000"/>
              </a:lnSpc>
              <a:spcAft>
                <a:spcPts val="0"/>
              </a:spcAft>
            </a:pPr>
            <a:r>
              <a:rPr lang="en-US" sz="2400">
                <a:solidFill>
                  <a:srgbClr val="000000"/>
                </a:solidFill>
                <a:latin typeface="Times New Roman (Headings)"/>
                <a:ea typeface="Arial" panose="020B0604020202020204" pitchFamily="34" charset="0"/>
              </a:rPr>
              <a:t>Các hàm thao tác với JDBC phần lớn nằm trong 2 gói :</a:t>
            </a:r>
          </a:p>
          <a:p>
            <a:pPr marL="342900" lvl="0" indent="-342900">
              <a:buFont typeface="Symbol" panose="05050102010706020507" pitchFamily="18" charset="2"/>
              <a:buChar char="-"/>
            </a:pPr>
            <a:r>
              <a:rPr lang="en-US" sz="2400">
                <a:solidFill>
                  <a:srgbClr val="000000"/>
                </a:solidFill>
                <a:latin typeface="Times New Roman (Headings)"/>
                <a:ea typeface="Arial" panose="020B0604020202020204" pitchFamily="34" charset="0"/>
              </a:rPr>
              <a:t>java.sql</a:t>
            </a:r>
          </a:p>
          <a:p>
            <a:pPr marL="342900" lvl="0" indent="-342900">
              <a:buFont typeface="Symbol" panose="05050102010706020507" pitchFamily="18" charset="2"/>
              <a:buChar char="-"/>
            </a:pPr>
            <a:r>
              <a:rPr lang="en-US" sz="2400">
                <a:solidFill>
                  <a:srgbClr val="000000"/>
                </a:solidFill>
                <a:latin typeface="Times New Roman (Headings)"/>
                <a:ea typeface="Arial" panose="020B0604020202020204" pitchFamily="34" charset="0"/>
              </a:rPr>
              <a:t>javax.sql</a:t>
            </a:r>
          </a:p>
        </p:txBody>
      </p:sp>
    </p:spTree>
    <p:extLst>
      <p:ext uri="{BB962C8B-B14F-4D97-AF65-F5344CB8AC3E}">
        <p14:creationId xmlns:p14="http://schemas.microsoft.com/office/powerpoint/2010/main" val="257718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2550"/>
            <a:ext cx="10515600" cy="5505449"/>
          </a:xfrm>
        </p:spPr>
        <p:txBody>
          <a:bodyPr>
            <a:normAutofit fontScale="85000" lnSpcReduction="20000"/>
          </a:bodyPr>
          <a:lstStyle/>
          <a:p>
            <a:r>
              <a:rPr lang="vi-VN" sz="3600">
                <a:latin typeface="+mj-lt"/>
              </a:rPr>
              <a:t>JDBC Driver là một thành phần phần mềm cho phép ứng dụng Java tương tác với cơ sở dữ liệu. Một trong những nhiệm vụ của JDBC Driver là chuyển đổi kiểu dữ liệu của Java thành kiểu dữ liệu của JDBC tương ứng trước khi gửi giá trị dữ liệu tới Database</a:t>
            </a:r>
          </a:p>
          <a:p>
            <a:endParaRPr lang="vi-VN" sz="3600">
              <a:latin typeface="+mj-lt"/>
            </a:endParaRPr>
          </a:p>
          <a:p>
            <a:r>
              <a:rPr lang="vi-VN" sz="3600">
                <a:latin typeface="+mj-lt"/>
              </a:rPr>
              <a:t>Có 4 loại JDBC Driver</a:t>
            </a:r>
          </a:p>
          <a:p>
            <a:r>
              <a:rPr lang="vi-VN" sz="3600">
                <a:latin typeface="+mj-lt"/>
              </a:rPr>
              <a:t>-	Loại 1: JDBC/ODBC</a:t>
            </a:r>
          </a:p>
          <a:p>
            <a:r>
              <a:rPr lang="vi-VN" sz="3600">
                <a:latin typeface="+mj-lt"/>
              </a:rPr>
              <a:t>Sử dụng cầu nối ODBC – Open Database Connectivity (JDBC – ODBC Bridge Driver). Sử dụng ODBC, yêu cầu bạn phải cấu hình trên hệ thống một DSN (Data Source Name) đại diện cho cơ sở dữ liệu muốn sử dụng.</a:t>
            </a:r>
          </a:p>
          <a:p>
            <a:endParaRPr lang="en-US"/>
          </a:p>
        </p:txBody>
      </p:sp>
      <p:sp>
        <p:nvSpPr>
          <p:cNvPr id="4" name="Rectangle 3"/>
          <p:cNvSpPr/>
          <p:nvPr/>
        </p:nvSpPr>
        <p:spPr>
          <a:xfrm>
            <a:off x="1908796" y="438150"/>
            <a:ext cx="8374408" cy="584775"/>
          </a:xfrm>
          <a:prstGeom prst="rect">
            <a:avLst/>
          </a:prstGeom>
        </p:spPr>
        <p:txBody>
          <a:bodyPr wrap="none">
            <a:spAutoFit/>
          </a:bodyPr>
          <a:lstStyle/>
          <a:p>
            <a:r>
              <a:rPr lang="en-US" sz="3200">
                <a:solidFill>
                  <a:srgbClr val="0070C0"/>
                </a:solidFill>
                <a:latin typeface="Arial" panose="020B0604020202020204" pitchFamily="34" charset="0"/>
                <a:cs typeface="Arial" panose="020B0604020202020204" pitchFamily="34" charset="0"/>
              </a:rPr>
              <a:t>JDBC Driver là gì? Có những loại </a:t>
            </a:r>
            <a:r>
              <a:rPr lang="en-US" sz="3200">
                <a:solidFill>
                  <a:srgbClr val="0070C0"/>
                </a:solidFill>
                <a:latin typeface="Arial" panose="020B0604020202020204" pitchFamily="34" charset="0"/>
                <a:cs typeface="Arial" panose="020B0604020202020204" pitchFamily="34" charset="0"/>
              </a:rPr>
              <a:t>driver </a:t>
            </a:r>
            <a:r>
              <a:rPr lang="en-US" sz="3200" smtClean="0">
                <a:solidFill>
                  <a:srgbClr val="0070C0"/>
                </a:solidFill>
                <a:latin typeface="Arial" panose="020B0604020202020204" pitchFamily="34" charset="0"/>
                <a:cs typeface="Arial" panose="020B0604020202020204" pitchFamily="34" charset="0"/>
              </a:rPr>
              <a:t>nào</a:t>
            </a:r>
            <a:r>
              <a:rPr lang="vi-VN" sz="2400" smtClean="0">
                <a:solidFill>
                  <a:srgbClr val="0070C0"/>
                </a:solidFill>
                <a:latin typeface="Arial" panose="020B0604020202020204" pitchFamily="34" charset="0"/>
                <a:cs typeface="Arial" panose="020B0604020202020204" pitchFamily="34" charset="0"/>
              </a:rPr>
              <a:t>?</a:t>
            </a:r>
            <a:endParaRPr lang="en-US" sz="240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09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450" y="-133349"/>
            <a:ext cx="3924300" cy="6991349"/>
          </a:xfrm>
        </p:spPr>
        <p:txBody>
          <a:bodyPr>
            <a:normAutofit fontScale="90000"/>
          </a:bodyPr>
          <a:lstStyle/>
          <a:p>
            <a:r>
              <a:rPr lang="vi-VN" sz="3600">
                <a:solidFill>
                  <a:schemeClr val="tx1"/>
                </a:solidFill>
              </a:rPr>
              <a:t>Loại 1: JDBC/ODBC</a:t>
            </a:r>
            <a:br>
              <a:rPr lang="vi-VN" sz="3600">
                <a:solidFill>
                  <a:schemeClr val="tx1"/>
                </a:solidFill>
              </a:rPr>
            </a:br>
            <a:r>
              <a:rPr lang="vi-VN" sz="3600">
                <a:solidFill>
                  <a:schemeClr val="tx1"/>
                </a:solidFill>
              </a:rPr>
              <a:t>Sử dụng cầu nối ODBC – Open Database Connectivity (JDBC – ODBC Bridge Driver). Sử dụng ODBC, yêu cầu bạn phải cấu hình trên hệ thống một DSN (Data Source Name) đại diện cho cơ sở dữ liệu muốn sử dụng.</a:t>
            </a:r>
            <a:r>
              <a:rPr lang="vi-VN"/>
              <a:t/>
            </a:r>
            <a:br>
              <a:rPr lang="vi-VN"/>
            </a:br>
            <a:endParaRPr lang="en-US"/>
          </a:p>
        </p:txBody>
      </p:sp>
      <p:pic>
        <p:nvPicPr>
          <p:cNvPr id="6" name="image04.jpg" descr="driver-type1.jpg"/>
          <p:cNvPicPr/>
          <p:nvPr/>
        </p:nvPicPr>
        <p:blipFill>
          <a:blip r:embed="rId2"/>
          <a:srcRect/>
          <a:stretch>
            <a:fillRect/>
          </a:stretch>
        </p:blipFill>
        <p:spPr>
          <a:xfrm>
            <a:off x="6038851" y="342899"/>
            <a:ext cx="4672012" cy="6038851"/>
          </a:xfrm>
          <a:prstGeom prst="rect">
            <a:avLst/>
          </a:prstGeom>
          <a:ln/>
        </p:spPr>
      </p:pic>
    </p:spTree>
    <p:extLst>
      <p:ext uri="{BB962C8B-B14F-4D97-AF65-F5344CB8AC3E}">
        <p14:creationId xmlns:p14="http://schemas.microsoft.com/office/powerpoint/2010/main" val="102735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600950" cy="1143000"/>
          </a:xfrm>
        </p:spPr>
        <p:txBody>
          <a:bodyPr>
            <a:normAutofit/>
          </a:bodyPr>
          <a:lstStyle/>
          <a:p>
            <a:r>
              <a:rPr lang="en-US">
                <a:solidFill>
                  <a:schemeClr val="tx1"/>
                </a:solidFill>
              </a:rPr>
              <a:t>-</a:t>
            </a:r>
            <a:r>
              <a:rPr lang="en-US" sz="3600">
                <a:solidFill>
                  <a:schemeClr val="tx1"/>
                </a:solidFill>
                <a:latin typeface="Times New Roman (Headings)"/>
              </a:rPr>
              <a:t>	Loại 2: Native-API</a:t>
            </a:r>
          </a:p>
        </p:txBody>
      </p:sp>
      <p:pic>
        <p:nvPicPr>
          <p:cNvPr id="4" name="image01.jpg" descr="driver-type2.jpg"/>
          <p:cNvPicPr/>
          <p:nvPr/>
        </p:nvPicPr>
        <p:blipFill>
          <a:blip r:embed="rId2"/>
          <a:srcRect/>
          <a:stretch>
            <a:fillRect/>
          </a:stretch>
        </p:blipFill>
        <p:spPr>
          <a:xfrm>
            <a:off x="5424487" y="342900"/>
            <a:ext cx="6329363" cy="5829300"/>
          </a:xfrm>
          <a:prstGeom prst="rect">
            <a:avLst/>
          </a:prstGeom>
          <a:ln/>
        </p:spPr>
      </p:pic>
    </p:spTree>
    <p:extLst>
      <p:ext uri="{BB962C8B-B14F-4D97-AF65-F5344CB8AC3E}">
        <p14:creationId xmlns:p14="http://schemas.microsoft.com/office/powerpoint/2010/main" val="1197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384175"/>
            <a:ext cx="10515600" cy="1325563"/>
          </a:xfrm>
        </p:spPr>
        <p:txBody>
          <a:bodyPr>
            <a:normAutofit fontScale="90000"/>
          </a:bodyPr>
          <a:lstStyle/>
          <a:p>
            <a:pPr lvl="0"/>
            <a:r>
              <a:rPr lang="en-US" sz="3600">
                <a:solidFill>
                  <a:schemeClr val="tx1"/>
                </a:solidFill>
                <a:latin typeface="Times New Roman (Headings)"/>
              </a:rPr>
              <a:t>Loại 3: Open Protocol-Net</a:t>
            </a:r>
            <a:r>
              <a:rPr lang="en-US" sz="3600">
                <a:solidFill>
                  <a:schemeClr val="tx1"/>
                </a:solidFill>
                <a:latin typeface="Times New Roman (Headings)"/>
              </a:rPr>
              <a:t/>
            </a:r>
            <a:br>
              <a:rPr lang="en-US" sz="3600">
                <a:solidFill>
                  <a:schemeClr val="tx1"/>
                </a:solidFill>
                <a:latin typeface="Times New Roman (Headings)"/>
              </a:rPr>
            </a:br>
            <a:r>
              <a:rPr lang="en-US" sz="3600">
                <a:solidFill>
                  <a:schemeClr val="tx1"/>
                </a:solidFill>
                <a:latin typeface="Times New Roman (Headings)"/>
              </a:rPr>
              <a:t>	JDBC kết nối thông qua các ứng dụng mạng trung gian</a:t>
            </a:r>
            <a:r>
              <a:rPr lang="en-US"/>
              <a:t/>
            </a:r>
            <a:br>
              <a:rPr lang="en-US"/>
            </a:br>
            <a:endParaRPr lang="en-US"/>
          </a:p>
        </p:txBody>
      </p:sp>
      <p:pic>
        <p:nvPicPr>
          <p:cNvPr id="4" name="image11.jpg" descr="driver-type3.jpg"/>
          <p:cNvPicPr/>
          <p:nvPr/>
        </p:nvPicPr>
        <p:blipFill>
          <a:blip r:embed="rId2"/>
          <a:srcRect/>
          <a:stretch>
            <a:fillRect/>
          </a:stretch>
        </p:blipFill>
        <p:spPr>
          <a:xfrm>
            <a:off x="3409950" y="1709738"/>
            <a:ext cx="8286750" cy="4681538"/>
          </a:xfrm>
          <a:prstGeom prst="rect">
            <a:avLst/>
          </a:prstGeom>
          <a:ln/>
        </p:spPr>
      </p:pic>
    </p:spTree>
    <p:extLst>
      <p:ext uri="{BB962C8B-B14F-4D97-AF65-F5344CB8AC3E}">
        <p14:creationId xmlns:p14="http://schemas.microsoft.com/office/powerpoint/2010/main" val="135761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5575"/>
            <a:ext cx="10515600" cy="1325563"/>
          </a:xfrm>
        </p:spPr>
        <p:txBody>
          <a:bodyPr>
            <a:normAutofit fontScale="90000"/>
          </a:bodyPr>
          <a:lstStyle/>
          <a:p>
            <a:pPr lvl="0"/>
            <a:r>
              <a:rPr lang="en-US" sz="3600">
                <a:solidFill>
                  <a:schemeClr val="tx1"/>
                </a:solidFill>
                <a:latin typeface="Times New Roman (Headings)"/>
              </a:rPr>
              <a:t>Loại 4: Proprietary-Protocol-Net</a:t>
            </a:r>
            <a:r>
              <a:rPr lang="en-US" sz="3600">
                <a:solidFill>
                  <a:schemeClr val="tx1"/>
                </a:solidFill>
                <a:latin typeface="Times New Roman (Headings)"/>
              </a:rPr>
              <a:t/>
            </a:r>
            <a:br>
              <a:rPr lang="en-US" sz="3600">
                <a:solidFill>
                  <a:schemeClr val="tx1"/>
                </a:solidFill>
                <a:latin typeface="Times New Roman (Headings)"/>
              </a:rPr>
            </a:br>
            <a:r>
              <a:rPr lang="en-US" sz="3600">
                <a:solidFill>
                  <a:schemeClr val="tx1"/>
                </a:solidFill>
                <a:latin typeface="Times New Roman (Headings)"/>
              </a:rPr>
              <a:t>	JDBC kết nối trực tiếp với trình điều khiển cơ sở dữ liệu</a:t>
            </a:r>
            <a:r>
              <a:rPr lang="en-US"/>
              <a:t/>
            </a:r>
            <a:br>
              <a:rPr lang="en-US"/>
            </a:br>
            <a:endParaRPr lang="en-US"/>
          </a:p>
        </p:txBody>
      </p:sp>
      <p:pic>
        <p:nvPicPr>
          <p:cNvPr id="4" name="image05.jpg" descr="driver-type4.jpg"/>
          <p:cNvPicPr/>
          <p:nvPr/>
        </p:nvPicPr>
        <p:blipFill>
          <a:blip r:embed="rId2"/>
          <a:srcRect/>
          <a:stretch>
            <a:fillRect/>
          </a:stretch>
        </p:blipFill>
        <p:spPr>
          <a:xfrm>
            <a:off x="3676650" y="1333500"/>
            <a:ext cx="7543799" cy="5010150"/>
          </a:xfrm>
          <a:prstGeom prst="rect">
            <a:avLst/>
          </a:prstGeom>
          <a:ln/>
        </p:spPr>
      </p:pic>
    </p:spTree>
    <p:extLst>
      <p:ext uri="{BB962C8B-B14F-4D97-AF65-F5344CB8AC3E}">
        <p14:creationId xmlns:p14="http://schemas.microsoft.com/office/powerpoint/2010/main" val="3511883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solidFill>
                  <a:srgbClr val="0070C0"/>
                </a:solidFill>
              </a:rPr>
              <a:t>Kết luận trình điều khiển nào nên được sử dụng (Which driver should be used)</a:t>
            </a:r>
            <a:r>
              <a:rPr lang="vi-VN"/>
              <a:t/>
            </a:r>
            <a:br>
              <a:rPr lang="vi-VN"/>
            </a:br>
            <a:endParaRPr lang="en-US"/>
          </a:p>
        </p:txBody>
      </p:sp>
      <p:sp>
        <p:nvSpPr>
          <p:cNvPr id="3" name="Content Placeholder 2"/>
          <p:cNvSpPr>
            <a:spLocks noGrp="1"/>
          </p:cNvSpPr>
          <p:nvPr>
            <p:ph idx="1"/>
          </p:nvPr>
        </p:nvSpPr>
        <p:spPr/>
        <p:txBody>
          <a:bodyPr>
            <a:normAutofit fontScale="62500" lnSpcReduction="20000"/>
          </a:bodyPr>
          <a:lstStyle/>
          <a:p>
            <a:r>
              <a:rPr lang="en-US" sz="4200" smtClean="0">
                <a:latin typeface="Times New Roman (Headings)"/>
              </a:rPr>
              <a:t>Nếu </a:t>
            </a:r>
            <a:r>
              <a:rPr lang="en-US" sz="4200">
                <a:latin typeface="Times New Roman (Headings)"/>
              </a:rPr>
              <a:t>bạn truy cập vào một loại cơ sở dữ liệu như MySQL, SQL Server, PostgreSQL, Oracle, … thì loại 4 nên được sử dụng.</a:t>
            </a:r>
          </a:p>
          <a:p>
            <a:r>
              <a:rPr lang="en-US" sz="4200">
                <a:latin typeface="Times New Roman (Headings)"/>
              </a:rPr>
              <a:t>Nếu ứng dụng Java của bạn truy cập nhiều loại cơ sở dữ liệu cùng một lúc thì loại 3 nên được sử dụng.</a:t>
            </a:r>
          </a:p>
          <a:p>
            <a:r>
              <a:rPr lang="en-US" sz="4200">
                <a:latin typeface="Times New Roman (Headings)"/>
              </a:rPr>
              <a:t>Loại 2 được sử dụng trong một số tình huống khi mà loại 3 hoặc loại 4 là không có sẵn cho cơ sở dữ liệu của bạn.</a:t>
            </a:r>
          </a:p>
          <a:p>
            <a:r>
              <a:rPr lang="en-US" sz="4200">
                <a:latin typeface="Times New Roman (Headings)"/>
              </a:rPr>
              <a:t>Loại 1 thường được sử dụng với mục đích thử nghiệm.</a:t>
            </a:r>
          </a:p>
          <a:p>
            <a:endParaRPr lang="en-US"/>
          </a:p>
        </p:txBody>
      </p:sp>
    </p:spTree>
    <p:extLst>
      <p:ext uri="{BB962C8B-B14F-4D97-AF65-F5344CB8AC3E}">
        <p14:creationId xmlns:p14="http://schemas.microsoft.com/office/powerpoint/2010/main" val="305646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708025"/>
            <a:ext cx="10515600" cy="1325563"/>
          </a:xfrm>
        </p:spPr>
        <p:txBody>
          <a:bodyPr>
            <a:normAutofit fontScale="90000"/>
          </a:bodyPr>
          <a:lstStyle/>
          <a:p>
            <a:r>
              <a:rPr lang="vi-VN" b="1" smtClean="0">
                <a:solidFill>
                  <a:srgbClr val="0070C0"/>
                </a:solidFill>
              </a:rPr>
              <a:t>C</a:t>
            </a:r>
            <a:r>
              <a:rPr lang="en-US" b="1" smtClean="0">
                <a:solidFill>
                  <a:srgbClr val="0070C0"/>
                </a:solidFill>
              </a:rPr>
              <a:t>ách </a:t>
            </a:r>
            <a:r>
              <a:rPr lang="en-US" b="1">
                <a:solidFill>
                  <a:srgbClr val="0070C0"/>
                </a:solidFill>
              </a:rPr>
              <a:t>nạp các loại driver (Java 7 hoặc 8) dành cho các hệ quản trị CSDL phổ biến (MySQL, SQL sever, Oracle, Access, DB2, Java DB,..)</a:t>
            </a:r>
          </a:p>
        </p:txBody>
      </p:sp>
      <p:sp>
        <p:nvSpPr>
          <p:cNvPr id="5" name="Rectangle 4"/>
          <p:cNvSpPr/>
          <p:nvPr/>
        </p:nvSpPr>
        <p:spPr>
          <a:xfrm>
            <a:off x="1276350" y="3524250"/>
            <a:ext cx="9963150" cy="1200329"/>
          </a:xfrm>
          <a:prstGeom prst="rect">
            <a:avLst/>
          </a:prstGeom>
        </p:spPr>
        <p:txBody>
          <a:bodyPr wrap="square">
            <a:spAutoFit/>
          </a:bodyPr>
          <a:lstStyle/>
          <a:p>
            <a:r>
              <a:rPr lang="en-US" sz="3600">
                <a:latin typeface="Times New Roman (Headings)"/>
              </a:rPr>
              <a:t>-	Nạp các java package : sử dụng câu lệnh </a:t>
            </a:r>
          </a:p>
          <a:p>
            <a:r>
              <a:rPr lang="en-US" sz="3600">
                <a:latin typeface="Times New Roman (Headings)"/>
              </a:rPr>
              <a:t>			import java.sql.* ;</a:t>
            </a:r>
          </a:p>
        </p:txBody>
      </p:sp>
    </p:spTree>
    <p:extLst>
      <p:ext uri="{BB962C8B-B14F-4D97-AF65-F5344CB8AC3E}">
        <p14:creationId xmlns:p14="http://schemas.microsoft.com/office/powerpoint/2010/main" val="3985583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86</TotalTime>
  <Words>1256</Words>
  <Application>Microsoft Office PowerPoint</Application>
  <PresentationFormat>Widescreen</PresentationFormat>
  <Paragraphs>106</Paragraphs>
  <Slides>19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Symbol</vt:lpstr>
      <vt:lpstr>Tahoma</vt:lpstr>
      <vt:lpstr>Times New Roman</vt:lpstr>
      <vt:lpstr>Times New Roman (Headings)</vt:lpstr>
      <vt:lpstr>Trebuchet MS</vt:lpstr>
      <vt:lpstr>Wingdings</vt:lpstr>
      <vt:lpstr>Wingdings 3</vt:lpstr>
      <vt:lpstr>Facet</vt:lpstr>
      <vt:lpstr>Báo cáo JAVA JDBC</vt:lpstr>
      <vt:lpstr>PowerPoint Presentation</vt:lpstr>
      <vt:lpstr>PowerPoint Presentation</vt:lpstr>
      <vt:lpstr>Loại 1: JDBC/ODBC Sử dụng cầu nối ODBC – Open Database Connectivity (JDBC – ODBC Bridge Driver). Sử dụng ODBC, yêu cầu bạn phải cấu hình trên hệ thống một DSN (Data Source Name) đại diện cho cơ sở dữ liệu muốn sử dụng. </vt:lpstr>
      <vt:lpstr>- Loại 2: Native-API</vt:lpstr>
      <vt:lpstr>Loại 3: Open Protocol-Net  JDBC kết nối thông qua các ứng dụng mạng trung gian </vt:lpstr>
      <vt:lpstr>Loại 4: Proprietary-Protocol-Net  JDBC kết nối trực tiếp với trình điều khiển cơ sở dữ liệu </vt:lpstr>
      <vt:lpstr>Kết luận trình điều khiển nào nên được sử dụng (Which driver should be used) </vt:lpstr>
      <vt:lpstr>Cách nạp các loại driver (Java 7 hoặc 8) dành cho các hệ quản trị CSDL phổ biến (MySQL, SQL sever, Oracle, Access, DB2, Java DB,..)</vt:lpstr>
      <vt:lpstr>Đăng ký JDBC driver : có 2 cách        1.Sử dụng method : Class.forName(&lt;driver name&gt;)     try{      class.forName (“ Oracle.jdbc.driver.OracleDriver”);     } catch (ClassNotFoundException ex) { System.out.print( “Error”); }               2. Sử dụng DriverManager.registerDriver()     try{      Driver myDriver = new Oracle.jdbc.driver.OracleDriver();      DriverManager.registerDriver( myDriver );     } catch (ClassNotFoundException ex) { System.out.print( “Error”);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Lê Cường</cp:lastModifiedBy>
  <cp:revision>31</cp:revision>
  <dcterms:created xsi:type="dcterms:W3CDTF">2017-04-18T07:06:01Z</dcterms:created>
  <dcterms:modified xsi:type="dcterms:W3CDTF">2017-04-23T16:39:36Z</dcterms:modified>
</cp:coreProperties>
</file>