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729741"/>
            <a:ext cx="8255000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588515"/>
            <a:ext cx="8073390" cy="4255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7221" y="655589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3" y="69722"/>
            <a:ext cx="9013408" cy="669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31" y="1517269"/>
            <a:ext cx="9022080" cy="1459865"/>
          </a:xfrm>
          <a:custGeom>
            <a:avLst/>
            <a:gdLst/>
            <a:ahLst/>
            <a:cxnLst/>
            <a:rect l="l" t="t" r="r" b="b"/>
            <a:pathLst>
              <a:path w="9022080" h="1459864">
                <a:moveTo>
                  <a:pt x="0" y="1459356"/>
                </a:moveTo>
                <a:lnTo>
                  <a:pt x="9021572" y="1459356"/>
                </a:lnTo>
                <a:lnTo>
                  <a:pt x="9021572" y="0"/>
                </a:lnTo>
                <a:lnTo>
                  <a:pt x="0" y="0"/>
                </a:lnTo>
                <a:lnTo>
                  <a:pt x="0" y="145935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0"/>
                </a:moveTo>
                <a:lnTo>
                  <a:pt x="9021572" y="120580"/>
                </a:lnTo>
                <a:lnTo>
                  <a:pt x="9021572" y="0"/>
                </a:lnTo>
                <a:lnTo>
                  <a:pt x="0" y="0"/>
                </a:lnTo>
                <a:lnTo>
                  <a:pt x="0" y="120580"/>
                </a:lnTo>
                <a:close/>
              </a:path>
            </a:pathLst>
          </a:custGeom>
          <a:solidFill>
            <a:srgbClr val="B3B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31"/>
                </a:moveTo>
                <a:lnTo>
                  <a:pt x="9021572" y="110531"/>
                </a:lnTo>
                <a:lnTo>
                  <a:pt x="9021572" y="0"/>
                </a:lnTo>
                <a:lnTo>
                  <a:pt x="0" y="0"/>
                </a:lnTo>
                <a:lnTo>
                  <a:pt x="0" y="110531"/>
                </a:lnTo>
                <a:close/>
              </a:path>
            </a:pathLst>
          </a:custGeom>
          <a:solidFill>
            <a:srgbClr val="8A5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216" y="6327851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191000"/>
            <a:ext cx="914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273" y="254000"/>
            <a:ext cx="7917815" cy="259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275" marR="923290" algn="ctr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Trường </a:t>
            </a:r>
            <a:r>
              <a:rPr sz="2200" spc="-5" dirty="0">
                <a:latin typeface="Calibri"/>
                <a:cs typeface="Calibri"/>
              </a:rPr>
              <a:t>Đại học </a:t>
            </a:r>
            <a:r>
              <a:rPr sz="2200" dirty="0">
                <a:latin typeface="Calibri"/>
                <a:cs typeface="Calibri"/>
              </a:rPr>
              <a:t>Công </a:t>
            </a:r>
            <a:r>
              <a:rPr sz="2200" spc="-5" dirty="0">
                <a:latin typeface="Calibri"/>
                <a:cs typeface="Calibri"/>
              </a:rPr>
              <a:t>nghệ Thông tin – ĐHQG </a:t>
            </a:r>
            <a:r>
              <a:rPr sz="2200" spc="-50">
                <a:latin typeface="Calibri"/>
                <a:cs typeface="Calibri"/>
              </a:rPr>
              <a:t>TP.HCM  </a:t>
            </a:r>
            <a:r>
              <a:rPr sz="2200" spc="-5" smtClean="0">
                <a:latin typeface="Calibri"/>
                <a:cs typeface="Calibri"/>
              </a:rPr>
              <a:t>Khoa</a:t>
            </a:r>
            <a:r>
              <a:rPr lang="vi-VN" sz="2200" spc="-5" smtClean="0">
                <a:latin typeface="Calibri"/>
                <a:cs typeface="Calibri"/>
              </a:rPr>
              <a:t> Công nghệ Phần mềm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-----0-0-----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>
                <a:solidFill>
                  <a:srgbClr val="FFFFFF"/>
                </a:solidFill>
                <a:latin typeface="Arial"/>
                <a:cs typeface="Arial"/>
              </a:rPr>
              <a:t>Nhóm</a:t>
            </a:r>
            <a:r>
              <a:rPr sz="2400" b="1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vi-VN" sz="2400" b="1" spc="-5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5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mtClean="0">
                <a:solidFill>
                  <a:srgbClr val="C00000"/>
                </a:solidFill>
                <a:latin typeface="Calibri"/>
                <a:cs typeface="Calibri"/>
              </a:rPr>
              <a:t>Giới thiệu </a:t>
            </a:r>
            <a:r>
              <a:rPr sz="4400" spc="-30" smtClean="0">
                <a:solidFill>
                  <a:srgbClr val="C00000"/>
                </a:solidFill>
                <a:latin typeface="Calibri"/>
                <a:cs typeface="Calibri"/>
              </a:rPr>
              <a:t>về </a:t>
            </a:r>
            <a:r>
              <a:rPr sz="4400" smtClean="0">
                <a:solidFill>
                  <a:srgbClr val="C00000"/>
                </a:solidFill>
                <a:latin typeface="Calibri"/>
                <a:cs typeface="Calibri"/>
              </a:rPr>
              <a:t>Open </a:t>
            </a:r>
            <a:r>
              <a:rPr sz="4400" spc="-10" smtClean="0">
                <a:solidFill>
                  <a:srgbClr val="C00000"/>
                </a:solidFill>
                <a:latin typeface="Calibri"/>
                <a:cs typeface="Calibri"/>
              </a:rPr>
              <a:t>Source </a:t>
            </a:r>
            <a:r>
              <a:rPr sz="4400" spc="-30" smtClean="0">
                <a:solidFill>
                  <a:srgbClr val="C00000"/>
                </a:solidFill>
                <a:latin typeface="Calibri"/>
                <a:cs typeface="Calibri"/>
              </a:rPr>
              <a:t>và</a:t>
            </a:r>
            <a:r>
              <a:rPr sz="4400" smtClean="0">
                <a:solidFill>
                  <a:srgbClr val="C00000"/>
                </a:solidFill>
                <a:latin typeface="Calibri"/>
                <a:cs typeface="Calibri"/>
              </a:rPr>
              <a:t> Linux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Ưu </a:t>
            </a:r>
            <a:r>
              <a:rPr spc="-5" dirty="0"/>
              <a:t>điểm của</a:t>
            </a:r>
            <a:r>
              <a:rPr spc="25" dirty="0"/>
              <a:t> </a:t>
            </a:r>
            <a:r>
              <a:rPr spc="-5" dirty="0"/>
              <a:t>Linux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450" b="0" spc="4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40" dirty="0">
                <a:solidFill>
                  <a:srgbClr val="000000"/>
                </a:solidFill>
                <a:latin typeface="Constantia"/>
                <a:cs typeface="Constantia"/>
              </a:rPr>
              <a:t>Miễn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phí,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mã nguồn</a:t>
            </a:r>
            <a:r>
              <a:rPr b="0" spc="-3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mở.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5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50" dirty="0">
                <a:solidFill>
                  <a:srgbClr val="000000"/>
                </a:solidFill>
                <a:latin typeface="Constantia"/>
                <a:cs typeface="Constantia"/>
              </a:rPr>
              <a:t>Hỗ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trợ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nhiều nền</a:t>
            </a:r>
            <a:r>
              <a:rPr b="0" spc="-3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tảng.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3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30" dirty="0">
                <a:solidFill>
                  <a:srgbClr val="000000"/>
                </a:solidFill>
                <a:latin typeface="Constantia"/>
                <a:cs typeface="Constantia"/>
              </a:rPr>
              <a:t>Chạy</a:t>
            </a:r>
            <a:r>
              <a:rPr b="0" spc="-4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onstantia"/>
                <a:cs typeface="Constantia"/>
              </a:rPr>
              <a:t>trên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nhiều phần cứng </a:t>
            </a:r>
            <a:r>
              <a:rPr b="0" spc="-20" dirty="0">
                <a:solidFill>
                  <a:srgbClr val="000000"/>
                </a:solidFill>
                <a:latin typeface="Constantia"/>
                <a:cs typeface="Constantia"/>
              </a:rPr>
              <a:t>máy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tính.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55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55" dirty="0">
                <a:solidFill>
                  <a:srgbClr val="000000"/>
                </a:solidFill>
                <a:latin typeface="Constantia"/>
                <a:cs typeface="Constantia"/>
              </a:rPr>
              <a:t>HĐH</a:t>
            </a:r>
            <a:r>
              <a:rPr b="0" spc="-4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đa nhiệm, đa người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dùng.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4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40" dirty="0">
                <a:solidFill>
                  <a:srgbClr val="000000"/>
                </a:solidFill>
                <a:latin typeface="Constantia"/>
                <a:cs typeface="Constantia"/>
              </a:rPr>
              <a:t>Linh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hoạt,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tùy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biến</a:t>
            </a:r>
            <a:r>
              <a:rPr b="0" spc="-3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Constantia"/>
                <a:cs typeface="Constantia"/>
              </a:rPr>
              <a:t>cao.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7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70" dirty="0">
                <a:solidFill>
                  <a:srgbClr val="000000"/>
                </a:solidFill>
                <a:latin typeface="Constantia"/>
                <a:cs typeface="Constantia"/>
              </a:rPr>
              <a:t>Ổn</a:t>
            </a:r>
            <a:r>
              <a:rPr b="0" spc="-1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định,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mạnh</a:t>
            </a:r>
            <a:r>
              <a:rPr b="0" spc="-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mẽ,</a:t>
            </a:r>
            <a:r>
              <a:rPr b="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b="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onstantia"/>
                <a:cs typeface="Constantia"/>
              </a:rPr>
              <a:t>toàn,</a:t>
            </a:r>
            <a:r>
              <a:rPr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cập</a:t>
            </a:r>
            <a:r>
              <a:rPr b="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nhật</a:t>
            </a:r>
            <a:r>
              <a:rPr b="0" spc="-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nhanh.</a:t>
            </a:r>
            <a:endParaRPr sz="245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838200"/>
            <a:ext cx="3049778" cy="22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45830" y="6555895"/>
            <a:ext cx="1543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4267200"/>
            <a:ext cx="3048000" cy="22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Hạn chế của</a:t>
            </a:r>
            <a:r>
              <a:rPr spc="-55" dirty="0"/>
              <a:t> </a:t>
            </a:r>
            <a:r>
              <a:rPr spc="-5" dirty="0"/>
              <a:t>Linux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450" b="0" spc="5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50" dirty="0">
                <a:solidFill>
                  <a:srgbClr val="000000"/>
                </a:solidFill>
                <a:latin typeface="Constantia"/>
                <a:cs typeface="Constantia"/>
              </a:rPr>
              <a:t>Khó</a:t>
            </a:r>
            <a:r>
              <a:rPr b="0" spc="-14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sử</a:t>
            </a:r>
            <a:r>
              <a:rPr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dụng</a:t>
            </a:r>
            <a:r>
              <a:rPr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onstantia"/>
                <a:cs typeface="Constantia"/>
              </a:rPr>
              <a:t>với</a:t>
            </a:r>
            <a:r>
              <a:rPr b="0" spc="-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người</a:t>
            </a:r>
            <a:r>
              <a:rPr b="0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mới</a:t>
            </a:r>
            <a:r>
              <a:rPr b="0" spc="-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bắt</a:t>
            </a:r>
            <a:r>
              <a:rPr b="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đầu.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3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30" dirty="0">
                <a:solidFill>
                  <a:srgbClr val="000000"/>
                </a:solidFill>
                <a:latin typeface="Constantia"/>
                <a:cs typeface="Constantia"/>
              </a:rPr>
              <a:t>Tính</a:t>
            </a:r>
            <a:r>
              <a:rPr b="0" spc="-1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chuẩn</a:t>
            </a:r>
            <a:r>
              <a:rPr b="0" spc="-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hóa</a:t>
            </a:r>
            <a:r>
              <a:rPr b="0" spc="-1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chưa</a:t>
            </a:r>
            <a:r>
              <a:rPr b="0" spc="-1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Constantia"/>
                <a:cs typeface="Constantia"/>
              </a:rPr>
              <a:t>cao.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4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40" dirty="0">
                <a:solidFill>
                  <a:srgbClr val="000000"/>
                </a:solidFill>
                <a:latin typeface="Constantia"/>
                <a:cs typeface="Constantia"/>
              </a:rPr>
              <a:t>Một</a:t>
            </a:r>
            <a:r>
              <a:rPr b="0" spc="-1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số</a:t>
            </a:r>
            <a:r>
              <a:rPr b="0" spc="-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bản</a:t>
            </a:r>
            <a:r>
              <a:rPr b="0" spc="-4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Linux</a:t>
            </a:r>
            <a:r>
              <a:rPr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thiếu</a:t>
            </a:r>
            <a:r>
              <a:rPr b="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sự</a:t>
            </a:r>
            <a:r>
              <a:rPr b="0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hỗ</a:t>
            </a:r>
            <a:r>
              <a:rPr b="0" spc="-1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trợ</a:t>
            </a:r>
            <a:r>
              <a:rPr b="0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kỹ</a:t>
            </a:r>
            <a:r>
              <a:rPr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thuật,</a:t>
            </a:r>
            <a:r>
              <a:rPr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tài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liệu.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35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35" dirty="0">
                <a:solidFill>
                  <a:srgbClr val="000000"/>
                </a:solidFill>
                <a:latin typeface="Constantia"/>
                <a:cs typeface="Constantia"/>
              </a:rPr>
              <a:t>Thiếu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nhiều ứng dụng phổ</a:t>
            </a:r>
            <a:r>
              <a:rPr b="0" spc="-4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biến.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70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70" dirty="0">
                <a:solidFill>
                  <a:srgbClr val="000000"/>
                </a:solidFill>
                <a:latin typeface="Constantia"/>
                <a:cs typeface="Constantia"/>
              </a:rPr>
              <a:t>Số</a:t>
            </a:r>
            <a:r>
              <a:rPr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lượng</a:t>
            </a:r>
            <a:r>
              <a:rPr b="0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Driver</a:t>
            </a:r>
            <a:r>
              <a:rPr b="0" spc="-1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cho</a:t>
            </a:r>
            <a:r>
              <a:rPr b="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Linux</a:t>
            </a:r>
            <a:r>
              <a:rPr b="0" spc="-1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onstantia"/>
                <a:cs typeface="Constantia"/>
              </a:rPr>
              <a:t>còn</a:t>
            </a:r>
            <a:r>
              <a:rPr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onstantia"/>
                <a:cs typeface="Constantia"/>
              </a:rPr>
              <a:t>ít.</a:t>
            </a:r>
            <a:endParaRPr sz="2450">
              <a:latin typeface="Constantia"/>
              <a:cs typeface="Constantia"/>
            </a:endParaRPr>
          </a:p>
          <a:p>
            <a:pPr marL="13335">
              <a:lnSpc>
                <a:spcPct val="100000"/>
              </a:lnSpc>
              <a:spcBef>
                <a:spcPts val="2185"/>
              </a:spcBef>
            </a:pPr>
            <a:r>
              <a:rPr sz="2450" b="0" spc="15" dirty="0">
                <a:solidFill>
                  <a:srgbClr val="0AD0D9"/>
                </a:solidFill>
                <a:latin typeface="Wingdings"/>
                <a:cs typeface="Wingdings"/>
              </a:rPr>
              <a:t></a:t>
            </a:r>
            <a:r>
              <a:rPr b="0" spc="15" dirty="0">
                <a:solidFill>
                  <a:srgbClr val="000000"/>
                </a:solidFill>
                <a:latin typeface="Constantia"/>
                <a:cs typeface="Constantia"/>
              </a:rPr>
              <a:t>Vẫn </a:t>
            </a:r>
            <a:r>
              <a:rPr b="0" dirty="0">
                <a:solidFill>
                  <a:srgbClr val="000000"/>
                </a:solidFill>
                <a:latin typeface="Constantia"/>
                <a:cs typeface="Constantia"/>
              </a:rPr>
              <a:t>tồn tại</a:t>
            </a:r>
            <a:r>
              <a:rPr b="0" spc="-2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onstantia"/>
                <a:cs typeface="Constantia"/>
              </a:rPr>
              <a:t>bug.</a:t>
            </a:r>
            <a:endParaRPr sz="24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</a:t>
            </a:r>
            <a:r>
              <a:rPr spc="5" dirty="0"/>
              <a:t> </a:t>
            </a:r>
            <a:r>
              <a:rPr spc="-5" dirty="0"/>
              <a:t>biến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7625">
              <a:lnSpc>
                <a:spcPct val="100000"/>
              </a:lnSpc>
            </a:pPr>
            <a:r>
              <a:rPr b="0" dirty="0">
                <a:latin typeface="Arial"/>
                <a:cs typeface="Arial"/>
              </a:rPr>
              <a:t>GNU/Linux Distribution (Distro) là</a:t>
            </a:r>
            <a:r>
              <a:rPr b="0" spc="-114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gì?</a:t>
            </a:r>
          </a:p>
          <a:p>
            <a:pPr marL="287655" marR="5080" indent="-274320">
              <a:lnSpc>
                <a:spcPct val="110100"/>
              </a:lnSpc>
              <a:spcBef>
                <a:spcPts val="33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  <a:tab pos="741680" algn="l"/>
                <a:tab pos="1570990" algn="l"/>
                <a:tab pos="2346325" algn="l"/>
                <a:tab pos="3285490" algn="l"/>
                <a:tab pos="4034154" algn="l"/>
                <a:tab pos="4777740" algn="l"/>
                <a:tab pos="5302250" algn="l"/>
                <a:tab pos="5722620" algn="l"/>
                <a:tab pos="6448425" algn="l"/>
                <a:tab pos="7125334" algn="l"/>
                <a:tab pos="7655559" algn="l"/>
              </a:tabLst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à	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HĐH	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oàn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chỉnh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,	được	đóng	gói	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à	phân	phối	b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ở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	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ác  công </a:t>
            </a:r>
            <a:r>
              <a:rPr sz="24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ty,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tổ chức hoặc cá</a:t>
            </a:r>
            <a:r>
              <a:rPr sz="24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nhân.</a:t>
            </a:r>
            <a:endParaRPr sz="2400">
              <a:latin typeface="Times New Roman"/>
              <a:cs typeface="Times New Roman"/>
            </a:endParaRPr>
          </a:p>
          <a:p>
            <a:pPr marL="287655" indent="-274320">
              <a:lnSpc>
                <a:spcPct val="100000"/>
              </a:lnSpc>
              <a:spcBef>
                <a:spcPts val="148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Một Distro thường</a:t>
            </a:r>
            <a:r>
              <a:rPr sz="24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gồm: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865"/>
              </a:spcBef>
            </a:pPr>
            <a:r>
              <a:rPr sz="2250" b="0" spc="5" dirty="0">
                <a:solidFill>
                  <a:srgbClr val="0AD0D9"/>
                </a:solidFill>
                <a:latin typeface="Wingdings"/>
                <a:cs typeface="Wingdings"/>
              </a:rPr>
              <a:t></a:t>
            </a:r>
            <a:r>
              <a:rPr sz="24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sz="240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865"/>
              </a:spcBef>
            </a:pPr>
            <a:r>
              <a:rPr sz="2250" b="0" dirty="0">
                <a:solidFill>
                  <a:srgbClr val="0AD0D9"/>
                </a:solidFill>
                <a:latin typeface="Wingdings"/>
                <a:cs typeface="Wingdings"/>
              </a:rPr>
              <a:t>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Libraries,</a:t>
            </a:r>
            <a:r>
              <a:rPr sz="240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865"/>
              </a:spcBef>
            </a:pPr>
            <a:r>
              <a:rPr sz="2250" b="0" spc="-10" dirty="0">
                <a:solidFill>
                  <a:srgbClr val="0AD0D9"/>
                </a:solidFill>
                <a:latin typeface="Wingdings"/>
                <a:cs typeface="Wingdings"/>
              </a:rPr>
              <a:t>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Window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System, Desktop</a:t>
            </a:r>
            <a:r>
              <a:rPr sz="24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Environment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860"/>
              </a:spcBef>
            </a:pPr>
            <a:r>
              <a:rPr sz="2250" b="0" dirty="0">
                <a:solidFill>
                  <a:srgbClr val="0AD0D9"/>
                </a:solidFill>
                <a:latin typeface="Wingdings"/>
                <a:cs typeface="Wingdings"/>
              </a:rPr>
              <a:t>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2400" i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02895" indent="-289560">
              <a:lnSpc>
                <a:spcPct val="100000"/>
              </a:lnSpc>
              <a:spcBef>
                <a:spcPts val="149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302895" algn="l"/>
              </a:tabLst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Hiện có hơn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600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Distro (xem tại</a:t>
            </a:r>
            <a:r>
              <a:rPr sz="24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DistroWatch.com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345182" y="1655826"/>
            <a:ext cx="44526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Thế</a:t>
            </a:r>
            <a:r>
              <a:rPr sz="2600" spc="-1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onstantia"/>
                <a:cs typeface="Constantia"/>
              </a:rPr>
              <a:t>giới</a:t>
            </a:r>
            <a:r>
              <a:rPr sz="2600" spc="-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onstantia"/>
                <a:cs typeface="Constantia"/>
              </a:rPr>
              <a:t>Distro</a:t>
            </a:r>
            <a:r>
              <a:rPr sz="2600" spc="-1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gồm</a:t>
            </a:r>
            <a:r>
              <a:rPr sz="26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3</a:t>
            </a:r>
            <a:r>
              <a:rPr sz="2600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họ</a:t>
            </a:r>
            <a:r>
              <a:rPr sz="2600" spc="-1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chính</a:t>
            </a:r>
            <a:endParaRPr sz="2600">
              <a:latin typeface="Constantia"/>
              <a:cs typeface="Constant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2287651"/>
          <a:ext cx="8305800" cy="387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754126">
                <a:tc>
                  <a:txBody>
                    <a:bodyPr/>
                    <a:lstStyle/>
                    <a:p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Debian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Red</a:t>
                      </a: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Hat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Slackware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75399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latin typeface="Constantia"/>
                          <a:cs typeface="Constantia"/>
                        </a:rPr>
                        <a:t>Định dạng</a:t>
                      </a:r>
                      <a:r>
                        <a:rPr sz="2000" b="1" spc="-2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spc="-15" dirty="0">
                          <a:latin typeface="Constantia"/>
                          <a:cs typeface="Constantia"/>
                        </a:rPr>
                        <a:t>gói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*.deb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*.rpm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*.tgz,</a:t>
                      </a:r>
                      <a:r>
                        <a:rPr sz="2000" b="1" spc="-12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*.txz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826007">
                <a:tc>
                  <a:txBody>
                    <a:bodyPr/>
                    <a:lstStyle/>
                    <a:p>
                      <a:pPr marL="847725" marR="227329" indent="-6070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30" dirty="0">
                          <a:latin typeface="Constantia"/>
                          <a:cs typeface="Constantia"/>
                        </a:rPr>
                        <a:t>Trình </a:t>
                      </a:r>
                      <a:r>
                        <a:rPr sz="2000" b="1" dirty="0">
                          <a:latin typeface="Constantia"/>
                          <a:cs typeface="Constantia"/>
                        </a:rPr>
                        <a:t>quản</a:t>
                      </a:r>
                      <a:r>
                        <a:rPr sz="2000" b="1" spc="-1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spc="-15" dirty="0">
                          <a:latin typeface="Constantia"/>
                          <a:cs typeface="Constantia"/>
                        </a:rPr>
                        <a:t>lý  gói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dpkg,</a:t>
                      </a:r>
                      <a:r>
                        <a:rPr sz="2000" b="1" spc="-16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apt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rpm,</a:t>
                      </a:r>
                      <a:r>
                        <a:rPr sz="2000" b="1" spc="-15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yum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slackpkg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1544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16890" marR="401955" indent="-10223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b="1" spc="-5" dirty="0">
                          <a:latin typeface="Constantia"/>
                          <a:cs typeface="Constantia"/>
                        </a:rPr>
                        <a:t>Các</a:t>
                      </a:r>
                      <a:r>
                        <a:rPr sz="2000" b="1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spc="-10" dirty="0">
                          <a:latin typeface="Constantia"/>
                          <a:cs typeface="Constantia"/>
                        </a:rPr>
                        <a:t>Distro  trong</a:t>
                      </a:r>
                      <a:r>
                        <a:rPr sz="2000" b="1" spc="-114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b="1" dirty="0">
                          <a:latin typeface="Constantia"/>
                          <a:cs typeface="Constantia"/>
                        </a:rPr>
                        <a:t>họ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10033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Debian,</a:t>
                      </a:r>
                      <a:r>
                        <a:rPr sz="2000" spc="-10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Ubuntu, 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Knoppix,  </a:t>
                      </a:r>
                      <a:r>
                        <a:rPr sz="2000" spc="-10" dirty="0">
                          <a:latin typeface="Constantia"/>
                          <a:cs typeface="Constantia"/>
                        </a:rPr>
                        <a:t>Backtrack</a:t>
                      </a:r>
                      <a:endParaRPr sz="2000">
                        <a:latin typeface="Constantia"/>
                        <a:cs typeface="Constanti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35255" marR="125095" indent="-63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Red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Hat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Linux,  </a:t>
                      </a:r>
                      <a:r>
                        <a:rPr sz="2000" spc="-15" dirty="0">
                          <a:latin typeface="Constantia"/>
                          <a:cs typeface="Constantia"/>
                        </a:rPr>
                        <a:t>Fedora,</a:t>
                      </a:r>
                      <a:r>
                        <a:rPr sz="2000" spc="-10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CentOS,  </a:t>
                      </a:r>
                      <a:r>
                        <a:rPr sz="2000" spc="-10" dirty="0">
                          <a:latin typeface="Constantia"/>
                          <a:cs typeface="Constantia"/>
                        </a:rPr>
                        <a:t>Mandriva</a:t>
                      </a:r>
                      <a:endParaRPr sz="2000">
                        <a:latin typeface="Constantia"/>
                        <a:cs typeface="Constanti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Slackware,</a:t>
                      </a:r>
                      <a:endParaRPr sz="2000">
                        <a:latin typeface="Constantia"/>
                        <a:cs typeface="Constanti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NimbleX,</a:t>
                      </a:r>
                      <a:r>
                        <a:rPr sz="20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Slax</a:t>
                      </a:r>
                      <a:endParaRPr sz="2000">
                        <a:latin typeface="Constantia"/>
                        <a:cs typeface="Constanti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60397"/>
            <a:ext cx="8073390" cy="41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Debian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Distro nổi tiếng và </a:t>
            </a:r>
            <a:r>
              <a:rPr sz="2400" dirty="0">
                <a:latin typeface="Times New Roman"/>
                <a:cs typeface="Times New Roman"/>
              </a:rPr>
              <a:t>có tầm ảnh hưởng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lớn.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3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Có </a:t>
            </a:r>
            <a:r>
              <a:rPr sz="2400" b="1" dirty="0">
                <a:latin typeface="Times New Roman"/>
                <a:cs typeface="Times New Roman"/>
              </a:rPr>
              <a:t>kho chứa </a:t>
            </a:r>
            <a:r>
              <a:rPr sz="2400" b="1" spc="-5" dirty="0">
                <a:latin typeface="Times New Roman"/>
                <a:cs typeface="Times New Roman"/>
              </a:rPr>
              <a:t>phần </a:t>
            </a:r>
            <a:r>
              <a:rPr sz="2400" b="1" dirty="0">
                <a:latin typeface="Times New Roman"/>
                <a:cs typeface="Times New Roman"/>
              </a:rPr>
              <a:t>mềm khổng lồ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gói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.deb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dễ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dụng và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đặt 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tính ổn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định,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chất lượng của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gói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lên hàng đầu. </a:t>
            </a:r>
            <a:r>
              <a:rPr sz="2400" spc="-20" dirty="0">
                <a:solidFill>
                  <a:srgbClr val="072328"/>
                </a:solidFill>
                <a:latin typeface="Times New Roman"/>
                <a:cs typeface="Times New Roman"/>
              </a:rPr>
              <a:t>Trình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quản </a:t>
            </a:r>
            <a:r>
              <a:rPr sz="2400" spc="-10" dirty="0">
                <a:solidFill>
                  <a:srgbClr val="072328"/>
                </a:solidFill>
                <a:latin typeface="Times New Roman"/>
                <a:cs typeface="Times New Roman"/>
              </a:rPr>
              <a:t>lý 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gói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apt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mạnh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và thông</a:t>
            </a:r>
            <a:r>
              <a:rPr sz="2400" spc="-8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minh.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Hỗ trợ rất nhiều kiến trúc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i="1" dirty="0">
                <a:solidFill>
                  <a:srgbClr val="072328"/>
                </a:solidFill>
                <a:latin typeface="Times New Roman"/>
                <a:cs typeface="Times New Roman"/>
              </a:rPr>
              <a:t>x86-64, </a:t>
            </a:r>
            <a:r>
              <a:rPr sz="240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IA32-64,</a:t>
            </a:r>
            <a:r>
              <a:rPr sz="2400" i="1" spc="-1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PPC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,…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HĐH </a:t>
            </a:r>
            <a:r>
              <a:rPr sz="2400" spc="-5" dirty="0">
                <a:latin typeface="Times New Roman"/>
                <a:cs typeface="Times New Roman"/>
              </a:rPr>
              <a:t>đa dụng </a:t>
            </a:r>
            <a:r>
              <a:rPr sz="2400" dirty="0">
                <a:latin typeface="Times New Roman"/>
                <a:cs typeface="Times New Roman"/>
              </a:rPr>
              <a:t>có tính </a:t>
            </a:r>
            <a:r>
              <a:rPr sz="2400" b="1" spc="-5" dirty="0">
                <a:latin typeface="Times New Roman"/>
                <a:cs typeface="Times New Roman"/>
              </a:rPr>
              <a:t>ổn </a:t>
            </a:r>
            <a:r>
              <a:rPr sz="2400" b="1" dirty="0">
                <a:latin typeface="Times New Roman"/>
                <a:cs typeface="Times New Roman"/>
              </a:rPr>
              <a:t>định </a:t>
            </a:r>
            <a:r>
              <a:rPr sz="2400" b="1" spc="-5" dirty="0">
                <a:latin typeface="Times New Roman"/>
                <a:cs typeface="Times New Roman"/>
              </a:rPr>
              <a:t>và </a:t>
            </a:r>
            <a:r>
              <a:rPr sz="2400" b="1" dirty="0">
                <a:latin typeface="Times New Roman"/>
                <a:cs typeface="Times New Roman"/>
              </a:rPr>
              <a:t>tin cậy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9796" y="1981200"/>
            <a:ext cx="724306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61921"/>
            <a:ext cx="8074025" cy="4255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15" dirty="0">
                <a:solidFill>
                  <a:srgbClr val="C00000"/>
                </a:solidFill>
                <a:latin typeface="Constantia"/>
                <a:cs typeface="Constantia"/>
              </a:rPr>
              <a:t>Red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Hat</a:t>
            </a:r>
            <a:r>
              <a:rPr sz="2600" b="1" spc="-1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Linux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14599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Kể </a:t>
            </a:r>
            <a:r>
              <a:rPr sz="2400" dirty="0">
                <a:latin typeface="Times New Roman"/>
                <a:cs typeface="Times New Roman"/>
              </a:rPr>
              <a:t>từ </a:t>
            </a:r>
            <a:r>
              <a:rPr sz="2400" spc="-5" dirty="0">
                <a:latin typeface="Times New Roman"/>
                <a:cs typeface="Times New Roman"/>
              </a:rPr>
              <a:t>version </a:t>
            </a:r>
            <a:r>
              <a:rPr sz="2400" dirty="0">
                <a:latin typeface="Times New Roman"/>
                <a:cs typeface="Times New Roman"/>
              </a:rPr>
              <a:t>9, Red </a:t>
            </a:r>
            <a:r>
              <a:rPr sz="2400" spc="-5" dirty="0">
                <a:latin typeface="Times New Roman"/>
                <a:cs typeface="Times New Roman"/>
              </a:rPr>
              <a:t>Hat Linux </a:t>
            </a:r>
            <a:r>
              <a:rPr sz="2400" dirty="0">
                <a:latin typeface="Times New Roman"/>
                <a:cs typeface="Times New Roman"/>
              </a:rPr>
              <a:t>được thay </a:t>
            </a:r>
            <a:r>
              <a:rPr sz="2400" spc="-5" dirty="0">
                <a:latin typeface="Times New Roman"/>
                <a:cs typeface="Times New Roman"/>
              </a:rPr>
              <a:t>thế </a:t>
            </a:r>
            <a:r>
              <a:rPr sz="2400" dirty="0">
                <a:latin typeface="Times New Roman"/>
                <a:cs typeface="Times New Roman"/>
              </a:rPr>
              <a:t>bởi </a:t>
            </a:r>
            <a:r>
              <a:rPr sz="2400" b="1" spc="-5" dirty="0">
                <a:latin typeface="Times New Roman"/>
                <a:cs typeface="Times New Roman"/>
              </a:rPr>
              <a:t>Red </a:t>
            </a:r>
            <a:r>
              <a:rPr sz="2400" b="1" dirty="0">
                <a:latin typeface="Times New Roman"/>
                <a:cs typeface="Times New Roman"/>
              </a:rPr>
              <a:t>Hat  </a:t>
            </a:r>
            <a:r>
              <a:rPr sz="2400" b="1" spc="-5" dirty="0">
                <a:latin typeface="Times New Roman"/>
                <a:cs typeface="Times New Roman"/>
              </a:rPr>
              <a:t>Enterprise Linux </a:t>
            </a:r>
            <a:r>
              <a:rPr sz="2400" b="1" dirty="0">
                <a:latin typeface="Times New Roman"/>
                <a:cs typeface="Times New Roman"/>
              </a:rPr>
              <a:t>(RHEL)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Distro thương mại </a:t>
            </a:r>
            <a:r>
              <a:rPr sz="2400" spc="-5" dirty="0">
                <a:latin typeface="Times New Roman"/>
                <a:cs typeface="Times New Roman"/>
              </a:rPr>
              <a:t>dành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10" dirty="0">
                <a:latin typeface="Times New Roman"/>
                <a:cs typeface="Times New Roman"/>
              </a:rPr>
              <a:t>môi  </a:t>
            </a:r>
            <a:r>
              <a:rPr sz="2400" dirty="0">
                <a:latin typeface="Times New Roman"/>
                <a:cs typeface="Times New Roman"/>
              </a:rPr>
              <a:t>trường </a:t>
            </a:r>
            <a:r>
              <a:rPr sz="2400" spc="-5" dirty="0">
                <a:latin typeface="Times New Roman"/>
                <a:cs typeface="Times New Roman"/>
              </a:rPr>
              <a:t>doanh nghiệp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b="1" spc="-5" dirty="0">
                <a:latin typeface="Times New Roman"/>
                <a:cs typeface="Times New Roman"/>
              </a:rPr>
              <a:t>Fedora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Distro </a:t>
            </a:r>
            <a:r>
              <a:rPr sz="2400" spc="-5" dirty="0">
                <a:latin typeface="Times New Roman"/>
                <a:cs typeface="Times New Roman"/>
              </a:rPr>
              <a:t>miễn </a:t>
            </a:r>
            <a:r>
              <a:rPr sz="2400" dirty="0">
                <a:latin typeface="Times New Roman"/>
                <a:cs typeface="Times New Roman"/>
              </a:rPr>
              <a:t>phí, </a:t>
            </a:r>
            <a:r>
              <a:rPr sz="2400" spc="-5" dirty="0">
                <a:latin typeface="Times New Roman"/>
                <a:cs typeface="Times New Roman"/>
              </a:rPr>
              <a:t>hướng </a:t>
            </a:r>
            <a:r>
              <a:rPr sz="2400" dirty="0">
                <a:latin typeface="Times New Roman"/>
                <a:cs typeface="Times New Roman"/>
              </a:rPr>
              <a:t>tới  người dùng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14599"/>
              </a:lnSpc>
              <a:spcBef>
                <a:spcPts val="60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RPM Package Manager</a:t>
            </a:r>
            <a:r>
              <a:rPr sz="2400" dirty="0">
                <a:latin typeface="Times New Roman"/>
                <a:cs typeface="Times New Roman"/>
              </a:rPr>
              <a:t>, trình </a:t>
            </a:r>
            <a:r>
              <a:rPr sz="2400" spc="-5" dirty="0">
                <a:latin typeface="Times New Roman"/>
                <a:cs typeface="Times New Roman"/>
              </a:rPr>
              <a:t>quản </a:t>
            </a:r>
            <a:r>
              <a:rPr sz="2400" dirty="0">
                <a:latin typeface="Times New Roman"/>
                <a:cs typeface="Times New Roman"/>
              </a:rPr>
              <a:t>lý các </a:t>
            </a:r>
            <a:r>
              <a:rPr sz="2400" spc="-5" dirty="0">
                <a:latin typeface="Times New Roman"/>
                <a:cs typeface="Times New Roman"/>
              </a:rPr>
              <a:t>gói </a:t>
            </a:r>
            <a:r>
              <a:rPr sz="2400" dirty="0">
                <a:latin typeface="Times New Roman"/>
                <a:cs typeface="Times New Roman"/>
              </a:rPr>
              <a:t>định dạng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.rpm  </a:t>
            </a:r>
            <a:r>
              <a:rPr sz="2400" dirty="0">
                <a:latin typeface="Times New Roman"/>
                <a:cs typeface="Times New Roman"/>
              </a:rPr>
              <a:t>bên </a:t>
            </a:r>
            <a:r>
              <a:rPr sz="2400" spc="-5" dirty="0">
                <a:latin typeface="Times New Roman"/>
                <a:cs typeface="Times New Roman"/>
              </a:rPr>
              <a:t>cạnh tiện ích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yum</a:t>
            </a:r>
            <a:r>
              <a:rPr sz="2400" dirty="0">
                <a:latin typeface="Times New Roman"/>
                <a:cs typeface="Times New Roman"/>
              </a:rPr>
              <a:t>, giúp </a:t>
            </a:r>
            <a:r>
              <a:rPr sz="2400" spc="-5" dirty="0">
                <a:latin typeface="Times New Roman"/>
                <a:cs typeface="Times New Roman"/>
              </a:rPr>
              <a:t>việc </a:t>
            </a:r>
            <a:r>
              <a:rPr sz="2400" spc="-10" dirty="0">
                <a:latin typeface="Times New Roman"/>
                <a:cs typeface="Times New Roman"/>
              </a:rPr>
              <a:t>tìm </a:t>
            </a:r>
            <a:r>
              <a:rPr sz="2400" spc="-5" dirty="0">
                <a:latin typeface="Times New Roman"/>
                <a:cs typeface="Times New Roman"/>
              </a:rPr>
              <a:t>kiếm, </a:t>
            </a:r>
            <a:r>
              <a:rPr sz="2400" dirty="0">
                <a:latin typeface="Times New Roman"/>
                <a:cs typeface="Times New Roman"/>
              </a:rPr>
              <a:t>cài đặt, </a:t>
            </a:r>
            <a:r>
              <a:rPr sz="2400" spc="-5" dirty="0">
                <a:latin typeface="Times New Roman"/>
                <a:cs typeface="Times New Roman"/>
              </a:rPr>
              <a:t>gỡ bỏ, </a:t>
            </a:r>
            <a:r>
              <a:rPr sz="2400" dirty="0">
                <a:latin typeface="Times New Roman"/>
                <a:cs typeface="Times New Roman"/>
              </a:rPr>
              <a:t>cập  nhật gói 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thuận tiện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0520" y="2057463"/>
            <a:ext cx="822960" cy="7124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41602"/>
            <a:ext cx="186308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S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ack</a:t>
            </a:r>
            <a:r>
              <a:rPr sz="2600" b="1" spc="-35" dirty="0">
                <a:solidFill>
                  <a:srgbClr val="C00000"/>
                </a:solidFill>
                <a:latin typeface="Constantia"/>
                <a:cs typeface="Constantia"/>
              </a:rPr>
              <a:t>w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2600" b="1" spc="-4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000755"/>
            <a:ext cx="8071484" cy="265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  <a:tab pos="4867275" algn="l"/>
              </a:tabLst>
            </a:pPr>
            <a:r>
              <a:rPr sz="2400" dirty="0">
                <a:latin typeface="Times New Roman"/>
                <a:cs typeface="Times New Roman"/>
              </a:rPr>
              <a:t>Distro ra đời </a:t>
            </a:r>
            <a:r>
              <a:rPr sz="2400" b="1" dirty="0">
                <a:latin typeface="Times New Roman"/>
                <a:cs typeface="Times New Roman"/>
              </a:rPr>
              <a:t>sớm </a:t>
            </a:r>
            <a:r>
              <a:rPr sz="2400" b="1" spc="-5" dirty="0">
                <a:latin typeface="Times New Roman"/>
                <a:cs typeface="Times New Roman"/>
              </a:rPr>
              <a:t>nhất,</a:t>
            </a:r>
            <a:r>
              <a:rPr sz="2400" b="1" dirty="0">
                <a:latin typeface="Times New Roman"/>
                <a:cs typeface="Times New Roman"/>
              </a:rPr>
              <a:t> “già”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nhất,	</a:t>
            </a:r>
            <a:r>
              <a:rPr sz="2400" b="1" dirty="0">
                <a:latin typeface="Times New Roman"/>
                <a:cs typeface="Times New Roman"/>
              </a:rPr>
              <a:t>giống </a:t>
            </a:r>
            <a:r>
              <a:rPr sz="2400" b="1" spc="-5" dirty="0">
                <a:latin typeface="Times New Roman"/>
                <a:cs typeface="Times New Roman"/>
              </a:rPr>
              <a:t>Unix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nhất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quản lý </a:t>
            </a:r>
            <a:r>
              <a:rPr sz="2400" spc="-5" dirty="0">
                <a:latin typeface="Times New Roman"/>
                <a:cs typeface="Times New Roman"/>
              </a:rPr>
              <a:t>gói </a:t>
            </a:r>
            <a:r>
              <a:rPr sz="2400" b="1" dirty="0">
                <a:latin typeface="Times New Roman"/>
                <a:cs typeface="Times New Roman"/>
              </a:rPr>
              <a:t>slackpkg </a:t>
            </a:r>
            <a:r>
              <a:rPr sz="2400" dirty="0">
                <a:latin typeface="Times New Roman"/>
                <a:cs typeface="Times New Roman"/>
              </a:rPr>
              <a:t>dành cho </a:t>
            </a:r>
            <a:r>
              <a:rPr sz="2400" spc="-5" dirty="0">
                <a:latin typeface="Times New Roman"/>
                <a:cs typeface="Times New Roman"/>
              </a:rPr>
              <a:t>gói *</a:t>
            </a:r>
            <a:r>
              <a:rPr sz="2400" b="1" spc="-5" dirty="0">
                <a:latin typeface="Times New Roman"/>
                <a:cs typeface="Times New Roman"/>
              </a:rPr>
              <a:t>.tgz,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*.txz.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30000"/>
              </a:lnSpc>
              <a:spcBef>
                <a:spcPts val="11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Khó </a:t>
            </a:r>
            <a:r>
              <a:rPr sz="2400" b="1" spc="-5" dirty="0">
                <a:latin typeface="Times New Roman"/>
                <a:cs typeface="Times New Roman"/>
              </a:rPr>
              <a:t>sử dụng </a:t>
            </a:r>
            <a:r>
              <a:rPr sz="2400" dirty="0">
                <a:latin typeface="Times New Roman"/>
                <a:cs typeface="Times New Roman"/>
              </a:rPr>
              <a:t>nhưng là </a:t>
            </a:r>
            <a:r>
              <a:rPr sz="2400" spc="-10" dirty="0">
                <a:latin typeface="Times New Roman"/>
                <a:cs typeface="Times New Roman"/>
              </a:rPr>
              <a:t>sự </a:t>
            </a:r>
            <a:r>
              <a:rPr sz="2400" dirty="0">
                <a:latin typeface="Times New Roman"/>
                <a:cs typeface="Times New Roman"/>
              </a:rPr>
              <a:t>lựa chọn </a:t>
            </a:r>
            <a:r>
              <a:rPr sz="2400" spc="-5" dirty="0">
                <a:latin typeface="Times New Roman"/>
                <a:cs typeface="Times New Roman"/>
              </a:rPr>
              <a:t>tốt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5" dirty="0">
                <a:latin typeface="Times New Roman"/>
                <a:cs typeface="Times New Roman"/>
              </a:rPr>
              <a:t>những </a:t>
            </a:r>
            <a:r>
              <a:rPr sz="2400" dirty="0">
                <a:latin typeface="Times New Roman"/>
                <a:cs typeface="Times New Roman"/>
              </a:rPr>
              <a:t>người </a:t>
            </a:r>
            <a:r>
              <a:rPr sz="2400" spc="-5" dirty="0">
                <a:latin typeface="Times New Roman"/>
                <a:cs typeface="Times New Roman"/>
              </a:rPr>
              <a:t>thích  </a:t>
            </a:r>
            <a:r>
              <a:rPr sz="2400" dirty="0">
                <a:latin typeface="Times New Roman"/>
                <a:cs typeface="Times New Roman"/>
              </a:rPr>
              <a:t>đào </a:t>
            </a:r>
            <a:r>
              <a:rPr sz="2400" spc="-5" dirty="0">
                <a:latin typeface="Times New Roman"/>
                <a:cs typeface="Times New Roman"/>
              </a:rPr>
              <a:t>sâu </a:t>
            </a:r>
            <a:r>
              <a:rPr sz="2400" dirty="0">
                <a:latin typeface="Times New Roman"/>
                <a:cs typeface="Times New Roman"/>
              </a:rPr>
              <a:t>nghiên cứu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Linux.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Ổn </a:t>
            </a:r>
            <a:r>
              <a:rPr sz="2400" dirty="0">
                <a:latin typeface="Times New Roman"/>
                <a:cs typeface="Times New Roman"/>
              </a:rPr>
              <a:t>định, cập nhật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tùy biến </a:t>
            </a:r>
            <a:r>
              <a:rPr sz="2400" spc="-5" dirty="0">
                <a:latin typeface="Times New Roman"/>
                <a:cs typeface="Times New Roman"/>
              </a:rPr>
              <a:t>cao, </a:t>
            </a:r>
            <a:r>
              <a:rPr sz="2400" dirty="0">
                <a:latin typeface="Times New Roman"/>
                <a:cs typeface="Times New Roman"/>
              </a:rPr>
              <a:t>thích hợp cho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7598" y="1996439"/>
            <a:ext cx="828713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99005"/>
            <a:ext cx="16002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b="1" spc="-5" dirty="0">
                <a:solidFill>
                  <a:srgbClr val="C00000"/>
                </a:solidFill>
                <a:latin typeface="Constantia"/>
                <a:cs typeface="Constantia"/>
              </a:rPr>
              <a:t>Ubuntu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170554"/>
            <a:ext cx="8073390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Được ưa </a:t>
            </a:r>
            <a:r>
              <a:rPr sz="2400" dirty="0">
                <a:latin typeface="Times New Roman"/>
                <a:cs typeface="Times New Roman"/>
              </a:rPr>
              <a:t>chuộng và </a:t>
            </a: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nhiều nhất hiện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nay.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Tiện </a:t>
            </a:r>
            <a:r>
              <a:rPr sz="2400" b="1" spc="-5" dirty="0">
                <a:latin typeface="Times New Roman"/>
                <a:cs typeface="Times New Roman"/>
              </a:rPr>
              <a:t>dụng, dễ dàng </a:t>
            </a:r>
            <a:r>
              <a:rPr sz="2400" spc="-5" dirty="0">
                <a:latin typeface="Times New Roman"/>
                <a:cs typeface="Times New Roman"/>
              </a:rPr>
              <a:t>trong quá </a:t>
            </a:r>
            <a:r>
              <a:rPr sz="2400" dirty="0">
                <a:latin typeface="Times New Roman"/>
                <a:cs typeface="Times New Roman"/>
              </a:rPr>
              <a:t>trình </a:t>
            </a:r>
            <a:r>
              <a:rPr sz="2400" spc="-5" dirty="0">
                <a:latin typeface="Times New Roman"/>
                <a:cs typeface="Times New Roman"/>
              </a:rPr>
              <a:t>cài </a:t>
            </a:r>
            <a:r>
              <a:rPr sz="2400" spc="-10" dirty="0">
                <a:latin typeface="Times New Roman"/>
                <a:cs typeface="Times New Roman"/>
              </a:rPr>
              <a:t>đặt </a:t>
            </a:r>
            <a:r>
              <a:rPr sz="2400" spc="-5" dirty="0">
                <a:latin typeface="Times New Roman"/>
                <a:cs typeface="Times New Roman"/>
              </a:rPr>
              <a:t>và </a:t>
            </a:r>
            <a:r>
              <a:rPr sz="2400" spc="-10" dirty="0">
                <a:latin typeface="Times New Roman"/>
                <a:cs typeface="Times New Roman"/>
              </a:rPr>
              <a:t>sử </a:t>
            </a:r>
            <a:r>
              <a:rPr sz="2400" spc="-5" dirty="0">
                <a:latin typeface="Times New Roman"/>
                <a:cs typeface="Times New Roman"/>
              </a:rPr>
              <a:t>dụng,  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hướng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imes New Roman"/>
                <a:cs typeface="Times New Roman"/>
              </a:rPr>
              <a:t>đến người dùng </a:t>
            </a:r>
            <a:r>
              <a:rPr sz="2400" spc="-5" dirty="0">
                <a:latin typeface="Times New Roman"/>
                <a:cs typeface="Times New Roman"/>
              </a:rPr>
              <a:t>PC </a:t>
            </a:r>
            <a:r>
              <a:rPr sz="2400" dirty="0">
                <a:latin typeface="Times New Roman"/>
                <a:cs typeface="Times New Roman"/>
              </a:rPr>
              <a:t>phổ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3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Tương </a:t>
            </a:r>
            <a:r>
              <a:rPr sz="2400" dirty="0">
                <a:latin typeface="Times New Roman"/>
                <a:cs typeface="Times New Roman"/>
              </a:rPr>
              <a:t>thích phần cứng tốt, hệ </a:t>
            </a:r>
            <a:r>
              <a:rPr sz="2400" spc="-5" dirty="0">
                <a:latin typeface="Times New Roman"/>
                <a:cs typeface="Times New Roman"/>
              </a:rPr>
              <a:t>thống </a:t>
            </a:r>
            <a:r>
              <a:rPr sz="2400" b="1" dirty="0">
                <a:latin typeface="Times New Roman"/>
                <a:cs typeface="Times New Roman"/>
              </a:rPr>
              <a:t>vận </a:t>
            </a:r>
            <a:r>
              <a:rPr sz="2400" b="1" spc="-5" dirty="0">
                <a:latin typeface="Times New Roman"/>
                <a:cs typeface="Times New Roman"/>
              </a:rPr>
              <a:t>hành ổn định </a:t>
            </a:r>
            <a:r>
              <a:rPr sz="2400" dirty="0">
                <a:latin typeface="Times New Roman"/>
                <a:cs typeface="Times New Roman"/>
              </a:rPr>
              <a:t>và  được </a:t>
            </a:r>
            <a:r>
              <a:rPr sz="2400" b="1" dirty="0">
                <a:latin typeface="Times New Roman"/>
                <a:cs typeface="Times New Roman"/>
              </a:rPr>
              <a:t>cập </a:t>
            </a:r>
            <a:r>
              <a:rPr sz="2400" b="1" spc="-5" dirty="0">
                <a:latin typeface="Times New Roman"/>
                <a:cs typeface="Times New Roman"/>
              </a:rPr>
              <a:t>nhật </a:t>
            </a:r>
            <a:r>
              <a:rPr sz="2400" b="1" dirty="0">
                <a:latin typeface="Times New Roman"/>
                <a:cs typeface="Times New Roman"/>
              </a:rPr>
              <a:t>liên tục</a:t>
            </a:r>
            <a:r>
              <a:rPr sz="2400" i="1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Hỗ </a:t>
            </a:r>
            <a:r>
              <a:rPr sz="2400" dirty="0">
                <a:latin typeface="Times New Roman"/>
                <a:cs typeface="Times New Roman"/>
              </a:rPr>
              <a:t>trợ lớn từ cộng đồng và hãng  </a:t>
            </a:r>
            <a:r>
              <a:rPr sz="2400" b="1" spc="-5" dirty="0">
                <a:latin typeface="Times New Roman"/>
                <a:cs typeface="Times New Roman"/>
              </a:rPr>
              <a:t>Canonical,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Ltd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646" y="2072639"/>
            <a:ext cx="838784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01546"/>
            <a:ext cx="8073390" cy="411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25" dirty="0">
                <a:solidFill>
                  <a:srgbClr val="C00000"/>
                </a:solidFill>
                <a:latin typeface="Constantia"/>
                <a:cs typeface="Constantia"/>
              </a:rPr>
              <a:t>Fedora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3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Cài đặt dễ dàng, </a:t>
            </a:r>
            <a:r>
              <a:rPr sz="2400" b="1" dirty="0">
                <a:latin typeface="Times New Roman"/>
                <a:cs typeface="Times New Roman"/>
              </a:rPr>
              <a:t>môi trường </a:t>
            </a:r>
            <a:r>
              <a:rPr sz="2400" b="1" spc="-5" dirty="0">
                <a:latin typeface="Times New Roman"/>
                <a:cs typeface="Times New Roman"/>
              </a:rPr>
              <a:t>thân </a:t>
            </a:r>
            <a:r>
              <a:rPr sz="2400" b="1" dirty="0">
                <a:latin typeface="Times New Roman"/>
                <a:cs typeface="Times New Roman"/>
              </a:rPr>
              <a:t>thiện, </a:t>
            </a:r>
            <a:r>
              <a:rPr sz="2400" b="1" spc="-5" dirty="0">
                <a:latin typeface="Times New Roman"/>
                <a:cs typeface="Times New Roman"/>
              </a:rPr>
              <a:t>ứng dụng </a:t>
            </a:r>
            <a:r>
              <a:rPr sz="2400" b="1" dirty="0">
                <a:latin typeface="Times New Roman"/>
                <a:cs typeface="Times New Roman"/>
              </a:rPr>
              <a:t>phong  </a:t>
            </a:r>
            <a:r>
              <a:rPr sz="2400" b="1" spc="-5" dirty="0">
                <a:latin typeface="Times New Roman"/>
                <a:cs typeface="Times New Roman"/>
              </a:rPr>
              <a:t>phú, </a:t>
            </a:r>
            <a:r>
              <a:rPr sz="2400" dirty="0">
                <a:latin typeface="Times New Roman"/>
                <a:cs typeface="Times New Roman"/>
              </a:rPr>
              <a:t>trình </a:t>
            </a:r>
            <a:r>
              <a:rPr sz="2400" spc="-5" dirty="0">
                <a:latin typeface="Times New Roman"/>
                <a:cs typeface="Times New Roman"/>
              </a:rPr>
              <a:t>quản </a:t>
            </a:r>
            <a:r>
              <a:rPr sz="2400" dirty="0">
                <a:latin typeface="Times New Roman"/>
                <a:cs typeface="Times New Roman"/>
              </a:rPr>
              <a:t>lý </a:t>
            </a:r>
            <a:r>
              <a:rPr sz="2400" spc="-5" dirty="0">
                <a:latin typeface="Times New Roman"/>
                <a:cs typeface="Times New Roman"/>
              </a:rPr>
              <a:t>gói xuất </a:t>
            </a:r>
            <a:r>
              <a:rPr sz="2400" dirty="0">
                <a:latin typeface="Times New Roman"/>
                <a:cs typeface="Times New Roman"/>
              </a:rPr>
              <a:t>sắc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yum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tính </a:t>
            </a:r>
            <a:r>
              <a:rPr sz="2400" spc="-5" dirty="0">
                <a:latin typeface="Times New Roman"/>
                <a:cs typeface="Times New Roman"/>
              </a:rPr>
              <a:t>năng bảo </a:t>
            </a:r>
            <a:r>
              <a:rPr sz="2400" spc="-10" dirty="0">
                <a:latin typeface="Times New Roman"/>
                <a:cs typeface="Times New Roman"/>
              </a:rPr>
              <a:t>mật </a:t>
            </a:r>
            <a:r>
              <a:rPr sz="2400" dirty="0">
                <a:latin typeface="Times New Roman"/>
                <a:cs typeface="Times New Roman"/>
              </a:rPr>
              <a:t>cao </a:t>
            </a:r>
            <a:r>
              <a:rPr sz="2400" spc="-5" dirty="0">
                <a:latin typeface="Times New Roman"/>
                <a:cs typeface="Times New Roman"/>
              </a:rPr>
              <a:t>cấp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SELinux </a:t>
            </a:r>
            <a:r>
              <a:rPr sz="2400" dirty="0">
                <a:latin typeface="Times New Roman"/>
                <a:cs typeface="Times New Roman"/>
              </a:rPr>
              <a:t>giúp Fedora khẳng định tên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tuổi.</a:t>
            </a:r>
            <a:endParaRPr sz="2400">
              <a:latin typeface="Times New Roman"/>
              <a:cs typeface="Times New Roman"/>
            </a:endParaRPr>
          </a:p>
          <a:p>
            <a:pPr marL="287020" marR="5715" indent="-274320" algn="just">
              <a:lnSpc>
                <a:spcPct val="13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Đáp ứng </a:t>
            </a:r>
            <a:r>
              <a:rPr sz="2400" spc="-5" dirty="0">
                <a:latin typeface="Times New Roman"/>
                <a:cs typeface="Times New Roman"/>
              </a:rPr>
              <a:t>mọi </a:t>
            </a:r>
            <a:r>
              <a:rPr sz="2400" spc="-10" dirty="0">
                <a:latin typeface="Times New Roman"/>
                <a:cs typeface="Times New Roman"/>
              </a:rPr>
              <a:t>mục </a:t>
            </a:r>
            <a:r>
              <a:rPr sz="2400" dirty="0">
                <a:latin typeface="Times New Roman"/>
                <a:cs typeface="Times New Roman"/>
              </a:rPr>
              <a:t>đích </a:t>
            </a:r>
            <a:r>
              <a:rPr sz="2400" spc="-10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(</a:t>
            </a:r>
            <a:r>
              <a:rPr sz="2400" i="1" dirty="0">
                <a:latin typeface="Times New Roman"/>
                <a:cs typeface="Times New Roman"/>
              </a:rPr>
              <a:t>Desktop, </a:t>
            </a:r>
            <a:r>
              <a:rPr sz="2400" i="1" spc="-20" dirty="0">
                <a:latin typeface="Times New Roman"/>
                <a:cs typeface="Times New Roman"/>
              </a:rPr>
              <a:t>Workstation, </a:t>
            </a:r>
            <a:r>
              <a:rPr sz="2400" i="1" spc="-5" dirty="0">
                <a:latin typeface="Times New Roman"/>
                <a:cs typeface="Times New Roman"/>
              </a:rPr>
              <a:t>Server</a:t>
            </a:r>
            <a:r>
              <a:rPr sz="2400" spc="-5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5" dirty="0">
                <a:latin typeface="Times New Roman"/>
                <a:cs typeface="Times New Roman"/>
              </a:rPr>
              <a:t>nhiều </a:t>
            </a:r>
            <a:r>
              <a:rPr sz="2400" dirty="0">
                <a:latin typeface="Times New Roman"/>
                <a:cs typeface="Times New Roman"/>
              </a:rPr>
              <a:t>đối tượng </a:t>
            </a:r>
            <a:r>
              <a:rPr sz="2400" spc="-5" dirty="0">
                <a:latin typeface="Times New Roman"/>
                <a:cs typeface="Times New Roman"/>
              </a:rPr>
              <a:t>người </a:t>
            </a:r>
            <a:r>
              <a:rPr sz="2400" dirty="0">
                <a:latin typeface="Times New Roman"/>
                <a:cs typeface="Times New Roman"/>
              </a:rPr>
              <a:t>dùng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Newbie, IT </a:t>
            </a:r>
            <a:r>
              <a:rPr sz="2400" i="1" spc="-25" dirty="0">
                <a:latin typeface="Times New Roman"/>
                <a:cs typeface="Times New Roman"/>
              </a:rPr>
              <a:t>Pro</a:t>
            </a:r>
            <a:r>
              <a:rPr sz="2400" spc="-2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nhờ tính </a:t>
            </a:r>
            <a:r>
              <a:rPr sz="2400" b="1" spc="-5" dirty="0">
                <a:latin typeface="Times New Roman"/>
                <a:cs typeface="Times New Roman"/>
              </a:rPr>
              <a:t>ổn  </a:t>
            </a:r>
            <a:r>
              <a:rPr sz="2400" b="1" dirty="0">
                <a:latin typeface="Times New Roman"/>
                <a:cs typeface="Times New Roman"/>
              </a:rPr>
              <a:t>định, cập </a:t>
            </a:r>
            <a:r>
              <a:rPr sz="2400" b="1" spc="-5" dirty="0">
                <a:latin typeface="Times New Roman"/>
                <a:cs typeface="Times New Roman"/>
              </a:rPr>
              <a:t>nhật và </a:t>
            </a:r>
            <a:r>
              <a:rPr sz="2400" b="1" dirty="0">
                <a:latin typeface="Times New Roman"/>
                <a:cs typeface="Times New Roman"/>
              </a:rPr>
              <a:t>tùy biến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9151" y="2033714"/>
            <a:ext cx="885825" cy="8618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61921"/>
            <a:ext cx="8073390" cy="409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OpenSUSE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b="1" dirty="0">
                <a:latin typeface="Times New Roman"/>
                <a:cs typeface="Times New Roman"/>
              </a:rPr>
              <a:t>HĐH </a:t>
            </a:r>
            <a:r>
              <a:rPr sz="2400" b="1" spc="-5" dirty="0">
                <a:latin typeface="Times New Roman"/>
                <a:cs typeface="Times New Roman"/>
              </a:rPr>
              <a:t>đa dụng, </a:t>
            </a:r>
            <a:r>
              <a:rPr sz="2400" dirty="0">
                <a:latin typeface="Times New Roman"/>
                <a:cs typeface="Times New Roman"/>
              </a:rPr>
              <a:t>thích hợp cho cả </a:t>
            </a:r>
            <a:r>
              <a:rPr sz="2400" spc="-10" dirty="0">
                <a:latin typeface="Times New Roman"/>
                <a:cs typeface="Times New Roman"/>
              </a:rPr>
              <a:t>môi </a:t>
            </a:r>
            <a:r>
              <a:rPr sz="2400" dirty="0">
                <a:latin typeface="Times New Roman"/>
                <a:cs typeface="Times New Roman"/>
              </a:rPr>
              <a:t>trường doanh </a:t>
            </a:r>
            <a:r>
              <a:rPr sz="2400" spc="-5" dirty="0">
                <a:latin typeface="Times New Roman"/>
                <a:cs typeface="Times New Roman"/>
              </a:rPr>
              <a:t>nghiệp  </a:t>
            </a:r>
            <a:r>
              <a:rPr sz="2400" dirty="0">
                <a:latin typeface="Times New Roman"/>
                <a:cs typeface="Times New Roman"/>
              </a:rPr>
              <a:t>nhỏ, người dùng </a:t>
            </a:r>
            <a:r>
              <a:rPr sz="2400" spc="-5" dirty="0">
                <a:latin typeface="Times New Roman"/>
                <a:cs typeface="Times New Roman"/>
              </a:rPr>
              <a:t>gia </a:t>
            </a:r>
            <a:r>
              <a:rPr sz="2400" spc="-10" dirty="0">
                <a:latin typeface="Times New Roman"/>
                <a:cs typeface="Times New Roman"/>
              </a:rPr>
              <a:t>đình </a:t>
            </a:r>
            <a:r>
              <a:rPr sz="2400" dirty="0">
                <a:latin typeface="Times New Roman"/>
                <a:cs typeface="Times New Roman"/>
              </a:rPr>
              <a:t>cũng </a:t>
            </a:r>
            <a:r>
              <a:rPr sz="2400" spc="-5" dirty="0">
                <a:latin typeface="Times New Roman"/>
                <a:cs typeface="Times New Roman"/>
              </a:rPr>
              <a:t>như </a:t>
            </a:r>
            <a:r>
              <a:rPr sz="2400" dirty="0">
                <a:latin typeface="Times New Roman"/>
                <a:cs typeface="Times New Roman"/>
              </a:rPr>
              <a:t>các nhà </a:t>
            </a:r>
            <a:r>
              <a:rPr sz="2400" spc="-5" dirty="0">
                <a:latin typeface="Times New Roman"/>
                <a:cs typeface="Times New Roman"/>
              </a:rPr>
              <a:t>phát triển phần  </a:t>
            </a:r>
            <a:r>
              <a:rPr sz="2400" spc="-10" dirty="0">
                <a:latin typeface="Times New Roman"/>
                <a:cs typeface="Times New Roman"/>
              </a:rPr>
              <a:t>mềm.</a:t>
            </a:r>
            <a:endParaRPr sz="2400">
              <a:latin typeface="Times New Roman"/>
              <a:cs typeface="Times New Roman"/>
            </a:endParaRPr>
          </a:p>
          <a:p>
            <a:pPr marL="287020" marR="6350" indent="-274320" algn="just">
              <a:lnSpc>
                <a:spcPct val="120000"/>
              </a:lnSpc>
              <a:spcBef>
                <a:spcPts val="120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Công cụ </a:t>
            </a:r>
            <a:r>
              <a:rPr sz="2400" spc="-5" dirty="0">
                <a:latin typeface="Times New Roman"/>
                <a:cs typeface="Times New Roman"/>
              </a:rPr>
              <a:t>quản </a:t>
            </a:r>
            <a:r>
              <a:rPr sz="2400" spc="-10" dirty="0">
                <a:latin typeface="Times New Roman"/>
                <a:cs typeface="Times New Roman"/>
              </a:rPr>
              <a:t>trị </a:t>
            </a:r>
            <a:r>
              <a:rPr sz="2400" dirty="0">
                <a:latin typeface="Times New Roman"/>
                <a:cs typeface="Times New Roman"/>
              </a:rPr>
              <a:t>tập </a:t>
            </a:r>
            <a:r>
              <a:rPr sz="2400" spc="-5" dirty="0">
                <a:latin typeface="Times New Roman"/>
                <a:cs typeface="Times New Roman"/>
              </a:rPr>
              <a:t>trung 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YaST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Control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Center </a:t>
            </a:r>
            <a:r>
              <a:rPr sz="2400" dirty="0">
                <a:latin typeface="Times New Roman"/>
                <a:cs typeface="Times New Roman"/>
              </a:rPr>
              <a:t>tiện dụng và  đa năng, hỗ trợ nhiều </a:t>
            </a:r>
            <a:r>
              <a:rPr sz="2400" spc="-5" dirty="0">
                <a:latin typeface="Times New Roman"/>
                <a:cs typeface="Times New Roman"/>
              </a:rPr>
              <a:t>module </a:t>
            </a:r>
            <a:r>
              <a:rPr sz="2400" dirty="0">
                <a:latin typeface="Times New Roman"/>
                <a:cs typeface="Times New Roman"/>
              </a:rPr>
              <a:t>cấu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hình.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7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Mở cửa cho việc sử </a:t>
            </a:r>
            <a:r>
              <a:rPr sz="2400" spc="-5" dirty="0">
                <a:latin typeface="Times New Roman"/>
                <a:cs typeface="Times New Roman"/>
              </a:rPr>
              <a:t>dụng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mềm </a:t>
            </a:r>
            <a:r>
              <a:rPr sz="2400" dirty="0">
                <a:latin typeface="Times New Roman"/>
                <a:cs typeface="Times New Roman"/>
              </a:rPr>
              <a:t>có bản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quyền.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6675" y="2057400"/>
            <a:ext cx="139065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Nội dung bài</a:t>
            </a:r>
            <a:r>
              <a:rPr spc="-45" dirty="0"/>
              <a:t> </a:t>
            </a:r>
            <a:r>
              <a:rPr spc="-5" dirty="0"/>
              <a:t>học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0739" y="1914905"/>
            <a:ext cx="6485255" cy="421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10" smtClean="0">
                <a:latin typeface="Constantia"/>
                <a:cs typeface="Constantia"/>
              </a:rPr>
              <a:t>M</a:t>
            </a:r>
            <a:r>
              <a:rPr lang="vi-VN" sz="2600" spc="-110" smtClean="0">
                <a:latin typeface="Constantia"/>
                <a:cs typeface="Constantia"/>
              </a:rPr>
              <a:t>ã</a:t>
            </a:r>
            <a:r>
              <a:rPr sz="2600" spc="-110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nguồn </a:t>
            </a:r>
            <a:r>
              <a:rPr sz="2600">
                <a:latin typeface="Constantia"/>
                <a:cs typeface="Constantia"/>
              </a:rPr>
              <a:t>mở 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 </a:t>
            </a:r>
            <a:r>
              <a:rPr sz="2600" spc="-440" smtClean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giấy </a:t>
            </a:r>
            <a:r>
              <a:rPr sz="2600" dirty="0">
                <a:latin typeface="Constantia"/>
                <a:cs typeface="Constantia"/>
              </a:rPr>
              <a:t>phép </a:t>
            </a:r>
            <a:r>
              <a:rPr sz="2600" spc="5" dirty="0">
                <a:latin typeface="Constantia"/>
                <a:cs typeface="Constantia"/>
              </a:rPr>
              <a:t>GNU </a:t>
            </a:r>
            <a:r>
              <a:rPr sz="2600" spc="-15" dirty="0">
                <a:latin typeface="Constantia"/>
                <a:cs typeface="Constantia"/>
              </a:rPr>
              <a:t>GPL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Lược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sử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hình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 spc="70" smtClean="0">
                <a:latin typeface="Constantia"/>
                <a:cs typeface="Constantia"/>
              </a:rPr>
              <a:t>th</a:t>
            </a:r>
            <a:r>
              <a:rPr lang="vi-VN" sz="2600" spc="70" smtClean="0">
                <a:latin typeface="Constantia"/>
                <a:cs typeface="Constantia"/>
              </a:rPr>
              <a:t>à</a:t>
            </a:r>
            <a:r>
              <a:rPr sz="2600" spc="70" smtClean="0">
                <a:latin typeface="Constantia"/>
                <a:cs typeface="Constantia"/>
              </a:rPr>
              <a:t>nh</a:t>
            </a:r>
            <a:r>
              <a:rPr sz="2600" spc="-130" smtClean="0">
                <a:latin typeface="Constantia"/>
                <a:cs typeface="Constantia"/>
              </a:rPr>
              <a:t> 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</a:t>
            </a:r>
            <a:r>
              <a:rPr sz="2600" spc="-120" smtClean="0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ph</a:t>
            </a:r>
            <a:r>
              <a:rPr lang="vi-VN" sz="2600" spc="85" smtClean="0">
                <a:latin typeface="Constantia"/>
                <a:cs typeface="Constantia"/>
              </a:rPr>
              <a:t>á</a:t>
            </a:r>
            <a:r>
              <a:rPr sz="2600" spc="85" smtClean="0">
                <a:latin typeface="Constantia"/>
                <a:cs typeface="Constantia"/>
              </a:rPr>
              <a:t>t</a:t>
            </a:r>
            <a:r>
              <a:rPr sz="2600" spc="-105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triển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của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Kiến trúc hệ </a:t>
            </a:r>
            <a:r>
              <a:rPr sz="2600">
                <a:latin typeface="Constantia"/>
                <a:cs typeface="Constantia"/>
              </a:rPr>
              <a:t>điều </a:t>
            </a:r>
            <a:r>
              <a:rPr sz="2600" spc="85" smtClean="0">
                <a:latin typeface="Constantia"/>
                <a:cs typeface="Constantia"/>
              </a:rPr>
              <a:t>h</a:t>
            </a:r>
            <a:r>
              <a:rPr lang="vi-VN" sz="2600" spc="85" smtClean="0">
                <a:latin typeface="Constantia"/>
                <a:cs typeface="Constantia"/>
              </a:rPr>
              <a:t>à</a:t>
            </a:r>
            <a:r>
              <a:rPr sz="2600" spc="85" smtClean="0">
                <a:latin typeface="Constantia"/>
                <a:cs typeface="Constantia"/>
              </a:rPr>
              <a:t>nh</a:t>
            </a:r>
            <a:r>
              <a:rPr sz="2600" spc="-380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GNU/Linux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>
                <a:latin typeface="Constantia"/>
                <a:cs typeface="Constantia"/>
              </a:rPr>
              <a:t>So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s</a:t>
            </a:r>
            <a:r>
              <a:rPr lang="vi-VN" sz="2600" spc="85" smtClean="0">
                <a:latin typeface="Constantia"/>
                <a:cs typeface="Constantia"/>
              </a:rPr>
              <a:t>á</a:t>
            </a:r>
            <a:r>
              <a:rPr sz="2600" spc="85" smtClean="0">
                <a:latin typeface="Constantia"/>
                <a:cs typeface="Constantia"/>
              </a:rPr>
              <a:t>nh</a:t>
            </a:r>
            <a:r>
              <a:rPr sz="2600" spc="-120" smtClean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giữa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Linux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lang="vi-VN" sz="2600" spc="-140" smtClean="0">
                <a:latin typeface="Constantia"/>
                <a:cs typeface="Constantia"/>
              </a:rPr>
              <a:t> 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</a:t>
            </a:r>
            <a:r>
              <a:rPr sz="2600" spc="-120" smtClean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5" smtClean="0">
                <a:latin typeface="Constantia"/>
                <a:cs typeface="Constantia"/>
              </a:rPr>
              <a:t>Ưu</a:t>
            </a:r>
            <a:r>
              <a:rPr lang="vi-VN" sz="2600" spc="-65" smtClean="0">
                <a:latin typeface="Constantia"/>
                <a:cs typeface="Constantia"/>
              </a:rPr>
              <a:t> </a:t>
            </a:r>
            <a:r>
              <a:rPr sz="2600" spc="-140" smtClean="0">
                <a:latin typeface="Constantia"/>
                <a:cs typeface="Constantia"/>
              </a:rPr>
              <a:t> 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</a:t>
            </a:r>
            <a:r>
              <a:rPr sz="2600" spc="-95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nhược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điểm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của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114" smtClean="0">
                <a:latin typeface="Constantia"/>
                <a:cs typeface="Constantia"/>
              </a:rPr>
              <a:t>C</a:t>
            </a:r>
            <a:r>
              <a:rPr lang="vi-VN" sz="2600" spc="114" smtClean="0">
                <a:latin typeface="Constantia"/>
                <a:cs typeface="Constantia"/>
              </a:rPr>
              <a:t>á</a:t>
            </a:r>
            <a:r>
              <a:rPr sz="2600" spc="114" smtClean="0">
                <a:latin typeface="Constantia"/>
                <a:cs typeface="Constantia"/>
              </a:rPr>
              <a:t>c</a:t>
            </a:r>
            <a:r>
              <a:rPr sz="2600" spc="-409" smtClean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Distro </a:t>
            </a:r>
            <a:r>
              <a:rPr sz="2600" dirty="0">
                <a:latin typeface="Constantia"/>
                <a:cs typeface="Constantia"/>
              </a:rPr>
              <a:t>Linux phổ biến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01546"/>
            <a:ext cx="8074025" cy="418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CentOS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6985" indent="-274320">
              <a:lnSpc>
                <a:spcPct val="13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Được </a:t>
            </a:r>
            <a:r>
              <a:rPr sz="2400" b="1" spc="-5" dirty="0">
                <a:solidFill>
                  <a:srgbClr val="072328"/>
                </a:solidFill>
                <a:latin typeface="Times New Roman"/>
                <a:cs typeface="Times New Roman"/>
              </a:rPr>
              <a:t>CentOS </a:t>
            </a:r>
            <a:r>
              <a:rPr sz="2400" b="1" spc="-10" dirty="0">
                <a:solidFill>
                  <a:srgbClr val="072328"/>
                </a:solidFill>
                <a:latin typeface="Times New Roman"/>
                <a:cs typeface="Times New Roman"/>
              </a:rPr>
              <a:t>Project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phát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triển,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duy trì </a:t>
            </a:r>
            <a:r>
              <a:rPr sz="2400" dirty="0">
                <a:latin typeface="Times New Roman"/>
                <a:cs typeface="Times New Roman"/>
              </a:rPr>
              <a:t>dựa trên </a:t>
            </a:r>
            <a:r>
              <a:rPr sz="2400" spc="-10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  của </a:t>
            </a:r>
            <a:r>
              <a:rPr sz="2400" spc="-5" dirty="0">
                <a:latin typeface="Times New Roman"/>
                <a:cs typeface="Times New Roman"/>
              </a:rPr>
              <a:t>RHEL </a:t>
            </a:r>
            <a:r>
              <a:rPr sz="2400" dirty="0">
                <a:latin typeface="Times New Roman"/>
                <a:cs typeface="Times New Roman"/>
              </a:rPr>
              <a:t>và tương thích hoàn toàn với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RHEL.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Phát </a:t>
            </a:r>
            <a:r>
              <a:rPr sz="2400" b="1" spc="-5" dirty="0">
                <a:latin typeface="Times New Roman"/>
                <a:cs typeface="Times New Roman"/>
              </a:rPr>
              <a:t>hành  </a:t>
            </a:r>
            <a:r>
              <a:rPr sz="2400" b="1" dirty="0">
                <a:latin typeface="Times New Roman"/>
                <a:cs typeface="Times New Roman"/>
              </a:rPr>
              <a:t>miễn </a:t>
            </a:r>
            <a:r>
              <a:rPr sz="2400" b="1" spc="-5" dirty="0">
                <a:latin typeface="Times New Roman"/>
                <a:cs typeface="Times New Roman"/>
              </a:rPr>
              <a:t>phí 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và hỗ trợ kỹ thuật cho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người 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dùng  </a:t>
            </a:r>
            <a:r>
              <a:rPr sz="2400" spc="57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qua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865"/>
              </a:spcBef>
            </a:pPr>
            <a:r>
              <a:rPr sz="2400" i="1" dirty="0">
                <a:solidFill>
                  <a:srgbClr val="072328"/>
                </a:solidFill>
                <a:latin typeface="Times New Roman"/>
                <a:cs typeface="Times New Roman"/>
              </a:rPr>
              <a:t>mailing list, </a:t>
            </a:r>
            <a:r>
              <a:rPr sz="240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web </a:t>
            </a:r>
            <a:r>
              <a:rPr sz="2400" i="1" dirty="0">
                <a:solidFill>
                  <a:srgbClr val="072328"/>
                </a:solidFill>
                <a:latin typeface="Times New Roman"/>
                <a:cs typeface="Times New Roman"/>
              </a:rPr>
              <a:t>forum, chat</a:t>
            </a:r>
            <a:r>
              <a:rPr sz="2400" i="1" spc="-1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72328"/>
                </a:solidFill>
                <a:latin typeface="Times New Roman"/>
                <a:cs typeface="Times New Roman"/>
              </a:rPr>
              <a:t>room</a:t>
            </a:r>
            <a:r>
              <a:rPr sz="2400" spc="-20" dirty="0">
                <a:solidFill>
                  <a:srgbClr val="07232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3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Cung </a:t>
            </a:r>
            <a:r>
              <a:rPr sz="2400" b="1" dirty="0">
                <a:latin typeface="Times New Roman"/>
                <a:cs typeface="Times New Roman"/>
              </a:rPr>
              <a:t>cấp nền tảng </a:t>
            </a:r>
            <a:r>
              <a:rPr sz="2400" b="1" spc="-5" dirty="0">
                <a:latin typeface="Times New Roman"/>
                <a:cs typeface="Times New Roman"/>
              </a:rPr>
              <a:t>ổn định </a:t>
            </a:r>
            <a:r>
              <a:rPr sz="2400" b="1" dirty="0">
                <a:latin typeface="Times New Roman"/>
                <a:cs typeface="Times New Roman"/>
              </a:rPr>
              <a:t>và </a:t>
            </a:r>
            <a:r>
              <a:rPr sz="2400" b="1" spc="-5" dirty="0">
                <a:latin typeface="Times New Roman"/>
                <a:cs typeface="Times New Roman"/>
              </a:rPr>
              <a:t>tin </a:t>
            </a:r>
            <a:r>
              <a:rPr sz="2400" b="1" dirty="0">
                <a:latin typeface="Times New Roman"/>
                <a:cs typeface="Times New Roman"/>
              </a:rPr>
              <a:t>cậy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cho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việc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triển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khai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ứng  dụng và dịch vụ trong </a:t>
            </a:r>
            <a:r>
              <a:rPr sz="2400" spc="-10" dirty="0">
                <a:solidFill>
                  <a:srgbClr val="072328"/>
                </a:solidFill>
                <a:latin typeface="Times New Roman"/>
                <a:cs typeface="Times New Roman"/>
              </a:rPr>
              <a:t>môi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trường doanh</a:t>
            </a:r>
            <a:r>
              <a:rPr sz="2400" spc="-1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nghiệp.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31183" y="2062848"/>
            <a:ext cx="974267" cy="68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19921" y="6555895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20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01546"/>
            <a:ext cx="145605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G</a:t>
            </a:r>
            <a:r>
              <a:rPr sz="2600" b="1" spc="5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r>
              <a:rPr sz="2600" b="1" spc="-35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oo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993771"/>
            <a:ext cx="8072120" cy="264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Thiết kế chuyên biệt cho </a:t>
            </a:r>
            <a:r>
              <a:rPr sz="2400" i="1" spc="-30" dirty="0">
                <a:latin typeface="Times New Roman"/>
                <a:cs typeface="Times New Roman"/>
              </a:rPr>
              <a:t>Developer, </a:t>
            </a:r>
            <a:r>
              <a:rPr sz="2400" i="1" dirty="0">
                <a:latin typeface="Times New Roman"/>
                <a:cs typeface="Times New Roman"/>
              </a:rPr>
              <a:t>Network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Pro.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14599"/>
              </a:lnSpc>
              <a:spcBef>
                <a:spcPts val="994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Cài đặt hệ thống, </a:t>
            </a:r>
            <a:r>
              <a:rPr sz="2400" b="1" dirty="0">
                <a:latin typeface="Times New Roman"/>
                <a:cs typeface="Times New Roman"/>
              </a:rPr>
              <a:t>phần mềm </a:t>
            </a:r>
            <a:r>
              <a:rPr sz="2400" b="1" spc="-5" dirty="0">
                <a:latin typeface="Times New Roman"/>
                <a:cs typeface="Times New Roman"/>
              </a:rPr>
              <a:t>hoàn </a:t>
            </a:r>
            <a:r>
              <a:rPr sz="2400" b="1" dirty="0">
                <a:latin typeface="Times New Roman"/>
                <a:cs typeface="Times New Roman"/>
              </a:rPr>
              <a:t>toàn </a:t>
            </a:r>
            <a:r>
              <a:rPr sz="2400" b="1" spc="-5" dirty="0">
                <a:latin typeface="Times New Roman"/>
                <a:cs typeface="Times New Roman"/>
              </a:rPr>
              <a:t>từ </a:t>
            </a:r>
            <a:r>
              <a:rPr sz="2400" b="1" dirty="0">
                <a:latin typeface="Times New Roman"/>
                <a:cs typeface="Times New Roman"/>
              </a:rPr>
              <a:t>mã </a:t>
            </a:r>
            <a:r>
              <a:rPr sz="2400" b="1" spc="-5" dirty="0">
                <a:latin typeface="Times New Roman"/>
                <a:cs typeface="Times New Roman"/>
              </a:rPr>
              <a:t>nguồn </a:t>
            </a:r>
            <a:r>
              <a:rPr sz="2400" dirty="0">
                <a:latin typeface="Times New Roman"/>
                <a:cs typeface="Times New Roman"/>
              </a:rPr>
              <a:t>tuy  </a:t>
            </a:r>
            <a:r>
              <a:rPr sz="2400" spc="-10" dirty="0">
                <a:latin typeface="Times New Roman"/>
                <a:cs typeface="Times New Roman"/>
              </a:rPr>
              <a:t>mất </a:t>
            </a:r>
            <a:r>
              <a:rPr sz="2400" dirty="0">
                <a:latin typeface="Times New Roman"/>
                <a:cs typeface="Times New Roman"/>
              </a:rPr>
              <a:t>nhiều thời gian nhưng đem lại </a:t>
            </a:r>
            <a:r>
              <a:rPr sz="2400" spc="-5" dirty="0">
                <a:latin typeface="Times New Roman"/>
                <a:cs typeface="Times New Roman"/>
              </a:rPr>
              <a:t>sự </a:t>
            </a:r>
            <a:r>
              <a:rPr sz="2400" b="1" dirty="0">
                <a:latin typeface="Times New Roman"/>
                <a:cs typeface="Times New Roman"/>
              </a:rPr>
              <a:t>linh hoạt, </a:t>
            </a:r>
            <a:r>
              <a:rPr sz="2400" b="1" spc="-5" dirty="0">
                <a:latin typeface="Times New Roman"/>
                <a:cs typeface="Times New Roman"/>
              </a:rPr>
              <a:t>tùy </a:t>
            </a:r>
            <a:r>
              <a:rPr sz="2400" b="1" dirty="0">
                <a:latin typeface="Times New Roman"/>
                <a:cs typeface="Times New Roman"/>
              </a:rPr>
              <a:t>biến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cao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thống </a:t>
            </a:r>
            <a:r>
              <a:rPr sz="2400" b="1" dirty="0">
                <a:latin typeface="Times New Roman"/>
                <a:cs typeface="Times New Roman"/>
              </a:rPr>
              <a:t>chạy </a:t>
            </a:r>
            <a:r>
              <a:rPr sz="2400" b="1" spc="-5" dirty="0">
                <a:latin typeface="Times New Roman"/>
                <a:cs typeface="Times New Roman"/>
              </a:rPr>
              <a:t>nhanh </a:t>
            </a:r>
            <a:r>
              <a:rPr sz="2400" b="1" dirty="0">
                <a:latin typeface="Times New Roman"/>
                <a:cs typeface="Times New Roman"/>
              </a:rPr>
              <a:t>và </a:t>
            </a:r>
            <a:r>
              <a:rPr sz="2400" b="1" spc="-5" dirty="0">
                <a:latin typeface="Times New Roman"/>
                <a:cs typeface="Times New Roman"/>
              </a:rPr>
              <a:t>ổn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định.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  <a:tab pos="36398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quản lý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gói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Portage	</a:t>
            </a:r>
            <a:r>
              <a:rPr sz="2400" spc="-5" dirty="0">
                <a:latin typeface="Times New Roman"/>
                <a:cs typeface="Times New Roman"/>
              </a:rPr>
              <a:t>mạnh </a:t>
            </a:r>
            <a:r>
              <a:rPr sz="2400" spc="-10" dirty="0">
                <a:latin typeface="Times New Roman"/>
                <a:cs typeface="Times New Roman"/>
              </a:rPr>
              <a:t>mẽ, </a:t>
            </a:r>
            <a:r>
              <a:rPr sz="2400" dirty="0">
                <a:latin typeface="Times New Roman"/>
                <a:cs typeface="Times New Roman"/>
              </a:rPr>
              <a:t>uyển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chuyển.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3352" y="2087879"/>
            <a:ext cx="717181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61921"/>
            <a:ext cx="179705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Mandriva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17447" rIns="0" bIns="0" rtlCol="0">
            <a:spAutoFit/>
          </a:bodyPr>
          <a:lstStyle/>
          <a:p>
            <a:pPr marL="287655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Hướng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đến đối tượng người dùng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PC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phổ</a:t>
            </a:r>
            <a:r>
              <a:rPr sz="24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thông.</a:t>
            </a:r>
            <a:endParaRPr sz="2400">
              <a:latin typeface="Times New Roman"/>
              <a:cs typeface="Times New Roman"/>
            </a:endParaRPr>
          </a:p>
          <a:p>
            <a:pPr marL="287655" marR="5080" indent="-274320">
              <a:lnSpc>
                <a:spcPct val="120100"/>
              </a:lnSpc>
              <a:spcBef>
                <a:spcPts val="71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Trình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quản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lý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gói,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rpmdrake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(GUI)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urpm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(CLI)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giải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quyết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tốt vấn đề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dependency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khi cài đặt phần</a:t>
            </a:r>
            <a:r>
              <a:rPr sz="24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mềm.</a:t>
            </a:r>
            <a:endParaRPr sz="2400">
              <a:latin typeface="Times New Roman"/>
              <a:cs typeface="Times New Roman"/>
            </a:endParaRPr>
          </a:p>
          <a:p>
            <a:pPr marL="287655" marR="5080" indent="-274320">
              <a:lnSpc>
                <a:spcPct val="12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  <a:tab pos="1075690" algn="l"/>
                <a:tab pos="1491615" algn="l"/>
                <a:tab pos="2212340" algn="l"/>
                <a:tab pos="2610485" algn="l"/>
                <a:tab pos="3881754" algn="l"/>
                <a:tab pos="5314315" algn="l"/>
                <a:tab pos="6450965" algn="l"/>
              </a:tabLst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Công	cụ	quản	trị	tập</a:t>
            </a:r>
            <a:r>
              <a:rPr sz="2400" b="0" spc="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trung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Mandriva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Control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Center</a:t>
            </a:r>
            <a:r>
              <a:rPr sz="2400" spc="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chứa  nhiều thiết lập và dễ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sử</a:t>
            </a:r>
            <a:r>
              <a:rPr sz="24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dụng.</a:t>
            </a:r>
            <a:endParaRPr sz="2400">
              <a:latin typeface="Times New Roman"/>
              <a:cs typeface="Times New Roman"/>
            </a:endParaRPr>
          </a:p>
          <a:p>
            <a:pPr marL="287655" indent="-274320">
              <a:lnSpc>
                <a:spcPct val="100000"/>
              </a:lnSpc>
              <a:spcBef>
                <a:spcPts val="158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Chu kỳ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phát hành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tháng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(giống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Ubuntu,</a:t>
            </a:r>
            <a:r>
              <a:rPr sz="24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Fedora).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1981200"/>
            <a:ext cx="914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/>
          <p:nvPr/>
        </p:nvSpPr>
        <p:spPr>
          <a:xfrm>
            <a:off x="3083051" y="2089404"/>
            <a:ext cx="891539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0064" y="2055876"/>
            <a:ext cx="2458212" cy="653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61921"/>
            <a:ext cx="8073390" cy="424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Backtrack</a:t>
            </a:r>
            <a:endParaRPr sz="2600">
              <a:latin typeface="Constantia"/>
              <a:cs typeface="Constantia"/>
            </a:endParaRPr>
          </a:p>
          <a:p>
            <a:pPr marR="55244" algn="ctr">
              <a:lnSpc>
                <a:spcPct val="100000"/>
              </a:lnSpc>
              <a:spcBef>
                <a:spcPts val="960"/>
              </a:spcBef>
            </a:pP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&lt;&lt; </a:t>
            </a:r>
            <a:r>
              <a:rPr sz="3000" spc="-5" dirty="0">
                <a:latin typeface="Constantia"/>
                <a:cs typeface="Constantia"/>
              </a:rPr>
              <a:t>back </a:t>
            </a:r>
            <a:r>
              <a:rPr sz="3000" dirty="0">
                <a:latin typeface="Constantia"/>
                <a:cs typeface="Constantia"/>
              </a:rPr>
              <a:t>|</a:t>
            </a:r>
            <a:r>
              <a:rPr sz="3000" spc="-55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track</a:t>
            </a:r>
            <a:endParaRPr sz="3000">
              <a:latin typeface="Constantia"/>
              <a:cs typeface="Constantia"/>
            </a:endParaRPr>
          </a:p>
          <a:p>
            <a:pPr marL="287020" marR="5080" indent="-274320" algn="just">
              <a:lnSpc>
                <a:spcPct val="120000"/>
              </a:lnSpc>
              <a:spcBef>
                <a:spcPts val="132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Sự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kết hợp hoàn hảo </a:t>
            </a:r>
            <a:r>
              <a:rPr sz="2400" spc="-10" dirty="0">
                <a:solidFill>
                  <a:srgbClr val="072328"/>
                </a:solidFill>
                <a:latin typeface="Times New Roman"/>
                <a:cs typeface="Times New Roman"/>
              </a:rPr>
              <a:t>giữa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2 Distro dựa trên </a:t>
            </a:r>
            <a:r>
              <a:rPr sz="2400" b="1" dirty="0">
                <a:solidFill>
                  <a:srgbClr val="072328"/>
                </a:solidFill>
                <a:latin typeface="Times New Roman"/>
                <a:cs typeface="Times New Roman"/>
              </a:rPr>
              <a:t>Knoppix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: </a:t>
            </a:r>
            <a:r>
              <a:rPr sz="2400" b="1" spc="-5" dirty="0">
                <a:latin typeface="Times New Roman"/>
                <a:cs typeface="Times New Roman"/>
              </a:rPr>
              <a:t>WHAX 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b="1" spc="-5" dirty="0">
                <a:latin typeface="Times New Roman"/>
                <a:cs typeface="Times New Roman"/>
              </a:rPr>
              <a:t>Auditor </a:t>
            </a:r>
            <a:r>
              <a:rPr sz="2400" b="1" dirty="0">
                <a:latin typeface="Times New Roman"/>
                <a:cs typeface="Times New Roman"/>
              </a:rPr>
              <a:t>Security </a:t>
            </a:r>
            <a:r>
              <a:rPr sz="2400" b="1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tạo nên </a:t>
            </a:r>
            <a:r>
              <a:rPr sz="2400" spc="-5" dirty="0">
                <a:latin typeface="Times New Roman"/>
                <a:cs typeface="Times New Roman"/>
              </a:rPr>
              <a:t>LiveCD </a:t>
            </a:r>
            <a:r>
              <a:rPr sz="2400" dirty="0">
                <a:latin typeface="Times New Roman"/>
                <a:cs typeface="Times New Roman"/>
              </a:rPr>
              <a:t>nổi </a:t>
            </a:r>
            <a:r>
              <a:rPr sz="2400" spc="-5" dirty="0">
                <a:latin typeface="Times New Roman"/>
                <a:cs typeface="Times New Roman"/>
              </a:rPr>
              <a:t>tiếng </a:t>
            </a:r>
            <a:r>
              <a:rPr sz="2400" dirty="0">
                <a:latin typeface="Times New Roman"/>
                <a:cs typeface="Times New Roman"/>
              </a:rPr>
              <a:t>về  </a:t>
            </a:r>
            <a:r>
              <a:rPr sz="2400" b="1" dirty="0">
                <a:latin typeface="Times New Roman"/>
                <a:cs typeface="Times New Roman"/>
              </a:rPr>
              <a:t>Penetration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Testing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2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Ngoài </a:t>
            </a:r>
            <a:r>
              <a:rPr sz="2400" spc="-5" dirty="0">
                <a:latin typeface="Times New Roman"/>
                <a:cs typeface="Times New Roman"/>
              </a:rPr>
              <a:t>các công </a:t>
            </a:r>
            <a:r>
              <a:rPr sz="2400" dirty="0">
                <a:latin typeface="Times New Roman"/>
                <a:cs typeface="Times New Roman"/>
              </a:rPr>
              <a:t>cụ </a:t>
            </a:r>
            <a:r>
              <a:rPr sz="2400" spc="-5" dirty="0">
                <a:latin typeface="Times New Roman"/>
                <a:cs typeface="Times New Roman"/>
              </a:rPr>
              <a:t>kiểm </a:t>
            </a:r>
            <a:r>
              <a:rPr sz="2400" dirty="0">
                <a:latin typeface="Times New Roman"/>
                <a:cs typeface="Times New Roman"/>
              </a:rPr>
              <a:t>tra </a:t>
            </a:r>
            <a:r>
              <a:rPr sz="2400" spc="-5" dirty="0">
                <a:latin typeface="Times New Roman"/>
                <a:cs typeface="Times New Roman"/>
              </a:rPr>
              <a:t>bảo mật, thâm </a:t>
            </a:r>
            <a:r>
              <a:rPr sz="2400" dirty="0">
                <a:latin typeface="Times New Roman"/>
                <a:cs typeface="Times New Roman"/>
              </a:rPr>
              <a:t>nhập được phân </a:t>
            </a:r>
            <a:r>
              <a:rPr sz="2400" spc="-5" dirty="0">
                <a:latin typeface="Times New Roman"/>
                <a:cs typeface="Times New Roman"/>
              </a:rPr>
              <a:t>loại  </a:t>
            </a:r>
            <a:r>
              <a:rPr sz="2400" dirty="0">
                <a:latin typeface="Times New Roman"/>
                <a:cs typeface="Times New Roman"/>
              </a:rPr>
              <a:t>rõ ràng còn có các ứng dụng cơ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bản.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ts val="3460"/>
              </a:lnSpc>
              <a:spcBef>
                <a:spcPts val="204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Nhóm phát triển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quyết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định chuyển sang </a:t>
            </a:r>
            <a:r>
              <a:rPr sz="2400" spc="-10" dirty="0">
                <a:solidFill>
                  <a:srgbClr val="072328"/>
                </a:solidFill>
                <a:latin typeface="Times New Roman"/>
                <a:cs typeface="Times New Roman"/>
              </a:rPr>
              <a:t>xây 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dựng </a:t>
            </a:r>
            <a:r>
              <a:rPr sz="2400" spc="-15" dirty="0">
                <a:solidFill>
                  <a:srgbClr val="072328"/>
                </a:solidFill>
                <a:latin typeface="Times New Roman"/>
                <a:cs typeface="Times New Roman"/>
              </a:rPr>
              <a:t>BackTrack </a:t>
            </a:r>
            <a:r>
              <a:rPr sz="2400" spc="57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dựa trên </a:t>
            </a:r>
            <a:r>
              <a:rPr sz="2400" b="1" spc="-5" dirty="0">
                <a:solidFill>
                  <a:srgbClr val="072328"/>
                </a:solidFill>
                <a:latin typeface="Times New Roman"/>
                <a:cs typeface="Times New Roman"/>
              </a:rPr>
              <a:t>Debian 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kể từ phiên bản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Beta</a:t>
            </a:r>
            <a:r>
              <a:rPr sz="2400" dirty="0">
                <a:solidFill>
                  <a:srgbClr val="07232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7655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Knoppix</a:t>
            </a:r>
          </a:p>
          <a:p>
            <a:pPr marL="635">
              <a:lnSpc>
                <a:spcPct val="100000"/>
              </a:lnSpc>
            </a:pPr>
            <a:endParaRPr dirty="0"/>
          </a:p>
          <a:p>
            <a:pPr marL="635"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287655" marR="5080" indent="-274320">
              <a:lnSpc>
                <a:spcPct val="13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  <a:tab pos="936625" algn="l"/>
                <a:tab pos="2090420" algn="l"/>
                <a:tab pos="2755265" algn="l"/>
                <a:tab pos="3579495" algn="l"/>
                <a:tab pos="4006215" algn="l"/>
                <a:tab pos="4518660" algn="l"/>
                <a:tab pos="5231765" algn="l"/>
                <a:tab pos="5858510" algn="l"/>
                <a:tab pos="6452870" algn="l"/>
                <a:tab pos="6843395" algn="l"/>
              </a:tabLst>
            </a:pP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Một	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iv</a:t>
            </a:r>
            <a:r>
              <a:rPr sz="2400" spc="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CD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th</a:t>
            </a:r>
            <a:r>
              <a:rPr sz="2400" b="0" spc="5" dirty="0">
                <a:solidFill>
                  <a:srgbClr val="072328"/>
                </a:solidFill>
                <a:latin typeface="Times New Roman"/>
                <a:cs typeface="Times New Roman"/>
              </a:rPr>
              <a:t>â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n	t</a:t>
            </a:r>
            <a:r>
              <a:rPr sz="2400" b="0" spc="-10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iện,	có	t</a:t>
            </a:r>
            <a:r>
              <a:rPr sz="2400" b="0" spc="-10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ể	</a:t>
            </a:r>
            <a:r>
              <a:rPr sz="2400" b="0" spc="-10"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hạy	t</a:t>
            </a:r>
            <a:r>
              <a:rPr sz="2400" b="0" spc="5" dirty="0">
                <a:solidFill>
                  <a:srgbClr val="072328"/>
                </a:solidFill>
                <a:latin typeface="Times New Roman"/>
                <a:cs typeface="Times New Roman"/>
              </a:rPr>
              <a:t>r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ực	t</a:t>
            </a:r>
            <a:r>
              <a:rPr sz="2400" b="0" spc="-15" dirty="0">
                <a:solidFill>
                  <a:srgbClr val="072328"/>
                </a:solidFill>
                <a:latin typeface="Times New Roman"/>
                <a:cs typeface="Times New Roman"/>
              </a:rPr>
              <a:t>i</a:t>
            </a:r>
            <a:r>
              <a:rPr sz="2400" b="0" spc="-10" dirty="0">
                <a:solidFill>
                  <a:srgbClr val="072328"/>
                </a:solidFill>
                <a:latin typeface="Times New Roman"/>
                <a:cs typeface="Times New Roman"/>
              </a:rPr>
              <a:t>ế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p	từ	</a:t>
            </a:r>
            <a:r>
              <a:rPr sz="2400" b="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z="2400" b="0" i="1" spc="-15" dirty="0">
                <a:solidFill>
                  <a:srgbClr val="072328"/>
                </a:solidFill>
                <a:latin typeface="Times New Roman"/>
                <a:cs typeface="Times New Roman"/>
              </a:rPr>
              <a:t>D</a:t>
            </a:r>
            <a:r>
              <a:rPr sz="2400" b="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/DV</a:t>
            </a:r>
            <a:r>
              <a:rPr sz="2400" b="0" i="1" spc="-15" dirty="0">
                <a:solidFill>
                  <a:srgbClr val="072328"/>
                </a:solidFill>
                <a:latin typeface="Times New Roman"/>
                <a:cs typeface="Times New Roman"/>
              </a:rPr>
              <a:t>D</a:t>
            </a:r>
            <a:r>
              <a:rPr sz="2400" b="0" i="1" dirty="0">
                <a:solidFill>
                  <a:srgbClr val="072328"/>
                </a:solidFill>
                <a:latin typeface="Times New Roman"/>
                <a:cs typeface="Times New Roman"/>
              </a:rPr>
              <a:t>/  </a:t>
            </a:r>
            <a:r>
              <a:rPr sz="2400" b="0" i="1" spc="-10" dirty="0">
                <a:solidFill>
                  <a:srgbClr val="072328"/>
                </a:solidFill>
                <a:latin typeface="Times New Roman"/>
                <a:cs typeface="Times New Roman"/>
              </a:rPr>
              <a:t>USB/MemoryCard </a:t>
            </a:r>
            <a:r>
              <a:rPr sz="2400" b="0" dirty="0">
                <a:solidFill>
                  <a:srgbClr val="072328"/>
                </a:solidFill>
                <a:latin typeface="Times New Roman"/>
                <a:cs typeface="Times New Roman"/>
              </a:rPr>
              <a:t>hay cài đặt lên</a:t>
            </a:r>
            <a:r>
              <a:rPr sz="2400" b="0" spc="-8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400" b="0" i="1" spc="-5" dirty="0">
                <a:solidFill>
                  <a:srgbClr val="072328"/>
                </a:solidFill>
                <a:latin typeface="Times New Roman"/>
                <a:cs typeface="Times New Roman"/>
              </a:rPr>
              <a:t>HDD</a:t>
            </a:r>
            <a:r>
              <a:rPr sz="2400" spc="-5" dirty="0">
                <a:solidFill>
                  <a:srgbClr val="07232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655" indent="-274320">
              <a:lnSpc>
                <a:spcPct val="100000"/>
              </a:lnSpc>
              <a:spcBef>
                <a:spcPts val="187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Hỗ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trợ cao về phần cứng,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số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lượng phần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mềm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phong</a:t>
            </a:r>
            <a:r>
              <a:rPr sz="24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phú.</a:t>
            </a:r>
            <a:endParaRPr sz="2400">
              <a:latin typeface="Times New Roman"/>
              <a:cs typeface="Times New Roman"/>
            </a:endParaRPr>
          </a:p>
          <a:p>
            <a:pPr marL="287655" indent="-274320">
              <a:lnSpc>
                <a:spcPct val="100000"/>
              </a:lnSpc>
              <a:spcBef>
                <a:spcPts val="158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655" algn="l"/>
              </a:tabLst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Chủ yếu dùng làm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CD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cứu hộ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RescueCD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giúp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sz="24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86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làm quen với Linux 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mà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không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cần cài</a:t>
            </a:r>
            <a:r>
              <a:rPr sz="24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đặt.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0" y="2057400"/>
            <a:ext cx="762000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Các </a:t>
            </a:r>
            <a:r>
              <a:rPr spc="-20" dirty="0"/>
              <a:t>Distro </a:t>
            </a:r>
            <a:r>
              <a:rPr spc="-5" dirty="0"/>
              <a:t>Linux phổ biến</a:t>
            </a:r>
            <a:r>
              <a:rPr spc="20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1712721"/>
            <a:ext cx="6073775" cy="306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5964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Nên lựa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chọn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Distro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nào?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50" spc="60" dirty="0">
                <a:solidFill>
                  <a:srgbClr val="0AD0D9"/>
                </a:solidFill>
                <a:latin typeface="Wingdings"/>
                <a:cs typeface="Wingdings"/>
              </a:rPr>
              <a:t></a:t>
            </a:r>
            <a:r>
              <a:rPr sz="2600" spc="60" dirty="0">
                <a:latin typeface="Times New Roman"/>
                <a:cs typeface="Times New Roman"/>
              </a:rPr>
              <a:t>Xác </a:t>
            </a:r>
            <a:r>
              <a:rPr sz="2600" dirty="0">
                <a:latin typeface="Times New Roman"/>
                <a:cs typeface="Times New Roman"/>
              </a:rPr>
              <a:t>định </a:t>
            </a:r>
            <a:r>
              <a:rPr sz="2600" spc="-5" dirty="0">
                <a:latin typeface="Times New Roman"/>
                <a:cs typeface="Times New Roman"/>
              </a:rPr>
              <a:t>mục </a:t>
            </a:r>
            <a:r>
              <a:rPr sz="2600" dirty="0">
                <a:latin typeface="Times New Roman"/>
                <a:cs typeface="Times New Roman"/>
              </a:rPr>
              <a:t>đích </a:t>
            </a:r>
            <a:r>
              <a:rPr sz="2600" spc="-5" dirty="0">
                <a:latin typeface="Times New Roman"/>
                <a:cs typeface="Times New Roman"/>
              </a:rPr>
              <a:t>sử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dụng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450" spc="45" dirty="0">
                <a:solidFill>
                  <a:srgbClr val="0AD0D9"/>
                </a:solidFill>
                <a:latin typeface="Wingdings"/>
                <a:cs typeface="Wingdings"/>
              </a:rPr>
              <a:t></a:t>
            </a:r>
            <a:r>
              <a:rPr sz="2600" spc="45" dirty="0">
                <a:latin typeface="Times New Roman"/>
                <a:cs typeface="Times New Roman"/>
              </a:rPr>
              <a:t>Chọn </a:t>
            </a:r>
            <a:r>
              <a:rPr sz="2600" spc="-5" dirty="0">
                <a:latin typeface="Times New Roman"/>
                <a:cs typeface="Times New Roman"/>
              </a:rPr>
              <a:t>các Distro </a:t>
            </a:r>
            <a:r>
              <a:rPr sz="2600" spc="5" dirty="0">
                <a:latin typeface="Times New Roman"/>
                <a:cs typeface="Times New Roman"/>
              </a:rPr>
              <a:t>nổi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tiếng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450" spc="60" dirty="0">
                <a:solidFill>
                  <a:srgbClr val="0AD0D9"/>
                </a:solidFill>
                <a:latin typeface="Wingdings"/>
                <a:cs typeface="Wingdings"/>
              </a:rPr>
              <a:t></a:t>
            </a:r>
            <a:r>
              <a:rPr sz="2600" spc="60" dirty="0">
                <a:latin typeface="Times New Roman"/>
                <a:cs typeface="Times New Roman"/>
              </a:rPr>
              <a:t>Chi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phí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50" spc="55" dirty="0">
                <a:solidFill>
                  <a:srgbClr val="0AD0D9"/>
                </a:solidFill>
                <a:latin typeface="Wingdings"/>
                <a:cs typeface="Wingdings"/>
              </a:rPr>
              <a:t></a:t>
            </a:r>
            <a:r>
              <a:rPr sz="2600" spc="55" dirty="0">
                <a:latin typeface="Times New Roman"/>
                <a:cs typeface="Times New Roman"/>
              </a:rPr>
              <a:t>Xác </a:t>
            </a:r>
            <a:r>
              <a:rPr sz="2600" dirty="0">
                <a:latin typeface="Times New Roman"/>
                <a:cs typeface="Times New Roman"/>
              </a:rPr>
              <a:t>định </a:t>
            </a:r>
            <a:r>
              <a:rPr sz="2600" spc="-5" dirty="0">
                <a:latin typeface="Times New Roman"/>
                <a:cs typeface="Times New Roman"/>
              </a:rPr>
              <a:t>trình </a:t>
            </a:r>
            <a:r>
              <a:rPr sz="2600" dirty="0">
                <a:latin typeface="Times New Roman"/>
                <a:cs typeface="Times New Roman"/>
              </a:rPr>
              <a:t>độ người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dùng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2438400"/>
            <a:ext cx="4492117" cy="3657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2442" y="729741"/>
            <a:ext cx="103886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04607A"/>
                </a:solidFill>
                <a:latin typeface="Calibri"/>
                <a:cs typeface="Calibri"/>
              </a:rPr>
              <a:t>Q&amp;A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9450" y="2143912"/>
            <a:ext cx="2705100" cy="360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Mã nguồn mở </a:t>
            </a:r>
            <a:r>
              <a:rPr spc="-35" dirty="0"/>
              <a:t>và </a:t>
            </a:r>
            <a:r>
              <a:rPr spc="-25" dirty="0"/>
              <a:t>giấy </a:t>
            </a:r>
            <a:r>
              <a:rPr spc="-5" dirty="0"/>
              <a:t>phép GNU</a:t>
            </a:r>
            <a:r>
              <a:rPr spc="55" dirty="0"/>
              <a:t> </a:t>
            </a:r>
            <a:r>
              <a:rPr spc="-5" dirty="0"/>
              <a:t>GPL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59336"/>
            <a:ext cx="7912734" cy="16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58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10" dirty="0">
                <a:latin typeface="Constantia"/>
                <a:cs typeface="Constantia"/>
              </a:rPr>
              <a:t>Richard </a:t>
            </a:r>
            <a:r>
              <a:rPr sz="2600" b="1" spc="-5" dirty="0">
                <a:latin typeface="Constantia"/>
                <a:cs typeface="Constantia"/>
              </a:rPr>
              <a:t>Stallman</a:t>
            </a:r>
            <a:r>
              <a:rPr sz="2600" spc="-5">
                <a:latin typeface="Constantia"/>
                <a:cs typeface="Constantia"/>
              </a:rPr>
              <a:t>: </a:t>
            </a:r>
            <a:r>
              <a:rPr sz="2600" spc="110" smtClean="0">
                <a:latin typeface="Constantia"/>
                <a:cs typeface="Constantia"/>
              </a:rPr>
              <a:t>nh</a:t>
            </a:r>
            <a:r>
              <a:rPr lang="vi-VN" sz="2600" spc="110" smtClean="0">
                <a:latin typeface="Constantia"/>
                <a:cs typeface="Constantia"/>
              </a:rPr>
              <a:t>à</a:t>
            </a:r>
            <a:r>
              <a:rPr sz="2600" spc="110" smtClean="0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s</a:t>
            </a:r>
            <a:r>
              <a:rPr lang="vi-VN" sz="2600" spc="85" smtClean="0">
                <a:latin typeface="Constantia"/>
                <a:cs typeface="Constantia"/>
              </a:rPr>
              <a:t>á</a:t>
            </a:r>
            <a:r>
              <a:rPr sz="2600" spc="85" smtClean="0">
                <a:latin typeface="Constantia"/>
                <a:cs typeface="Constantia"/>
              </a:rPr>
              <a:t>ng</a:t>
            </a:r>
            <a:r>
              <a:rPr sz="2600" spc="-405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lập </a:t>
            </a:r>
            <a:r>
              <a:rPr sz="2600" spc="5" dirty="0">
                <a:latin typeface="Times New Roman"/>
                <a:cs typeface="Times New Roman"/>
              </a:rPr>
              <a:t>phong </a:t>
            </a:r>
            <a:r>
              <a:rPr sz="2600" spc="-5" dirty="0">
                <a:latin typeface="Times New Roman"/>
                <a:cs typeface="Times New Roman"/>
              </a:rPr>
              <a:t>trào </a:t>
            </a:r>
            <a:r>
              <a:rPr sz="2600" dirty="0">
                <a:latin typeface="Times New Roman"/>
                <a:cs typeface="Times New Roman"/>
              </a:rPr>
              <a:t>phần </a:t>
            </a:r>
            <a:r>
              <a:rPr sz="2600" spc="-5" dirty="0">
                <a:latin typeface="Times New Roman"/>
                <a:cs typeface="Times New Roman"/>
              </a:rPr>
              <a:t>mềm  </a:t>
            </a:r>
            <a:r>
              <a:rPr sz="2600" dirty="0">
                <a:latin typeface="Times New Roman"/>
                <a:cs typeface="Times New Roman"/>
              </a:rPr>
              <a:t>tự do, dự án </a:t>
            </a:r>
            <a:r>
              <a:rPr sz="2600" b="1" dirty="0">
                <a:latin typeface="Times New Roman"/>
                <a:cs typeface="Times New Roman"/>
              </a:rPr>
              <a:t>GNU </a:t>
            </a:r>
            <a:r>
              <a:rPr sz="2600" dirty="0">
                <a:latin typeface="Constantia"/>
                <a:cs typeface="Constantia"/>
              </a:rPr>
              <a:t>(GNU's </a:t>
            </a:r>
            <a:r>
              <a:rPr sz="2600" spc="-10" dirty="0">
                <a:latin typeface="Constantia"/>
                <a:cs typeface="Constantia"/>
              </a:rPr>
              <a:t>Not </a:t>
            </a:r>
            <a:r>
              <a:rPr sz="2600" spc="-15" dirty="0">
                <a:latin typeface="Constantia"/>
                <a:cs typeface="Constantia"/>
              </a:rPr>
              <a:t>Unix)</a:t>
            </a:r>
            <a:r>
              <a:rPr sz="2600" spc="-15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ổ chức Free  Software Foundation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b="1" dirty="0">
                <a:latin typeface="Constantia"/>
                <a:cs typeface="Constantia"/>
              </a:rPr>
              <a:t>FSF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-15" dirty="0">
                <a:latin typeface="Constantia"/>
                <a:cs typeface="Constantia"/>
              </a:rPr>
              <a:t>và </a:t>
            </a:r>
            <a:r>
              <a:rPr sz="2600" dirty="0">
                <a:latin typeface="Constantia"/>
                <a:cs typeface="Constantia"/>
              </a:rPr>
              <a:t>là </a:t>
            </a:r>
            <a:r>
              <a:rPr sz="2600" spc="-5" dirty="0">
                <a:latin typeface="Times New Roman"/>
                <a:cs typeface="Times New Roman"/>
              </a:rPr>
              <a:t>tác </a:t>
            </a:r>
            <a:r>
              <a:rPr sz="2600" dirty="0">
                <a:latin typeface="Times New Roman"/>
                <a:cs typeface="Times New Roman"/>
              </a:rPr>
              <a:t>giả của giấy phép  công cộng GNU (</a:t>
            </a:r>
            <a:r>
              <a:rPr sz="2600" b="1" dirty="0">
                <a:latin typeface="Times New Roman"/>
                <a:cs typeface="Times New Roman"/>
              </a:rPr>
              <a:t>GNU General Public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License</a:t>
            </a:r>
            <a:r>
              <a:rPr sz="2600" spc="-5" dirty="0">
                <a:latin typeface="Times New Roman"/>
                <a:cs typeface="Times New Roman"/>
              </a:rPr>
              <a:t>)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9626" y="3810000"/>
            <a:ext cx="3444621" cy="22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3772" y="381000"/>
            <a:ext cx="1841627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Mã nguồn mở </a:t>
            </a:r>
            <a:r>
              <a:rPr spc="-35" dirty="0"/>
              <a:t>và </a:t>
            </a:r>
            <a:r>
              <a:rPr spc="-10" dirty="0"/>
              <a:t>GNU </a:t>
            </a:r>
            <a:r>
              <a:rPr spc="-5" dirty="0"/>
              <a:t>GPL</a:t>
            </a:r>
            <a:r>
              <a:rPr spc="5" dirty="0"/>
              <a:t> </a:t>
            </a:r>
            <a:r>
              <a:rPr spc="-15" dirty="0"/>
              <a:t>(tt)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782317"/>
            <a:ext cx="7847330" cy="402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65" dirty="0">
                <a:latin typeface="Constantia"/>
                <a:cs typeface="Constantia"/>
              </a:rPr>
              <a:t>Với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phần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mềm</a:t>
            </a:r>
            <a:r>
              <a:rPr sz="2600" spc="-60">
                <a:latin typeface="Constantia"/>
                <a:cs typeface="Constantia"/>
              </a:rPr>
              <a:t> </a:t>
            </a:r>
            <a:r>
              <a:rPr sz="2600" spc="-95" smtClean="0">
                <a:latin typeface="Constantia"/>
                <a:cs typeface="Constantia"/>
              </a:rPr>
              <a:t>m</a:t>
            </a:r>
            <a:r>
              <a:rPr lang="vi-VN" sz="2600" spc="-95" smtClean="0">
                <a:latin typeface="Constantia"/>
                <a:cs typeface="Constantia"/>
              </a:rPr>
              <a:t>ã</a:t>
            </a:r>
            <a:r>
              <a:rPr sz="2600" spc="-60" smtClean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nguồn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mở</a:t>
            </a:r>
            <a:r>
              <a:rPr sz="2600" spc="-45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tu</a:t>
            </a:r>
            <a:r>
              <a:rPr lang="vi-VN" sz="2600" spc="85" smtClean="0">
                <a:latin typeface="Constantia"/>
                <a:cs typeface="Constantia"/>
              </a:rPr>
              <a:t>â</a:t>
            </a:r>
            <a:r>
              <a:rPr sz="2600" spc="85" smtClean="0">
                <a:latin typeface="Constantia"/>
                <a:cs typeface="Constantia"/>
              </a:rPr>
              <a:t>n</a:t>
            </a:r>
            <a:r>
              <a:rPr sz="2600" spc="-100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quy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định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của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80"/>
              </a:spcBef>
            </a:pPr>
            <a:r>
              <a:rPr sz="2600" spc="5" dirty="0">
                <a:latin typeface="Constantia"/>
                <a:cs typeface="Constantia"/>
              </a:rPr>
              <a:t>GNU </a:t>
            </a:r>
            <a:r>
              <a:rPr sz="2600" spc="-10" dirty="0">
                <a:latin typeface="Constantia"/>
                <a:cs typeface="Constantia"/>
              </a:rPr>
              <a:t>GPL, </a:t>
            </a:r>
            <a:r>
              <a:rPr sz="2600" dirty="0">
                <a:latin typeface="Constantia"/>
                <a:cs typeface="Constantia"/>
              </a:rPr>
              <a:t>bạn </a:t>
            </a:r>
            <a:r>
              <a:rPr sz="2600" spc="-25" dirty="0">
                <a:latin typeface="Constantia"/>
                <a:cs typeface="Constantia"/>
              </a:rPr>
              <a:t>có</a:t>
            </a:r>
            <a:r>
              <a:rPr sz="2600" spc="-3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thể: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955"/>
              </a:spcBef>
              <a:buClr>
                <a:srgbClr val="0E6EC5"/>
              </a:buClr>
              <a:buSzPct val="85416"/>
              <a:buFont typeface="Wingdings"/>
              <a:buChar char="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Có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được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source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code,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tùy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ý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chỉnh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sửa,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biên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dịch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lại.</a:t>
            </a:r>
            <a:endParaRPr sz="2400">
              <a:latin typeface="Constantia"/>
              <a:cs typeface="Constantia"/>
            </a:endParaRPr>
          </a:p>
          <a:p>
            <a:pPr marL="652780" marR="27305" lvl="1" indent="-247015" algn="just">
              <a:lnSpc>
                <a:spcPct val="114599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"/>
              <a:tabLst>
                <a:tab pos="653415" algn="l"/>
              </a:tabLst>
            </a:pPr>
            <a:r>
              <a:rPr sz="2400" spc="-95" smtClean="0">
                <a:latin typeface="Constantia"/>
                <a:cs typeface="Constantia"/>
              </a:rPr>
              <a:t>M</a:t>
            </a:r>
            <a:r>
              <a:rPr lang="vi-VN" sz="2400" spc="-95" smtClean="0">
                <a:latin typeface="Constantia"/>
                <a:cs typeface="Constantia"/>
              </a:rPr>
              <a:t>ã</a:t>
            </a:r>
            <a:r>
              <a:rPr sz="2400" spc="-80" smtClean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nguồn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mở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sau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khi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được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tùy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chỉnh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có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thể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dùng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cho  mục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đích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riêng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5">
                <a:latin typeface="Constantia"/>
                <a:cs typeface="Constantia"/>
              </a:rPr>
              <a:t>hoặc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 spc="80" smtClean="0">
                <a:latin typeface="Constantia"/>
                <a:cs typeface="Constantia"/>
              </a:rPr>
              <a:t>ph</a:t>
            </a:r>
            <a:r>
              <a:rPr lang="vi-VN" sz="2400" spc="80" smtClean="0">
                <a:latin typeface="Constantia"/>
                <a:cs typeface="Constantia"/>
              </a:rPr>
              <a:t>á</a:t>
            </a:r>
            <a:r>
              <a:rPr sz="2400" spc="80" smtClean="0">
                <a:latin typeface="Constantia"/>
                <a:cs typeface="Constantia"/>
              </a:rPr>
              <a:t>t</a:t>
            </a:r>
            <a:r>
              <a:rPr sz="2400" spc="-105" smtClean="0">
                <a:latin typeface="Constantia"/>
                <a:cs typeface="Constantia"/>
              </a:rPr>
              <a:t> </a:t>
            </a:r>
            <a:r>
              <a:rPr sz="2400" spc="105" smtClean="0">
                <a:latin typeface="Constantia"/>
                <a:cs typeface="Constantia"/>
              </a:rPr>
              <a:t>t</a:t>
            </a:r>
            <a:r>
              <a:rPr lang="vi-VN" sz="2400" spc="105" smtClean="0">
                <a:latin typeface="Constantia"/>
                <a:cs typeface="Constantia"/>
              </a:rPr>
              <a:t>á</a:t>
            </a:r>
            <a:r>
              <a:rPr sz="2400" spc="105" smtClean="0">
                <a:latin typeface="Constantia"/>
                <a:cs typeface="Constantia"/>
              </a:rPr>
              <a:t>n</a:t>
            </a:r>
            <a:r>
              <a:rPr sz="2400" spc="-95" smtClean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công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khai.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Phải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cấp  </a:t>
            </a:r>
            <a:r>
              <a:rPr sz="2400" spc="-20" dirty="0">
                <a:latin typeface="Constantia"/>
                <a:cs typeface="Constantia"/>
              </a:rPr>
              <a:t>đầy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đủ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source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người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nhận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nếu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công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khai.</a:t>
            </a:r>
            <a:endParaRPr sz="2400">
              <a:latin typeface="Constantia"/>
              <a:cs typeface="Constantia"/>
            </a:endParaRPr>
          </a:p>
          <a:p>
            <a:pPr marL="652780" marR="55244" lvl="1" indent="-247015" algn="just">
              <a:lnSpc>
                <a:spcPct val="114599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"/>
              <a:buChar char="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Có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thể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tính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phí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khi</a:t>
            </a:r>
            <a:r>
              <a:rPr sz="2400" spc="-60">
                <a:latin typeface="Constantia"/>
                <a:cs typeface="Constantia"/>
              </a:rPr>
              <a:t> </a:t>
            </a:r>
            <a:r>
              <a:rPr sz="2400" spc="75" smtClean="0">
                <a:latin typeface="Constantia"/>
                <a:cs typeface="Constantia"/>
              </a:rPr>
              <a:t>ph</a:t>
            </a:r>
            <a:r>
              <a:rPr lang="vi-VN" sz="2400" spc="75" smtClean="0">
                <a:latin typeface="Constantia"/>
                <a:cs typeface="Constantia"/>
              </a:rPr>
              <a:t>â</a:t>
            </a:r>
            <a:r>
              <a:rPr sz="2400" spc="75" smtClean="0">
                <a:latin typeface="Constantia"/>
                <a:cs typeface="Constantia"/>
              </a:rPr>
              <a:t>n</a:t>
            </a:r>
            <a:r>
              <a:rPr sz="2400" spc="-90" smtClean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phối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một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sản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phẩm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có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nguồn  </a:t>
            </a:r>
            <a:r>
              <a:rPr sz="2400" spc="-20">
                <a:latin typeface="Constantia"/>
                <a:cs typeface="Constantia"/>
              </a:rPr>
              <a:t>gốc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 spc="150" smtClean="0">
                <a:latin typeface="Constantia"/>
                <a:cs typeface="Constantia"/>
              </a:rPr>
              <a:t>l</a:t>
            </a:r>
            <a:r>
              <a:rPr lang="vi-VN" sz="2400" spc="150" smtClean="0">
                <a:latin typeface="Constantia"/>
                <a:cs typeface="Constantia"/>
              </a:rPr>
              <a:t>à</a:t>
            </a:r>
            <a:r>
              <a:rPr sz="2400" spc="-65" smtClean="0">
                <a:latin typeface="Constantia"/>
                <a:cs typeface="Constantia"/>
              </a:rPr>
              <a:t> </a:t>
            </a:r>
            <a:r>
              <a:rPr sz="2400" spc="-90" smtClean="0">
                <a:latin typeface="Constantia"/>
                <a:cs typeface="Constantia"/>
              </a:rPr>
              <a:t>m</a:t>
            </a:r>
            <a:r>
              <a:rPr lang="vi-VN" sz="2400" spc="-90" smtClean="0">
                <a:latin typeface="Constantia"/>
                <a:cs typeface="Constantia"/>
              </a:rPr>
              <a:t>ã</a:t>
            </a:r>
            <a:r>
              <a:rPr sz="2400" spc="-85" smtClean="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nguồn</a:t>
            </a:r>
            <a:r>
              <a:rPr sz="2400" spc="-30">
                <a:latin typeface="Constantia"/>
                <a:cs typeface="Constantia"/>
              </a:rPr>
              <a:t> </a:t>
            </a:r>
            <a:r>
              <a:rPr sz="2400" spc="-5" smtClean="0">
                <a:latin typeface="Constantia"/>
                <a:cs typeface="Constantia"/>
              </a:rPr>
              <a:t>mở</a:t>
            </a:r>
            <a:r>
              <a:rPr lang="vi-VN" sz="2400" spc="-85">
                <a:latin typeface="Constantia"/>
                <a:cs typeface="Constantia"/>
              </a:rPr>
              <a:t> </a:t>
            </a:r>
            <a:r>
              <a:rPr sz="2400" spc="140" smtClean="0">
                <a:latin typeface="Constantia"/>
                <a:cs typeface="Constantia"/>
              </a:rPr>
              <a:t>v</a:t>
            </a:r>
            <a:r>
              <a:rPr lang="vi-VN" sz="2400" spc="140" smtClean="0">
                <a:latin typeface="Constantia"/>
                <a:cs typeface="Constantia"/>
              </a:rPr>
              <a:t>à</a:t>
            </a:r>
            <a:r>
              <a:rPr sz="2400" spc="-105" smtClean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phải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kèm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source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cho  </a:t>
            </a:r>
            <a:r>
              <a:rPr sz="2400" spc="-5" dirty="0">
                <a:latin typeface="Constantia"/>
                <a:cs typeface="Constantia"/>
              </a:rPr>
              <a:t>người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mua.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Lược sử</a:t>
            </a:r>
            <a:r>
              <a:rPr spc="-75" dirty="0"/>
              <a:t> </a:t>
            </a:r>
            <a:r>
              <a:rPr spc="-5" dirty="0"/>
              <a:t>Linux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77746"/>
            <a:ext cx="7887334" cy="166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dirty="0">
                <a:latin typeface="Constantia"/>
                <a:cs typeface="Constantia"/>
              </a:rPr>
              <a:t>Linus</a:t>
            </a:r>
            <a:r>
              <a:rPr sz="2600" b="1" spc="-140" dirty="0">
                <a:latin typeface="Constantia"/>
                <a:cs typeface="Constantia"/>
              </a:rPr>
              <a:t> </a:t>
            </a:r>
            <a:r>
              <a:rPr sz="2600" b="1" spc="-30" dirty="0">
                <a:latin typeface="Constantia"/>
                <a:cs typeface="Constantia"/>
              </a:rPr>
              <a:t>Torvalds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viết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HĐH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dựa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trên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Unix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105" smtClean="0">
                <a:latin typeface="Constantia"/>
                <a:cs typeface="Constantia"/>
              </a:rPr>
              <a:t>v</a:t>
            </a:r>
            <a:r>
              <a:rPr lang="vi-VN" sz="2600" spc="105" smtClean="0">
                <a:latin typeface="Constantia"/>
                <a:cs typeface="Constantia"/>
              </a:rPr>
              <a:t>à</a:t>
            </a:r>
            <a:r>
              <a:rPr sz="2600" spc="105" smtClean="0">
                <a:latin typeface="Constantia"/>
                <a:cs typeface="Constantia"/>
              </a:rPr>
              <a:t>o </a:t>
            </a:r>
            <a:r>
              <a:rPr sz="2600" dirty="0">
                <a:latin typeface="Constantia"/>
                <a:cs typeface="Constantia"/>
              </a:rPr>
              <a:t>năm</a:t>
            </a:r>
            <a:r>
              <a:rPr sz="2600" spc="-3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1991.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được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ph</a:t>
            </a:r>
            <a:r>
              <a:rPr lang="vi-VN" sz="2600" spc="85" smtClean="0">
                <a:latin typeface="Constantia"/>
                <a:cs typeface="Constantia"/>
              </a:rPr>
              <a:t>á</a:t>
            </a:r>
            <a:r>
              <a:rPr sz="2600" spc="85" smtClean="0">
                <a:latin typeface="Constantia"/>
                <a:cs typeface="Constantia"/>
              </a:rPr>
              <a:t>t</a:t>
            </a:r>
            <a:r>
              <a:rPr sz="2600" spc="-85" smtClean="0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h</a:t>
            </a:r>
            <a:r>
              <a:rPr lang="vi-VN" sz="2600" spc="85" smtClean="0">
                <a:latin typeface="Constantia"/>
                <a:cs typeface="Constantia"/>
              </a:rPr>
              <a:t>à</a:t>
            </a:r>
            <a:r>
              <a:rPr sz="2600" spc="85" smtClean="0">
                <a:latin typeface="Constantia"/>
                <a:cs typeface="Constantia"/>
              </a:rPr>
              <a:t>nh</a:t>
            </a:r>
            <a:r>
              <a:rPr sz="2600" spc="-45" smtClean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kèm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giấy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phép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nguồn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mở  GNU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GPL.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9500" y="3562286"/>
            <a:ext cx="1905000" cy="2425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9885" y="6192824"/>
            <a:ext cx="182435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Linus</a:t>
            </a:r>
            <a:r>
              <a:rPr sz="20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Torvalds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Lược sử Linux</a:t>
            </a:r>
            <a:r>
              <a:rPr spc="-55" dirty="0"/>
              <a:t> </a:t>
            </a:r>
            <a:r>
              <a:rPr spc="-15" dirty="0"/>
              <a:t>(tt)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82317"/>
            <a:ext cx="7898765" cy="217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0" dirty="0">
                <a:latin typeface="Constantia"/>
                <a:cs typeface="Constantia"/>
              </a:rPr>
              <a:t>Từ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khi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đời,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được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cộng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đồng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Internet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đón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80"/>
              </a:spcBef>
            </a:pPr>
            <a:r>
              <a:rPr sz="2600" dirty="0">
                <a:latin typeface="Constantia"/>
                <a:cs typeface="Constantia"/>
              </a:rPr>
              <a:t>nhận nồng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nhiệt.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58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3121660" algn="l"/>
              </a:tabLst>
            </a:pPr>
            <a:r>
              <a:rPr sz="2600" dirty="0">
                <a:latin typeface="Constantia"/>
                <a:cs typeface="Constantia"/>
              </a:rPr>
              <a:t>Linux </a:t>
            </a:r>
            <a:r>
              <a:rPr sz="2600" spc="-10" dirty="0">
                <a:latin typeface="Constantia"/>
                <a:cs typeface="Constantia"/>
              </a:rPr>
              <a:t>vẫn </a:t>
            </a:r>
            <a:r>
              <a:rPr sz="2600" dirty="0">
                <a:latin typeface="Constantia"/>
                <a:cs typeface="Constantia"/>
              </a:rPr>
              <a:t>luôn hấp </a:t>
            </a:r>
            <a:r>
              <a:rPr sz="2600">
                <a:latin typeface="Constantia"/>
                <a:cs typeface="Constantia"/>
              </a:rPr>
              <a:t>dẫn </a:t>
            </a:r>
            <a:r>
              <a:rPr sz="2600" spc="114" smtClean="0">
                <a:latin typeface="Constantia"/>
                <a:cs typeface="Constantia"/>
              </a:rPr>
              <a:t>c</a:t>
            </a:r>
            <a:r>
              <a:rPr lang="vi-VN" sz="2600" spc="114" smtClean="0">
                <a:latin typeface="Constantia"/>
                <a:cs typeface="Constantia"/>
              </a:rPr>
              <a:t>á</a:t>
            </a:r>
            <a:r>
              <a:rPr sz="2600" spc="114" smtClean="0">
                <a:latin typeface="Constantia"/>
                <a:cs typeface="Constantia"/>
              </a:rPr>
              <a:t>c </a:t>
            </a:r>
            <a:r>
              <a:rPr sz="2600" spc="105" smtClean="0">
                <a:latin typeface="Constantia"/>
                <a:cs typeface="Constantia"/>
              </a:rPr>
              <a:t>nh</a:t>
            </a:r>
            <a:r>
              <a:rPr lang="vi-VN" sz="2600" spc="105" smtClean="0">
                <a:latin typeface="Constantia"/>
                <a:cs typeface="Constantia"/>
              </a:rPr>
              <a:t>à</a:t>
            </a:r>
            <a:r>
              <a:rPr sz="2600" spc="105" smtClean="0">
                <a:latin typeface="Constantia"/>
                <a:cs typeface="Constantia"/>
              </a:rPr>
              <a:t> </a:t>
            </a:r>
            <a:r>
              <a:rPr sz="2600" spc="85" smtClean="0">
                <a:latin typeface="Constantia"/>
                <a:cs typeface="Constantia"/>
              </a:rPr>
              <a:t>ph</a:t>
            </a:r>
            <a:r>
              <a:rPr lang="vi-VN" sz="2600" spc="85" smtClean="0">
                <a:latin typeface="Constantia"/>
                <a:cs typeface="Constantia"/>
              </a:rPr>
              <a:t>á</a:t>
            </a:r>
            <a:r>
              <a:rPr sz="2600" spc="85" smtClean="0">
                <a:latin typeface="Constantia"/>
                <a:cs typeface="Constantia"/>
              </a:rPr>
              <a:t>t </a:t>
            </a:r>
            <a:r>
              <a:rPr sz="2600" dirty="0">
                <a:latin typeface="Constantia"/>
                <a:cs typeface="Constantia"/>
              </a:rPr>
              <a:t>triển</a:t>
            </a:r>
            <a:r>
              <a:rPr sz="2600">
                <a:latin typeface="Constantia"/>
                <a:cs typeface="Constantia"/>
              </a:rPr>
              <a:t>, </a:t>
            </a:r>
            <a:r>
              <a:rPr sz="2600" spc="114" smtClean="0">
                <a:latin typeface="Constantia"/>
                <a:cs typeface="Constantia"/>
              </a:rPr>
              <a:t>c</a:t>
            </a:r>
            <a:r>
              <a:rPr lang="vi-VN" sz="2600" spc="114" smtClean="0">
                <a:latin typeface="Constantia"/>
                <a:cs typeface="Constantia"/>
              </a:rPr>
              <a:t>á</a:t>
            </a:r>
            <a:r>
              <a:rPr sz="2600" spc="114" smtClean="0">
                <a:latin typeface="Constantia"/>
                <a:cs typeface="Constantia"/>
              </a:rPr>
              <a:t>c </a:t>
            </a:r>
            <a:r>
              <a:rPr sz="2600" spc="-20" dirty="0">
                <a:latin typeface="Constantia"/>
                <a:cs typeface="Constantia"/>
              </a:rPr>
              <a:t>tổ  </a:t>
            </a:r>
            <a:r>
              <a:rPr sz="2600" dirty="0">
                <a:latin typeface="Constantia"/>
                <a:cs typeface="Constantia"/>
              </a:rPr>
              <a:t>chức,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ty</a:t>
            </a:r>
            <a:r>
              <a:rPr sz="2600" spc="-170">
                <a:latin typeface="Constantia"/>
                <a:cs typeface="Constantia"/>
              </a:rPr>
              <a:t> </a:t>
            </a:r>
            <a:r>
              <a:rPr lang="vi-VN" sz="2600" spc="-170" smtClean="0">
                <a:latin typeface="Constantia"/>
                <a:cs typeface="Constantia"/>
              </a:rPr>
              <a:t> 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</a:t>
            </a:r>
            <a:r>
              <a:rPr sz="2600" spc="-70" smtClean="0">
                <a:latin typeface="Constantia"/>
                <a:cs typeface="Constantia"/>
              </a:rPr>
              <a:t> </a:t>
            </a:r>
            <a:r>
              <a:rPr sz="2600" spc="80" smtClean="0">
                <a:latin typeface="Constantia"/>
                <a:cs typeface="Constantia"/>
              </a:rPr>
              <a:t>h</a:t>
            </a:r>
            <a:r>
              <a:rPr lang="vi-VN" sz="2600" spc="80" smtClean="0">
                <a:latin typeface="Constantia"/>
                <a:cs typeface="Constantia"/>
              </a:rPr>
              <a:t>à</a:t>
            </a:r>
            <a:r>
              <a:rPr sz="2600" spc="80" smtClean="0">
                <a:latin typeface="Constantia"/>
                <a:cs typeface="Constantia"/>
              </a:rPr>
              <a:t>ng</a:t>
            </a:r>
            <a:r>
              <a:rPr sz="2600" spc="-40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triệu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người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smtClean="0">
                <a:latin typeface="Constantia"/>
                <a:cs typeface="Constantia"/>
              </a:rPr>
              <a:t>d</a:t>
            </a:r>
            <a:r>
              <a:rPr lang="en-US" sz="2600" smtClean="0">
                <a:latin typeface="Constantia"/>
                <a:cs typeface="Constantia"/>
              </a:rPr>
              <a:t>u</a:t>
            </a:r>
            <a:r>
              <a:rPr sz="2600" smtClean="0">
                <a:latin typeface="Constantia"/>
                <a:cs typeface="Constantia"/>
              </a:rPr>
              <a:t>ng</a:t>
            </a:r>
            <a:r>
              <a:rPr sz="2600" spc="-40" smtClean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trên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khắp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thế  </a:t>
            </a:r>
            <a:r>
              <a:rPr sz="2600" spc="-5" dirty="0">
                <a:latin typeface="Constantia"/>
                <a:cs typeface="Constantia"/>
              </a:rPr>
              <a:t>giới bởi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tính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b="1" i="1" spc="-10" dirty="0">
                <a:latin typeface="Constantia"/>
                <a:cs typeface="Constantia"/>
              </a:rPr>
              <a:t>“mở”</a:t>
            </a:r>
            <a:r>
              <a:rPr sz="2600" b="1" i="1" spc="-10">
                <a:latin typeface="Constantia"/>
                <a:cs typeface="Constantia"/>
              </a:rPr>
              <a:t>	</a:t>
            </a:r>
            <a:r>
              <a:rPr sz="2600" spc="155" smtClean="0">
                <a:latin typeface="Constantia"/>
                <a:cs typeface="Constantia"/>
              </a:rPr>
              <a:t>v</a:t>
            </a:r>
            <a:r>
              <a:rPr lang="vi-VN" sz="2600" spc="155" smtClean="0">
                <a:latin typeface="Constantia"/>
                <a:cs typeface="Constantia"/>
              </a:rPr>
              <a:t>à</a:t>
            </a:r>
            <a:r>
              <a:rPr sz="2600" spc="-415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mạnh mẽ của </a:t>
            </a:r>
            <a:r>
              <a:rPr sz="2600" spc="-30" dirty="0">
                <a:latin typeface="Constantia"/>
                <a:cs typeface="Constantia"/>
              </a:rPr>
              <a:t>nó.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8729" y="4191000"/>
            <a:ext cx="1526413" cy="182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8914" y="5983427"/>
            <a:ext cx="26466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Biểu tượng của</a:t>
            </a:r>
            <a:r>
              <a:rPr sz="2000" b="1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Kiến </a:t>
            </a:r>
            <a:r>
              <a:rPr spc="-10" dirty="0"/>
              <a:t>trúc </a:t>
            </a:r>
            <a:r>
              <a:rPr spc="-5" dirty="0"/>
              <a:t>HĐH GNU/Linux</a:t>
            </a:r>
          </a:p>
        </p:txBody>
      </p:sp>
      <p:sp>
        <p:nvSpPr>
          <p:cNvPr id="8" name="object 8"/>
          <p:cNvSpPr/>
          <p:nvPr/>
        </p:nvSpPr>
        <p:spPr>
          <a:xfrm>
            <a:off x="2273300" y="1663700"/>
            <a:ext cx="4597400" cy="459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9570" y="3845432"/>
            <a:ext cx="78613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Constantia"/>
                <a:cs typeface="Constantia"/>
              </a:rPr>
              <a:t>Hardware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580003" y="1888235"/>
            <a:ext cx="1986280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5" dirty="0">
                <a:latin typeface="Constantia"/>
                <a:cs typeface="Constantia"/>
              </a:rPr>
              <a:t>User</a:t>
            </a:r>
            <a:r>
              <a:rPr sz="1800" b="1" spc="24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Applications</a:t>
            </a:r>
            <a:endParaRPr sz="1800">
              <a:latin typeface="Constantia"/>
              <a:cs typeface="Constantia"/>
            </a:endParaRPr>
          </a:p>
          <a:p>
            <a:pPr marL="236854" marR="230504" algn="ctr">
              <a:lnSpc>
                <a:spcPts val="4800"/>
              </a:lnSpc>
              <a:spcBef>
                <a:spcPts val="375"/>
              </a:spcBef>
            </a:pPr>
            <a:r>
              <a:rPr sz="1800" b="1" spc="-5" dirty="0">
                <a:latin typeface="Constantia"/>
                <a:cs typeface="Constantia"/>
              </a:rPr>
              <a:t>Sh</a:t>
            </a:r>
            <a:r>
              <a:rPr sz="1800" b="1" spc="5" dirty="0">
                <a:latin typeface="Constantia"/>
                <a:cs typeface="Constantia"/>
              </a:rPr>
              <a:t>e</a:t>
            </a:r>
            <a:r>
              <a:rPr sz="1800" b="1" spc="-5" dirty="0">
                <a:latin typeface="Constantia"/>
                <a:cs typeface="Constantia"/>
              </a:rPr>
              <a:t>l</a:t>
            </a:r>
            <a:r>
              <a:rPr sz="1800" b="1" spc="-10" dirty="0">
                <a:latin typeface="Constantia"/>
                <a:cs typeface="Constantia"/>
              </a:rPr>
              <a:t>l</a:t>
            </a:r>
            <a:r>
              <a:rPr sz="1800" b="1" spc="-5" dirty="0">
                <a:latin typeface="Constantia"/>
                <a:cs typeface="Constantia"/>
              </a:rPr>
              <a:t>/</a:t>
            </a:r>
            <a:r>
              <a:rPr sz="1800" b="1" spc="-25" dirty="0">
                <a:latin typeface="Constantia"/>
                <a:cs typeface="Constantia"/>
              </a:rPr>
              <a:t>U</a:t>
            </a:r>
            <a:r>
              <a:rPr sz="1800" b="1" spc="-5" dirty="0">
                <a:latin typeface="Constantia"/>
                <a:cs typeface="Constantia"/>
              </a:rPr>
              <a:t>t</a:t>
            </a:r>
            <a:r>
              <a:rPr sz="1800" b="1" dirty="0">
                <a:latin typeface="Constantia"/>
                <a:cs typeface="Constantia"/>
              </a:rPr>
              <a:t>ili</a:t>
            </a:r>
            <a:r>
              <a:rPr sz="1800" b="1" spc="-10" dirty="0">
                <a:latin typeface="Constantia"/>
                <a:cs typeface="Constantia"/>
              </a:rPr>
              <a:t>t</a:t>
            </a:r>
            <a:r>
              <a:rPr sz="1800" b="1" dirty="0">
                <a:latin typeface="Constantia"/>
                <a:cs typeface="Constantia"/>
              </a:rPr>
              <a:t>ies  </a:t>
            </a:r>
            <a:r>
              <a:rPr sz="1800" b="1" spc="-10" dirty="0">
                <a:latin typeface="Constantia"/>
                <a:cs typeface="Constantia"/>
              </a:rPr>
              <a:t>Kernel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 sánh Linux vs.</a:t>
            </a:r>
            <a:r>
              <a:rPr spc="-75" dirty="0"/>
              <a:t> </a:t>
            </a:r>
            <a:r>
              <a:rPr spc="-10" dirty="0"/>
              <a:t>Windows</a:t>
            </a:r>
          </a:p>
        </p:txBody>
      </p:sp>
      <p:sp>
        <p:nvSpPr>
          <p:cNvPr id="8" name="object 8"/>
          <p:cNvSpPr/>
          <p:nvPr/>
        </p:nvSpPr>
        <p:spPr>
          <a:xfrm>
            <a:off x="4800600" y="3352800"/>
            <a:ext cx="3657600" cy="274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620773"/>
            <a:ext cx="3937000" cy="420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Clr>
                <a:srgbClr val="0AD0D9"/>
              </a:buClr>
              <a:buSzPct val="76562"/>
              <a:buFont typeface="Wingdings"/>
              <a:buChar char=""/>
              <a:tabLst>
                <a:tab pos="449580" algn="l"/>
                <a:tab pos="450215" algn="l"/>
              </a:tabLst>
            </a:pPr>
            <a:r>
              <a:rPr sz="3200" spc="-5" dirty="0">
                <a:latin typeface="Constantia"/>
                <a:cs typeface="Constantia"/>
              </a:rPr>
              <a:t>Chi</a:t>
            </a:r>
            <a:r>
              <a:rPr sz="3200" spc="-13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phí</a:t>
            </a:r>
            <a:endParaRPr sz="3200">
              <a:latin typeface="Constantia"/>
              <a:cs typeface="Constantia"/>
            </a:endParaRPr>
          </a:p>
          <a:p>
            <a:pPr marL="410209" indent="-39751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410845" algn="l"/>
              </a:tabLst>
            </a:pPr>
            <a:r>
              <a:rPr sz="3200" spc="-15" dirty="0">
                <a:latin typeface="Constantia"/>
                <a:cs typeface="Constantia"/>
              </a:rPr>
              <a:t>Tính </a:t>
            </a:r>
            <a:r>
              <a:rPr sz="3200" dirty="0">
                <a:latin typeface="Constantia"/>
                <a:cs typeface="Constantia"/>
              </a:rPr>
              <a:t>dễ</a:t>
            </a:r>
            <a:r>
              <a:rPr sz="3200" spc="-35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dùng</a:t>
            </a:r>
            <a:endParaRPr sz="3200">
              <a:latin typeface="Constantia"/>
              <a:cs typeface="Constantia"/>
            </a:endParaRPr>
          </a:p>
          <a:p>
            <a:pPr marL="419100" indent="-40640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419734" algn="l"/>
              </a:tabLst>
            </a:pPr>
            <a:r>
              <a:rPr sz="3200" spc="-35" dirty="0">
                <a:latin typeface="Constantia"/>
                <a:cs typeface="Constantia"/>
              </a:rPr>
              <a:t>Hỗ </a:t>
            </a:r>
            <a:r>
              <a:rPr sz="3200" spc="-20" dirty="0">
                <a:latin typeface="Constantia"/>
                <a:cs typeface="Constantia"/>
              </a:rPr>
              <a:t>trợ </a:t>
            </a:r>
            <a:r>
              <a:rPr sz="3200" dirty="0">
                <a:latin typeface="Constantia"/>
                <a:cs typeface="Constantia"/>
              </a:rPr>
              <a:t>phần</a:t>
            </a:r>
            <a:r>
              <a:rPr sz="3200" spc="-33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cứng</a:t>
            </a:r>
            <a:endParaRPr sz="3200">
              <a:latin typeface="Constantia"/>
              <a:cs typeface="Constantia"/>
            </a:endParaRPr>
          </a:p>
          <a:p>
            <a:pPr marL="419100" indent="-40640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419734" algn="l"/>
              </a:tabLst>
            </a:pPr>
            <a:r>
              <a:rPr sz="3200" spc="-35" dirty="0">
                <a:latin typeface="Constantia"/>
                <a:cs typeface="Constantia"/>
              </a:rPr>
              <a:t>Hỗ </a:t>
            </a:r>
            <a:r>
              <a:rPr sz="3200" spc="-20" dirty="0">
                <a:latin typeface="Constantia"/>
                <a:cs typeface="Constantia"/>
              </a:rPr>
              <a:t>trợ </a:t>
            </a:r>
            <a:r>
              <a:rPr sz="3200" dirty="0">
                <a:latin typeface="Constantia"/>
                <a:cs typeface="Constantia"/>
              </a:rPr>
              <a:t>phần</a:t>
            </a:r>
            <a:r>
              <a:rPr sz="3200" spc="-26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mềm</a:t>
            </a:r>
            <a:endParaRPr sz="3200">
              <a:latin typeface="Constantia"/>
              <a:cs typeface="Constantia"/>
            </a:endParaRPr>
          </a:p>
          <a:p>
            <a:pPr marL="419100" indent="-40640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419734" algn="l"/>
              </a:tabLst>
            </a:pPr>
            <a:r>
              <a:rPr sz="3200" dirty="0">
                <a:latin typeface="Constantia"/>
                <a:cs typeface="Constantia"/>
              </a:rPr>
              <a:t>Giao diện đồ</a:t>
            </a:r>
            <a:r>
              <a:rPr sz="3200" spc="-48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họa</a:t>
            </a:r>
            <a:endParaRPr sz="3200">
              <a:latin typeface="Constantia"/>
              <a:cs typeface="Constantia"/>
            </a:endParaRPr>
          </a:p>
          <a:p>
            <a:pPr marL="419100" indent="-40640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419734" algn="l"/>
              </a:tabLst>
            </a:pPr>
            <a:r>
              <a:rPr sz="3200" dirty="0">
                <a:latin typeface="Constantia"/>
                <a:cs typeface="Constantia"/>
              </a:rPr>
              <a:t>Độ bảo</a:t>
            </a:r>
            <a:r>
              <a:rPr sz="3200" spc="-26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mật</a:t>
            </a:r>
            <a:endParaRPr sz="3200">
              <a:latin typeface="Constantia"/>
              <a:cs typeface="Constantia"/>
            </a:endParaRPr>
          </a:p>
          <a:p>
            <a:pPr marL="31115">
              <a:lnSpc>
                <a:spcPct val="100000"/>
              </a:lnSpc>
              <a:spcBef>
                <a:spcPts val="1895"/>
              </a:spcBef>
            </a:pP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Linux 4 – 3</a:t>
            </a:r>
            <a:r>
              <a:rPr sz="3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Windows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 sánh Linux vs.</a:t>
            </a:r>
            <a:r>
              <a:rPr spc="-75" dirty="0"/>
              <a:t> </a:t>
            </a:r>
            <a:r>
              <a:rPr spc="-10" dirty="0"/>
              <a:t>Windows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84340"/>
              </p:ext>
            </p:extLst>
          </p:nvPr>
        </p:nvGraphicFramePr>
        <p:xfrm>
          <a:off x="527050" y="1593850"/>
          <a:ext cx="8153400" cy="456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/>
                <a:gridCol w="2717800"/>
                <a:gridCol w="2717800"/>
              </a:tblGrid>
              <a:tr h="6445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Linux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Windows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Kernel</a:t>
                      </a:r>
                      <a:r>
                        <a:rPr sz="2000" spc="-1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type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78205" marR="463550" indent="-4038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Monolithic</a:t>
                      </a:r>
                      <a:r>
                        <a:rPr sz="2000" spc="-2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with  Modules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Hybrid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File</a:t>
                      </a:r>
                      <a:r>
                        <a:rPr sz="2000" spc="-17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10" dirty="0">
                          <a:latin typeface="Constantia"/>
                          <a:cs typeface="Constantia"/>
                        </a:rPr>
                        <a:t>system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EXT3,</a:t>
                      </a:r>
                      <a:r>
                        <a:rPr sz="2000" spc="4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ReiserFS…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40" dirty="0">
                          <a:latin typeface="Constantia"/>
                          <a:cs typeface="Constantia"/>
                        </a:rPr>
                        <a:t>FAT32,</a:t>
                      </a:r>
                      <a:r>
                        <a:rPr sz="20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NTFS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GUI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35" dirty="0">
                          <a:latin typeface="Constantia"/>
                          <a:cs typeface="Constantia"/>
                        </a:rPr>
                        <a:t>Tách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biệt </a:t>
                      </a:r>
                      <a:r>
                        <a:rPr sz="2000" spc="-15" dirty="0">
                          <a:latin typeface="Constantia"/>
                          <a:cs typeface="Constantia"/>
                        </a:rPr>
                        <a:t>với</a:t>
                      </a:r>
                      <a:r>
                        <a:rPr sz="2000" spc="-229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Kernel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Gắn </a:t>
                      </a:r>
                      <a:r>
                        <a:rPr sz="2000" spc="-20">
                          <a:latin typeface="Constantia"/>
                          <a:cs typeface="Constantia"/>
                        </a:rPr>
                        <a:t>kết </a:t>
                      </a:r>
                      <a:r>
                        <a:rPr sz="2000" spc="80" smtClean="0">
                          <a:latin typeface="Constantia"/>
                          <a:cs typeface="Constantia"/>
                        </a:rPr>
                        <a:t>v</a:t>
                      </a:r>
                      <a:r>
                        <a:rPr lang="vi-VN" sz="2000" spc="80" smtClean="0">
                          <a:latin typeface="Constantia"/>
                          <a:cs typeface="Constantia"/>
                        </a:rPr>
                        <a:t>à</a:t>
                      </a:r>
                      <a:r>
                        <a:rPr sz="2000" spc="80" smtClean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000" spc="-285" smtClean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Kernel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Privilege</a:t>
                      </a:r>
                      <a:r>
                        <a:rPr sz="2000" spc="-1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user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root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Administrator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Software</a:t>
                      </a:r>
                      <a:r>
                        <a:rPr sz="2000" spc="-1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format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.deb,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.rpm,</a:t>
                      </a:r>
                      <a:r>
                        <a:rPr sz="20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dirty="0">
                          <a:latin typeface="Constantia"/>
                          <a:cs typeface="Constantia"/>
                        </a:rPr>
                        <a:t>.tgz,…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.msi,</a:t>
                      </a:r>
                      <a:r>
                        <a:rPr sz="2000" spc="-10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15" dirty="0">
                          <a:latin typeface="Constantia"/>
                          <a:cs typeface="Constantia"/>
                        </a:rPr>
                        <a:t>.exe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Config</a:t>
                      </a:r>
                      <a:r>
                        <a:rPr sz="20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-5" dirty="0">
                          <a:latin typeface="Constantia"/>
                          <a:cs typeface="Constantia"/>
                        </a:rPr>
                        <a:t>information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45" dirty="0">
                          <a:latin typeface="Constantia"/>
                          <a:cs typeface="Constantia"/>
                        </a:rPr>
                        <a:t>Text</a:t>
                      </a:r>
                      <a:r>
                        <a:rPr sz="2000" spc="-1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5" dirty="0">
                          <a:latin typeface="Constantia"/>
                          <a:cs typeface="Constantia"/>
                        </a:rPr>
                        <a:t>file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Registry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1427</Words>
  <Application>Microsoft Office PowerPoint</Application>
  <PresentationFormat>On-screen Show (4:3)</PresentationFormat>
  <Paragraphs>221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Constantia</vt:lpstr>
      <vt:lpstr>Times New Roman</vt:lpstr>
      <vt:lpstr>Wingdings</vt:lpstr>
      <vt:lpstr>Wingdings 2</vt:lpstr>
      <vt:lpstr>Office Theme</vt:lpstr>
      <vt:lpstr>PowerPoint Presentation</vt:lpstr>
      <vt:lpstr>Nội dung bài học</vt:lpstr>
      <vt:lpstr>Mã nguồn mở và giấy phép GNU GPL</vt:lpstr>
      <vt:lpstr>Mã nguồn mở và GNU GPL (tt)</vt:lpstr>
      <vt:lpstr>Lược sử Linux</vt:lpstr>
      <vt:lpstr>Lược sử Linux (tt)</vt:lpstr>
      <vt:lpstr>Kiến trúc HĐH GNU/Linux</vt:lpstr>
      <vt:lpstr>So sánh Linux vs. Windows</vt:lpstr>
      <vt:lpstr>So sánh Linux vs. Windows</vt:lpstr>
      <vt:lpstr>Ưu điểm của Linux</vt:lpstr>
      <vt:lpstr>Hạn chế của Linux</vt:lpstr>
      <vt:lpstr>Các Distro Linux phổ biến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Các Distro Linux phổ biến (tt)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về  khóa học Linux căn bản</dc:title>
  <dc:creator>manthang</dc:creator>
  <cp:lastModifiedBy>Lê Cường</cp:lastModifiedBy>
  <cp:revision>3</cp:revision>
  <dcterms:created xsi:type="dcterms:W3CDTF">2017-04-26T02:49:28Z</dcterms:created>
  <dcterms:modified xsi:type="dcterms:W3CDTF">2017-05-05T03:10:08Z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2017-04-26T00:00:00Z</vt:filetime>
  </property>
</Properties>
</file>