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69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60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264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772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429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06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4470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529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9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15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11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036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453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78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19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257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790866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371" y="721895"/>
            <a:ext cx="7441145" cy="1149996"/>
          </a:xfrm>
        </p:spPr>
        <p:txBody>
          <a:bodyPr/>
          <a:lstStyle/>
          <a:p>
            <a:r>
              <a:rPr lang="en-US" smtClean="0">
                <a:latin typeface="Times New Roman" panose="02020603050405020304" pitchFamily="18" charset="0"/>
                <a:cs typeface="Times New Roman" panose="02020603050405020304" pitchFamily="18" charset="0"/>
              </a:rPr>
              <a:t>BÁO CÁO ĐỘ ĐỒ ÁN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4393" y="2065623"/>
            <a:ext cx="8575396" cy="2891388"/>
          </a:xfrm>
        </p:spPr>
        <p:txBody>
          <a:bodyPr>
            <a:normAutofit/>
          </a:bodyPr>
          <a:lstStyle/>
          <a:p>
            <a:r>
              <a:rPr lang="en-US" b="1" smtClean="0">
                <a:latin typeface="Times New Roman" panose="02020603050405020304" pitchFamily="18" charset="0"/>
                <a:cs typeface="Times New Roman" panose="02020603050405020304" pitchFamily="18" charset="0"/>
              </a:rPr>
              <a:t>Đề tài: Quản lý Shop thời trang Luis Homme</a:t>
            </a:r>
          </a:p>
          <a:p>
            <a:pPr algn="l"/>
            <a:r>
              <a:rPr lang="en-US">
                <a:latin typeface="Times New Roman" panose="02020603050405020304" pitchFamily="18" charset="0"/>
                <a:cs typeface="Times New Roman" panose="02020603050405020304" pitchFamily="18" charset="0"/>
              </a:rPr>
              <a:t>Hiện nay xu hướng thời trang đang rất phát triển kèm theo đó  là nhu cầu ăn mặc của con người càng ngày càng đa dạng. Thấy được tiềm năng ấy nên nhóm chúng em muốn mở một shop thời trang. Vì có rất nhiều mặt hàng, số lượng… nên Shop cần có một phần mềm để quản lý.</a:t>
            </a:r>
          </a:p>
          <a:p>
            <a:pPr algn="l"/>
            <a:r>
              <a:rPr lang="vi-VN">
                <a:latin typeface="Times New Roman" panose="02020603050405020304" pitchFamily="18" charset="0"/>
                <a:cs typeface="Times New Roman" panose="02020603050405020304" pitchFamily="18" charset="0"/>
              </a:rPr>
              <a:t>Phần mềm Quản lý shop bán hàng LUIS HOMME sẽ gồm có các chức năng sau: Nhập hàng , Bán hàng , Trả hàng , Báo cáo doanh thu, quản lí khách hàng, quản lí nhân viên bán hàng</a:t>
            </a:r>
            <a:endParaRPr lang="en-US">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137370" y="721895"/>
            <a:ext cx="7441145" cy="1149996"/>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solidFill>
                  <a:schemeClr val="tx1"/>
                </a:solidFill>
                <a:latin typeface="Times New Roman" panose="02020603050405020304" pitchFamily="18" charset="0"/>
                <a:cs typeface="Times New Roman" panose="02020603050405020304" pitchFamily="18" charset="0"/>
              </a:rPr>
              <a:t>BÁO CÁO ĐỘ ĐỒ ÁN</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2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Phân tích thiết kế hướng cấu trúc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t>Mức 0:</a:t>
            </a:r>
          </a:p>
          <a:p>
            <a:endParaRPr lang="en-US"/>
          </a:p>
        </p:txBody>
      </p:sp>
      <p:pic>
        <p:nvPicPr>
          <p:cNvPr id="4" name="Hình ảnh 1"/>
          <p:cNvPicPr/>
          <p:nvPr/>
        </p:nvPicPr>
        <p:blipFill>
          <a:blip r:embed="rId2">
            <a:extLst>
              <a:ext uri="{28A0092B-C50C-407E-A947-70E740481C1C}">
                <a14:useLocalDpi xmlns:a14="http://schemas.microsoft.com/office/drawing/2010/main" val="0"/>
              </a:ext>
            </a:extLst>
          </a:blip>
          <a:srcRect/>
          <a:stretch>
            <a:fillRect/>
          </a:stretch>
        </p:blipFill>
        <p:spPr bwMode="auto">
          <a:xfrm>
            <a:off x="2106278" y="1359569"/>
            <a:ext cx="6688807" cy="4898361"/>
          </a:xfrm>
          <a:prstGeom prst="rect">
            <a:avLst/>
          </a:prstGeom>
          <a:noFill/>
          <a:ln>
            <a:noFill/>
          </a:ln>
        </p:spPr>
      </p:pic>
    </p:spTree>
    <p:extLst>
      <p:ext uri="{BB962C8B-B14F-4D97-AF65-F5344CB8AC3E}">
        <p14:creationId xmlns:p14="http://schemas.microsoft.com/office/powerpoint/2010/main" val="321826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8495"/>
            <a:ext cx="8596668" cy="774031"/>
          </a:xfrm>
        </p:spPr>
        <p:txBody>
          <a:bodyPr/>
          <a:lstStyle/>
          <a:p>
            <a:r>
              <a:rPr lang="en-US">
                <a:latin typeface="Times New Roman" panose="02020603050405020304" pitchFamily="18" charset="0"/>
                <a:cs typeface="Times New Roman" panose="02020603050405020304" pitchFamily="18" charset="0"/>
              </a:rPr>
              <a:t>Phân tích thiết kế hướng cấu trúc</a:t>
            </a:r>
          </a:p>
        </p:txBody>
      </p:sp>
      <p:sp>
        <p:nvSpPr>
          <p:cNvPr id="3" name="Content Placeholder 2"/>
          <p:cNvSpPr>
            <a:spLocks noGrp="1"/>
          </p:cNvSpPr>
          <p:nvPr>
            <p:ph idx="1"/>
          </p:nvPr>
        </p:nvSpPr>
        <p:spPr>
          <a:xfrm>
            <a:off x="376545" y="2172621"/>
            <a:ext cx="8596668" cy="3880773"/>
          </a:xfrm>
        </p:spPr>
        <p:txBody>
          <a:bodyPr/>
          <a:lstStyle/>
          <a:p>
            <a:r>
              <a:rPr lang="en-US" smtClean="0"/>
              <a:t>Mức 1</a:t>
            </a:r>
          </a:p>
          <a:p>
            <a:endParaRPr lang="en-US"/>
          </a:p>
        </p:txBody>
      </p:sp>
      <p:pic>
        <p:nvPicPr>
          <p:cNvPr id="4" name="Hình ảnh 5"/>
          <p:cNvPicPr/>
          <p:nvPr/>
        </p:nvPicPr>
        <p:blipFill>
          <a:blip r:embed="rId2">
            <a:extLst>
              <a:ext uri="{28A0092B-C50C-407E-A947-70E740481C1C}">
                <a14:useLocalDpi xmlns:a14="http://schemas.microsoft.com/office/drawing/2010/main" val="0"/>
              </a:ext>
            </a:extLst>
          </a:blip>
          <a:srcRect/>
          <a:stretch>
            <a:fillRect/>
          </a:stretch>
        </p:blipFill>
        <p:spPr bwMode="auto">
          <a:xfrm>
            <a:off x="1540043" y="962526"/>
            <a:ext cx="8650704" cy="5811253"/>
          </a:xfrm>
          <a:prstGeom prst="rect">
            <a:avLst/>
          </a:prstGeom>
          <a:noFill/>
          <a:ln>
            <a:noFill/>
          </a:ln>
        </p:spPr>
      </p:pic>
    </p:spTree>
    <p:extLst>
      <p:ext uri="{BB962C8B-B14F-4D97-AF65-F5344CB8AC3E}">
        <p14:creationId xmlns:p14="http://schemas.microsoft.com/office/powerpoint/2010/main" val="119129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Sơ đồ các màn hình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66505"/>
            <a:ext cx="8596668" cy="3880773"/>
          </a:xfrm>
        </p:spPr>
        <p:txBody>
          <a:bodyPr/>
          <a:lstStyle/>
          <a:p>
            <a:r>
              <a:rPr lang="en-US" smtClean="0">
                <a:latin typeface="Times New Roman" panose="02020603050405020304" pitchFamily="18" charset="0"/>
                <a:cs typeface="Times New Roman" panose="02020603050405020304" pitchFamily="18" charset="0"/>
              </a:rPr>
              <a:t>Màn hình chính:</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333" y="1876343"/>
            <a:ext cx="10734168" cy="4656804"/>
          </a:xfrm>
          <a:prstGeom prst="rect">
            <a:avLst/>
          </a:prstGeom>
        </p:spPr>
      </p:pic>
    </p:spTree>
    <p:extLst>
      <p:ext uri="{BB962C8B-B14F-4D97-AF65-F5344CB8AC3E}">
        <p14:creationId xmlns:p14="http://schemas.microsoft.com/office/powerpoint/2010/main" val="281332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Màn hình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7638"/>
          </a:xfrm>
        </p:spPr>
        <p:txBody>
          <a:bodyPr>
            <a:noAutofit/>
          </a:bodyPr>
          <a:lstStyle/>
          <a:p>
            <a:pPr lvl="2" algn="l" defTabSz="457200" rtl="0">
              <a:spcBef>
                <a:spcPct val="0"/>
              </a:spcBef>
            </a:pPr>
            <a:r>
              <a:rPr lang="vi-VN" altLang="en-US" sz="3600" b="1" kern="1200" bmk="_Toc477291775">
                <a:solidFill>
                  <a:schemeClr val="accent1">
                    <a:lumMod val="75000"/>
                  </a:schemeClr>
                </a:solidFill>
                <a:latin typeface="Times New Roman" panose="02020603050405020304" pitchFamily="18" charset="0"/>
                <a:ea typeface="+mj-ea"/>
                <a:cs typeface="Times New Roman" panose="02020603050405020304" pitchFamily="18" charset="0"/>
              </a:rPr>
              <a:t>Thông </a:t>
            </a:r>
            <a:r>
              <a:rPr lang="vi-VN" altLang="en-US" sz="3600" b="1" kern="1200" bmk="_Toc477291775">
                <a:solidFill>
                  <a:schemeClr val="accent1">
                    <a:lumMod val="75000"/>
                  </a:schemeClr>
                </a:solidFill>
                <a:latin typeface="Times New Roman" panose="02020603050405020304" pitchFamily="18" charset="0"/>
                <a:ea typeface="+mj-ea"/>
                <a:cs typeface="Times New Roman" panose="02020603050405020304" pitchFamily="18" charset="0"/>
              </a:rPr>
              <a:t>tin nhóm</a:t>
            </a:r>
            <a:endParaRPr lang="en-US" sz="3600" b="1" kern="1200">
              <a:solidFill>
                <a:schemeClr val="accent1">
                  <a:lumMod val="75000"/>
                </a:schemeClr>
              </a:solidFill>
              <a:latin typeface="Times New Roman" panose="02020603050405020304" pitchFamily="18" charset="0"/>
              <a:ea typeface="+mj-ea"/>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6990319"/>
              </p:ext>
            </p:extLst>
          </p:nvPr>
        </p:nvGraphicFramePr>
        <p:xfrm>
          <a:off x="951978" y="1628384"/>
          <a:ext cx="8154445" cy="3339697"/>
        </p:xfrm>
        <a:graphic>
          <a:graphicData uri="http://schemas.openxmlformats.org/drawingml/2006/table">
            <a:tbl>
              <a:tblPr/>
              <a:tblGrid>
                <a:gridCol w="1421561"/>
                <a:gridCol w="2162021"/>
                <a:gridCol w="2891027"/>
                <a:gridCol w="1679836"/>
              </a:tblGrid>
              <a:tr h="477100">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MSSV</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84B3DF"/>
                      </a:solidFill>
                      <a:prstDash val="solid"/>
                      <a:round/>
                      <a:headEnd type="none" w="med" len="med"/>
                      <a:tailEnd type="none" w="med" len="med"/>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Họ tên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5B9BD5"/>
                    </a:solidFill>
                  </a:tcPr>
                </a:tc>
                <a:tc>
                  <a:txBody>
                    <a:bodyPr/>
                    <a:lstStyle/>
                    <a:p>
                      <a:pPr marL="0" marR="40640" algn="ctr">
                        <a:lnSpc>
                          <a:spcPct val="125000"/>
                        </a:lnSpc>
                        <a:spcBef>
                          <a:spcPts val="0"/>
                        </a:spcBef>
                        <a:spcAft>
                          <a:spcPts val="0"/>
                        </a:spcAft>
                      </a:pPr>
                      <a:r>
                        <a:rPr lang="vi-VN"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5B9BD5"/>
                    </a:solidFill>
                  </a:tcPr>
                </a:tc>
                <a:tc>
                  <a:txBody>
                    <a:bodyPr/>
                    <a:lstStyle/>
                    <a:p>
                      <a:pPr marL="45720" marR="0" indent="-45720" algn="ctr">
                        <a:lnSpc>
                          <a:spcPct val="125000"/>
                        </a:lnSpc>
                        <a:spcBef>
                          <a:spcPts val="0"/>
                        </a:spcBef>
                        <a:spcAft>
                          <a:spcPts val="0"/>
                        </a:spcAft>
                      </a:pPr>
                      <a:r>
                        <a:rPr lang="vi-VN" sz="16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Vai trò</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w="12700" cap="flat" cmpd="sng" algn="ctr">
                      <a:solidFill>
                        <a:srgbClr val="84B3DF"/>
                      </a:solidFill>
                      <a:prstDash val="solid"/>
                      <a:round/>
                      <a:headEnd type="none" w="med" len="med"/>
                      <a:tailEnd type="none" w="med" len="med"/>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5B9BD5"/>
                    </a:solidFill>
                  </a:tcPr>
                </a:tc>
              </a:tr>
              <a:tr h="954199">
                <a:tc>
                  <a:txBody>
                    <a:bodyPr/>
                    <a:lstStyle/>
                    <a:p>
                      <a:pPr marL="0" marR="0">
                        <a:lnSpc>
                          <a:spcPct val="125000"/>
                        </a:lnSpc>
                        <a:spcBef>
                          <a:spcPts val="0"/>
                        </a:spcBef>
                        <a:spcAft>
                          <a:spcPts val="0"/>
                        </a:spcAft>
                      </a:pPr>
                      <a:r>
                        <a:rPr lang="vi-VN" sz="1600" b="1">
                          <a:effectLst/>
                          <a:latin typeface="Times New Roman" panose="02020603050405020304" pitchFamily="18" charset="0"/>
                          <a:ea typeface="Calibri" panose="020F0502020204030204" pitchFamily="34" charset="0"/>
                          <a:cs typeface="Times New Roman" panose="02020603050405020304" pitchFamily="18" charset="0"/>
                        </a:rPr>
                        <a:t>14520605</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84B3DF"/>
                      </a:solidFill>
                      <a:prstDash val="solid"/>
                      <a:round/>
                      <a:headEnd type="none" w="med" len="med"/>
                      <a:tailEnd type="none" w="med" len="med"/>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Phạm Hoài Nguyên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14520605@gm.uit.edu.vn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Trưởng nhóm</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w="12700" cap="flat" cmpd="sng" algn="ctr">
                      <a:solidFill>
                        <a:srgbClr val="84B3DF"/>
                      </a:solidFill>
                      <a:prstDash val="solid"/>
                      <a:round/>
                      <a:headEnd type="none" w="med" len="med"/>
                      <a:tailEnd type="none" w="med" len="med"/>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r>
              <a:tr h="954199">
                <a:tc>
                  <a:txBody>
                    <a:bodyPr/>
                    <a:lstStyle/>
                    <a:p>
                      <a:pPr marL="0" marR="0">
                        <a:lnSpc>
                          <a:spcPct val="125000"/>
                        </a:lnSpc>
                        <a:spcBef>
                          <a:spcPts val="0"/>
                        </a:spcBef>
                        <a:spcAft>
                          <a:spcPts val="0"/>
                        </a:spcAft>
                      </a:pPr>
                      <a:r>
                        <a:rPr lang="vi-VN" sz="1600" b="1">
                          <a:effectLst/>
                          <a:latin typeface="Times New Roman" panose="02020603050405020304" pitchFamily="18" charset="0"/>
                          <a:ea typeface="Calibri" panose="020F0502020204030204" pitchFamily="34" charset="0"/>
                          <a:cs typeface="Times New Roman" panose="02020603050405020304" pitchFamily="18" charset="0"/>
                        </a:rPr>
                        <a:t>14521161</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84B3DF"/>
                      </a:solidFill>
                      <a:prstDash val="solid"/>
                      <a:round/>
                      <a:headEnd type="none" w="med" len="med"/>
                      <a:tailEnd type="none" w="med" len="med"/>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Phan Quang Duy</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14521161@gm.uit.edu.vn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Thành viên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w="12700" cap="flat" cmpd="sng" algn="ctr">
                      <a:solidFill>
                        <a:srgbClr val="84B3DF"/>
                      </a:solidFill>
                      <a:prstDash val="solid"/>
                      <a:round/>
                      <a:headEnd type="none" w="med" len="med"/>
                      <a:tailEnd type="none" w="med" len="med"/>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tcPr>
                </a:tc>
              </a:tr>
              <a:tr h="954199">
                <a:tc>
                  <a:txBody>
                    <a:bodyPr/>
                    <a:lstStyle/>
                    <a:p>
                      <a:pPr marL="0" marR="0">
                        <a:lnSpc>
                          <a:spcPct val="125000"/>
                        </a:lnSpc>
                        <a:spcBef>
                          <a:spcPts val="0"/>
                        </a:spcBef>
                        <a:spcAft>
                          <a:spcPts val="0"/>
                        </a:spcAft>
                      </a:pPr>
                      <a:r>
                        <a:rPr lang="vi-VN" sz="1600" b="1">
                          <a:effectLst/>
                          <a:latin typeface="Times New Roman" panose="02020603050405020304" pitchFamily="18" charset="0"/>
                          <a:ea typeface="Calibri" panose="020F0502020204030204" pitchFamily="34" charset="0"/>
                          <a:cs typeface="Times New Roman" panose="02020603050405020304" pitchFamily="18" charset="0"/>
                        </a:rPr>
                        <a:t>14521116</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84B3DF"/>
                      </a:solidFill>
                      <a:prstDash val="solid"/>
                      <a:round/>
                      <a:headEnd type="none" w="med" len="med"/>
                      <a:tailEnd type="none" w="med" len="med"/>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Lê Văn Cường</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14521116@gm.uit.edu.vn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a:noFill/>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c>
                  <a:txBody>
                    <a:bodyPr/>
                    <a:lstStyle/>
                    <a:p>
                      <a:pPr marL="0" marR="0">
                        <a:lnSpc>
                          <a:spcPct val="125000"/>
                        </a:lnSpc>
                        <a:spcBef>
                          <a:spcPts val="0"/>
                        </a:spcBef>
                        <a:spcAft>
                          <a:spcPts val="0"/>
                        </a:spcAft>
                      </a:pPr>
                      <a:r>
                        <a:rPr lang="vi-VN" sz="1600">
                          <a:effectLst/>
                          <a:latin typeface="Times New Roman" panose="02020603050405020304" pitchFamily="18" charset="0"/>
                          <a:ea typeface="Calibri" panose="020F0502020204030204" pitchFamily="34" charset="0"/>
                          <a:cs typeface="Times New Roman" panose="02020603050405020304" pitchFamily="18" charset="0"/>
                        </a:rPr>
                        <a:t>Thành viên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a:noFill/>
                    </a:lnL>
                    <a:lnR w="12700" cap="flat" cmpd="sng" algn="ctr">
                      <a:solidFill>
                        <a:srgbClr val="84B3DF"/>
                      </a:solidFill>
                      <a:prstDash val="solid"/>
                      <a:round/>
                      <a:headEnd type="none" w="med" len="med"/>
                      <a:tailEnd type="none" w="med" len="med"/>
                    </a:lnR>
                    <a:lnT w="12700" cap="flat" cmpd="sng" algn="ctr">
                      <a:solidFill>
                        <a:srgbClr val="84B3DF"/>
                      </a:solidFill>
                      <a:prstDash val="solid"/>
                      <a:round/>
                      <a:headEnd type="none" w="med" len="med"/>
                      <a:tailEnd type="none" w="med" len="med"/>
                    </a:lnT>
                    <a:lnB w="12700" cap="flat" cmpd="sng" algn="ctr">
                      <a:solidFill>
                        <a:srgbClr val="84B3DF"/>
                      </a:solidFill>
                      <a:prstDash val="solid"/>
                      <a:round/>
                      <a:headEnd type="none" w="med" len="med"/>
                      <a:tailEnd type="none" w="med" len="med"/>
                    </a:lnB>
                    <a:solidFill>
                      <a:srgbClr val="D6E6F4"/>
                    </a:solidFill>
                  </a:tcPr>
                </a:tc>
              </a:tr>
            </a:tbl>
          </a:graphicData>
        </a:graphic>
      </p:graphicFrame>
    </p:spTree>
    <p:extLst>
      <p:ext uri="{BB962C8B-B14F-4D97-AF65-F5344CB8AC3E}">
        <p14:creationId xmlns:p14="http://schemas.microsoft.com/office/powerpoint/2010/main" val="74618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847"/>
          </a:xfrm>
        </p:spPr>
        <p:txBody>
          <a:bodyPr>
            <a:noAutofit/>
          </a:bodyPr>
          <a:lstStyle/>
          <a:p>
            <a:r>
              <a:rPr lang="en-US" b="1">
                <a:latin typeface="Times New Roman" panose="02020603050405020304" pitchFamily="18" charset="0"/>
                <a:cs typeface="Times New Roman" panose="02020603050405020304" pitchFamily="18" charset="0"/>
              </a:rPr>
              <a:t>Phân công công việc</a:t>
            </a:r>
            <a:endParaRPr lang="en-US" b="1">
              <a:latin typeface="Times New Roman" panose="02020603050405020304" pitchFamily="18" charset="0"/>
              <a:cs typeface="Times New Roman" panose="02020603050405020304" pitchFamily="18" charset="0"/>
            </a:endParaRPr>
          </a:p>
        </p:txBody>
      </p:sp>
      <p:sp>
        <p:nvSpPr>
          <p:cNvPr id="6" name="Rectangle 5"/>
          <p:cNvSpPr/>
          <p:nvPr/>
        </p:nvSpPr>
        <p:spPr>
          <a:xfrm>
            <a:off x="677334" y="1265222"/>
            <a:ext cx="3300904" cy="369332"/>
          </a:xfrm>
          <a:prstGeom prst="rect">
            <a:avLst/>
          </a:prstGeom>
        </p:spPr>
        <p:txBody>
          <a:bodyPr wrap="none">
            <a:spAutoFit/>
          </a:bodyPr>
          <a:lstStyle/>
          <a:p>
            <a:r>
              <a:rPr lang="en-US" b="1">
                <a:latin typeface="Times New Roman" panose="02020603050405020304" pitchFamily="18" charset="0"/>
                <a:ea typeface="游明朝"/>
              </a:rPr>
              <a:t>Khảo sát &amp; đánh giá hiện trạng</a:t>
            </a: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91028375"/>
              </p:ext>
            </p:extLst>
          </p:nvPr>
        </p:nvGraphicFramePr>
        <p:xfrm>
          <a:off x="1046681" y="1791668"/>
          <a:ext cx="7921954" cy="3061112"/>
        </p:xfrm>
        <a:graphic>
          <a:graphicData uri="http://schemas.openxmlformats.org/drawingml/2006/table">
            <a:tbl>
              <a:tblPr firstRow="1" firstCol="1" bandRow="1"/>
              <a:tblGrid>
                <a:gridCol w="3168781"/>
                <a:gridCol w="1584391"/>
                <a:gridCol w="1584391"/>
                <a:gridCol w="1584391"/>
              </a:tblGrid>
              <a:tr h="362623">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667226">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Tìm hiểu sơ đồ phòng ban và quy trình nghiệp vụ</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6262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Kế hoạch phỏng vấn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36262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Biểu mẫu và quy định thực tế</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6262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Kiểm thử hệ thống hiện tại</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36262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Chọn lựa phương án thiết kế</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6262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Lý do chọn đề tài</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74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Phát biểu bài toán</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3788291"/>
              </p:ext>
            </p:extLst>
          </p:nvPr>
        </p:nvGraphicFramePr>
        <p:xfrm>
          <a:off x="839243" y="1389901"/>
          <a:ext cx="8705589" cy="3134054"/>
        </p:xfrm>
        <a:graphic>
          <a:graphicData uri="http://schemas.openxmlformats.org/drawingml/2006/table">
            <a:tbl>
              <a:tblPr firstRow="1" firstCol="1" bandRow="1"/>
              <a:tblGrid>
                <a:gridCol w="3482235"/>
                <a:gridCol w="1741118"/>
                <a:gridCol w="1741118"/>
                <a:gridCol w="1741118"/>
              </a:tblGrid>
              <a:tr h="1073306">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200">
                        <a:effectLst/>
                        <a:latin typeface="Arial" panose="020B0604020202020204" pitchFamily="34" charset="0"/>
                        <a:ea typeface="游明朝"/>
                        <a:cs typeface="Times New Roman" panose="02020603050405020304" pitchFamily="18" charset="0"/>
                      </a:endParaRPr>
                    </a:p>
                  </a:txBody>
                  <a:tcPr marL="68580" marR="68580"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53665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Lý do chọn đề tài</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987442">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Phạm vi, mục tiêu và đối tượng nghiên cứu</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53665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Lập quy trình thực hiện</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200">
                        <a:effectLst/>
                        <a:latin typeface="Arial" panose="020B0604020202020204" pitchFamily="34" charset="0"/>
                        <a:ea typeface="游明朝"/>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933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Xây dựng yêu cầu chức năng &amp; phi chức năng</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1575700"/>
              </p:ext>
            </p:extLst>
          </p:nvPr>
        </p:nvGraphicFramePr>
        <p:xfrm>
          <a:off x="1931229" y="2160588"/>
          <a:ext cx="6089580" cy="2484882"/>
        </p:xfrm>
        <a:graphic>
          <a:graphicData uri="http://schemas.openxmlformats.org/drawingml/2006/table">
            <a:tbl>
              <a:tblPr firstRow="1" firstCol="1" bandRow="1"/>
              <a:tblGrid>
                <a:gridCol w="2435832"/>
                <a:gridCol w="1217916"/>
                <a:gridCol w="1217916"/>
                <a:gridCol w="1217916"/>
              </a:tblGrid>
              <a:tr h="465400">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100">
                        <a:effectLst/>
                        <a:latin typeface="Arial" panose="020B0604020202020204" pitchFamily="34" charset="0"/>
                        <a:ea typeface="游明朝"/>
                        <a:cs typeface="Times New Roman" panose="02020603050405020304" pitchFamily="18" charset="0"/>
                      </a:endParaRPr>
                    </a:p>
                  </a:txBody>
                  <a:tcPr marL="64440" marR="64440"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100">
                        <a:effectLst/>
                        <a:latin typeface="Arial" panose="020B0604020202020204" pitchFamily="34" charset="0"/>
                        <a:ea typeface="游明朝"/>
                        <a:cs typeface="Times New Roman" panose="02020603050405020304" pitchFamily="18" charset="0"/>
                      </a:endParaRPr>
                    </a:p>
                  </a:txBody>
                  <a:tcPr marL="64440" marR="64440"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100">
                        <a:effectLst/>
                        <a:latin typeface="Arial" panose="020B0604020202020204" pitchFamily="34" charset="0"/>
                        <a:ea typeface="游明朝"/>
                        <a:cs typeface="Times New Roman" panose="02020603050405020304" pitchFamily="18" charset="0"/>
                      </a:endParaRPr>
                    </a:p>
                  </a:txBody>
                  <a:tcPr marL="64440" marR="64440"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100">
                        <a:effectLst/>
                        <a:latin typeface="Arial" panose="020B0604020202020204" pitchFamily="34" charset="0"/>
                        <a:ea typeface="游明朝"/>
                        <a:cs typeface="Times New Roman" panose="02020603050405020304" pitchFamily="18" charset="0"/>
                      </a:endParaRPr>
                    </a:p>
                  </a:txBody>
                  <a:tcPr marL="64440" marR="64440"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232700">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Yêu cầu lưu trữ</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32700">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Yêu cầu thực hiện các quy trình</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32700">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Yêu cầu tra cứu</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232700">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Yêu cầu thống kê và báo cáo</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32700">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Yêu cầu phi chức năng</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100">
                        <a:effectLst/>
                        <a:latin typeface="Arial" panose="020B0604020202020204" pitchFamily="34" charset="0"/>
                        <a:ea typeface="游明朝"/>
                        <a:cs typeface="Times New Roman" panose="02020603050405020304" pitchFamily="18" charset="0"/>
                      </a:endParaRPr>
                    </a:p>
                  </a:txBody>
                  <a:tcPr marL="64440" marR="6444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bl>
          </a:graphicData>
        </a:graphic>
      </p:graphicFrame>
    </p:spTree>
    <p:extLst>
      <p:ext uri="{BB962C8B-B14F-4D97-AF65-F5344CB8AC3E}">
        <p14:creationId xmlns:p14="http://schemas.microsoft.com/office/powerpoint/2010/main" val="93205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Phân tích thiết kế</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2341929"/>
              </p:ext>
            </p:extLst>
          </p:nvPr>
        </p:nvGraphicFramePr>
        <p:xfrm>
          <a:off x="1900989" y="2117059"/>
          <a:ext cx="7555831" cy="3309366"/>
        </p:xfrm>
        <a:graphic>
          <a:graphicData uri="http://schemas.openxmlformats.org/drawingml/2006/table">
            <a:tbl>
              <a:tblPr firstRow="1" firstCol="1" bandRow="1"/>
              <a:tblGrid>
                <a:gridCol w="3022333"/>
                <a:gridCol w="1511166"/>
                <a:gridCol w="1511166"/>
                <a:gridCol w="1511166"/>
              </a:tblGrid>
              <a:tr h="298113">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411397">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Thành phần xử lý</a:t>
                      </a:r>
                      <a:endParaRPr lang="en-US" sz="1600">
                        <a:effectLst/>
                        <a:latin typeface="Times New Roman" panose="02020603050405020304" pitchFamily="18" charset="0"/>
                        <a:ea typeface="游明朝"/>
                        <a:cs typeface="Times New Roman" panose="02020603050405020304" pitchFamily="18" charset="0"/>
                      </a:endParaRPr>
                    </a:p>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Xây dựng mô hình quan niệm xử lý DFD</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49057">
                <a:tc>
                  <a:txBody>
                    <a:bodyPr/>
                    <a:lstStyle/>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Thiết kế hệ thống xử lý</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411397">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Thành phần dữ liệu</a:t>
                      </a:r>
                      <a:endParaRPr lang="en-US" sz="1600">
                        <a:effectLst/>
                        <a:latin typeface="Times New Roman" panose="02020603050405020304" pitchFamily="18" charset="0"/>
                        <a:ea typeface="游明朝"/>
                        <a:cs typeface="Times New Roman" panose="02020603050405020304" pitchFamily="18" charset="0"/>
                      </a:endParaRPr>
                    </a:p>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Xây dựng mô hình thực thể kết hợp ER</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274264">
                <a:tc>
                  <a:txBody>
                    <a:bodyPr/>
                    <a:lstStyle/>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Xây dựng mô hình tổ chức dữ liệu Logic</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49057">
                <a:tc>
                  <a:txBody>
                    <a:bodyPr/>
                    <a:lstStyle/>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Mô tả các kiểu dữ liệu</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41277" marR="41277"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7883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554" y="501315"/>
            <a:ext cx="8596668" cy="4132559"/>
          </a:xfrm>
        </p:spPr>
        <p:txBody>
          <a:bodyPr/>
          <a:lstStyle/>
          <a:p>
            <a:r>
              <a:rPr lang="en-US" b="1">
                <a:latin typeface="Times New Roman" panose="02020603050405020304" pitchFamily="18" charset="0"/>
                <a:cs typeface="Times New Roman" panose="02020603050405020304" pitchFamily="18" charset="0"/>
              </a:rPr>
              <a:t>Thiết kế chương trình</a:t>
            </a:r>
            <a:endParaRPr lang="en-US">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57450554"/>
              </p:ext>
            </p:extLst>
          </p:nvPr>
        </p:nvGraphicFramePr>
        <p:xfrm>
          <a:off x="1227218" y="1822115"/>
          <a:ext cx="7014414" cy="2612337"/>
        </p:xfrm>
        <a:graphic>
          <a:graphicData uri="http://schemas.openxmlformats.org/drawingml/2006/table">
            <a:tbl>
              <a:tblPr firstRow="1" firstCol="1" bandRow="1"/>
              <a:tblGrid>
                <a:gridCol w="2805765"/>
                <a:gridCol w="1402883"/>
                <a:gridCol w="1402883"/>
                <a:gridCol w="1402883"/>
              </a:tblGrid>
              <a:tr h="357625">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658031">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Thành phần dữ liệu</a:t>
                      </a:r>
                      <a:endParaRPr lang="en-US" sz="1600">
                        <a:effectLst/>
                        <a:latin typeface="Times New Roman" panose="02020603050405020304" pitchFamily="18" charset="0"/>
                        <a:ea typeface="游明朝"/>
                        <a:cs typeface="Times New Roman" panose="02020603050405020304" pitchFamily="18" charset="0"/>
                      </a:endParaRPr>
                    </a:p>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Thiết kế các bảng dữ liệu</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658031">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Thành phần giao diện</a:t>
                      </a:r>
                      <a:endParaRPr lang="en-US" sz="1600">
                        <a:effectLst/>
                        <a:latin typeface="Times New Roman" panose="02020603050405020304" pitchFamily="18" charset="0"/>
                        <a:ea typeface="游明朝"/>
                        <a:cs typeface="Times New Roman" panose="02020603050405020304" pitchFamily="18" charset="0"/>
                      </a:endParaRPr>
                    </a:p>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Sơ đồ màn hình</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57625">
                <a:tc>
                  <a:txBody>
                    <a:bodyPr/>
                    <a:lstStyle/>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Thiết kế các màn hình</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357625">
                <a:tc>
                  <a:txBody>
                    <a:bodyPr/>
                    <a:lstStyle/>
                    <a:p>
                      <a:pPr marL="45720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Mô tả mỗi màn hình</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Times New Roman" panose="02020603050405020304" pitchFamily="18" charset="0"/>
                        <a:ea typeface="游明朝"/>
                        <a:cs typeface="Times New Roman" panose="02020603050405020304" pitchFamily="18" charset="0"/>
                      </a:endParaRPr>
                    </a:p>
                  </a:txBody>
                  <a:tcPr marL="29464" marR="29464"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bl>
          </a:graphicData>
        </a:graphic>
      </p:graphicFrame>
    </p:spTree>
    <p:extLst>
      <p:ext uri="{BB962C8B-B14F-4D97-AF65-F5344CB8AC3E}">
        <p14:creationId xmlns:p14="http://schemas.microsoft.com/office/powerpoint/2010/main" val="889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555" y="477252"/>
            <a:ext cx="8596668" cy="1320800"/>
          </a:xfrm>
        </p:spPr>
        <p:txBody>
          <a:bodyPr/>
          <a:lstStyle/>
          <a:p>
            <a:r>
              <a:rPr lang="en-US" b="1">
                <a:latin typeface="Times New Roman" panose="02020603050405020304" pitchFamily="18" charset="0"/>
                <a:cs typeface="Times New Roman" panose="02020603050405020304" pitchFamily="18" charset="0"/>
              </a:rPr>
              <a:t>Cài đặt và kiểm thử</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552941"/>
              </p:ext>
            </p:extLst>
          </p:nvPr>
        </p:nvGraphicFramePr>
        <p:xfrm>
          <a:off x="1792705" y="1666707"/>
          <a:ext cx="6497053" cy="2699561"/>
        </p:xfrm>
        <a:graphic>
          <a:graphicData uri="http://schemas.openxmlformats.org/drawingml/2006/table">
            <a:tbl>
              <a:tblPr firstRow="1" firstCol="1" bandRow="1"/>
              <a:tblGrid>
                <a:gridCol w="2598823"/>
                <a:gridCol w="1299410"/>
                <a:gridCol w="1299410"/>
                <a:gridCol w="1299410"/>
              </a:tblGrid>
              <a:tr h="621504">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600">
                        <a:effectLst/>
                        <a:latin typeface="Arial" panose="020B0604020202020204" pitchFamily="34" charset="0"/>
                        <a:ea typeface="游明朝"/>
                        <a:cs typeface="Times New Roman" panose="02020603050405020304" pitchFamily="18" charset="0"/>
                      </a:endParaRPr>
                    </a:p>
                  </a:txBody>
                  <a:tcPr marL="25398" marR="25398"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600">
                        <a:effectLst/>
                        <a:latin typeface="Arial" panose="020B0604020202020204" pitchFamily="34" charset="0"/>
                        <a:ea typeface="游明朝"/>
                        <a:cs typeface="Times New Roman" panose="02020603050405020304" pitchFamily="18" charset="0"/>
                      </a:endParaRPr>
                    </a:p>
                  </a:txBody>
                  <a:tcPr marL="25398" marR="25398"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600">
                        <a:effectLst/>
                        <a:latin typeface="Arial" panose="020B0604020202020204" pitchFamily="34" charset="0"/>
                        <a:ea typeface="游明朝"/>
                        <a:cs typeface="Times New Roman" panose="02020603050405020304" pitchFamily="18" charset="0"/>
                      </a:endParaRPr>
                    </a:p>
                  </a:txBody>
                  <a:tcPr marL="25398" marR="25398"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600">
                        <a:effectLst/>
                        <a:latin typeface="Arial" panose="020B0604020202020204" pitchFamily="34" charset="0"/>
                        <a:ea typeface="游明朝"/>
                        <a:cs typeface="Times New Roman" panose="02020603050405020304" pitchFamily="18" charset="0"/>
                      </a:endParaRPr>
                    </a:p>
                  </a:txBody>
                  <a:tcPr marL="25398" marR="25398"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322725">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Yêu cầu hệ thống &amp; môi trường</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571783">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Kiểm thử các form, thao tác &amp; xử lý</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22725">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Kết quả đạt được</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322725">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Hướng phát triển</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22725">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Đóng gói</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600">
                        <a:effectLst/>
                        <a:latin typeface="Arial" panose="020B0604020202020204" pitchFamily="34" charset="0"/>
                        <a:ea typeface="游明朝"/>
                        <a:cs typeface="Times New Roman" panose="02020603050405020304" pitchFamily="18" charset="0"/>
                      </a:endParaRPr>
                    </a:p>
                  </a:txBody>
                  <a:tcPr marL="25398" marR="25398"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891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Viết báo cáo</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3181790"/>
              </p:ext>
            </p:extLst>
          </p:nvPr>
        </p:nvGraphicFramePr>
        <p:xfrm>
          <a:off x="1852864" y="1612232"/>
          <a:ext cx="6220324" cy="1455820"/>
        </p:xfrm>
        <a:graphic>
          <a:graphicData uri="http://schemas.openxmlformats.org/drawingml/2006/table">
            <a:tbl>
              <a:tblPr firstRow="1" firstCol="1" bandRow="1"/>
              <a:tblGrid>
                <a:gridCol w="2488132"/>
                <a:gridCol w="1244064"/>
                <a:gridCol w="1244064"/>
                <a:gridCol w="1244064"/>
              </a:tblGrid>
              <a:tr h="950563">
                <a:tc>
                  <a:txBody>
                    <a:bodyPr/>
                    <a:lstStyle/>
                    <a:p>
                      <a:pPr marL="0" marR="0" algn="ctr">
                        <a:lnSpc>
                          <a:spcPct val="11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Công việc</a:t>
                      </a:r>
                      <a:endParaRPr lang="en-US" sz="1400">
                        <a:effectLst/>
                        <a:latin typeface="Arial" panose="020B0604020202020204" pitchFamily="34" charset="0"/>
                        <a:ea typeface="游明朝"/>
                        <a:cs typeface="Times New Roman" panose="02020603050405020304" pitchFamily="18" charset="0"/>
                      </a:endParaRPr>
                    </a:p>
                  </a:txBody>
                  <a:tcPr marL="24812" marR="24812" marT="0" marB="0" anchor="ctr">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Phạm Hoài Nguyên</a:t>
                      </a:r>
                      <a:endParaRPr lang="en-US" sz="1400">
                        <a:effectLst/>
                        <a:latin typeface="Arial" panose="020B0604020202020204" pitchFamily="34" charset="0"/>
                        <a:ea typeface="游明朝"/>
                        <a:cs typeface="Times New Roman" panose="02020603050405020304" pitchFamily="18" charset="0"/>
                      </a:endParaRPr>
                    </a:p>
                  </a:txBody>
                  <a:tcPr marL="24812" marR="24812"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en-US" sz="1600" b="1">
                          <a:solidFill>
                            <a:srgbClr val="FFFFFF"/>
                          </a:solidFill>
                          <a:effectLst/>
                          <a:latin typeface="Times New Roman" panose="02020603050405020304" pitchFamily="18" charset="0"/>
                          <a:ea typeface="游明朝"/>
                          <a:cs typeface="Times New Roman" panose="02020603050405020304" pitchFamily="18" charset="0"/>
                        </a:rPr>
                        <a:t>Lê </a:t>
                      </a:r>
                      <a:r>
                        <a:rPr lang="vi-VN" sz="1600" b="1">
                          <a:solidFill>
                            <a:srgbClr val="FFFFFF"/>
                          </a:solidFill>
                          <a:effectLst/>
                          <a:latin typeface="Times New Roman" panose="02020603050405020304" pitchFamily="18" charset="0"/>
                          <a:ea typeface="游明朝"/>
                          <a:cs typeface="Times New Roman" panose="02020603050405020304" pitchFamily="18" charset="0"/>
                        </a:rPr>
                        <a:t>Văn Cường</a:t>
                      </a:r>
                      <a:endParaRPr lang="en-US" sz="1400">
                        <a:effectLst/>
                        <a:latin typeface="Arial" panose="020B0604020202020204" pitchFamily="34" charset="0"/>
                        <a:ea typeface="游明朝"/>
                        <a:cs typeface="Times New Roman" panose="02020603050405020304" pitchFamily="18" charset="0"/>
                      </a:endParaRPr>
                    </a:p>
                  </a:txBody>
                  <a:tcPr marL="24812" marR="24812" marT="0" marB="0" anchor="ctr">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gn="ctr">
                        <a:lnSpc>
                          <a:spcPct val="125000"/>
                        </a:lnSpc>
                        <a:spcBef>
                          <a:spcPts val="0"/>
                        </a:spcBef>
                        <a:spcAft>
                          <a:spcPts val="0"/>
                        </a:spcAft>
                      </a:pPr>
                      <a:r>
                        <a:rPr lang="vi-VN" sz="1600" b="1">
                          <a:solidFill>
                            <a:srgbClr val="FFFFFF"/>
                          </a:solidFill>
                          <a:effectLst/>
                          <a:latin typeface="Times New Roman" panose="02020603050405020304" pitchFamily="18" charset="0"/>
                          <a:ea typeface="游明朝"/>
                          <a:cs typeface="Times New Roman" panose="02020603050405020304" pitchFamily="18" charset="0"/>
                        </a:rPr>
                        <a:t>Phan Quang Duy</a:t>
                      </a:r>
                      <a:endParaRPr lang="en-US" sz="1400">
                        <a:effectLst/>
                        <a:latin typeface="Arial" panose="020B0604020202020204" pitchFamily="34" charset="0"/>
                        <a:ea typeface="游明朝"/>
                        <a:cs typeface="Times New Roman" panose="02020603050405020304" pitchFamily="18" charset="0"/>
                      </a:endParaRPr>
                    </a:p>
                  </a:txBody>
                  <a:tcPr marL="24812" marR="24812" marT="0" marB="0" anchor="ctr">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r>
              <a:tr h="505257">
                <a:tc>
                  <a:txBody>
                    <a:bodyPr/>
                    <a:lstStyle/>
                    <a:p>
                      <a:pPr marL="0" marR="0">
                        <a:lnSpc>
                          <a:spcPct val="115000"/>
                        </a:lnSpc>
                        <a:spcBef>
                          <a:spcPts val="0"/>
                        </a:spcBef>
                        <a:spcAft>
                          <a:spcPts val="0"/>
                        </a:spcAft>
                      </a:pPr>
                      <a:r>
                        <a:rPr lang="en-US" sz="1600" b="1">
                          <a:effectLst/>
                          <a:latin typeface="Times New Roman" panose="02020603050405020304" pitchFamily="18" charset="0"/>
                          <a:ea typeface="游明朝"/>
                          <a:cs typeface="Times New Roman" panose="02020603050405020304" pitchFamily="18" charset="0"/>
                        </a:rPr>
                        <a:t>Thực hiện báo cáo đồ án</a:t>
                      </a:r>
                      <a:endParaRPr lang="en-US" sz="1400">
                        <a:effectLst/>
                        <a:latin typeface="Arial" panose="020B0604020202020204" pitchFamily="34" charset="0"/>
                        <a:ea typeface="游明朝"/>
                        <a:cs typeface="Times New Roman" panose="02020603050405020304" pitchFamily="18" charset="0"/>
                      </a:endParaRPr>
                    </a:p>
                  </a:txBody>
                  <a:tcPr marL="24812" marR="24812"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rPr>
                        <a:t> </a:t>
                      </a:r>
                      <a:endParaRPr lang="en-US" sz="1400">
                        <a:effectLst/>
                        <a:latin typeface="Arial" panose="020B0604020202020204" pitchFamily="34" charset="0"/>
                        <a:ea typeface="游明朝"/>
                        <a:cs typeface="Times New Roman" panose="02020603050405020304" pitchFamily="18" charset="0"/>
                      </a:endParaRPr>
                    </a:p>
                  </a:txBody>
                  <a:tcPr marL="24812" marR="24812"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400">
                        <a:effectLst/>
                        <a:latin typeface="Arial" panose="020B0604020202020204" pitchFamily="34" charset="0"/>
                        <a:ea typeface="游明朝"/>
                        <a:cs typeface="Times New Roman" panose="02020603050405020304" pitchFamily="18" charset="0"/>
                      </a:endParaRPr>
                    </a:p>
                  </a:txBody>
                  <a:tcPr marL="24812" marR="24812"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ctr">
                        <a:lnSpc>
                          <a:spcPct val="125000"/>
                        </a:lnSpc>
                        <a:spcBef>
                          <a:spcPts val="0"/>
                        </a:spcBef>
                        <a:spcAft>
                          <a:spcPts val="0"/>
                        </a:spcAft>
                      </a:pPr>
                      <a:r>
                        <a:rPr lang="vi-VN" sz="1600">
                          <a:effectLst/>
                          <a:latin typeface="Times New Roman" panose="02020603050405020304" pitchFamily="18" charset="0"/>
                          <a:ea typeface="游明朝"/>
                          <a:cs typeface="Times New Roman" panose="02020603050405020304" pitchFamily="18" charset="0"/>
                          <a:sym typeface="Wingdings" panose="05000000000000000000" pitchFamily="2" charset="2"/>
                        </a:rPr>
                        <a:t></a:t>
                      </a:r>
                      <a:endParaRPr lang="en-US" sz="1400">
                        <a:effectLst/>
                        <a:latin typeface="Arial" panose="020B0604020202020204" pitchFamily="34" charset="0"/>
                        <a:ea typeface="游明朝"/>
                        <a:cs typeface="Times New Roman" panose="02020603050405020304" pitchFamily="18" charset="0"/>
                      </a:endParaRPr>
                    </a:p>
                  </a:txBody>
                  <a:tcPr marL="24812" marR="24812"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bl>
          </a:graphicData>
        </a:graphic>
      </p:graphicFrame>
    </p:spTree>
    <p:extLst>
      <p:ext uri="{BB962C8B-B14F-4D97-AF65-F5344CB8AC3E}">
        <p14:creationId xmlns:p14="http://schemas.microsoft.com/office/powerpoint/2010/main" val="33351026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72</TotalTime>
  <Words>544</Words>
  <Application>Microsoft Office PowerPoint</Application>
  <PresentationFormat>Widescreen</PresentationFormat>
  <Paragraphs>185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Times New Roman</vt:lpstr>
      <vt:lpstr>Trebuchet MS</vt:lpstr>
      <vt:lpstr>Wingdings</vt:lpstr>
      <vt:lpstr>Wingdings 3</vt:lpstr>
      <vt:lpstr>游明朝</vt:lpstr>
      <vt:lpstr>Facet</vt:lpstr>
      <vt:lpstr>BÁO CÁO ĐỘ ĐỒ ÁN</vt:lpstr>
      <vt:lpstr>Thông tin nhóm</vt:lpstr>
      <vt:lpstr>Phân công công việc</vt:lpstr>
      <vt:lpstr>Phát biểu bài toán</vt:lpstr>
      <vt:lpstr>Xây dựng yêu cầu chức năng &amp; phi chức năng</vt:lpstr>
      <vt:lpstr>Phân tích thiết kế</vt:lpstr>
      <vt:lpstr>Thiết kế chương trình</vt:lpstr>
      <vt:lpstr>Cài đặt và kiểm thử</vt:lpstr>
      <vt:lpstr>Viết báo cáo</vt:lpstr>
      <vt:lpstr>Phân tích thiết kế hướng cấu trúc</vt:lpstr>
      <vt:lpstr>Phân tích thiết kế hướng cấu trúc</vt:lpstr>
      <vt:lpstr>Sơ đồ các màn hình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ĐỘ ĐỒ ÁN</dc:title>
  <dc:creator>Windows User</dc:creator>
  <cp:lastModifiedBy>Windows User</cp:lastModifiedBy>
  <cp:revision>6</cp:revision>
  <dcterms:created xsi:type="dcterms:W3CDTF">2017-04-11T06:56:04Z</dcterms:created>
  <dcterms:modified xsi:type="dcterms:W3CDTF">2017-04-11T08:08:18Z</dcterms:modified>
</cp:coreProperties>
</file>