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7" r:id="rId3"/>
    <p:sldId id="258" r:id="rId4"/>
    <p:sldId id="291" r:id="rId5"/>
    <p:sldId id="269" r:id="rId6"/>
    <p:sldId id="259" r:id="rId7"/>
    <p:sldId id="270" r:id="rId8"/>
    <p:sldId id="271" r:id="rId9"/>
    <p:sldId id="273" r:id="rId10"/>
    <p:sldId id="276" r:id="rId11"/>
    <p:sldId id="277" r:id="rId12"/>
    <p:sldId id="278" r:id="rId13"/>
    <p:sldId id="279" r:id="rId14"/>
    <p:sldId id="293" r:id="rId15"/>
    <p:sldId id="292" r:id="rId16"/>
    <p:sldId id="280" r:id="rId17"/>
    <p:sldId id="281" r:id="rId18"/>
    <p:sldId id="274" r:id="rId19"/>
    <p:sldId id="272" r:id="rId20"/>
    <p:sldId id="282" r:id="rId21"/>
    <p:sldId id="284" r:id="rId22"/>
    <p:sldId id="285" r:id="rId23"/>
    <p:sldId id="288" r:id="rId24"/>
    <p:sldId id="286" r:id="rId25"/>
    <p:sldId id="283" r:id="rId26"/>
    <p:sldId id="294" r:id="rId27"/>
    <p:sldId id="289"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89048" autoAdjust="0"/>
  </p:normalViewPr>
  <p:slideViewPr>
    <p:cSldViewPr snapToGrid="0" showGuides="1">
      <p:cViewPr varScale="1">
        <p:scale>
          <a:sx n="66" d="100"/>
          <a:sy n="66" d="100"/>
        </p:scale>
        <p:origin x="858" y="60"/>
      </p:cViewPr>
      <p:guideLst>
        <p:guide orient="horz" pos="2160"/>
        <p:guide pos="3840"/>
      </p:guideLst>
    </p:cSldViewPr>
  </p:slideViewPr>
  <p:notesTextViewPr>
    <p:cViewPr>
      <p:scale>
        <a:sx n="1" d="1"/>
        <a:sy n="1" d="1"/>
      </p:scale>
      <p:origin x="0" y="0"/>
    </p:cViewPr>
  </p:notesTextViewPr>
  <p:notesViewPr>
    <p:cSldViewPr snapToGrid="0" showGuides="1">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pPr/>
              <a:t>1/6/2017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p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pPr/>
              <a:t>1/6/2017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p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cs typeface="Arial" pitchFamily="34" charset="0"/>
              </a:rPr>
              <a:t>NOTE: </a:t>
            </a:r>
            <a:r>
              <a:rPr lang="en-US" sz="1200" dirty="0" smtClean="0">
                <a:cs typeface="Arial" pitchFamily="34" charset="0"/>
              </a:rPr>
              <a:t>Want a different image </a:t>
            </a:r>
            <a:r>
              <a:rPr lang="en-US" sz="1200" dirty="0">
                <a:cs typeface="Arial" pitchFamily="34" charset="0"/>
              </a:rPr>
              <a:t>on this </a:t>
            </a:r>
            <a:r>
              <a:rPr lang="en-US" sz="1200" dirty="0" smtClean="0">
                <a:cs typeface="Arial" pitchFamily="34" charset="0"/>
              </a:rPr>
              <a:t>slide? Select </a:t>
            </a:r>
            <a:r>
              <a:rPr lang="en-US" sz="1200" dirty="0">
                <a:cs typeface="Arial" pitchFamily="34" charset="0"/>
              </a:rPr>
              <a:t>the picture and delete it. </a:t>
            </a:r>
            <a:r>
              <a:rPr lang="en-US" sz="1200" dirty="0" smtClean="0">
                <a:cs typeface="Arial" pitchFamily="34" charset="0"/>
              </a:rPr>
              <a:t>Now </a:t>
            </a:r>
            <a:r>
              <a:rPr lang="en-US" sz="1200" dirty="0">
                <a:cs typeface="Arial" pitchFamily="34" charset="0"/>
              </a:rPr>
              <a:t>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pPr/>
              <a:t>1</a:t>
            </a:fld>
            <a:endParaRPr lang="en-US"/>
          </a:p>
        </p:txBody>
      </p:sp>
    </p:spTree>
    <p:extLst>
      <p:ext uri="{BB962C8B-B14F-4D97-AF65-F5344CB8AC3E}">
        <p14:creationId xmlns:p14="http://schemas.microsoft.com/office/powerpoint/2010/main" val="2205551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pPr/>
              <a:t>2</a:t>
            </a:fld>
            <a:endParaRPr lang="en-US"/>
          </a:p>
        </p:txBody>
      </p:sp>
    </p:spTree>
    <p:extLst>
      <p:ext uri="{BB962C8B-B14F-4D97-AF65-F5344CB8AC3E}">
        <p14:creationId xmlns:p14="http://schemas.microsoft.com/office/powerpoint/2010/main" val="3796805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pPr/>
              <a:t>3</a:t>
            </a:fld>
            <a:endParaRPr lang="en-US"/>
          </a:p>
        </p:txBody>
      </p:sp>
    </p:spTree>
    <p:extLst>
      <p:ext uri="{BB962C8B-B14F-4D97-AF65-F5344CB8AC3E}">
        <p14:creationId xmlns:p14="http://schemas.microsoft.com/office/powerpoint/2010/main" val="1943810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pPr/>
              <a:t>6</a:t>
            </a:fld>
            <a:endParaRPr lang="en-US"/>
          </a:p>
        </p:txBody>
      </p:sp>
    </p:spTree>
    <p:extLst>
      <p:ext uri="{BB962C8B-B14F-4D97-AF65-F5344CB8AC3E}">
        <p14:creationId xmlns:p14="http://schemas.microsoft.com/office/powerpoint/2010/main" val="116002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smtClean="0"/>
              <a:pPr/>
              <a:t>22</a:t>
            </a:fld>
            <a:endParaRPr lang="en-US"/>
          </a:p>
        </p:txBody>
      </p:sp>
    </p:spTree>
    <p:extLst>
      <p:ext uri="{BB962C8B-B14F-4D97-AF65-F5344CB8AC3E}">
        <p14:creationId xmlns:p14="http://schemas.microsoft.com/office/powerpoint/2010/main" val="4101404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pPr/>
              <a:t>28</a:t>
            </a:fld>
            <a:endParaRPr lang="en-US"/>
          </a:p>
        </p:txBody>
      </p:sp>
    </p:spTree>
    <p:extLst>
      <p:ext uri="{BB962C8B-B14F-4D97-AF65-F5344CB8AC3E}">
        <p14:creationId xmlns:p14="http://schemas.microsoft.com/office/powerpoint/2010/main" val="73179963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pPr/>
              <a:t>1/6/2017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a:t>Click to edit Master title style</a:t>
            </a:r>
          </a:p>
        </p:txBody>
      </p:sp>
      <p:sp>
        <p:nvSpPr>
          <p:cNvPr id="3" name="Picture Placeholder 2"/>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1/6/2017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1/6/2017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1/6/2017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1/6/2017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a:t>Click to edit Master title style</a:t>
            </a: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Picture Placeholder 10"/>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1/6/2017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pic>
        <p:nvPicPr>
          <p:cNvPr id="7" name="Picture 6"/>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pPr/>
              <a:t>1/6/2017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pPr/>
              <a:t>1/6/2017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pPr/>
              <a:t>1/6/2017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pPr/>
              <a:t>1/6/2017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1/6/2017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a:t>Click to edit Master text styles</a:t>
            </a:r>
          </a:p>
          <a:p>
            <a:pPr lvl="1"/>
            <a:r>
              <a:rPr/>
              <a:t>Second level</a:t>
            </a:r>
          </a:p>
          <a:p>
            <a:pPr lvl="2"/>
            <a:r>
              <a:rPr/>
              <a:t>Third level</a:t>
            </a:r>
          </a:p>
          <a:p>
            <a:pPr lvl="3"/>
            <a:r>
              <a:rPr/>
              <a:t>Fourth level</a:t>
            </a:r>
          </a:p>
          <a:p>
            <a:pPr lvl="4"/>
            <a:r>
              <a:rPr/>
              <a:t>Fifth level</a:t>
            </a:r>
          </a:p>
          <a:p>
            <a:pPr lvl="5"/>
            <a:r>
              <a:rPr/>
              <a:t>Sixth level</a:t>
            </a:r>
          </a:p>
          <a:p>
            <a:pPr lvl="6"/>
            <a:r>
              <a:rPr/>
              <a:t>Seventh level</a:t>
            </a:r>
          </a:p>
          <a:p>
            <a:pPr lvl="7"/>
            <a:r>
              <a:rPr/>
              <a:t>Eighth level</a:t>
            </a:r>
          </a:p>
          <a:p>
            <a:pPr lvl="8"/>
            <a:r>
              <a:rP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60000"/>
                    <a:lumOff val="40000"/>
                  </a:schemeClr>
                </a:solidFill>
              </a:defRPr>
            </a:lvl1pPr>
          </a:lstStyle>
          <a:p>
            <a:fld id="{402B9795-92DC-40DC-A1CA-9A4B349D7824}" type="datetimeFigureOut">
              <a:rPr lang="en-US" smtClean="0"/>
              <a:pPr/>
              <a:t>1/6/2017</a:t>
            </a:fld>
            <a:endParaRPr/>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60000"/>
                    <a:lumOff val="40000"/>
                  </a:schemeClr>
                </a:solidFill>
              </a:defRPr>
            </a:lvl1pPr>
          </a:lstStyle>
          <a:p>
            <a:fld id="{0FF54DE5-C571-48E8-A5BC-B369434E2F44}" type="slidenum">
              <a:rPr/>
              <a:pPr/>
              <a:t>‹#›</a:t>
            </a:fld>
            <a:endParaRPr/>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1925" y="1933575"/>
            <a:ext cx="6591300" cy="1600200"/>
          </a:xfrm>
        </p:spPr>
        <p:txBody>
          <a:bodyPr anchor="ctr">
            <a:normAutofit/>
          </a:bodyPr>
          <a:lstStyle/>
          <a:p>
            <a:pPr algn="ctr"/>
            <a:r>
              <a:rPr lang="en-US" sz="3200" b="1" err="1" smtClean="0">
                <a:solidFill>
                  <a:srgbClr val="FF0000"/>
                </a:solidFill>
                <a:latin typeface="Times New Roman" pitchFamily="18" charset="0"/>
                <a:cs typeface="Times New Roman" pitchFamily="18" charset="0"/>
              </a:rPr>
              <a:t>Báo</a:t>
            </a:r>
            <a:r>
              <a:rPr lang="en-US" sz="3200" b="1" smtClean="0">
                <a:solidFill>
                  <a:srgbClr val="FF0000"/>
                </a:solidFill>
                <a:latin typeface="Times New Roman" pitchFamily="18" charset="0"/>
                <a:cs typeface="Times New Roman" pitchFamily="18" charset="0"/>
              </a:rPr>
              <a:t> Cáo</a:t>
            </a:r>
            <a:r>
              <a:rPr lang="vi-VN" sz="3200" b="1" dirty="0">
                <a:solidFill>
                  <a:srgbClr val="FF0000"/>
                </a:solidFill>
                <a:latin typeface="Times New Roman" pitchFamily="18" charset="0"/>
                <a:cs typeface="Times New Roman" pitchFamily="18" charset="0"/>
              </a:rPr>
              <a:t> </a:t>
            </a:r>
            <a:r>
              <a:rPr lang="en-US" sz="3200" b="1" smtClean="0">
                <a:solidFill>
                  <a:srgbClr val="FF0000"/>
                </a:solidFill>
                <a:latin typeface="Times New Roman" pitchFamily="18" charset="0"/>
                <a:cs typeface="Times New Roman" pitchFamily="18" charset="0"/>
              </a:rPr>
              <a:t>ĐỒ ÁN</a:t>
            </a:r>
            <a:endParaRPr lang="en-US" sz="3200" b="1" dirty="0">
              <a:solidFill>
                <a:srgbClr val="FF0000"/>
              </a:solidFill>
              <a:latin typeface="Times New Roman" pitchFamily="18" charset="0"/>
              <a:cs typeface="Times New Roman" pitchFamily="18" charset="0"/>
            </a:endParaRPr>
          </a:p>
        </p:txBody>
      </p:sp>
      <p:sp>
        <p:nvSpPr>
          <p:cNvPr id="7" name="Subtitle 6"/>
          <p:cNvSpPr>
            <a:spLocks noGrp="1"/>
          </p:cNvSpPr>
          <p:nvPr>
            <p:ph type="subTitle" idx="1"/>
          </p:nvPr>
        </p:nvSpPr>
        <p:spPr>
          <a:xfrm>
            <a:off x="395786" y="3387834"/>
            <a:ext cx="5976440" cy="612666"/>
          </a:xfrm>
        </p:spPr>
        <p:txBody>
          <a:bodyPr>
            <a:noAutofit/>
          </a:bodyPr>
          <a:lstStyle/>
          <a:p>
            <a:pPr algn="ctr"/>
            <a:r>
              <a:rPr lang="vi-VN" sz="2800" b="1" smtClean="0">
                <a:solidFill>
                  <a:srgbClr val="0070C0"/>
                </a:solidFill>
                <a:latin typeface="Times New Roman" pitchFamily="18" charset="0"/>
                <a:cs typeface="Times New Roman" pitchFamily="18" charset="0"/>
              </a:rPr>
              <a:t>Quản lý Shop thời trang Luis Homme</a:t>
            </a:r>
            <a:endParaRPr lang="en-US" sz="2800" b="1" dirty="0">
              <a:solidFill>
                <a:srgbClr val="0070C0"/>
              </a:solidFill>
              <a:latin typeface="Times New Roman" pitchFamily="18" charset="0"/>
              <a:cs typeface="Times New Roman" pitchFamily="18" charset="0"/>
            </a:endParaRPr>
          </a:p>
        </p:txBody>
      </p:sp>
      <p:sp>
        <p:nvSpPr>
          <p:cNvPr id="5" name="Text Box 1046"/>
          <p:cNvSpPr txBox="1">
            <a:spLocks noChangeArrowheads="1"/>
          </p:cNvSpPr>
          <p:nvPr/>
        </p:nvSpPr>
        <p:spPr bwMode="auto">
          <a:xfrm>
            <a:off x="3086100" y="260350"/>
            <a:ext cx="6934200" cy="707886"/>
          </a:xfrm>
          <a:prstGeom prst="rect">
            <a:avLst/>
          </a:prstGeom>
          <a:noFill/>
          <a:ln w="12700">
            <a:noFill/>
            <a:miter lim="800000"/>
            <a:headEnd type="none" w="sm" len="sm"/>
            <a:tailEnd type="none" w="sm" len="sm"/>
          </a:ln>
        </p:spPr>
        <p:txBody>
          <a:bodyPr>
            <a:spAutoFit/>
          </a:bodyPr>
          <a:lstStyle/>
          <a:p>
            <a:pPr algn="ctr"/>
            <a:r>
              <a:rPr lang="vi-VN" sz="2000" b="1" smtClean="0">
                <a:solidFill>
                  <a:schemeClr val="bg1"/>
                </a:solidFill>
                <a:latin typeface="Times New Roman" pitchFamily="18" charset="0"/>
                <a:cs typeface="Times New Roman" pitchFamily="18" charset="0"/>
              </a:rPr>
              <a:t>Trường Đại học Công nghệ Thông tin</a:t>
            </a:r>
            <a:r>
              <a:rPr lang="vi-VN" sz="2000" b="1">
                <a:solidFill>
                  <a:schemeClr val="bg1"/>
                </a:solidFill>
                <a:latin typeface="Times New Roman" pitchFamily="18" charset="0"/>
                <a:cs typeface="Times New Roman" pitchFamily="18" charset="0"/>
              </a:rPr>
              <a:t> </a:t>
            </a:r>
            <a:endParaRPr lang="vi-VN" sz="2000" b="1" smtClean="0">
              <a:solidFill>
                <a:schemeClr val="bg1"/>
              </a:solidFill>
              <a:latin typeface="Times New Roman" pitchFamily="18" charset="0"/>
              <a:cs typeface="Times New Roman" pitchFamily="18" charset="0"/>
            </a:endParaRPr>
          </a:p>
          <a:p>
            <a:pPr algn="ctr"/>
            <a:r>
              <a:rPr lang="vi-VN" sz="2000" b="1" smtClean="0">
                <a:solidFill>
                  <a:schemeClr val="bg1"/>
                </a:solidFill>
                <a:latin typeface="Times New Roman" pitchFamily="18" charset="0"/>
                <a:cs typeface="Times New Roman" pitchFamily="18" charset="0"/>
              </a:rPr>
              <a:t>ĐHGQ – Tp. Hồ Chí Minh</a:t>
            </a:r>
          </a:p>
        </p:txBody>
      </p:sp>
      <p:sp>
        <p:nvSpPr>
          <p:cNvPr id="8" name="TextBox 7"/>
          <p:cNvSpPr txBox="1"/>
          <p:nvPr/>
        </p:nvSpPr>
        <p:spPr>
          <a:xfrm>
            <a:off x="265708" y="4533475"/>
            <a:ext cx="6724650" cy="1107996"/>
          </a:xfrm>
          <a:prstGeom prst="rect">
            <a:avLst/>
          </a:prstGeom>
          <a:noFill/>
        </p:spPr>
        <p:txBody>
          <a:bodyPr wrap="square" rtlCol="0">
            <a:spAutoFit/>
          </a:bodyPr>
          <a:lstStyle/>
          <a:p>
            <a:r>
              <a:rPr lang="en-US" sz="2200" i="1" dirty="0" err="1" smtClean="0">
                <a:latin typeface="Times New Roman" panose="02020603050405020304" pitchFamily="18" charset="0"/>
                <a:cs typeface="Times New Roman" panose="02020603050405020304" pitchFamily="18" charset="0"/>
              </a:rPr>
              <a:t>Giáo</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viên</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hướng</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dẫn</a:t>
            </a:r>
            <a:r>
              <a:rPr lang="en-US" sz="2200" i="1" dirty="0" smtClean="0">
                <a:latin typeface="Times New Roman" panose="02020603050405020304" pitchFamily="18" charset="0"/>
                <a:cs typeface="Times New Roman" panose="02020603050405020304" pitchFamily="18" charset="0"/>
              </a:rPr>
              <a:t>: </a:t>
            </a:r>
            <a:r>
              <a:rPr lang="en-US" sz="2200" i="1" err="1" smtClean="0">
                <a:latin typeface="Times New Roman" panose="02020603050405020304" pitchFamily="18" charset="0"/>
                <a:cs typeface="Times New Roman" panose="02020603050405020304" pitchFamily="18" charset="0"/>
              </a:rPr>
              <a:t>Th.S</a:t>
            </a:r>
            <a:r>
              <a:rPr lang="en-US" sz="2200" i="1" smtClean="0">
                <a:latin typeface="Times New Roman" panose="02020603050405020304" pitchFamily="18" charset="0"/>
                <a:cs typeface="Times New Roman" panose="02020603050405020304" pitchFamily="18" charset="0"/>
              </a:rPr>
              <a:t> </a:t>
            </a:r>
            <a:r>
              <a:rPr lang="vi-VN" sz="2200" i="1" smtClean="0">
                <a:latin typeface="Times New Roman" panose="02020603050405020304" pitchFamily="18" charset="0"/>
                <a:cs typeface="Times New Roman" panose="02020603050405020304" pitchFamily="18" charset="0"/>
              </a:rPr>
              <a:t>Đỗ Thị Minh Phụng</a:t>
            </a:r>
            <a:endParaRPr lang="en-US" sz="2200" i="1" dirty="0" smtClean="0">
              <a:latin typeface="Times New Roman" panose="02020603050405020304" pitchFamily="18" charset="0"/>
              <a:cs typeface="Times New Roman" panose="02020603050405020304" pitchFamily="18" charset="0"/>
            </a:endParaRPr>
          </a:p>
          <a:p>
            <a:r>
              <a:rPr lang="en-US" sz="2200" i="1" dirty="0" err="1" smtClean="0">
                <a:latin typeface="Times New Roman" panose="02020603050405020304" pitchFamily="18" charset="0"/>
                <a:cs typeface="Times New Roman" panose="02020603050405020304" pitchFamily="18" charset="0"/>
              </a:rPr>
              <a:t>Sinh</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viên</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thực</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hiện</a:t>
            </a:r>
            <a:r>
              <a:rPr lang="en-US" sz="2200" i="1" smtClean="0">
                <a:latin typeface="Times New Roman" panose="02020603050405020304" pitchFamily="18" charset="0"/>
                <a:cs typeface="Times New Roman" panose="02020603050405020304" pitchFamily="18" charset="0"/>
              </a:rPr>
              <a:t>:   </a:t>
            </a:r>
            <a:r>
              <a:rPr lang="vi-VN" sz="2200" i="1" smtClean="0">
                <a:latin typeface="Times New Roman" panose="02020603050405020304" pitchFamily="18" charset="0"/>
                <a:cs typeface="Times New Roman" panose="02020603050405020304" pitchFamily="18" charset="0"/>
              </a:rPr>
              <a:t>Nhóm 3</a:t>
            </a:r>
          </a:p>
          <a:p>
            <a:r>
              <a:rPr lang="vi-VN" sz="2200" i="1">
                <a:latin typeface="Times New Roman" panose="02020603050405020304" pitchFamily="18" charset="0"/>
                <a:cs typeface="Times New Roman" panose="02020603050405020304" pitchFamily="18" charset="0"/>
              </a:rPr>
              <a:t>Lớp: IS201.H22.PMCL</a:t>
            </a:r>
            <a:endParaRPr lang="en-US" sz="2200" i="1" dirty="0" smtClean="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3225" y="1320199"/>
            <a:ext cx="5057595" cy="4135270"/>
          </a:xfrm>
          <a:prstGeom prst="rect">
            <a:avLst/>
          </a:prstGeom>
          <a:ln>
            <a:noFill/>
          </a:ln>
          <a:effectLst>
            <a:softEdge rad="112500"/>
          </a:effec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dưới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đỉnh</a:t>
            </a:r>
            <a:endParaRPr lang="en-US" sz="3200" dirty="0">
              <a:latin typeface="Times New Roman" pitchFamily="18" charset="0"/>
              <a:cs typeface="Times New Roman" pitchFamily="18" charset="0"/>
            </a:endParaRPr>
          </a:p>
        </p:txBody>
      </p:sp>
      <p:sp>
        <p:nvSpPr>
          <p:cNvPr id="8" name="TextBox 7"/>
          <p:cNvSpPr txBox="1"/>
          <p:nvPr/>
        </p:nvSpPr>
        <p:spPr>
          <a:xfrm>
            <a:off x="3944679" y="6488668"/>
            <a:ext cx="5635256"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2.5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năng</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xử lý bán hàng</a:t>
            </a:r>
            <a:endParaRPr lang="en-US"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10" name="Hình ảnh 7"/>
          <p:cNvPicPr/>
          <p:nvPr/>
        </p:nvPicPr>
        <p:blipFill>
          <a:blip r:embed="rId3">
            <a:extLst>
              <a:ext uri="{28A0092B-C50C-407E-A947-70E740481C1C}">
                <a14:useLocalDpi xmlns:a14="http://schemas.microsoft.com/office/drawing/2010/main" val="0"/>
              </a:ext>
            </a:extLst>
          </a:blip>
          <a:srcRect/>
          <a:stretch>
            <a:fillRect/>
          </a:stretch>
        </p:blipFill>
        <p:spPr bwMode="auto">
          <a:xfrm>
            <a:off x="526954" y="1408416"/>
            <a:ext cx="11136574" cy="508025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dưới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đỉnh</a:t>
            </a:r>
            <a:endParaRPr lang="en-US" sz="3200" dirty="0">
              <a:latin typeface="Times New Roman" pitchFamily="18" charset="0"/>
              <a:cs typeface="Times New Roman" pitchFamily="18" charset="0"/>
            </a:endParaRPr>
          </a:p>
        </p:txBody>
      </p:sp>
      <p:sp>
        <p:nvSpPr>
          <p:cNvPr id="8" name="TextBox 7"/>
          <p:cNvSpPr txBox="1"/>
          <p:nvPr/>
        </p:nvSpPr>
        <p:spPr>
          <a:xfrm>
            <a:off x="3944679" y="6488668"/>
            <a:ext cx="5635256"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2.6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năng</a:t>
            </a:r>
            <a:r>
              <a:rPr lang="en-US" smtClean="0">
                <a:latin typeface="Times New Roman" pitchFamily="18" charset="0"/>
                <a:cs typeface="Times New Roman" pitchFamily="18" charset="0"/>
              </a:rPr>
              <a:t> quản</a:t>
            </a:r>
            <a:r>
              <a:rPr lang="vi-VN">
                <a:latin typeface="Times New Roman" pitchFamily="18" charset="0"/>
                <a:cs typeface="Times New Roman" pitchFamily="18" charset="0"/>
              </a:rPr>
              <a:t> </a:t>
            </a:r>
            <a:r>
              <a:rPr lang="vi-VN" smtClean="0">
                <a:latin typeface="Times New Roman" pitchFamily="18" charset="0"/>
                <a:cs typeface="Times New Roman" pitchFamily="18" charset="0"/>
              </a:rPr>
              <a:t>lý khách hàng</a:t>
            </a:r>
            <a:endParaRPr lang="en-US"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1104900" y="1477922"/>
            <a:ext cx="10413809" cy="49092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dưới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đỉnh</a:t>
            </a:r>
            <a:endParaRPr lang="en-US" sz="3200" dirty="0">
              <a:latin typeface="Times New Roman" pitchFamily="18" charset="0"/>
              <a:cs typeface="Times New Roman" pitchFamily="18" charset="0"/>
            </a:endParaRPr>
          </a:p>
        </p:txBody>
      </p:sp>
      <p:sp>
        <p:nvSpPr>
          <p:cNvPr id="8" name="TextBox 7"/>
          <p:cNvSpPr txBox="1"/>
          <p:nvPr/>
        </p:nvSpPr>
        <p:spPr>
          <a:xfrm>
            <a:off x="3944679" y="6488668"/>
            <a:ext cx="5635256"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2.7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lý</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nhân viên</a:t>
            </a:r>
            <a:endParaRPr lang="en-US"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954775" y="1390745"/>
            <a:ext cx="10496029" cy="50979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dưới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đỉnh</a:t>
            </a:r>
            <a:endParaRPr lang="en-US" sz="3200" dirty="0">
              <a:latin typeface="Times New Roman" pitchFamily="18" charset="0"/>
              <a:cs typeface="Times New Roman" pitchFamily="18" charset="0"/>
            </a:endParaRPr>
          </a:p>
        </p:txBody>
      </p:sp>
      <p:sp>
        <p:nvSpPr>
          <p:cNvPr id="8" name="TextBox 7"/>
          <p:cNvSpPr txBox="1"/>
          <p:nvPr/>
        </p:nvSpPr>
        <p:spPr>
          <a:xfrm>
            <a:off x="3944679" y="6488668"/>
            <a:ext cx="5635256"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2.8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năng</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quản lý tài khoản</a:t>
            </a:r>
            <a:endParaRPr lang="en-US"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283944" y="1356076"/>
            <a:ext cx="11343948" cy="48263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04900" y="76200"/>
            <a:ext cx="9980682" cy="1096962"/>
          </a:xfrm>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dưới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đỉnh</a:t>
            </a:r>
            <a:endParaRPr lang="en-US" sz="3200" dirty="0">
              <a:latin typeface="Times New Roman" pitchFamily="18" charset="0"/>
              <a:cs typeface="Times New Roman" pitchFamily="18" charset="0"/>
            </a:endParaRPr>
          </a:p>
        </p:txBody>
      </p:sp>
      <p:sp>
        <p:nvSpPr>
          <p:cNvPr id="6" name="TextBox 5"/>
          <p:cNvSpPr txBox="1"/>
          <p:nvPr/>
        </p:nvSpPr>
        <p:spPr>
          <a:xfrm>
            <a:off x="3944679" y="6488668"/>
            <a:ext cx="5635256" cy="369332"/>
          </a:xfrm>
          <a:prstGeom prst="rect">
            <a:avLst/>
          </a:prstGeom>
          <a:noFill/>
        </p:spPr>
        <p:txBody>
          <a:bodyPr wrap="square" rtlCol="0">
            <a:spAutoFit/>
          </a:bodyPr>
          <a:lstStyle/>
          <a:p>
            <a:r>
              <a:rPr lang="en-US" err="1" smtClean="0">
                <a:latin typeface="Times New Roman" pitchFamily="18" charset="0"/>
                <a:cs typeface="Times New Roman" pitchFamily="18" charset="0"/>
              </a:rPr>
              <a:t>Hình</a:t>
            </a:r>
            <a:r>
              <a:rPr lang="en-US" smtClean="0">
                <a:latin typeface="Times New Roman" pitchFamily="18" charset="0"/>
                <a:cs typeface="Times New Roman" pitchFamily="18" charset="0"/>
              </a:rPr>
              <a:t> 2.</a:t>
            </a:r>
            <a:r>
              <a:rPr lang="vi-VN" smtClean="0">
                <a:latin typeface="Times New Roman" pitchFamily="18" charset="0"/>
                <a:cs typeface="Times New Roman" pitchFamily="18" charset="0"/>
              </a:rPr>
              <a:t>9</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Chức</a:t>
            </a:r>
            <a:r>
              <a:rPr lang="en-US" smtClean="0">
                <a:latin typeface="Times New Roman" pitchFamily="18" charset="0"/>
                <a:cs typeface="Times New Roman" pitchFamily="18" charset="0"/>
              </a:rPr>
              <a:t> năng</a:t>
            </a:r>
            <a:r>
              <a:rPr lang="vi-VN">
                <a:latin typeface="Times New Roman" pitchFamily="18" charset="0"/>
                <a:cs typeface="Times New Roman" pitchFamily="18" charset="0"/>
              </a:rPr>
              <a:t> </a:t>
            </a:r>
            <a:r>
              <a:rPr lang="vi-VN" smtClean="0">
                <a:latin typeface="Times New Roman" pitchFamily="18" charset="0"/>
                <a:cs typeface="Times New Roman" pitchFamily="18" charset="0"/>
              </a:rPr>
              <a:t>xử lý trả hàng bán</a:t>
            </a:r>
            <a:endParaRPr lang="en-US"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1104900" y="1570060"/>
            <a:ext cx="10304628" cy="4817091"/>
          </a:xfrm>
          <a:prstGeom prst="rect">
            <a:avLst/>
          </a:prstGeom>
        </p:spPr>
      </p:pic>
    </p:spTree>
    <p:extLst>
      <p:ext uri="{BB962C8B-B14F-4D97-AF65-F5344CB8AC3E}">
        <p14:creationId xmlns:p14="http://schemas.microsoft.com/office/powerpoint/2010/main" val="22323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04900" y="76200"/>
            <a:ext cx="9980682" cy="1096962"/>
          </a:xfrm>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dưới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đỉnh</a:t>
            </a:r>
            <a:endParaRPr lang="en-US" sz="3200" dirty="0">
              <a:latin typeface="Times New Roman" pitchFamily="18" charset="0"/>
              <a:cs typeface="Times New Roman" pitchFamily="18" charset="0"/>
            </a:endParaRPr>
          </a:p>
        </p:txBody>
      </p:sp>
      <p:sp>
        <p:nvSpPr>
          <p:cNvPr id="6" name="TextBox 5"/>
          <p:cNvSpPr txBox="1"/>
          <p:nvPr/>
        </p:nvSpPr>
        <p:spPr>
          <a:xfrm>
            <a:off x="3944679" y="6488668"/>
            <a:ext cx="5635256" cy="369332"/>
          </a:xfrm>
          <a:prstGeom prst="rect">
            <a:avLst/>
          </a:prstGeom>
          <a:noFill/>
        </p:spPr>
        <p:txBody>
          <a:bodyPr wrap="square" rtlCol="0">
            <a:spAutoFit/>
          </a:bodyPr>
          <a:lstStyle/>
          <a:p>
            <a:r>
              <a:rPr lang="en-US" err="1" smtClean="0">
                <a:latin typeface="Times New Roman" pitchFamily="18" charset="0"/>
                <a:cs typeface="Times New Roman" pitchFamily="18" charset="0"/>
              </a:rPr>
              <a:t>Hình</a:t>
            </a:r>
            <a:r>
              <a:rPr lang="en-US" smtClean="0">
                <a:latin typeface="Times New Roman" pitchFamily="18" charset="0"/>
                <a:cs typeface="Times New Roman" pitchFamily="18" charset="0"/>
              </a:rPr>
              <a:t> 2.</a:t>
            </a:r>
            <a:r>
              <a:rPr lang="vi-VN" smtClean="0">
                <a:latin typeface="Times New Roman" pitchFamily="18" charset="0"/>
                <a:cs typeface="Times New Roman" pitchFamily="18" charset="0"/>
              </a:rPr>
              <a:t>10</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Chức</a:t>
            </a:r>
            <a:r>
              <a:rPr lang="en-US" smtClean="0">
                <a:latin typeface="Times New Roman" pitchFamily="18" charset="0"/>
                <a:cs typeface="Times New Roman" pitchFamily="18" charset="0"/>
              </a:rPr>
              <a:t> năng</a:t>
            </a:r>
            <a:r>
              <a:rPr lang="vi-VN">
                <a:latin typeface="Times New Roman" pitchFamily="18" charset="0"/>
                <a:cs typeface="Times New Roman" pitchFamily="18" charset="0"/>
              </a:rPr>
              <a:t> </a:t>
            </a:r>
            <a:r>
              <a:rPr lang="vi-VN" smtClean="0">
                <a:latin typeface="Times New Roman" pitchFamily="18" charset="0"/>
                <a:cs typeface="Times New Roman" pitchFamily="18" charset="0"/>
              </a:rPr>
              <a:t>báo cáo thống kê</a:t>
            </a:r>
            <a:endParaRPr lang="en-US"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682388" y="1296537"/>
            <a:ext cx="11054685" cy="4995081"/>
          </a:xfrm>
          <a:prstGeom prst="rect">
            <a:avLst/>
          </a:prstGeom>
        </p:spPr>
      </p:pic>
    </p:spTree>
    <p:extLst>
      <p:ext uri="{BB962C8B-B14F-4D97-AF65-F5344CB8AC3E}">
        <p14:creationId xmlns:p14="http://schemas.microsoft.com/office/powerpoint/2010/main" val="426927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latin typeface="Times New Roman" pitchFamily="18" charset="0"/>
                <a:cs typeface="Times New Roman" pitchFamily="18" charset="0"/>
              </a:rPr>
              <a:t>MÔ </a:t>
            </a:r>
            <a:r>
              <a:rPr lang="en-US" sz="3200">
                <a:latin typeface="Times New Roman" pitchFamily="18" charset="0"/>
                <a:cs typeface="Times New Roman" pitchFamily="18" charset="0"/>
              </a:rPr>
              <a:t>HÌNH THỰC THỂ/MỐI KẾT HỢP </a:t>
            </a:r>
            <a:endParaRPr lang="en-US" sz="3200" dirty="0">
              <a:latin typeface="Times New Roman" pitchFamily="18" charset="0"/>
              <a:cs typeface="Times New Roman" pitchFamily="18" charset="0"/>
            </a:endParaRPr>
          </a:p>
        </p:txBody>
      </p:sp>
      <p:sp>
        <p:nvSpPr>
          <p:cNvPr id="8" name="TextBox 7"/>
          <p:cNvSpPr txBox="1"/>
          <p:nvPr/>
        </p:nvSpPr>
        <p:spPr>
          <a:xfrm>
            <a:off x="3944679" y="6488668"/>
            <a:ext cx="5635256" cy="369332"/>
          </a:xfrm>
          <a:prstGeom prst="rect">
            <a:avLst/>
          </a:prstGeom>
          <a:noFill/>
        </p:spPr>
        <p:txBody>
          <a:bodyPr wrap="square" rtlCol="0">
            <a:spAutoFit/>
          </a:bodyPr>
          <a:lstStyle/>
          <a:p>
            <a:r>
              <a:rPr lang="en-US" smtClean="0">
                <a:latin typeface="Times New Roman" pitchFamily="18" charset="0"/>
                <a:cs typeface="Times New Roman" pitchFamily="18" charset="0"/>
              </a:rPr>
              <a:t>Hình 2.</a:t>
            </a:r>
            <a:r>
              <a:rPr lang="vi-VN" smtClean="0">
                <a:latin typeface="Times New Roman" pitchFamily="18" charset="0"/>
                <a:cs typeface="Times New Roman" pitchFamily="18" charset="0"/>
              </a:rPr>
              <a:t>11</a:t>
            </a:r>
            <a:r>
              <a:rPr lang="en-US" smtClean="0">
                <a:latin typeface="Times New Roman" pitchFamily="18" charset="0"/>
                <a:cs typeface="Times New Roman" pitchFamily="18" charset="0"/>
              </a:rPr>
              <a:t> </a:t>
            </a:r>
            <a:r>
              <a:rPr lang="vi-VN" i="1" smtClean="0">
                <a:latin typeface="Times New Roman" pitchFamily="18" charset="0"/>
                <a:cs typeface="Times New Roman" pitchFamily="18" charset="0"/>
              </a:rPr>
              <a:t>Mô hình thực thể/mối kết hợp </a:t>
            </a:r>
            <a:endParaRPr lang="en-US" i="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104899" y="1311939"/>
            <a:ext cx="10154503" cy="517672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itchFamily="18" charset="0"/>
                <a:cs typeface="Times New Roman" pitchFamily="18" charset="0"/>
              </a:rPr>
              <a:t>MÔ TẢ CHI TIẾT THỰC THỂ/MỐI KẾT HỢP</a:t>
            </a:r>
            <a:endParaRPr lang="en-US" dirty="0">
              <a:latin typeface="Times New Roman" pitchFamily="18" charset="0"/>
              <a:cs typeface="Times New Roman" pitchFamily="18" charset="0"/>
            </a:endParaRPr>
          </a:p>
        </p:txBody>
      </p:sp>
      <p:sp>
        <p:nvSpPr>
          <p:cNvPr id="8" name="TextBox 7"/>
          <p:cNvSpPr txBox="1"/>
          <p:nvPr/>
        </p:nvSpPr>
        <p:spPr>
          <a:xfrm>
            <a:off x="3965945" y="6329173"/>
            <a:ext cx="5635256" cy="369332"/>
          </a:xfrm>
          <a:prstGeom prst="rect">
            <a:avLst/>
          </a:prstGeom>
          <a:noFill/>
        </p:spPr>
        <p:txBody>
          <a:bodyPr wrap="square" rtlCol="0">
            <a:spAutoFit/>
          </a:bodyPr>
          <a:lstStyle/>
          <a:p>
            <a:r>
              <a:rPr lang="en-US" err="1" smtClean="0">
                <a:latin typeface="Times New Roman" pitchFamily="18" charset="0"/>
                <a:cs typeface="Times New Roman" pitchFamily="18" charset="0"/>
              </a:rPr>
              <a:t>Hình</a:t>
            </a:r>
            <a:r>
              <a:rPr lang="en-US" smtClean="0">
                <a:latin typeface="Times New Roman" pitchFamily="18" charset="0"/>
                <a:cs typeface="Times New Roman" pitchFamily="18" charset="0"/>
              </a:rPr>
              <a:t> 2.1</a:t>
            </a:r>
            <a:r>
              <a:rPr lang="vi-VN" smtClean="0">
                <a:latin typeface="Times New Roman" pitchFamily="18" charset="0"/>
                <a:cs typeface="Times New Roman" pitchFamily="18" charset="0"/>
              </a:rPr>
              <a:t>2</a:t>
            </a:r>
            <a:r>
              <a:rPr lang="en-US">
                <a:latin typeface="Times New Roman" pitchFamily="18" charset="0"/>
                <a:cs typeface="Times New Roman" pitchFamily="18" charset="0"/>
              </a:rPr>
              <a:t> </a:t>
            </a:r>
            <a:r>
              <a:rPr lang="en-US" i="1" smtClean="0">
                <a:latin typeface="Times New Roman" pitchFamily="18" charset="0"/>
                <a:cs typeface="Times New Roman" pitchFamily="18" charset="0"/>
              </a:rPr>
              <a:t>mô tả chi tiết thực thể/mối kết hợp</a:t>
            </a:r>
            <a:endParaRPr lang="en-US" i="1"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1104901" y="1370275"/>
            <a:ext cx="9980682" cy="49588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III. </a:t>
            </a:r>
            <a:r>
              <a:rPr lang="en-US" sz="3200" dirty="0" err="1" smtClean="0"/>
              <a:t>Công</a:t>
            </a:r>
            <a:r>
              <a:rPr lang="en-US" sz="3200" dirty="0" smtClean="0"/>
              <a:t> </a:t>
            </a:r>
            <a:r>
              <a:rPr lang="en-US" sz="3200" dirty="0" err="1" smtClean="0"/>
              <a:t>cụ</a:t>
            </a:r>
            <a:r>
              <a:rPr lang="en-US" sz="3200" dirty="0" smtClean="0"/>
              <a:t> </a:t>
            </a:r>
            <a:r>
              <a:rPr lang="en-US" sz="3200" dirty="0" err="1" smtClean="0"/>
              <a:t>thực</a:t>
            </a:r>
            <a:r>
              <a:rPr lang="en-US" sz="3200" dirty="0" smtClean="0"/>
              <a:t> </a:t>
            </a:r>
            <a:r>
              <a:rPr lang="en-US" sz="3200" dirty="0" err="1" smtClean="0"/>
              <a:t>hiện</a:t>
            </a:r>
            <a:endParaRPr lang="en-US" sz="3200" dirty="0"/>
          </a:p>
        </p:txBody>
      </p:sp>
      <p:sp>
        <p:nvSpPr>
          <p:cNvPr id="3" name="Content Placeholder 2"/>
          <p:cNvSpPr>
            <a:spLocks noGrp="1"/>
          </p:cNvSpPr>
          <p:nvPr>
            <p:ph sz="half" idx="1"/>
          </p:nvPr>
        </p:nvSpPr>
        <p:spPr>
          <a:xfrm>
            <a:off x="1104900" y="2355111"/>
            <a:ext cx="4914900" cy="3110023"/>
          </a:xfrm>
        </p:spPr>
        <p:txBody>
          <a:bodyPr>
            <a:normAutofit/>
          </a:bodyPr>
          <a:lstStyle/>
          <a:p>
            <a:pPr marL="514350" indent="-514350"/>
            <a:r>
              <a:rPr lang="vi-VN" sz="2800" smtClean="0">
                <a:latin typeface="Times New Roman" pitchFamily="18" charset="0"/>
                <a:cs typeface="Times New Roman" pitchFamily="18" charset="0"/>
              </a:rPr>
              <a:t>Java</a:t>
            </a:r>
            <a:endParaRPr lang="en-US" sz="2800" dirty="0" smtClean="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514350" indent="-514350"/>
            <a:endParaRPr lang="en-US" sz="2800" dirty="0" smtClean="0">
              <a:latin typeface="Times New Roman" pitchFamily="18" charset="0"/>
              <a:cs typeface="Times New Roman" pitchFamily="18" charset="0"/>
            </a:endParaRPr>
          </a:p>
          <a:p>
            <a:pPr marL="514350" indent="-514350"/>
            <a:r>
              <a:rPr lang="vi-VN" sz="2800" smtClean="0">
                <a:latin typeface="Times New Roman" pitchFamily="18" charset="0"/>
                <a:cs typeface="Times New Roman" pitchFamily="18" charset="0"/>
              </a:rPr>
              <a:t>SQL Server</a:t>
            </a:r>
            <a:endParaRPr lang="en-US" sz="2800" dirty="0">
              <a:latin typeface="Times New Roman" pitchFamily="18" charset="0"/>
              <a:cs typeface="Times New Roman"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1026" name="Picture 2" descr="Image result for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4203" y="1493351"/>
            <a:ext cx="4580292" cy="22393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ql ser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4349" y="4052889"/>
            <a:ext cx="5147884" cy="25253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 </a:t>
            </a:r>
            <a:r>
              <a:rPr lang="en-US" dirty="0" err="1" smtClean="0"/>
              <a:t>Kết</a:t>
            </a:r>
            <a:r>
              <a:rPr lang="en-US" dirty="0" smtClean="0"/>
              <a:t> </a:t>
            </a:r>
            <a:r>
              <a:rPr lang="en-US" dirty="0" err="1" smtClean="0"/>
              <a:t>quả</a:t>
            </a:r>
            <a:r>
              <a:rPr lang="en-US" dirty="0" smtClean="0"/>
              <a:t> </a:t>
            </a:r>
            <a:r>
              <a:rPr lang="en-US" dirty="0" err="1" smtClean="0"/>
              <a:t>chương</a:t>
            </a:r>
            <a:r>
              <a:rPr lang="en-US" dirty="0" smtClean="0"/>
              <a:t> </a:t>
            </a:r>
            <a:r>
              <a:rPr lang="en-US" dirty="0" err="1" smtClean="0"/>
              <a:t>trình</a:t>
            </a:r>
            <a:endParaRPr lang="en-US" dirty="0"/>
          </a:p>
        </p:txBody>
      </p:sp>
      <p:sp>
        <p:nvSpPr>
          <p:cNvPr id="5" name="Content Placeholder 4"/>
          <p:cNvSpPr txBox="1">
            <a:spLocks noGrp="1"/>
          </p:cNvSpPr>
          <p:nvPr>
            <p:ph sz="half" idx="1"/>
          </p:nvPr>
        </p:nvSpPr>
        <p:spPr>
          <a:xfrm>
            <a:off x="1402612" y="1961705"/>
            <a:ext cx="9633983" cy="3416320"/>
          </a:xfrm>
          <a:prstGeom prst="rect">
            <a:avLst/>
          </a:prstGeom>
          <a:noFill/>
        </p:spPr>
        <p:txBody>
          <a:bodyPr wrap="square" numCol="2">
            <a:spAutoFit/>
          </a:bodyPr>
          <a:lstStyle/>
          <a:p>
            <a:pPr marL="457200" indent="-457200">
              <a:buFont typeface="+mj-lt"/>
              <a:buAutoNum type="arabicPeriod"/>
              <a:defRPr/>
            </a:pPr>
            <a:r>
              <a:rPr lang="en-US" sz="2000" dirty="0" err="1">
                <a:latin typeface="+mj-lt"/>
              </a:rPr>
              <a:t>Quản</a:t>
            </a:r>
            <a:r>
              <a:rPr lang="en-US" sz="2000" dirty="0">
                <a:latin typeface="+mj-lt"/>
              </a:rPr>
              <a:t> </a:t>
            </a:r>
            <a:r>
              <a:rPr lang="en-US" sz="2000" dirty="0" err="1">
                <a:latin typeface="+mj-lt"/>
              </a:rPr>
              <a:t>lý</a:t>
            </a:r>
            <a:r>
              <a:rPr lang="en-US" sz="2000" dirty="0">
                <a:latin typeface="+mj-lt"/>
              </a:rPr>
              <a:t> </a:t>
            </a:r>
            <a:r>
              <a:rPr lang="en-US" sz="2000" dirty="0" err="1">
                <a:latin typeface="+mj-lt"/>
              </a:rPr>
              <a:t>danh</a:t>
            </a:r>
            <a:r>
              <a:rPr lang="en-US" sz="2000" dirty="0">
                <a:latin typeface="+mj-lt"/>
              </a:rPr>
              <a:t> </a:t>
            </a:r>
            <a:r>
              <a:rPr lang="en-US" sz="2000" dirty="0" err="1">
                <a:latin typeface="+mj-lt"/>
              </a:rPr>
              <a:t>sách</a:t>
            </a:r>
            <a:r>
              <a:rPr lang="en-US" sz="2000" dirty="0">
                <a:latin typeface="+mj-lt"/>
              </a:rPr>
              <a:t> </a:t>
            </a:r>
            <a:r>
              <a:rPr lang="en-US" sz="2000" dirty="0" err="1">
                <a:latin typeface="+mj-lt"/>
              </a:rPr>
              <a:t>sản</a:t>
            </a:r>
            <a:r>
              <a:rPr lang="en-US" sz="2000" dirty="0">
                <a:latin typeface="+mj-lt"/>
              </a:rPr>
              <a:t> </a:t>
            </a:r>
            <a:r>
              <a:rPr lang="en-US" sz="2000" dirty="0" err="1">
                <a:latin typeface="+mj-lt"/>
              </a:rPr>
              <a:t>phẩm</a:t>
            </a:r>
            <a:endParaRPr lang="en-US" sz="2000" dirty="0">
              <a:latin typeface="+mj-lt"/>
            </a:endParaRPr>
          </a:p>
          <a:p>
            <a:pPr marL="457200" indent="-457200">
              <a:buFont typeface="+mj-lt"/>
              <a:buAutoNum type="arabicPeriod"/>
              <a:defRPr/>
            </a:pPr>
            <a:r>
              <a:rPr lang="en-US" sz="2000" dirty="0" err="1">
                <a:latin typeface="+mj-lt"/>
              </a:rPr>
              <a:t>Quản</a:t>
            </a:r>
            <a:r>
              <a:rPr lang="en-US" sz="2000" dirty="0">
                <a:latin typeface="+mj-lt"/>
              </a:rPr>
              <a:t> </a:t>
            </a:r>
            <a:r>
              <a:rPr lang="en-US" sz="2000" dirty="0" err="1">
                <a:latin typeface="+mj-lt"/>
              </a:rPr>
              <a:t>lý</a:t>
            </a:r>
            <a:r>
              <a:rPr lang="en-US" sz="2000" dirty="0">
                <a:latin typeface="+mj-lt"/>
              </a:rPr>
              <a:t> </a:t>
            </a:r>
            <a:r>
              <a:rPr lang="en-US" sz="2000" dirty="0" err="1" smtClean="0">
                <a:latin typeface="+mj-lt"/>
              </a:rPr>
              <a:t>danh</a:t>
            </a:r>
            <a:r>
              <a:rPr lang="en-US" sz="2000" dirty="0" smtClean="0">
                <a:latin typeface="+mj-lt"/>
              </a:rPr>
              <a:t> </a:t>
            </a:r>
            <a:r>
              <a:rPr lang="en-US" sz="2000" dirty="0" err="1">
                <a:latin typeface="+mj-lt"/>
              </a:rPr>
              <a:t>mục</a:t>
            </a:r>
            <a:r>
              <a:rPr lang="en-US" sz="2000" dirty="0">
                <a:latin typeface="+mj-lt"/>
              </a:rPr>
              <a:t> </a:t>
            </a:r>
            <a:r>
              <a:rPr lang="en-US" sz="2000" dirty="0" err="1">
                <a:latin typeface="+mj-lt"/>
              </a:rPr>
              <a:t>sản</a:t>
            </a:r>
            <a:r>
              <a:rPr lang="en-US" sz="2000" dirty="0">
                <a:latin typeface="+mj-lt"/>
              </a:rPr>
              <a:t> </a:t>
            </a:r>
            <a:r>
              <a:rPr lang="en-US" sz="2000" dirty="0" err="1">
                <a:latin typeface="+mj-lt"/>
              </a:rPr>
              <a:t>phẩm</a:t>
            </a:r>
            <a:endParaRPr lang="en-US" sz="2000" dirty="0">
              <a:latin typeface="+mj-lt"/>
            </a:endParaRPr>
          </a:p>
          <a:p>
            <a:pPr marL="457200" indent="-457200">
              <a:buFont typeface="+mj-lt"/>
              <a:buAutoNum type="arabicPeriod"/>
              <a:defRPr/>
            </a:pPr>
            <a:r>
              <a:rPr lang="en-US" sz="2000" smtClean="0">
                <a:latin typeface="+mj-lt"/>
              </a:rPr>
              <a:t>Quản </a:t>
            </a:r>
            <a:r>
              <a:rPr lang="en-US" sz="2000" dirty="0" err="1">
                <a:latin typeface="+mj-lt"/>
              </a:rPr>
              <a:t>lý</a:t>
            </a:r>
            <a:r>
              <a:rPr lang="en-US" sz="2000" dirty="0">
                <a:latin typeface="+mj-lt"/>
              </a:rPr>
              <a:t> </a:t>
            </a:r>
            <a:r>
              <a:rPr lang="en-US" sz="2000" dirty="0" err="1">
                <a:latin typeface="+mj-lt"/>
              </a:rPr>
              <a:t>danh</a:t>
            </a:r>
            <a:r>
              <a:rPr lang="en-US" sz="2000" dirty="0">
                <a:latin typeface="+mj-lt"/>
              </a:rPr>
              <a:t> </a:t>
            </a:r>
            <a:r>
              <a:rPr lang="en-US" sz="2000" dirty="0" err="1">
                <a:latin typeface="+mj-lt"/>
              </a:rPr>
              <a:t>mục</a:t>
            </a:r>
            <a:r>
              <a:rPr lang="en-US" sz="2000" dirty="0">
                <a:latin typeface="+mj-lt"/>
              </a:rPr>
              <a:t> tin </a:t>
            </a:r>
            <a:r>
              <a:rPr lang="en-US" sz="2000" dirty="0" err="1" smtClean="0">
                <a:latin typeface="+mj-lt"/>
              </a:rPr>
              <a:t>tức</a:t>
            </a:r>
            <a:endParaRPr lang="en-US" sz="2000" dirty="0">
              <a:latin typeface="+mj-lt"/>
            </a:endParaRPr>
          </a:p>
          <a:p>
            <a:pPr marL="457200" indent="-457200">
              <a:buFont typeface="+mj-lt"/>
              <a:buAutoNum type="arabicPeriod"/>
              <a:defRPr/>
            </a:pPr>
            <a:r>
              <a:rPr lang="en-US" sz="2000" dirty="0" err="1">
                <a:latin typeface="+mj-lt"/>
              </a:rPr>
              <a:t>Quản</a:t>
            </a:r>
            <a:r>
              <a:rPr lang="en-US" sz="2000" dirty="0">
                <a:latin typeface="+mj-lt"/>
              </a:rPr>
              <a:t> </a:t>
            </a:r>
            <a:r>
              <a:rPr lang="en-US" sz="2000" dirty="0" err="1">
                <a:latin typeface="+mj-lt"/>
              </a:rPr>
              <a:t>lý</a:t>
            </a:r>
            <a:r>
              <a:rPr lang="en-US" sz="2000" dirty="0">
                <a:latin typeface="+mj-lt"/>
              </a:rPr>
              <a:t> </a:t>
            </a:r>
            <a:r>
              <a:rPr lang="en-US" sz="2000" dirty="0" err="1">
                <a:latin typeface="+mj-lt"/>
              </a:rPr>
              <a:t>bình</a:t>
            </a:r>
            <a:r>
              <a:rPr lang="en-US" sz="2000" dirty="0">
                <a:latin typeface="+mj-lt"/>
              </a:rPr>
              <a:t> </a:t>
            </a:r>
            <a:r>
              <a:rPr lang="en-US" sz="2000" dirty="0" err="1">
                <a:latin typeface="+mj-lt"/>
              </a:rPr>
              <a:t>luận</a:t>
            </a:r>
            <a:r>
              <a:rPr lang="en-US" sz="2000" dirty="0">
                <a:latin typeface="+mj-lt"/>
              </a:rPr>
              <a:t> </a:t>
            </a:r>
            <a:r>
              <a:rPr lang="en-US" sz="2000" dirty="0" err="1">
                <a:latin typeface="+mj-lt"/>
              </a:rPr>
              <a:t>của</a:t>
            </a:r>
            <a:r>
              <a:rPr lang="en-US" sz="2000" dirty="0">
                <a:latin typeface="+mj-lt"/>
              </a:rPr>
              <a:t> </a:t>
            </a:r>
            <a:r>
              <a:rPr lang="en-US" sz="2000" dirty="0" err="1">
                <a:latin typeface="+mj-lt"/>
              </a:rPr>
              <a:t>sản</a:t>
            </a:r>
            <a:r>
              <a:rPr lang="en-US" sz="2000" dirty="0">
                <a:latin typeface="+mj-lt"/>
              </a:rPr>
              <a:t> </a:t>
            </a:r>
            <a:r>
              <a:rPr lang="en-US" sz="2000" dirty="0" err="1">
                <a:latin typeface="+mj-lt"/>
              </a:rPr>
              <a:t>phẩm</a:t>
            </a:r>
            <a:endParaRPr lang="en-US" sz="2000" dirty="0">
              <a:latin typeface="+mj-lt"/>
            </a:endParaRPr>
          </a:p>
          <a:p>
            <a:pPr marL="457200" indent="-457200">
              <a:buFont typeface="+mj-lt"/>
              <a:buAutoNum type="arabicPeriod"/>
              <a:defRPr/>
            </a:pPr>
            <a:r>
              <a:rPr lang="en-US" sz="2000" smtClean="0">
                <a:latin typeface="+mj-lt"/>
              </a:rPr>
              <a:t>Quản </a:t>
            </a:r>
            <a:r>
              <a:rPr lang="en-US" sz="2000" dirty="0" err="1">
                <a:latin typeface="+mj-lt"/>
              </a:rPr>
              <a:t>lý</a:t>
            </a:r>
            <a:r>
              <a:rPr lang="en-US" sz="2000" dirty="0">
                <a:latin typeface="+mj-lt"/>
              </a:rPr>
              <a:t> </a:t>
            </a:r>
            <a:r>
              <a:rPr lang="en-US" sz="2000" dirty="0" err="1">
                <a:latin typeface="+mj-lt"/>
              </a:rPr>
              <a:t>thành</a:t>
            </a:r>
            <a:r>
              <a:rPr lang="en-US" sz="2000" dirty="0">
                <a:latin typeface="+mj-lt"/>
              </a:rPr>
              <a:t> </a:t>
            </a:r>
            <a:r>
              <a:rPr lang="en-US" sz="2000" dirty="0" err="1" smtClean="0">
                <a:latin typeface="+mj-lt"/>
              </a:rPr>
              <a:t>viên</a:t>
            </a:r>
            <a:endParaRPr lang="en-US" sz="2000" dirty="0" smtClean="0">
              <a:latin typeface="+mj-lt"/>
            </a:endParaRPr>
          </a:p>
          <a:p>
            <a:pPr marL="457200" indent="-457200">
              <a:buFont typeface="+mj-lt"/>
              <a:buAutoNum type="arabicPeriod"/>
              <a:defRPr/>
            </a:pPr>
            <a:r>
              <a:rPr lang="en-US" dirty="0" err="1" smtClean="0">
                <a:latin typeface="+mj-lt"/>
              </a:rPr>
              <a:t>Đặt</a:t>
            </a:r>
            <a:r>
              <a:rPr lang="en-US" dirty="0" smtClean="0">
                <a:latin typeface="+mj-lt"/>
              </a:rPr>
              <a:t> </a:t>
            </a:r>
            <a:r>
              <a:rPr lang="en-US" dirty="0" err="1" smtClean="0">
                <a:latin typeface="+mj-lt"/>
              </a:rPr>
              <a:t>hàng</a:t>
            </a:r>
            <a:r>
              <a:rPr lang="en-US" dirty="0" smtClean="0">
                <a:latin typeface="+mj-lt"/>
              </a:rPr>
              <a:t> </a:t>
            </a:r>
            <a:r>
              <a:rPr lang="en-US" dirty="0" err="1" smtClean="0">
                <a:latin typeface="+mj-lt"/>
              </a:rPr>
              <a:t>trực</a:t>
            </a:r>
            <a:r>
              <a:rPr lang="en-US" dirty="0" smtClean="0">
                <a:latin typeface="+mj-lt"/>
              </a:rPr>
              <a:t> </a:t>
            </a:r>
            <a:r>
              <a:rPr lang="en-US" dirty="0" err="1" smtClean="0">
                <a:latin typeface="+mj-lt"/>
              </a:rPr>
              <a:t>tuyến</a:t>
            </a:r>
            <a:endParaRPr lang="en-US" dirty="0" smtClean="0">
              <a:latin typeface="+mj-lt"/>
            </a:endParaRPr>
          </a:p>
          <a:p>
            <a:pPr marL="457200" indent="-457200">
              <a:buFont typeface="+mj-lt"/>
              <a:buAutoNum type="arabicPeriod"/>
              <a:defRPr/>
            </a:pPr>
            <a:r>
              <a:rPr lang="en-US" dirty="0" err="1" smtClean="0">
                <a:latin typeface="+mj-lt"/>
              </a:rPr>
              <a:t>Quản</a:t>
            </a:r>
            <a:r>
              <a:rPr lang="en-US" dirty="0" smtClean="0">
                <a:latin typeface="+mj-lt"/>
              </a:rPr>
              <a:t> </a:t>
            </a:r>
            <a:r>
              <a:rPr lang="en-US" dirty="0" err="1" smtClean="0">
                <a:latin typeface="+mj-lt"/>
              </a:rPr>
              <a:t>lý</a:t>
            </a:r>
            <a:r>
              <a:rPr lang="en-US" dirty="0" smtClean="0">
                <a:latin typeface="+mj-lt"/>
              </a:rPr>
              <a:t> </a:t>
            </a:r>
            <a:r>
              <a:rPr lang="en-US" dirty="0" err="1" smtClean="0">
                <a:latin typeface="+mj-lt"/>
              </a:rPr>
              <a:t>hóa</a:t>
            </a:r>
            <a:r>
              <a:rPr lang="en-US" dirty="0" smtClean="0">
                <a:latin typeface="+mj-lt"/>
              </a:rPr>
              <a:t> </a:t>
            </a:r>
            <a:r>
              <a:rPr lang="en-US" dirty="0" err="1" smtClean="0">
                <a:latin typeface="+mj-lt"/>
              </a:rPr>
              <a:t>đơn</a:t>
            </a:r>
            <a:endParaRPr lang="en-US" dirty="0" smtClean="0">
              <a:latin typeface="+mj-lt"/>
            </a:endParaRPr>
          </a:p>
          <a:p>
            <a:pPr marL="457200" indent="-457200">
              <a:buFont typeface="+mj-lt"/>
              <a:buAutoNum type="arabicPeriod"/>
              <a:defRPr/>
            </a:pPr>
            <a:r>
              <a:rPr lang="en-US" dirty="0" err="1" smtClean="0">
                <a:latin typeface="+mj-lt"/>
              </a:rPr>
              <a:t>Quá</a:t>
            </a:r>
            <a:r>
              <a:rPr lang="en-US" dirty="0" smtClean="0">
                <a:latin typeface="+mj-lt"/>
              </a:rPr>
              <a:t> </a:t>
            </a:r>
            <a:r>
              <a:rPr lang="en-US" dirty="0" err="1" smtClean="0">
                <a:latin typeface="+mj-lt"/>
              </a:rPr>
              <a:t>trình</a:t>
            </a:r>
            <a:r>
              <a:rPr lang="en-US" dirty="0" smtClean="0">
                <a:latin typeface="+mj-lt"/>
              </a:rPr>
              <a:t> </a:t>
            </a:r>
            <a:r>
              <a:rPr lang="en-US" dirty="0" err="1" smtClean="0">
                <a:latin typeface="+mj-lt"/>
              </a:rPr>
              <a:t>xử</a:t>
            </a:r>
            <a:r>
              <a:rPr lang="en-US" dirty="0" smtClean="0">
                <a:latin typeface="+mj-lt"/>
              </a:rPr>
              <a:t> </a:t>
            </a:r>
            <a:r>
              <a:rPr lang="en-US" dirty="0" err="1" smtClean="0">
                <a:latin typeface="+mj-lt"/>
              </a:rPr>
              <a:t>lý</a:t>
            </a:r>
            <a:r>
              <a:rPr lang="en-US" dirty="0" smtClean="0">
                <a:latin typeface="+mj-lt"/>
              </a:rPr>
              <a:t> </a:t>
            </a:r>
            <a:r>
              <a:rPr lang="en-US" dirty="0" err="1" smtClean="0">
                <a:latin typeface="+mj-lt"/>
              </a:rPr>
              <a:t>đơn</a:t>
            </a:r>
            <a:r>
              <a:rPr lang="en-US" dirty="0" smtClean="0">
                <a:latin typeface="+mj-lt"/>
              </a:rPr>
              <a:t> </a:t>
            </a:r>
            <a:r>
              <a:rPr lang="en-US" dirty="0" err="1" smtClean="0">
                <a:latin typeface="+mj-lt"/>
              </a:rPr>
              <a:t>hàng</a:t>
            </a:r>
            <a:endParaRPr lang="en-US" sz="2000" dirty="0">
              <a:latin typeface="+mj-lt"/>
            </a:endParaRPr>
          </a:p>
          <a:p>
            <a:pPr marL="457200" indent="-457200">
              <a:buFont typeface="+mj-lt"/>
              <a:buAutoNum type="arabicPeriod"/>
              <a:defRPr/>
            </a:pPr>
            <a:r>
              <a:rPr lang="en-US" sz="2000" dirty="0" err="1">
                <a:latin typeface="+mj-lt"/>
              </a:rPr>
              <a:t>Thống</a:t>
            </a:r>
            <a:r>
              <a:rPr lang="en-US" sz="2000" dirty="0">
                <a:latin typeface="+mj-lt"/>
              </a:rPr>
              <a:t> </a:t>
            </a:r>
            <a:r>
              <a:rPr lang="en-US" sz="2000" dirty="0" err="1">
                <a:latin typeface="+mj-lt"/>
              </a:rPr>
              <a:t>kê</a:t>
            </a:r>
            <a:r>
              <a:rPr lang="en-US" sz="2000" dirty="0">
                <a:latin typeface="+mj-lt"/>
              </a:rPr>
              <a:t> </a:t>
            </a:r>
            <a:r>
              <a:rPr lang="en-US" sz="2000" dirty="0" err="1">
                <a:latin typeface="+mj-lt"/>
              </a:rPr>
              <a:t>đơn</a:t>
            </a:r>
            <a:r>
              <a:rPr lang="en-US" sz="2000" dirty="0">
                <a:latin typeface="+mj-lt"/>
              </a:rPr>
              <a:t> </a:t>
            </a:r>
            <a:r>
              <a:rPr lang="en-US" sz="2000" dirty="0" err="1">
                <a:latin typeface="+mj-lt"/>
              </a:rPr>
              <a:t>hàng</a:t>
            </a:r>
            <a:endParaRPr lang="en-US" sz="2000" dirty="0">
              <a:latin typeface="+mj-lt"/>
            </a:endParaRPr>
          </a:p>
          <a:p>
            <a:pPr marL="457200" indent="-457200">
              <a:buFont typeface="+mj-lt"/>
              <a:buAutoNum type="arabicPeriod"/>
              <a:defRPr/>
            </a:pPr>
            <a:r>
              <a:rPr lang="en-US" sz="2000" dirty="0" err="1">
                <a:latin typeface="+mj-lt"/>
              </a:rPr>
              <a:t>Thống</a:t>
            </a:r>
            <a:r>
              <a:rPr lang="en-US" sz="2000" dirty="0">
                <a:latin typeface="+mj-lt"/>
              </a:rPr>
              <a:t> </a:t>
            </a:r>
            <a:r>
              <a:rPr lang="en-US" sz="2000" dirty="0" err="1">
                <a:latin typeface="+mj-lt"/>
              </a:rPr>
              <a:t>kê</a:t>
            </a:r>
            <a:r>
              <a:rPr lang="en-US" sz="2000" dirty="0">
                <a:latin typeface="+mj-lt"/>
              </a:rPr>
              <a:t> </a:t>
            </a:r>
            <a:r>
              <a:rPr lang="en-US" sz="2000" err="1">
                <a:latin typeface="+mj-lt"/>
              </a:rPr>
              <a:t>thành</a:t>
            </a:r>
            <a:r>
              <a:rPr lang="en-US" sz="2000">
                <a:latin typeface="+mj-lt"/>
              </a:rPr>
              <a:t> </a:t>
            </a:r>
            <a:r>
              <a:rPr lang="en-US" sz="2000" smtClean="0">
                <a:latin typeface="+mj-lt"/>
              </a:rPr>
              <a:t>viên</a:t>
            </a:r>
            <a:endParaRPr lang="vi-VN" sz="2000" smtClean="0">
              <a:latin typeface="+mj-lt"/>
            </a:endParaRPr>
          </a:p>
          <a:p>
            <a:pPr marL="457200" indent="-457200">
              <a:buFont typeface="+mj-lt"/>
              <a:buAutoNum type="arabicPeriod"/>
              <a:defRPr/>
            </a:pPr>
            <a:r>
              <a:rPr lang="en-US" sz="2000" smtClean="0">
                <a:latin typeface="+mj-lt"/>
              </a:rPr>
              <a:t>Thống </a:t>
            </a:r>
            <a:r>
              <a:rPr lang="en-US" sz="2000" dirty="0" err="1">
                <a:latin typeface="+mj-lt"/>
              </a:rPr>
              <a:t>kê</a:t>
            </a:r>
            <a:r>
              <a:rPr lang="en-US" sz="2000" dirty="0">
                <a:latin typeface="+mj-lt"/>
              </a:rPr>
              <a:t> </a:t>
            </a:r>
            <a:r>
              <a:rPr lang="en-US" sz="2000" dirty="0" err="1">
                <a:latin typeface="+mj-lt"/>
              </a:rPr>
              <a:t>kho</a:t>
            </a:r>
            <a:r>
              <a:rPr lang="en-US" sz="2000" dirty="0">
                <a:latin typeface="+mj-lt"/>
              </a:rPr>
              <a:t> </a:t>
            </a:r>
            <a:r>
              <a:rPr lang="en-US" sz="2000" dirty="0" err="1" smtClean="0">
                <a:latin typeface="+mj-lt"/>
              </a:rPr>
              <a:t>hàng</a:t>
            </a:r>
            <a:endParaRPr lang="en-US" sz="2000" dirty="0" smtClean="0">
              <a:latin typeface="+mj-lt"/>
            </a:endParaRPr>
          </a:p>
          <a:p>
            <a:pPr marL="457200" indent="-457200">
              <a:buFont typeface="+mj-lt"/>
              <a:buAutoNum type="arabicPeriod"/>
              <a:defRPr/>
            </a:pPr>
            <a:r>
              <a:rPr lang="en-US" dirty="0" err="1" smtClean="0">
                <a:latin typeface="+mj-lt"/>
              </a:rPr>
              <a:t>Tìm</a:t>
            </a:r>
            <a:r>
              <a:rPr lang="en-US" dirty="0" smtClean="0">
                <a:latin typeface="+mj-lt"/>
              </a:rPr>
              <a:t> </a:t>
            </a:r>
            <a:r>
              <a:rPr lang="en-US" dirty="0" err="1" smtClean="0">
                <a:latin typeface="+mj-lt"/>
              </a:rPr>
              <a:t>kiếm</a:t>
            </a:r>
            <a:r>
              <a:rPr lang="en-US" dirty="0" smtClean="0">
                <a:latin typeface="+mj-lt"/>
              </a:rPr>
              <a:t> </a:t>
            </a:r>
            <a:r>
              <a:rPr lang="en-US" dirty="0" err="1" smtClean="0">
                <a:latin typeface="+mj-lt"/>
              </a:rPr>
              <a:t>sản</a:t>
            </a:r>
            <a:r>
              <a:rPr lang="en-US" dirty="0" smtClean="0">
                <a:latin typeface="+mj-lt"/>
              </a:rPr>
              <a:t> </a:t>
            </a:r>
            <a:r>
              <a:rPr lang="en-US" dirty="0" err="1" smtClean="0">
                <a:latin typeface="+mj-lt"/>
              </a:rPr>
              <a:t>phẩm</a:t>
            </a:r>
            <a:endParaRPr lang="en-US" sz="2000" dirty="0">
              <a:latin typeface="+mj-lt"/>
            </a:endParaRPr>
          </a:p>
        </p:txBody>
      </p:sp>
      <p:pic>
        <p:nvPicPr>
          <p:cNvPr id="7" name="Picture 6" descr="done copy.png"/>
          <p:cNvPicPr>
            <a:picLocks noChangeAspect="1"/>
          </p:cNvPicPr>
          <p:nvPr/>
        </p:nvPicPr>
        <p:blipFill>
          <a:blip r:embed="rId2"/>
          <a:stretch>
            <a:fillRect/>
          </a:stretch>
        </p:blipFill>
        <p:spPr>
          <a:xfrm>
            <a:off x="5150328" y="1912804"/>
            <a:ext cx="377711" cy="407927"/>
          </a:xfrm>
          <a:prstGeom prst="rect">
            <a:avLst/>
          </a:prstGeom>
        </p:spPr>
      </p:pic>
      <p:pic>
        <p:nvPicPr>
          <p:cNvPr id="8" name="Picture 7" descr="done copy.png"/>
          <p:cNvPicPr>
            <a:picLocks noChangeAspect="1"/>
          </p:cNvPicPr>
          <p:nvPr/>
        </p:nvPicPr>
        <p:blipFill>
          <a:blip r:embed="rId2"/>
          <a:stretch>
            <a:fillRect/>
          </a:stretch>
        </p:blipFill>
        <p:spPr>
          <a:xfrm>
            <a:off x="5150328" y="2369632"/>
            <a:ext cx="377711" cy="407927"/>
          </a:xfrm>
          <a:prstGeom prst="rect">
            <a:avLst/>
          </a:prstGeom>
        </p:spPr>
      </p:pic>
      <p:pic>
        <p:nvPicPr>
          <p:cNvPr id="9" name="Picture 8" descr="done copy.png"/>
          <p:cNvPicPr>
            <a:picLocks noChangeAspect="1"/>
          </p:cNvPicPr>
          <p:nvPr/>
        </p:nvPicPr>
        <p:blipFill>
          <a:blip r:embed="rId2"/>
          <a:stretch>
            <a:fillRect/>
          </a:stretch>
        </p:blipFill>
        <p:spPr>
          <a:xfrm>
            <a:off x="4817774" y="2878322"/>
            <a:ext cx="377711" cy="407927"/>
          </a:xfrm>
          <a:prstGeom prst="rect">
            <a:avLst/>
          </a:prstGeom>
        </p:spPr>
      </p:pic>
      <p:pic>
        <p:nvPicPr>
          <p:cNvPr id="10" name="Picture 9" descr="done copy.png"/>
          <p:cNvPicPr>
            <a:picLocks noChangeAspect="1"/>
          </p:cNvPicPr>
          <p:nvPr/>
        </p:nvPicPr>
        <p:blipFill>
          <a:blip r:embed="rId2"/>
          <a:stretch>
            <a:fillRect/>
          </a:stretch>
        </p:blipFill>
        <p:spPr>
          <a:xfrm>
            <a:off x="5528039" y="3448140"/>
            <a:ext cx="377711" cy="407927"/>
          </a:xfrm>
          <a:prstGeom prst="rect">
            <a:avLst/>
          </a:prstGeom>
        </p:spPr>
      </p:pic>
      <p:pic>
        <p:nvPicPr>
          <p:cNvPr id="11" name="Picture 10" descr="done copy.png"/>
          <p:cNvPicPr>
            <a:picLocks noChangeAspect="1"/>
          </p:cNvPicPr>
          <p:nvPr/>
        </p:nvPicPr>
        <p:blipFill>
          <a:blip r:embed="rId2"/>
          <a:stretch>
            <a:fillRect/>
          </a:stretch>
        </p:blipFill>
        <p:spPr>
          <a:xfrm>
            <a:off x="4311379" y="3911737"/>
            <a:ext cx="377711" cy="407927"/>
          </a:xfrm>
          <a:prstGeom prst="rect">
            <a:avLst/>
          </a:prstGeom>
        </p:spPr>
      </p:pic>
      <p:pic>
        <p:nvPicPr>
          <p:cNvPr id="12" name="Picture 11" descr="done copy.png"/>
          <p:cNvPicPr>
            <a:picLocks noChangeAspect="1"/>
          </p:cNvPicPr>
          <p:nvPr/>
        </p:nvPicPr>
        <p:blipFill>
          <a:blip r:embed="rId2"/>
          <a:stretch>
            <a:fillRect/>
          </a:stretch>
        </p:blipFill>
        <p:spPr>
          <a:xfrm>
            <a:off x="4306303" y="4369417"/>
            <a:ext cx="377711" cy="407927"/>
          </a:xfrm>
          <a:prstGeom prst="rect">
            <a:avLst/>
          </a:prstGeom>
        </p:spPr>
      </p:pic>
      <p:pic>
        <p:nvPicPr>
          <p:cNvPr id="13" name="Picture 12" descr="done copy.png"/>
          <p:cNvPicPr>
            <a:picLocks noChangeAspect="1"/>
          </p:cNvPicPr>
          <p:nvPr/>
        </p:nvPicPr>
        <p:blipFill>
          <a:blip r:embed="rId2"/>
          <a:stretch>
            <a:fillRect/>
          </a:stretch>
        </p:blipFill>
        <p:spPr>
          <a:xfrm>
            <a:off x="3981638" y="4863118"/>
            <a:ext cx="377711" cy="407927"/>
          </a:xfrm>
          <a:prstGeom prst="rect">
            <a:avLst/>
          </a:prstGeom>
        </p:spPr>
      </p:pic>
      <p:pic>
        <p:nvPicPr>
          <p:cNvPr id="14" name="Picture 13" descr="done copy.png"/>
          <p:cNvPicPr>
            <a:picLocks noChangeAspect="1"/>
          </p:cNvPicPr>
          <p:nvPr/>
        </p:nvPicPr>
        <p:blipFill>
          <a:blip r:embed="rId2"/>
          <a:stretch>
            <a:fillRect/>
          </a:stretch>
        </p:blipFill>
        <p:spPr>
          <a:xfrm>
            <a:off x="9723507" y="1843471"/>
            <a:ext cx="377711" cy="407927"/>
          </a:xfrm>
          <a:prstGeom prst="rect">
            <a:avLst/>
          </a:prstGeom>
        </p:spPr>
      </p:pic>
      <p:pic>
        <p:nvPicPr>
          <p:cNvPr id="15" name="Picture 14" descr="done copy.png"/>
          <p:cNvPicPr>
            <a:picLocks noChangeAspect="1"/>
          </p:cNvPicPr>
          <p:nvPr/>
        </p:nvPicPr>
        <p:blipFill>
          <a:blip r:embed="rId2"/>
          <a:stretch>
            <a:fillRect/>
          </a:stretch>
        </p:blipFill>
        <p:spPr>
          <a:xfrm>
            <a:off x="9072102" y="2341251"/>
            <a:ext cx="377711" cy="407927"/>
          </a:xfrm>
          <a:prstGeom prst="rect">
            <a:avLst/>
          </a:prstGeom>
        </p:spPr>
      </p:pic>
      <p:pic>
        <p:nvPicPr>
          <p:cNvPr id="16" name="Picture 15" descr="done copy.png"/>
          <p:cNvPicPr>
            <a:picLocks noChangeAspect="1"/>
          </p:cNvPicPr>
          <p:nvPr/>
        </p:nvPicPr>
        <p:blipFill>
          <a:blip r:embed="rId2"/>
          <a:stretch>
            <a:fillRect/>
          </a:stretch>
        </p:blipFill>
        <p:spPr>
          <a:xfrm>
            <a:off x="9155847" y="2895996"/>
            <a:ext cx="377711" cy="407927"/>
          </a:xfrm>
          <a:prstGeom prst="rect">
            <a:avLst/>
          </a:prstGeom>
        </p:spPr>
      </p:pic>
      <p:pic>
        <p:nvPicPr>
          <p:cNvPr id="17" name="Picture 16" descr="done copy.png"/>
          <p:cNvPicPr>
            <a:picLocks noChangeAspect="1"/>
          </p:cNvPicPr>
          <p:nvPr/>
        </p:nvPicPr>
        <p:blipFill>
          <a:blip r:embed="rId2"/>
          <a:stretch>
            <a:fillRect/>
          </a:stretch>
        </p:blipFill>
        <p:spPr>
          <a:xfrm>
            <a:off x="8883247" y="3278868"/>
            <a:ext cx="377711" cy="407927"/>
          </a:xfrm>
          <a:prstGeom prst="rect">
            <a:avLst/>
          </a:prstGeom>
        </p:spPr>
      </p:pic>
      <p:pic>
        <p:nvPicPr>
          <p:cNvPr id="18" name="Picture 17" descr="done copy.png"/>
          <p:cNvPicPr>
            <a:picLocks noChangeAspect="1"/>
          </p:cNvPicPr>
          <p:nvPr/>
        </p:nvPicPr>
        <p:blipFill>
          <a:blip r:embed="rId2"/>
          <a:stretch>
            <a:fillRect/>
          </a:stretch>
        </p:blipFill>
        <p:spPr>
          <a:xfrm>
            <a:off x="8947043" y="3778598"/>
            <a:ext cx="377711" cy="407927"/>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ox(in)">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ox(in)">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ox(in)">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ox(in)">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ox(in)">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box(in)">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800" dirty="0" err="1" smtClean="0">
                <a:latin typeface="Times New Roman" pitchFamily="18" charset="0"/>
                <a:cs typeface="Times New Roman" pitchFamily="18" charset="0"/>
              </a:rPr>
              <a:t>Nội</a:t>
            </a:r>
            <a:r>
              <a:rPr lang="en-US" sz="4800" dirty="0" smtClean="0">
                <a:latin typeface="Times New Roman" pitchFamily="18" charset="0"/>
                <a:cs typeface="Times New Roman" pitchFamily="18" charset="0"/>
              </a:rPr>
              <a:t> dung </a:t>
            </a:r>
            <a:r>
              <a:rPr lang="en-US" sz="4800" dirty="0" err="1" smtClean="0">
                <a:latin typeface="Times New Roman" pitchFamily="18" charset="0"/>
                <a:cs typeface="Times New Roman" pitchFamily="18" charset="0"/>
              </a:rPr>
              <a:t>đồ</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án</a:t>
            </a:r>
            <a:endParaRPr lang="en-US" sz="4800" dirty="0">
              <a:latin typeface="Times New Roman" pitchFamily="18" charset="0"/>
              <a:cs typeface="Times New Roman" pitchFamily="18" charset="0"/>
            </a:endParaRPr>
          </a:p>
        </p:txBody>
      </p:sp>
      <p:sp>
        <p:nvSpPr>
          <p:cNvPr id="14" name="Content Placeholder 13"/>
          <p:cNvSpPr>
            <a:spLocks noGrp="1"/>
          </p:cNvSpPr>
          <p:nvPr>
            <p:ph idx="1"/>
          </p:nvPr>
        </p:nvSpPr>
        <p:spPr/>
        <p:txBody>
          <a:bodyPr>
            <a:normAutofit/>
          </a:bodyPr>
          <a:lstStyle/>
          <a:p>
            <a:pPr marL="514350" indent="-514350">
              <a:buFont typeface="+mj-lt"/>
              <a:buAutoNum type="arabicPeriod"/>
            </a:pPr>
            <a:r>
              <a:rPr lang="en-US" sz="3200" dirty="0" err="1" smtClean="0">
                <a:latin typeface="Times New Roman" pitchFamily="18" charset="0"/>
                <a:cs typeface="Times New Roman" pitchFamily="18" charset="0"/>
              </a:rPr>
              <a:t>Lý</a:t>
            </a:r>
            <a:r>
              <a:rPr lang="en-US" sz="3200" dirty="0" smtClean="0">
                <a:latin typeface="Times New Roman" pitchFamily="18" charset="0"/>
                <a:cs typeface="Times New Roman" pitchFamily="18" charset="0"/>
              </a:rPr>
              <a:t> do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đề</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tài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mục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đích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yêu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cầu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án</a:t>
            </a:r>
            <a:endParaRPr lang="en-US" sz="3200" dirty="0" smtClean="0">
              <a:latin typeface="Times New Roman" pitchFamily="18" charset="0"/>
              <a:cs typeface="Times New Roman" pitchFamily="18" charset="0"/>
            </a:endParaRPr>
          </a:p>
          <a:p>
            <a:pPr marL="514350" indent="-514350">
              <a:buFont typeface="+mj-lt"/>
              <a:buAutoNum type="arabicPeriod"/>
            </a:pPr>
            <a:r>
              <a:rPr lang="en-US" sz="3200" dirty="0" err="1" smtClean="0">
                <a:latin typeface="Times New Roman" pitchFamily="18" charset="0"/>
                <a:cs typeface="Times New Roman" pitchFamily="18" charset="0"/>
              </a:rPr>
              <a:t>Phân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tích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thiết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kế</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hệ</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thống</a:t>
            </a:r>
            <a:endParaRPr lang="en-US" sz="3200" dirty="0" smtClean="0">
              <a:latin typeface="Times New Roman" pitchFamily="18" charset="0"/>
              <a:cs typeface="Times New Roman" pitchFamily="18" charset="0"/>
            </a:endParaRPr>
          </a:p>
          <a:p>
            <a:pPr marL="514350" indent="-514350">
              <a:buFont typeface="+mj-lt"/>
              <a:buAutoNum type="arabicPeriod"/>
            </a:pPr>
            <a:r>
              <a:rPr lang="en-US" sz="3200" dirty="0" err="1" smtClean="0">
                <a:latin typeface="Times New Roman" pitchFamily="18" charset="0"/>
                <a:cs typeface="Times New Roman" pitchFamily="18" charset="0"/>
              </a:rPr>
              <a:t>Công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cụ</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thực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hiện</a:t>
            </a:r>
            <a:endParaRPr lang="en-US" sz="3200" dirty="0" smtClean="0">
              <a:latin typeface="Times New Roman" pitchFamily="18" charset="0"/>
              <a:cs typeface="Times New Roman" pitchFamily="18" charset="0"/>
            </a:endParaRPr>
          </a:p>
          <a:p>
            <a:pPr marL="514350" indent="-514350">
              <a:buFont typeface="+mj-lt"/>
              <a:buAutoNum type="arabicPeriod"/>
            </a:pPr>
            <a:r>
              <a:rPr lang="en-US" sz="3200" dirty="0" err="1" smtClean="0">
                <a:latin typeface="Times New Roman" pitchFamily="18" charset="0"/>
                <a:cs typeface="Times New Roman" pitchFamily="18" charset="0"/>
              </a:rPr>
              <a:t>Kết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quả</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trình</a:t>
            </a:r>
            <a:endParaRPr lang="en-US" sz="3200" dirty="0" smtClean="0">
              <a:latin typeface="Times New Roman" pitchFamily="18" charset="0"/>
              <a:cs typeface="Times New Roman" pitchFamily="18" charset="0"/>
            </a:endParaRPr>
          </a:p>
          <a:p>
            <a:pPr marL="514350" indent="-514350">
              <a:buFont typeface="+mj-lt"/>
              <a:buAutoNum type="arabicPeriod"/>
            </a:pPr>
            <a:r>
              <a:rPr lang="en-US" sz="3200" dirty="0" err="1" smtClean="0">
                <a:latin typeface="Times New Roman" pitchFamily="18" charset="0"/>
                <a:cs typeface="Times New Roman" pitchFamily="18" charset="0"/>
              </a:rPr>
              <a:t>Tổng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kết</a:t>
            </a:r>
            <a:endParaRPr lang="en-US" sz="3200" dirty="0">
              <a:latin typeface="Times New Roman" pitchFamily="18" charset="0"/>
              <a:cs typeface="Times New Roman"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diện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trình</a:t>
            </a:r>
            <a:endParaRPr lang="en-US" sz="32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sp>
        <p:nvSpPr>
          <p:cNvPr id="8" name="TextBox 7"/>
          <p:cNvSpPr txBox="1"/>
          <p:nvPr/>
        </p:nvSpPr>
        <p:spPr>
          <a:xfrm>
            <a:off x="4508571" y="6539753"/>
            <a:ext cx="2581156" cy="338554"/>
          </a:xfrm>
          <a:prstGeom prst="rect">
            <a:avLst/>
          </a:prstGeom>
          <a:noFill/>
        </p:spPr>
        <p:txBody>
          <a:bodyPr wrap="none" rtlCol="0">
            <a:spAutoFit/>
          </a:bodyPr>
          <a:lstStyle/>
          <a:p>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4.1 </a:t>
            </a:r>
            <a:r>
              <a:rPr lang="en-US" sz="1600" dirty="0" err="1" smtClean="0">
                <a:latin typeface="Times New Roman" pitchFamily="18" charset="0"/>
                <a:cs typeface="Times New Roman" pitchFamily="18" charset="0"/>
              </a:rPr>
              <a:t>Giao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trang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chủ</a:t>
            </a:r>
            <a:endParaRPr lang="en-US" sz="1600" dirty="0">
              <a:latin typeface="Times New Roman" pitchFamily="18" charset="0"/>
              <a:cs typeface="Times New Roman" pitchFamily="18" charset="0"/>
            </a:endParaRPr>
          </a:p>
        </p:txBody>
      </p:sp>
      <p:pic>
        <p:nvPicPr>
          <p:cNvPr id="4" name="Picture 3"/>
          <p:cNvPicPr>
            <a:picLocks noChangeAspect="1"/>
          </p:cNvPicPr>
          <p:nvPr/>
        </p:nvPicPr>
        <p:blipFill>
          <a:blip r:embed="rId3"/>
          <a:stretch>
            <a:fillRect/>
          </a:stretch>
        </p:blipFill>
        <p:spPr>
          <a:xfrm>
            <a:off x="1215101" y="1375073"/>
            <a:ext cx="9760279" cy="50078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diện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trình</a:t>
            </a:r>
            <a:endParaRPr lang="en-US" sz="3200" dirty="0">
              <a:latin typeface="Times New Roman" pitchFamily="18" charset="0"/>
              <a:cs typeface="Times New Roman" pitchFamily="18" charset="0"/>
            </a:endParaRPr>
          </a:p>
        </p:txBody>
      </p:sp>
      <p:sp>
        <p:nvSpPr>
          <p:cNvPr id="4" name="TextBox 3"/>
          <p:cNvSpPr txBox="1"/>
          <p:nvPr/>
        </p:nvSpPr>
        <p:spPr>
          <a:xfrm>
            <a:off x="3976589" y="6359958"/>
            <a:ext cx="3934090" cy="338554"/>
          </a:xfrm>
          <a:prstGeom prst="rect">
            <a:avLst/>
          </a:prstGeom>
          <a:noFill/>
        </p:spPr>
        <p:txBody>
          <a:bodyPr wrap="none" rtlCol="0">
            <a:spAutoFit/>
          </a:bodyPr>
          <a:lstStyle/>
          <a:p>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4.2 </a:t>
            </a:r>
            <a:r>
              <a:rPr lang="en-US" sz="1600" dirty="0" err="1" smtClean="0">
                <a:latin typeface="Times New Roman" pitchFamily="18" charset="0"/>
                <a:cs typeface="Times New Roman" pitchFamily="18" charset="0"/>
              </a:rPr>
              <a:t>Giao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trang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danh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sách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sản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phẩm</a:t>
            </a:r>
            <a:endParaRPr lang="en-US" sz="16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3" name="Picture 2"/>
          <p:cNvPicPr>
            <a:picLocks noChangeAspect="1"/>
          </p:cNvPicPr>
          <p:nvPr/>
        </p:nvPicPr>
        <p:blipFill>
          <a:blip r:embed="rId3"/>
          <a:stretch>
            <a:fillRect/>
          </a:stretch>
        </p:blipFill>
        <p:spPr>
          <a:xfrm>
            <a:off x="1104900" y="1419368"/>
            <a:ext cx="10086264" cy="49405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diện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trình</a:t>
            </a:r>
            <a:endParaRPr lang="en-US" sz="3200" dirty="0">
              <a:latin typeface="Times New Roman" pitchFamily="18" charset="0"/>
              <a:cs typeface="Times New Roman" pitchFamily="18" charset="0"/>
            </a:endParaRPr>
          </a:p>
        </p:txBody>
      </p:sp>
      <p:sp>
        <p:nvSpPr>
          <p:cNvPr id="4" name="TextBox 3"/>
          <p:cNvSpPr txBox="1"/>
          <p:nvPr/>
        </p:nvSpPr>
        <p:spPr>
          <a:xfrm>
            <a:off x="4795296" y="6519446"/>
            <a:ext cx="3020379" cy="338554"/>
          </a:xfrm>
          <a:prstGeom prst="rect">
            <a:avLst/>
          </a:prstGeom>
          <a:noFill/>
        </p:spPr>
        <p:txBody>
          <a:bodyPr wrap="none" rtlCol="0">
            <a:spAutoFit/>
          </a:bodyPr>
          <a:lstStyle/>
          <a:p>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4.3 </a:t>
            </a:r>
            <a:r>
              <a:rPr lang="en-US" sz="1600" dirty="0" err="1" smtClean="0">
                <a:latin typeface="Times New Roman" pitchFamily="18" charset="0"/>
                <a:cs typeface="Times New Roman" pitchFamily="18" charset="0"/>
              </a:rPr>
              <a:t>Giao</a:t>
            </a:r>
            <a:r>
              <a:rPr lang="en-US" sz="1600" dirty="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diện</a:t>
            </a:r>
            <a:r>
              <a:rPr lang="en-US" sz="1600" smtClean="0">
                <a:latin typeface="Times New Roman" pitchFamily="18" charset="0"/>
                <a:cs typeface="Times New Roman" pitchFamily="18" charset="0"/>
              </a:rPr>
              <a:t> t</a:t>
            </a:r>
            <a:r>
              <a:rPr lang="vi-VN" sz="1600" smtClean="0">
                <a:latin typeface="Times New Roman" pitchFamily="18" charset="0"/>
                <a:cs typeface="Times New Roman" pitchFamily="18" charset="0"/>
              </a:rPr>
              <a:t>hêm hàng hoá</a:t>
            </a:r>
            <a:endParaRPr lang="en-US" sz="1600" dirty="0">
              <a:latin typeface="Times New Roman" pitchFamily="18" charset="0"/>
              <a:cs typeface="Times New Roman"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3" name="Picture 2"/>
          <p:cNvPicPr>
            <a:picLocks noChangeAspect="1"/>
          </p:cNvPicPr>
          <p:nvPr/>
        </p:nvPicPr>
        <p:blipFill>
          <a:blip r:embed="rId4"/>
          <a:stretch>
            <a:fillRect/>
          </a:stretch>
        </p:blipFill>
        <p:spPr>
          <a:xfrm>
            <a:off x="1104899" y="1419104"/>
            <a:ext cx="10277333" cy="51003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diện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trình</a:t>
            </a:r>
            <a:endParaRPr lang="en-US" sz="3200" dirty="0">
              <a:latin typeface="Times New Roman" pitchFamily="18" charset="0"/>
              <a:cs typeface="Times New Roman" pitchFamily="18" charset="0"/>
            </a:endParaRPr>
          </a:p>
        </p:txBody>
      </p:sp>
      <p:sp>
        <p:nvSpPr>
          <p:cNvPr id="4" name="TextBox 3"/>
          <p:cNvSpPr txBox="1"/>
          <p:nvPr/>
        </p:nvSpPr>
        <p:spPr>
          <a:xfrm>
            <a:off x="4795296" y="6519446"/>
            <a:ext cx="2997937" cy="338554"/>
          </a:xfrm>
          <a:prstGeom prst="rect">
            <a:avLst/>
          </a:prstGeom>
          <a:noFill/>
        </p:spPr>
        <p:txBody>
          <a:bodyPr wrap="none" rtlCol="0">
            <a:spAutoFit/>
          </a:bodyPr>
          <a:lstStyle/>
          <a:p>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4.4 </a:t>
            </a:r>
            <a:r>
              <a:rPr lang="en-US" sz="1600" dirty="0" err="1" smtClean="0">
                <a:latin typeface="Times New Roman" pitchFamily="18" charset="0"/>
                <a:cs typeface="Times New Roman" pitchFamily="18" charset="0"/>
              </a:rPr>
              <a:t>Giao</a:t>
            </a:r>
            <a:r>
              <a:rPr lang="en-US" sz="1600" dirty="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diện</a:t>
            </a:r>
            <a:r>
              <a:rPr lang="en-US" sz="1600" smtClean="0">
                <a:latin typeface="Times New Roman" pitchFamily="18" charset="0"/>
                <a:cs typeface="Times New Roman" pitchFamily="18" charset="0"/>
              </a:rPr>
              <a:t> </a:t>
            </a:r>
            <a:r>
              <a:rPr lang="vi-VN" sz="1600">
                <a:latin typeface="Times New Roman" pitchFamily="18" charset="0"/>
                <a:cs typeface="Times New Roman" pitchFamily="18" charset="0"/>
              </a:rPr>
              <a:t> </a:t>
            </a:r>
            <a:r>
              <a:rPr lang="vi-VN" sz="1600" smtClean="0">
                <a:latin typeface="Times New Roman" pitchFamily="18" charset="0"/>
                <a:cs typeface="Times New Roman" pitchFamily="18" charset="0"/>
              </a:rPr>
              <a:t>trang hoá đơn</a:t>
            </a:r>
            <a:endParaRPr lang="en-US" sz="16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3" name="Picture 2"/>
          <p:cNvPicPr>
            <a:picLocks noChangeAspect="1"/>
          </p:cNvPicPr>
          <p:nvPr/>
        </p:nvPicPr>
        <p:blipFill>
          <a:blip r:embed="rId3"/>
          <a:stretch>
            <a:fillRect/>
          </a:stretch>
        </p:blipFill>
        <p:spPr>
          <a:xfrm>
            <a:off x="1104900" y="1364343"/>
            <a:ext cx="9980682" cy="4978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diện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trình</a:t>
            </a:r>
            <a:endParaRPr lang="en-US" sz="3200" dirty="0">
              <a:latin typeface="Times New Roman" pitchFamily="18" charset="0"/>
              <a:cs typeface="Times New Roman" pitchFamily="18" charset="0"/>
            </a:endParaRPr>
          </a:p>
        </p:txBody>
      </p:sp>
      <p:sp>
        <p:nvSpPr>
          <p:cNvPr id="4" name="TextBox 3"/>
          <p:cNvSpPr txBox="1"/>
          <p:nvPr/>
        </p:nvSpPr>
        <p:spPr>
          <a:xfrm>
            <a:off x="4795296" y="6519446"/>
            <a:ext cx="4418197" cy="338554"/>
          </a:xfrm>
          <a:prstGeom prst="rect">
            <a:avLst/>
          </a:prstGeom>
          <a:noFill/>
        </p:spPr>
        <p:txBody>
          <a:bodyPr wrap="none" rtlCol="0">
            <a:spAutoFit/>
          </a:bodyPr>
          <a:lstStyle/>
          <a:p>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4.5 </a:t>
            </a:r>
            <a:r>
              <a:rPr lang="en-US" sz="1600" dirty="0" err="1" smtClean="0">
                <a:latin typeface="Times New Roman" pitchFamily="18" charset="0"/>
                <a:cs typeface="Times New Roman" pitchFamily="18" charset="0"/>
              </a:rPr>
              <a:t>Giao</a:t>
            </a:r>
            <a:r>
              <a:rPr lang="en-US" sz="1600" dirty="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diện</a:t>
            </a:r>
            <a:r>
              <a:rPr lang="en-US" sz="1600" smtClean="0">
                <a:latin typeface="Times New Roman" pitchFamily="18" charset="0"/>
                <a:cs typeface="Times New Roman" pitchFamily="18" charset="0"/>
              </a:rPr>
              <a:t> </a:t>
            </a:r>
            <a:r>
              <a:rPr lang="vi-VN" sz="1600" smtClean="0">
                <a:latin typeface="Times New Roman" pitchFamily="18" charset="0"/>
                <a:cs typeface="Times New Roman" pitchFamily="18" charset="0"/>
              </a:rPr>
              <a:t>trang khách hàng/ nhà cung cấp</a:t>
            </a:r>
            <a:endParaRPr lang="en-US" sz="16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3" name="Picture 2"/>
          <p:cNvPicPr>
            <a:picLocks noChangeAspect="1"/>
          </p:cNvPicPr>
          <p:nvPr/>
        </p:nvPicPr>
        <p:blipFill>
          <a:blip r:embed="rId3"/>
          <a:stretch>
            <a:fillRect/>
          </a:stretch>
        </p:blipFill>
        <p:spPr>
          <a:xfrm>
            <a:off x="1104900" y="1411117"/>
            <a:ext cx="9980682" cy="48703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latin typeface="Times New Roman" pitchFamily="18" charset="0"/>
                <a:cs typeface="Times New Roman" pitchFamily="18" charset="0"/>
              </a:rPr>
              <a:t>Một số giao diện chương trình</a:t>
            </a:r>
            <a:endParaRPr lang="en-US" sz="3200" dirty="0">
              <a:latin typeface="Times New Roman" pitchFamily="18" charset="0"/>
              <a:cs typeface="Times New Roman" pitchFamily="18" charset="0"/>
            </a:endParaRPr>
          </a:p>
        </p:txBody>
      </p:sp>
      <p:sp>
        <p:nvSpPr>
          <p:cNvPr id="8" name="TextBox 7"/>
          <p:cNvSpPr txBox="1"/>
          <p:nvPr/>
        </p:nvSpPr>
        <p:spPr>
          <a:xfrm>
            <a:off x="4795296" y="6519446"/>
            <a:ext cx="3249608" cy="338554"/>
          </a:xfrm>
          <a:prstGeom prst="rect">
            <a:avLst/>
          </a:prstGeom>
          <a:noFill/>
        </p:spPr>
        <p:txBody>
          <a:bodyPr wrap="none" rtlCol="0">
            <a:spAutoFit/>
          </a:bodyPr>
          <a:lstStyle/>
          <a:p>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4.6 </a:t>
            </a:r>
            <a:r>
              <a:rPr lang="en-US" sz="1600" dirty="0" err="1" smtClean="0">
                <a:latin typeface="Times New Roman" pitchFamily="18" charset="0"/>
                <a:cs typeface="Times New Roman" pitchFamily="18" charset="0"/>
              </a:rPr>
              <a:t>Giao</a:t>
            </a:r>
            <a:r>
              <a:rPr lang="en-US" sz="1600" dirty="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diện</a:t>
            </a:r>
            <a:r>
              <a:rPr lang="en-US" sz="1600" smtClean="0">
                <a:latin typeface="Times New Roman" pitchFamily="18" charset="0"/>
                <a:cs typeface="Times New Roman" pitchFamily="18" charset="0"/>
              </a:rPr>
              <a:t> </a:t>
            </a:r>
            <a:r>
              <a:rPr lang="vi-VN" sz="1600" smtClean="0">
                <a:latin typeface="Times New Roman" pitchFamily="18" charset="0"/>
                <a:cs typeface="Times New Roman" pitchFamily="18" charset="0"/>
              </a:rPr>
              <a:t>trang lập hoá đơn</a:t>
            </a:r>
            <a:endParaRPr lang="en-US" sz="16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3" name="Picture 2"/>
          <p:cNvPicPr>
            <a:picLocks noChangeAspect="1"/>
          </p:cNvPicPr>
          <p:nvPr/>
        </p:nvPicPr>
        <p:blipFill>
          <a:blip r:embed="rId3"/>
          <a:stretch>
            <a:fillRect/>
          </a:stretch>
        </p:blipFill>
        <p:spPr>
          <a:xfrm>
            <a:off x="1104900" y="1378856"/>
            <a:ext cx="9950494" cy="49203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04900" y="76200"/>
            <a:ext cx="9980682" cy="1096962"/>
          </a:xfrm>
        </p:spPr>
        <p:txBody>
          <a:bodyPr>
            <a:normAutofit/>
          </a:bodyPr>
          <a:lstStyle/>
          <a:p>
            <a:r>
              <a:rPr lang="en-US" sz="3200">
                <a:latin typeface="Times New Roman" pitchFamily="18" charset="0"/>
                <a:cs typeface="Times New Roman" pitchFamily="18" charset="0"/>
              </a:rPr>
              <a:t>Một số giao diện chương trình</a:t>
            </a:r>
            <a:endParaRPr lang="en-US" sz="3200" dirty="0">
              <a:latin typeface="Times New Roman" pitchFamily="18" charset="0"/>
              <a:cs typeface="Times New Roman" pitchFamily="18" charset="0"/>
            </a:endParaRPr>
          </a:p>
        </p:txBody>
      </p:sp>
      <p:sp>
        <p:nvSpPr>
          <p:cNvPr id="6" name="TextBox 5"/>
          <p:cNvSpPr txBox="1"/>
          <p:nvPr/>
        </p:nvSpPr>
        <p:spPr>
          <a:xfrm>
            <a:off x="4795296" y="6519446"/>
            <a:ext cx="3289683" cy="338554"/>
          </a:xfrm>
          <a:prstGeom prst="rect">
            <a:avLst/>
          </a:prstGeom>
          <a:noFill/>
        </p:spPr>
        <p:txBody>
          <a:bodyPr wrap="none" rtlCol="0">
            <a:spAutoFit/>
          </a:bodyPr>
          <a:lstStyle/>
          <a:p>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4.6 </a:t>
            </a:r>
            <a:r>
              <a:rPr lang="en-US" sz="1600" dirty="0" err="1" smtClean="0">
                <a:latin typeface="Times New Roman" pitchFamily="18" charset="0"/>
                <a:cs typeface="Times New Roman" pitchFamily="18" charset="0"/>
              </a:rPr>
              <a:t>Giao</a:t>
            </a:r>
            <a:r>
              <a:rPr lang="en-US" sz="1600" dirty="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diện</a:t>
            </a:r>
            <a:r>
              <a:rPr lang="en-US" sz="1600" smtClean="0">
                <a:latin typeface="Times New Roman" pitchFamily="18" charset="0"/>
                <a:cs typeface="Times New Roman" pitchFamily="18" charset="0"/>
              </a:rPr>
              <a:t> </a:t>
            </a:r>
            <a:r>
              <a:rPr lang="vi-VN" sz="1600" smtClean="0">
                <a:latin typeface="Times New Roman" pitchFamily="18" charset="0"/>
                <a:cs typeface="Times New Roman" pitchFamily="18" charset="0"/>
              </a:rPr>
              <a:t>trang lập báo biểu</a:t>
            </a:r>
            <a:endParaRPr lang="en-US" sz="1600"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9" name="Picture 8"/>
          <p:cNvPicPr>
            <a:picLocks noChangeAspect="1"/>
          </p:cNvPicPr>
          <p:nvPr/>
        </p:nvPicPr>
        <p:blipFill>
          <a:blip r:embed="rId3"/>
          <a:stretch>
            <a:fillRect/>
          </a:stretch>
        </p:blipFill>
        <p:spPr>
          <a:xfrm>
            <a:off x="1104900" y="1480457"/>
            <a:ext cx="9980682" cy="5038989"/>
          </a:xfrm>
          <a:prstGeom prst="rect">
            <a:avLst/>
          </a:prstGeom>
        </p:spPr>
      </p:pic>
    </p:spTree>
    <p:extLst>
      <p:ext uri="{BB962C8B-B14F-4D97-AF65-F5344CB8AC3E}">
        <p14:creationId xmlns:p14="http://schemas.microsoft.com/office/powerpoint/2010/main" val="404658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V. </a:t>
            </a:r>
            <a:r>
              <a:rPr lang="en-US" sz="3200" dirty="0" err="1" smtClean="0">
                <a:latin typeface="Times New Roman" pitchFamily="18" charset="0"/>
                <a:cs typeface="Times New Roman" pitchFamily="18" charset="0"/>
              </a:rPr>
              <a:t>Tổng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kết</a:t>
            </a:r>
            <a:endParaRPr lang="en-US" sz="3200" dirty="0">
              <a:latin typeface="Times New Roman" pitchFamily="18" charset="0"/>
              <a:cs typeface="Times New Roman" pitchFamily="18" charset="0"/>
            </a:endParaRPr>
          </a:p>
        </p:txBody>
      </p:sp>
      <p:sp>
        <p:nvSpPr>
          <p:cNvPr id="3" name="Content Placeholder 2"/>
          <p:cNvSpPr>
            <a:spLocks noGrp="1"/>
          </p:cNvSpPr>
          <p:nvPr>
            <p:ph sz="half" idx="1"/>
          </p:nvPr>
        </p:nvSpPr>
        <p:spPr>
          <a:xfrm>
            <a:off x="1104900" y="1408806"/>
            <a:ext cx="5327798" cy="4481631"/>
          </a:xfrm>
        </p:spPr>
        <p:txBody>
          <a:bodyPr>
            <a:noAutofit/>
          </a:bodyPr>
          <a:lstStyle/>
          <a:p>
            <a:pPr>
              <a:spcBef>
                <a:spcPts val="1200"/>
              </a:spcBef>
            </a:pPr>
            <a:r>
              <a:rPr lang="en-US" b="1" dirty="0" err="1" smtClean="0">
                <a:latin typeface="Times New Roman" pitchFamily="18" charset="0"/>
                <a:cs typeface="Times New Roman" pitchFamily="18" charset="0"/>
              </a:rPr>
              <a:t>Những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điểm</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đã</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đạt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được</a:t>
            </a:r>
            <a:r>
              <a:rPr lang="en-US" b="1" dirty="0" smtClean="0">
                <a:latin typeface="Times New Roman" pitchFamily="18" charset="0"/>
                <a:cs typeface="Times New Roman" pitchFamily="18" charset="0"/>
              </a:rPr>
              <a:t>:</a:t>
            </a:r>
          </a:p>
          <a:p>
            <a:pPr marL="457200" lvl="0" indent="-457200">
              <a:spcBef>
                <a:spcPts val="1200"/>
              </a:spcBef>
              <a:buFont typeface="+mj-lt"/>
              <a:buAutoNum type="arabicPeriod"/>
            </a:pPr>
            <a:r>
              <a:rPr lang="en-US" dirty="0" err="1" smtClean="0">
                <a:latin typeface="Times New Roman" pitchFamily="18" charset="0"/>
                <a:cs typeface="Times New Roman" pitchFamily="18" charset="0"/>
              </a:rPr>
              <a:t>Giao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diện</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thân</a:t>
            </a:r>
            <a:r>
              <a:rPr lang="en-US" smtClean="0">
                <a:latin typeface="Times New Roman" pitchFamily="18" charset="0"/>
                <a:cs typeface="Times New Roman" pitchFamily="18" charset="0"/>
              </a:rPr>
              <a:t> thiện.</a:t>
            </a:r>
            <a:endParaRPr lang="en-US" dirty="0" smtClean="0">
              <a:latin typeface="Times New Roman" pitchFamily="18" charset="0"/>
              <a:cs typeface="Times New Roman" pitchFamily="18" charset="0"/>
            </a:endParaRPr>
          </a:p>
          <a:p>
            <a:pPr marL="457200" lvl="0" indent="-457200">
              <a:spcBef>
                <a:spcPts val="1200"/>
              </a:spcBef>
              <a:buFont typeface="+mj-lt"/>
              <a:buAutoNum type="arabicPeriod"/>
            </a:pPr>
            <a:r>
              <a:rPr lang="vi-VN" smtClean="0">
                <a:latin typeface="Times New Roman" pitchFamily="18" charset="0"/>
                <a:cs typeface="Times New Roman" pitchFamily="18" charset="0"/>
              </a:rPr>
              <a:t>Phần mềm</a:t>
            </a:r>
            <a:r>
              <a:rPr lang="en-US"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xử</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lý</a:t>
            </a:r>
            <a:r>
              <a:rPr lang="en-US" smtClean="0">
                <a:latin typeface="Times New Roman" pitchFamily="18" charset="0"/>
                <a:cs typeface="Times New Roman" pitchFamily="18" charset="0"/>
              </a:rPr>
              <a:t> nghiệp </a:t>
            </a:r>
            <a:r>
              <a:rPr lang="en-US" dirty="0" err="1" smtClean="0">
                <a:latin typeface="Times New Roman" pitchFamily="18" charset="0"/>
                <a:cs typeface="Times New Roman" pitchFamily="18" charset="0"/>
              </a:rPr>
              <a:t>vụ</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phẩm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tức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hàng</a:t>
            </a:r>
            <a:r>
              <a:rPr lang="en-US" dirty="0" smtClean="0">
                <a:latin typeface="Times New Roman" pitchFamily="18" charset="0"/>
                <a:cs typeface="Times New Roman" pitchFamily="18" charset="0"/>
              </a:rPr>
              <a:t>.</a:t>
            </a:r>
          </a:p>
          <a:p>
            <a:pPr marL="457200" lvl="0" indent="-457200">
              <a:spcBef>
                <a:spcPts val="1200"/>
              </a:spcBef>
              <a:buFont typeface="+mj-lt"/>
              <a:buAutoNum type="arabicPeriod"/>
            </a:pP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trữ</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khoa</a:t>
            </a:r>
            <a:r>
              <a:rPr lang="en-US" smtClean="0">
                <a:latin typeface="Times New Roman" pitchFamily="18" charset="0"/>
                <a:cs typeface="Times New Roman" pitchFamily="18" charset="0"/>
              </a:rPr>
              <a:t> học, xử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dễ</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dàng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a:t>
            </a:r>
          </a:p>
          <a:p>
            <a:pPr marL="457200" lvl="0" indent="-457200">
              <a:spcBef>
                <a:spcPts val="1200"/>
              </a:spcBef>
              <a:buFont typeface="+mj-lt"/>
              <a:buAutoNum type="arabicPeriod"/>
            </a:pP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vùng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soát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sót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a:t>
            </a:r>
          </a:p>
          <a:p>
            <a:pPr marL="457200" lvl="0" indent="-457200">
              <a:spcBef>
                <a:spcPts val="1200"/>
              </a:spcBef>
              <a:buFont typeface="+mj-lt"/>
              <a:buAutoNum type="arabicPeriod"/>
            </a:pPr>
            <a:r>
              <a:rPr lang="en-US" smtClean="0">
                <a:latin typeface="Times New Roman" pitchFamily="18" charset="0"/>
                <a:cs typeface="Times New Roman" pitchFamily="18" charset="0"/>
              </a:rPr>
              <a:t>Hỗ </a:t>
            </a:r>
            <a:r>
              <a:rPr lang="en-US" dirty="0" err="1" smtClean="0">
                <a:latin typeface="Times New Roman" pitchFamily="18" charset="0"/>
                <a:cs typeface="Times New Roman" pitchFamily="18" charset="0"/>
              </a:rPr>
              <a:t>trợ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trực</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tuyến</a:t>
            </a:r>
            <a:r>
              <a:rPr lang="en-US" smtClean="0">
                <a:latin typeface="Times New Roman" pitchFamily="18" charset="0"/>
                <a:cs typeface="Times New Roman" pitchFamily="18" charset="0"/>
              </a:rPr>
              <a:t>.</a:t>
            </a:r>
          </a:p>
          <a:p>
            <a:pPr marL="457200" lvl="0" indent="-457200">
              <a:spcBef>
                <a:spcPts val="1200"/>
              </a:spcBef>
              <a:buFont typeface="+mj-lt"/>
              <a:buAutoNum type="arabicPeriod"/>
            </a:pPr>
            <a:r>
              <a:rPr lang="en-US" smtClean="0">
                <a:latin typeface="Times New Roman" pitchFamily="18" charset="0"/>
                <a:cs typeface="Times New Roman" pitchFamily="18" charset="0"/>
              </a:rPr>
              <a:t>Hỗ trợ sử dụng mã khuyến mại.</a:t>
            </a:r>
            <a:endParaRPr lang="en-US" dirty="0" smtClean="0">
              <a:latin typeface="Times New Roman" pitchFamily="18" charset="0"/>
              <a:cs typeface="Times New Roman" pitchFamily="18" charset="0"/>
            </a:endParaRPr>
          </a:p>
          <a:p>
            <a:pPr marL="457200" indent="-457200">
              <a:spcBef>
                <a:spcPts val="1200"/>
              </a:spcBef>
              <a:buFont typeface="+mj-lt"/>
              <a:buAutoNum type="arabicPeriod"/>
            </a:pPr>
            <a:r>
              <a:rPr lang="en-US" smtClean="0">
                <a:latin typeface="Times New Roman" pitchFamily="18" charset="0"/>
                <a:cs typeface="Times New Roman" pitchFamily="18" charset="0"/>
              </a:rPr>
              <a:t>Hỗ trợ thanh toán</a:t>
            </a:r>
            <a:r>
              <a:rPr lang="vi-VN" smtClean="0">
                <a:latin typeface="Times New Roman" pitchFamily="18" charset="0"/>
                <a:cs typeface="Times New Roman" pitchFamily="18" charset="0"/>
              </a:rPr>
              <a:t> thẻ</a:t>
            </a:r>
            <a:endParaRPr lang="en-US" dirty="0">
              <a:latin typeface="Times New Roman" pitchFamily="18" charset="0"/>
              <a:cs typeface="Times New Roman" pitchFamily="18" charset="0"/>
            </a:endParaRPr>
          </a:p>
        </p:txBody>
      </p:sp>
      <p:sp>
        <p:nvSpPr>
          <p:cNvPr id="4" name="Content Placeholder 3"/>
          <p:cNvSpPr>
            <a:spLocks noGrp="1"/>
          </p:cNvSpPr>
          <p:nvPr>
            <p:ph sz="half" idx="2"/>
          </p:nvPr>
        </p:nvSpPr>
        <p:spPr>
          <a:xfrm>
            <a:off x="6581553" y="1408807"/>
            <a:ext cx="4473648" cy="4571999"/>
          </a:xfrm>
        </p:spPr>
        <p:txBody>
          <a:bodyPr>
            <a:normAutofit/>
          </a:bodyPr>
          <a:lstStyle/>
          <a:p>
            <a:r>
              <a:rPr lang="en-US" b="1" dirty="0" err="1" smtClean="0">
                <a:latin typeface="Times New Roman" pitchFamily="18" charset="0"/>
                <a:cs typeface="Times New Roman" pitchFamily="18" charset="0"/>
              </a:rPr>
              <a:t>Hướng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phát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triển</a:t>
            </a:r>
            <a:r>
              <a:rPr lang="en-US" b="1" dirty="0" smtClean="0">
                <a:latin typeface="Times New Roman" pitchFamily="18" charset="0"/>
                <a:cs typeface="Times New Roman" pitchFamily="18" charset="0"/>
              </a:rPr>
              <a:t> </a:t>
            </a:r>
            <a:r>
              <a:rPr lang="en-US" b="1" err="1" smtClean="0">
                <a:latin typeface="Times New Roman" pitchFamily="18" charset="0"/>
                <a:cs typeface="Times New Roman" pitchFamily="18" charset="0"/>
              </a:rPr>
              <a:t>của</a:t>
            </a:r>
            <a:r>
              <a:rPr lang="en-US" b="1" smtClean="0">
                <a:latin typeface="Times New Roman" pitchFamily="18" charset="0"/>
                <a:cs typeface="Times New Roman" pitchFamily="18" charset="0"/>
              </a:rPr>
              <a:t> </a:t>
            </a:r>
            <a:r>
              <a:rPr lang="vi-VN" b="1" smtClean="0">
                <a:latin typeface="Times New Roman" pitchFamily="18" charset="0"/>
                <a:cs typeface="Times New Roman" pitchFamily="18" charset="0"/>
              </a:rPr>
              <a:t>ứng dụng</a:t>
            </a:r>
            <a:endParaRPr lang="en-US" b="1" dirty="0" smtClean="0">
              <a:latin typeface="Times New Roman" pitchFamily="18" charset="0"/>
              <a:cs typeface="Times New Roman" pitchFamily="18" charset="0"/>
            </a:endParaRPr>
          </a:p>
          <a:p>
            <a:pPr marL="457200" indent="-457200">
              <a:buFont typeface="+mj-lt"/>
              <a:buAutoNum type="arabicPeriod"/>
            </a:pPr>
            <a:r>
              <a:rPr lang="en-US" dirty="0" err="1" smtClean="0">
                <a:latin typeface="Times New Roman" pitchFamily="18" charset="0"/>
                <a:cs typeface="Times New Roman" pitchFamily="18" charset="0"/>
              </a:rPr>
              <a:t>Xây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thêm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khuyến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mại</a:t>
            </a:r>
            <a:endParaRPr lang="en-US" dirty="0" smtClean="0">
              <a:latin typeface="Times New Roman" pitchFamily="18" charset="0"/>
              <a:cs typeface="Times New Roman" pitchFamily="18" charset="0"/>
            </a:endParaRPr>
          </a:p>
          <a:p>
            <a:pPr marL="457200" indent="-457200">
              <a:buFont typeface="+mj-lt"/>
              <a:buAutoNum type="arabicPeriod"/>
            </a:pPr>
            <a:r>
              <a:rPr lang="en-US" dirty="0" err="1" smtClean="0">
                <a:latin typeface="Times New Roman" pitchFamily="18" charset="0"/>
                <a:cs typeface="Times New Roman" pitchFamily="18" charset="0"/>
              </a:rPr>
              <a:t>Hỗ</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thêm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mới</a:t>
            </a:r>
            <a:r>
              <a:rPr lang="en-US" dirty="0" smtClean="0">
                <a:latin typeface="Times New Roman" pitchFamily="18" charset="0"/>
                <a:cs typeface="Times New Roman" pitchFamily="18" charset="0"/>
              </a:rPr>
              <a:t>.</a:t>
            </a:r>
          </a:p>
          <a:p>
            <a:pPr marL="457200" indent="-457200">
              <a:buFont typeface="+mj-lt"/>
              <a:buAutoNum type="arabicPeriod"/>
            </a:pPr>
            <a:r>
              <a:rPr lang="vi-VN" smtClean="0">
                <a:latin typeface="Times New Roman" pitchFamily="18" charset="0"/>
                <a:cs typeface="Times New Roman" pitchFamily="18" charset="0"/>
              </a:rPr>
              <a:t>Quản lý chặt chẽ và ngày càng thông minh hơn</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27450" y="1127052"/>
            <a:ext cx="3168503" cy="914400"/>
          </a:xfrm>
        </p:spPr>
        <p:txBody>
          <a:bodyPr>
            <a:normAutofit/>
          </a:bodyPr>
          <a:lstStyle/>
          <a:p>
            <a:r>
              <a:rPr lang="en-US" sz="3200" b="1" dirty="0" err="1" smtClean="0">
                <a:latin typeface="Times New Roman" pitchFamily="18" charset="0"/>
                <a:cs typeface="Times New Roman" pitchFamily="18" charset="0"/>
              </a:rPr>
              <a:t>Lời</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cẢm</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ơn</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1009205" y="2307265"/>
            <a:ext cx="10096501" cy="3327991"/>
          </a:xfrm>
        </p:spPr>
        <p:txBody>
          <a:bodyPr>
            <a:noAutofit/>
          </a:bodyPr>
          <a:lstStyle/>
          <a:p>
            <a:pPr>
              <a:lnSpc>
                <a:spcPct val="100000"/>
              </a:lnSpc>
              <a:spcBef>
                <a:spcPts val="600"/>
              </a:spcBef>
              <a:spcAft>
                <a:spcPts val="600"/>
              </a:spcAft>
            </a:pPr>
            <a:r>
              <a:rPr lang="vi-VN" sz="2400" smtClean="0">
                <a:latin typeface="Times New Roman" pitchFamily="18" charset="0"/>
                <a:cs typeface="Times New Roman" pitchFamily="18" charset="0"/>
              </a:rPr>
              <a:t>Nhóm</a:t>
            </a:r>
            <a:r>
              <a:rPr lang="en-US" sz="240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xin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gửi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cảm</a:t>
            </a:r>
            <a:r>
              <a:rPr lang="en-US" sz="2400" dirty="0" smtClean="0">
                <a:latin typeface="Times New Roman" pitchFamily="18" charset="0"/>
                <a:cs typeface="Times New Roman" pitchFamily="18" charset="0"/>
              </a:rPr>
              <a:t> </a:t>
            </a:r>
            <a:r>
              <a:rPr lang="en-US" sz="2400" err="1" smtClean="0">
                <a:latin typeface="Times New Roman" pitchFamily="18" charset="0"/>
                <a:cs typeface="Times New Roman" pitchFamily="18" charset="0"/>
              </a:rPr>
              <a:t>ơn</a:t>
            </a:r>
            <a:r>
              <a:rPr lang="en-US" sz="2400" smtClean="0">
                <a:latin typeface="Times New Roman" pitchFamily="18" charset="0"/>
                <a:cs typeface="Times New Roman" pitchFamily="18" charset="0"/>
              </a:rPr>
              <a:t> tới </a:t>
            </a:r>
            <a:r>
              <a:rPr lang="vi-VN" sz="2400" smtClean="0">
                <a:latin typeface="Times New Roman" pitchFamily="18" charset="0"/>
                <a:cs typeface="Times New Roman" pitchFamily="18" charset="0"/>
              </a:rPr>
              <a:t>các thầy cô đã </a:t>
            </a:r>
            <a:r>
              <a:rPr lang="en-US" sz="2400" dirty="0" err="1" smtClean="0">
                <a:latin typeface="Times New Roman" pitchFamily="18" charset="0"/>
                <a:cs typeface="Times New Roman" pitchFamily="18" charset="0"/>
              </a:rPr>
              <a:t>tạo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giúp</a:t>
            </a:r>
            <a:r>
              <a:rPr lang="en-US" sz="2400" dirty="0" smtClean="0">
                <a:latin typeface="Times New Roman" pitchFamily="18" charset="0"/>
                <a:cs typeface="Times New Roman" pitchFamily="18" charset="0"/>
              </a:rPr>
              <a:t> </a:t>
            </a:r>
            <a:r>
              <a:rPr lang="en-US" sz="2400" err="1" smtClean="0">
                <a:latin typeface="Times New Roman" pitchFamily="18" charset="0"/>
                <a:cs typeface="Times New Roman" pitchFamily="18" charset="0"/>
              </a:rPr>
              <a:t>đỡ</a:t>
            </a:r>
            <a:r>
              <a:rPr lang="en-US" sz="2400" smtClean="0">
                <a:latin typeface="Times New Roman" pitchFamily="18" charset="0"/>
                <a:cs typeface="Times New Roman" pitchFamily="18" charset="0"/>
              </a:rPr>
              <a:t> </a:t>
            </a:r>
            <a:r>
              <a:rPr lang="vi-VN" sz="2400" smtClean="0">
                <a:latin typeface="Times New Roman" pitchFamily="18" charset="0"/>
                <a:cs typeface="Times New Roman" pitchFamily="18" charset="0"/>
              </a:rPr>
              <a:t>nhóm</a:t>
            </a:r>
            <a:r>
              <a:rPr lang="en-US" sz="240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quá</a:t>
            </a:r>
            <a:r>
              <a:rPr lang="en-US" sz="2400" dirty="0" smtClean="0">
                <a:latin typeface="Times New Roman" pitchFamily="18" charset="0"/>
                <a:cs typeface="Times New Roman" pitchFamily="18" charset="0"/>
              </a:rPr>
              <a:t> </a:t>
            </a:r>
            <a:r>
              <a:rPr lang="en-US" sz="2400" err="1" smtClean="0">
                <a:latin typeface="Times New Roman" pitchFamily="18" charset="0"/>
                <a:cs typeface="Times New Roman" pitchFamily="18" charset="0"/>
              </a:rPr>
              <a:t>trình</a:t>
            </a:r>
            <a:r>
              <a:rPr lang="en-US" sz="2400" smtClean="0">
                <a:latin typeface="Times New Roman" pitchFamily="18" charset="0"/>
                <a:cs typeface="Times New Roman" pitchFamily="18" charset="0"/>
              </a:rPr>
              <a:t> </a:t>
            </a:r>
            <a:r>
              <a:rPr lang="vi-VN" sz="2400" smtClean="0">
                <a:latin typeface="Times New Roman" pitchFamily="18" charset="0"/>
                <a:cs typeface="Times New Roman" pitchFamily="18" charset="0"/>
              </a:rPr>
              <a:t>xây dựng ứng dụng trên</a:t>
            </a:r>
            <a:r>
              <a:rPr lang="en-US" sz="240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Đặc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biệt</a:t>
            </a:r>
            <a:r>
              <a:rPr lang="en-US" sz="2400" dirty="0" smtClean="0">
                <a:latin typeface="Times New Roman" pitchFamily="18" charset="0"/>
                <a:cs typeface="Times New Roman" pitchFamily="18" charset="0"/>
              </a:rPr>
              <a:t> </a:t>
            </a:r>
            <a:r>
              <a:rPr lang="en-US" sz="2400" err="1" smtClean="0">
                <a:latin typeface="Times New Roman" pitchFamily="18" charset="0"/>
                <a:cs typeface="Times New Roman" pitchFamily="18" charset="0"/>
              </a:rPr>
              <a:t>là</a:t>
            </a:r>
            <a:r>
              <a:rPr lang="en-US" sz="2400" smtClean="0">
                <a:latin typeface="Times New Roman" pitchFamily="18" charset="0"/>
                <a:cs typeface="Times New Roman" pitchFamily="18" charset="0"/>
              </a:rPr>
              <a:t> cô</a:t>
            </a:r>
            <a:r>
              <a:rPr lang="vi-VN" sz="2400" smtClean="0">
                <a:latin typeface="Times New Roman" pitchFamily="18" charset="0"/>
                <a:cs typeface="Times New Roman" pitchFamily="18" charset="0"/>
              </a:rPr>
              <a:t> </a:t>
            </a:r>
            <a:r>
              <a:rPr lang="vi-VN" sz="2400" b="1" smtClean="0">
                <a:latin typeface="Times New Roman" pitchFamily="18" charset="0"/>
                <a:cs typeface="Times New Roman" pitchFamily="18" charset="0"/>
              </a:rPr>
              <a:t>Đỗ Thị Minh Phụng</a:t>
            </a:r>
            <a:r>
              <a:rPr lang="en-US" sz="240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thầy</a:t>
            </a:r>
            <a:r>
              <a:rPr lang="en-US" sz="2400" dirty="0"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Lê</a:t>
            </a:r>
            <a:r>
              <a:rPr lang="en-US" sz="2400" b="1" smtClean="0">
                <a:latin typeface="Times New Roman" pitchFamily="18" charset="0"/>
                <a:cs typeface="Times New Roman" pitchFamily="18" charset="0"/>
              </a:rPr>
              <a:t> </a:t>
            </a:r>
            <a:r>
              <a:rPr lang="vi-VN" sz="2400" b="1" smtClean="0">
                <a:latin typeface="Times New Roman" pitchFamily="18" charset="0"/>
                <a:cs typeface="Times New Roman" pitchFamily="18" charset="0"/>
              </a:rPr>
              <a:t>Thanh Trọng</a:t>
            </a:r>
            <a:r>
              <a:rPr lang="en-US" sz="240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giúp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chỉ</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hoàn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đồ</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này</a:t>
            </a:r>
            <a:r>
              <a:rPr lang="en-US" sz="2400" dirty="0" smtClean="0">
                <a:latin typeface="Times New Roman" pitchFamily="18" charset="0"/>
                <a:cs typeface="Times New Roman" pitchFamily="18" charset="0"/>
              </a:rPr>
              <a:t>.</a:t>
            </a:r>
          </a:p>
          <a:p>
            <a:pPr>
              <a:lnSpc>
                <a:spcPct val="100000"/>
              </a:lnSpc>
              <a:spcBef>
                <a:spcPts val="600"/>
              </a:spcBef>
              <a:spcAft>
                <a:spcPts val="600"/>
              </a:spcAft>
            </a:pPr>
            <a:r>
              <a:rPr lang="en-US" sz="2400" dirty="0" err="1" smtClean="0">
                <a:latin typeface="Times New Roman" pitchFamily="18" charset="0"/>
                <a:cs typeface="Times New Roman" pitchFamily="18" charset="0"/>
              </a:rPr>
              <a:t>Tuy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nhiên</a:t>
            </a:r>
            <a:r>
              <a:rPr lang="en-US" sz="2400" dirty="0" smtClean="0">
                <a:latin typeface="Times New Roman" pitchFamily="18" charset="0"/>
                <a:cs typeface="Times New Roman" pitchFamily="18" charset="0"/>
              </a:rPr>
              <a:t> do </a:t>
            </a:r>
            <a:r>
              <a:rPr lang="en-US" sz="2400" dirty="0" err="1" smtClean="0">
                <a:latin typeface="Times New Roman" pitchFamily="18" charset="0"/>
                <a:cs typeface="Times New Roman" pitchFamily="18" charset="0"/>
              </a:rPr>
              <a:t>thời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cùng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mặc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dù</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nỗ</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đồ</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vẫn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còn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thiếu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sót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chế</a:t>
            </a:r>
            <a:r>
              <a:rPr lang="en-US" sz="2400" dirty="0" smtClean="0">
                <a:latin typeface="Times New Roman" pitchFamily="18" charset="0"/>
                <a:cs typeface="Times New Roman" pitchFamily="18" charset="0"/>
              </a:rPr>
              <a:t>.</a:t>
            </a:r>
          </a:p>
          <a:p>
            <a:pPr>
              <a:lnSpc>
                <a:spcPct val="100000"/>
              </a:lnSpc>
              <a:spcBef>
                <a:spcPts val="600"/>
              </a:spcBef>
              <a:spcAft>
                <a:spcPts val="600"/>
              </a:spcAft>
            </a:pPr>
            <a:r>
              <a:rPr lang="en-US" sz="2400" dirty="0" err="1" smtClean="0">
                <a:latin typeface="Times New Roman" pitchFamily="18" charset="0"/>
                <a:cs typeface="Times New Roman" pitchFamily="18" charset="0"/>
              </a:rPr>
              <a:t>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cảm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chỉ</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Thầy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cùng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bạn</a:t>
            </a:r>
            <a:r>
              <a:rPr lang="en-US" sz="2400" dirty="0" smtClean="0">
                <a:latin typeface="Times New Roman" pitchFamily="18" charset="0"/>
                <a:cs typeface="Times New Roman" pitchFamily="18" charset="0"/>
              </a:rPr>
              <a:t>.</a:t>
            </a:r>
          </a:p>
          <a:p>
            <a:pPr>
              <a:lnSpc>
                <a:spcPct val="100000"/>
              </a:lnSpc>
              <a:spcBef>
                <a:spcPts val="600"/>
              </a:spcBef>
              <a:spcAft>
                <a:spcPts val="600"/>
              </a:spcAft>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I. </a:t>
            </a:r>
            <a:r>
              <a:rPr lang="en-US" sz="3200" dirty="0" err="1" smtClean="0">
                <a:latin typeface="Times New Roman" pitchFamily="18" charset="0"/>
                <a:cs typeface="Times New Roman" pitchFamily="18" charset="0"/>
              </a:rPr>
              <a:t>Lý</a:t>
            </a:r>
            <a:r>
              <a:rPr lang="en-US" sz="3200" dirty="0" smtClean="0">
                <a:latin typeface="Times New Roman" pitchFamily="18" charset="0"/>
                <a:cs typeface="Times New Roman" pitchFamily="18" charset="0"/>
              </a:rPr>
              <a:t> do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đề</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tài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mục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đích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yêu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cầu</a:t>
            </a:r>
            <a:endParaRPr lang="en-US" sz="3200" dirty="0">
              <a:latin typeface="Times New Roman" pitchFamily="18" charset="0"/>
              <a:cs typeface="Times New Roman" pitchFamily="18" charset="0"/>
            </a:endParaRPr>
          </a:p>
        </p:txBody>
      </p:sp>
      <p:sp>
        <p:nvSpPr>
          <p:cNvPr id="7" name="TextBox 6"/>
          <p:cNvSpPr txBox="1"/>
          <p:nvPr/>
        </p:nvSpPr>
        <p:spPr>
          <a:xfrm>
            <a:off x="300251" y="1428750"/>
            <a:ext cx="11750722" cy="2369880"/>
          </a:xfrm>
          <a:prstGeom prst="rect">
            <a:avLst/>
          </a:prstGeom>
          <a:noFill/>
        </p:spPr>
        <p:txBody>
          <a:bodyPr wrap="square" rtlCol="0">
            <a:spAutoFit/>
          </a:bodyPr>
          <a:lstStyle/>
          <a:p>
            <a:r>
              <a:rPr lang="en-US" sz="2800" b="1" dirty="0" err="1" smtClean="0">
                <a:latin typeface="Times New Roman" pitchFamily="18" charset="0"/>
                <a:cs typeface="Times New Roman" pitchFamily="18" charset="0"/>
              </a:rPr>
              <a:t>Lý</a:t>
            </a:r>
            <a:r>
              <a:rPr lang="en-US" sz="2800" b="1" dirty="0" smtClean="0">
                <a:latin typeface="Times New Roman" pitchFamily="18" charset="0"/>
                <a:cs typeface="Times New Roman" pitchFamily="18" charset="0"/>
              </a:rPr>
              <a:t> do </a:t>
            </a:r>
            <a:r>
              <a:rPr lang="en-US" sz="2800" b="1" dirty="0" err="1" smtClean="0">
                <a:latin typeface="Times New Roman" pitchFamily="18" charset="0"/>
                <a:cs typeface="Times New Roman" pitchFamily="18" charset="0"/>
              </a:rPr>
              <a:t>chọn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đề</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tài</a:t>
            </a:r>
            <a:r>
              <a:rPr lang="en-US" sz="2800" b="1" dirty="0" smtClean="0">
                <a:latin typeface="Times New Roman" pitchFamily="18" charset="0"/>
                <a:cs typeface="Times New Roman" pitchFamily="18" charset="0"/>
              </a:rPr>
              <a:t>:</a:t>
            </a:r>
          </a:p>
          <a:p>
            <a:r>
              <a:rPr lang="vi-VN" sz="2400" smtClean="0">
                <a:latin typeface="Times New Roman" pitchFamily="18" charset="0"/>
                <a:cs typeface="Times New Roman" pitchFamily="18" charset="0"/>
              </a:rPr>
              <a:t>	Hiện </a:t>
            </a:r>
            <a:r>
              <a:rPr lang="vi-VN" sz="2400">
                <a:latin typeface="Times New Roman" pitchFamily="18" charset="0"/>
                <a:cs typeface="Times New Roman" pitchFamily="18" charset="0"/>
              </a:rPr>
              <a:t>nay xu hướng thời trang đang rất phát triển kèm theo đó  là nhu cầu ăn mặc của con người càng ngày càng đa dạng. Thấy được tiềm năng ấy nên </a:t>
            </a:r>
            <a:r>
              <a:rPr lang="vi-VN" sz="2400" smtClean="0">
                <a:latin typeface="Times New Roman" pitchFamily="18" charset="0"/>
                <a:cs typeface="Times New Roman" pitchFamily="18" charset="0"/>
              </a:rPr>
              <a:t>nhómcó ý định mở một </a:t>
            </a:r>
            <a:r>
              <a:rPr lang="vi-VN" sz="2400">
                <a:latin typeface="Times New Roman" pitchFamily="18" charset="0"/>
                <a:cs typeface="Times New Roman" pitchFamily="18" charset="0"/>
              </a:rPr>
              <a:t>shop thời trang. Vì có rất nhiều mặt hàng, số </a:t>
            </a:r>
            <a:r>
              <a:rPr lang="vi-VN" sz="2400" smtClean="0">
                <a:latin typeface="Times New Roman" pitchFamily="18" charset="0"/>
                <a:cs typeface="Times New Roman" pitchFamily="18" charset="0"/>
              </a:rPr>
              <a:t>lượng cũng như nhu cầu tin học hoá cửa hàng… cho nên </a:t>
            </a:r>
            <a:r>
              <a:rPr lang="vi-VN" sz="2400">
                <a:latin typeface="Times New Roman" pitchFamily="18" charset="0"/>
                <a:cs typeface="Times New Roman" pitchFamily="18" charset="0"/>
              </a:rPr>
              <a:t>Shop cần có một phần mềm để quản lý.</a:t>
            </a:r>
          </a:p>
          <a:p>
            <a:r>
              <a:rPr lang="vi-VN" sz="2400" smtClean="0">
                <a:latin typeface="Times New Roman" pitchFamily="18" charset="0"/>
                <a:cs typeface="Times New Roman" pitchFamily="18" charset="0"/>
              </a:rPr>
              <a:t>	</a:t>
            </a:r>
            <a:endParaRPr lang="vi-VN" sz="2400">
              <a:latin typeface="Times New Roman" pitchFamily="18" charset="0"/>
              <a:cs typeface="Times New Roman"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3310" y="3831397"/>
            <a:ext cx="8216093" cy="2876478"/>
          </a:xfrm>
          <a:prstGeom prst="rect">
            <a:avLst/>
          </a:prstGeo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104900" y="76200"/>
            <a:ext cx="9980682" cy="1096962"/>
          </a:xfrm>
        </p:spPr>
        <p:txBody>
          <a:bodyPr>
            <a:normAutofit/>
          </a:bodyPr>
          <a:lstStyle/>
          <a:p>
            <a:r>
              <a:rPr lang="en-US" sz="3200" dirty="0" smtClean="0">
                <a:latin typeface="Times New Roman" pitchFamily="18" charset="0"/>
                <a:cs typeface="Times New Roman" pitchFamily="18" charset="0"/>
              </a:rPr>
              <a:t>I. </a:t>
            </a:r>
            <a:r>
              <a:rPr lang="en-US" sz="3200" dirty="0" err="1" smtClean="0">
                <a:latin typeface="Times New Roman" pitchFamily="18" charset="0"/>
                <a:cs typeface="Times New Roman" pitchFamily="18" charset="0"/>
              </a:rPr>
              <a:t>Lý</a:t>
            </a:r>
            <a:r>
              <a:rPr lang="en-US" sz="3200" dirty="0" smtClean="0">
                <a:latin typeface="Times New Roman" pitchFamily="18" charset="0"/>
                <a:cs typeface="Times New Roman" pitchFamily="18" charset="0"/>
              </a:rPr>
              <a:t> do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đề</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tài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mục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đích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yêu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cầu</a:t>
            </a:r>
            <a:endParaRPr lang="en-US" sz="3200" dirty="0">
              <a:latin typeface="Times New Roman" pitchFamily="18" charset="0"/>
              <a:cs typeface="Times New Roman" pitchFamily="18" charset="0"/>
            </a:endParaRPr>
          </a:p>
        </p:txBody>
      </p:sp>
      <p:sp>
        <p:nvSpPr>
          <p:cNvPr id="12" name="TextBox 11"/>
          <p:cNvSpPr txBox="1"/>
          <p:nvPr/>
        </p:nvSpPr>
        <p:spPr>
          <a:xfrm>
            <a:off x="977303" y="1346862"/>
            <a:ext cx="5827529" cy="5632311"/>
          </a:xfrm>
          <a:prstGeom prst="rect">
            <a:avLst/>
          </a:prstGeom>
          <a:noFill/>
        </p:spPr>
        <p:txBody>
          <a:bodyPr wrap="square" rtlCol="0">
            <a:spAutoFit/>
          </a:bodyPr>
          <a:lstStyle/>
          <a:p>
            <a:r>
              <a:rPr lang="en-US" sz="2400" b="1" smtClean="0">
                <a:latin typeface="Times New Roman" pitchFamily="18" charset="0"/>
                <a:cs typeface="Times New Roman" pitchFamily="18" charset="0"/>
              </a:rPr>
              <a:t>Mục </a:t>
            </a:r>
            <a:r>
              <a:rPr lang="en-US" sz="2400" b="1" dirty="0" err="1" smtClean="0">
                <a:latin typeface="Times New Roman" pitchFamily="18" charset="0"/>
                <a:cs typeface="Times New Roman" pitchFamily="18" charset="0"/>
              </a:rPr>
              <a:t>đích</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xây</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dựng</a:t>
            </a:r>
            <a:r>
              <a:rPr lang="en-US" sz="2400" b="1" dirty="0" smtClean="0">
                <a:latin typeface="Times New Roman" pitchFamily="18" charset="0"/>
                <a:cs typeface="Times New Roman" pitchFamily="18" charset="0"/>
              </a:rPr>
              <a:t>:</a:t>
            </a:r>
          </a:p>
          <a:p>
            <a:pPr lvl="1">
              <a:buFont typeface="Wingdings" pitchFamily="2" charset="2"/>
              <a:buChar char="ü"/>
            </a:pPr>
            <a:r>
              <a:rPr lang="vi-VN" sz="2400" smtClean="0">
                <a:latin typeface="Times New Roman" pitchFamily="18" charset="0"/>
                <a:cs typeface="Times New Roman" pitchFamily="18" charset="0"/>
              </a:rPr>
              <a:t>Đơn giản hoá các thao tác khi bán hàng cũng như quản lý</a:t>
            </a:r>
            <a:r>
              <a:rPr lang="en-US" sz="240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lvl="1">
              <a:buFont typeface="Wingdings" pitchFamily="2" charset="2"/>
              <a:buChar char="ü"/>
            </a:pP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triển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ty</a:t>
            </a:r>
            <a:endParaRPr lang="en-US" sz="2400" dirty="0" smtClean="0">
              <a:latin typeface="Times New Roman" pitchFamily="18" charset="0"/>
              <a:cs typeface="Times New Roman" pitchFamily="18" charset="0"/>
            </a:endParaRPr>
          </a:p>
          <a:p>
            <a:pPr lvl="1">
              <a:buFont typeface="Wingdings" pitchFamily="2" charset="2"/>
              <a:buChar char="ü"/>
            </a:pPr>
            <a:r>
              <a:rPr lang="en-US" sz="2400" dirty="0" err="1" smtClean="0">
                <a:latin typeface="Times New Roman" pitchFamily="18" charset="0"/>
                <a:cs typeface="Times New Roman" pitchFamily="18" charset="0"/>
              </a:rPr>
              <a:t>Chăm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sóc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hỗ</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hàng</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t>
            </a:r>
          </a:p>
          <a:p>
            <a:r>
              <a:rPr lang="en-US" sz="2400" b="1" dirty="0" err="1" smtClean="0">
                <a:latin typeface="Times New Roman" pitchFamily="18" charset="0"/>
                <a:cs typeface="Times New Roman" pitchFamily="18" charset="0"/>
              </a:rPr>
              <a:t>Yêu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cầu</a:t>
            </a:r>
            <a:r>
              <a:rPr lang="en-US" sz="2400" b="1" dirty="0" smtClean="0">
                <a:latin typeface="Times New Roman" pitchFamily="18" charset="0"/>
                <a:cs typeface="Times New Roman" pitchFamily="18" charset="0"/>
              </a:rPr>
              <a:t>:</a:t>
            </a:r>
          </a:p>
          <a:p>
            <a:r>
              <a:rPr lang="vi-VN" sz="2400">
                <a:latin typeface="Times New Roman" pitchFamily="18" charset="0"/>
                <a:cs typeface="Times New Roman" pitchFamily="18" charset="0"/>
              </a:rPr>
              <a:t>Phần mềm Quản lý shop bán hàng LUIS HOMME sẽ gồm có các chức năng sau</a:t>
            </a:r>
            <a:r>
              <a:rPr lang="vi-VN" sz="2400" smtClean="0">
                <a:latin typeface="Times New Roman" pitchFamily="18" charset="0"/>
                <a:cs typeface="Times New Roman" pitchFamily="18" charset="0"/>
              </a:rPr>
              <a:t>:</a:t>
            </a:r>
          </a:p>
          <a:p>
            <a:pPr lvl="1">
              <a:buFont typeface="Wingdings" pitchFamily="2" charset="2"/>
              <a:buChar char="ü"/>
            </a:pPr>
            <a:r>
              <a:rPr lang="vi-VN" sz="2400" smtClean="0">
                <a:latin typeface="Times New Roman" pitchFamily="18" charset="0"/>
                <a:cs typeface="Times New Roman" pitchFamily="18" charset="0"/>
              </a:rPr>
              <a:t> </a:t>
            </a:r>
            <a:r>
              <a:rPr lang="vi-VN" sz="2400">
                <a:latin typeface="Times New Roman" pitchFamily="18" charset="0"/>
                <a:cs typeface="Times New Roman" pitchFamily="18" charset="0"/>
              </a:rPr>
              <a:t>Nhập </a:t>
            </a:r>
            <a:r>
              <a:rPr lang="vi-VN" sz="2400" smtClean="0">
                <a:latin typeface="Times New Roman" pitchFamily="18" charset="0"/>
                <a:cs typeface="Times New Roman" pitchFamily="18" charset="0"/>
              </a:rPr>
              <a:t>hàng.</a:t>
            </a:r>
          </a:p>
          <a:p>
            <a:pPr lvl="1">
              <a:buFont typeface="Wingdings" pitchFamily="2" charset="2"/>
              <a:buChar char="ü"/>
            </a:pPr>
            <a:r>
              <a:rPr lang="vi-VN" sz="2400" smtClean="0">
                <a:latin typeface="Times New Roman" pitchFamily="18" charset="0"/>
                <a:cs typeface="Times New Roman" pitchFamily="18" charset="0"/>
              </a:rPr>
              <a:t> </a:t>
            </a:r>
            <a:r>
              <a:rPr lang="vi-VN" sz="2400">
                <a:latin typeface="Times New Roman" pitchFamily="18" charset="0"/>
                <a:cs typeface="Times New Roman" pitchFamily="18" charset="0"/>
              </a:rPr>
              <a:t>Bán </a:t>
            </a:r>
            <a:r>
              <a:rPr lang="vi-VN" sz="2400" smtClean="0">
                <a:latin typeface="Times New Roman" pitchFamily="18" charset="0"/>
                <a:cs typeface="Times New Roman" pitchFamily="18" charset="0"/>
              </a:rPr>
              <a:t>hàng.</a:t>
            </a:r>
          </a:p>
          <a:p>
            <a:pPr lvl="1">
              <a:buFont typeface="Wingdings" pitchFamily="2" charset="2"/>
              <a:buChar char="ü"/>
            </a:pPr>
            <a:r>
              <a:rPr lang="vi-VN" sz="2400" smtClean="0">
                <a:latin typeface="Times New Roman" pitchFamily="18" charset="0"/>
                <a:cs typeface="Times New Roman" pitchFamily="18" charset="0"/>
              </a:rPr>
              <a:t>Trả hàng.</a:t>
            </a:r>
          </a:p>
          <a:p>
            <a:pPr lvl="1">
              <a:buFont typeface="Wingdings" pitchFamily="2" charset="2"/>
              <a:buChar char="ü"/>
            </a:pPr>
            <a:r>
              <a:rPr lang="vi-VN" sz="2400" smtClean="0">
                <a:latin typeface="Times New Roman" pitchFamily="18" charset="0"/>
                <a:cs typeface="Times New Roman" pitchFamily="18" charset="0"/>
              </a:rPr>
              <a:t> </a:t>
            </a:r>
            <a:r>
              <a:rPr lang="vi-VN" sz="2400">
                <a:latin typeface="Times New Roman" pitchFamily="18" charset="0"/>
                <a:cs typeface="Times New Roman" pitchFamily="18" charset="0"/>
              </a:rPr>
              <a:t>Báo cáo doanh </a:t>
            </a:r>
            <a:r>
              <a:rPr lang="vi-VN" sz="2400" smtClean="0">
                <a:latin typeface="Times New Roman" pitchFamily="18" charset="0"/>
                <a:cs typeface="Times New Roman" pitchFamily="18" charset="0"/>
              </a:rPr>
              <a:t>thu.</a:t>
            </a:r>
          </a:p>
          <a:p>
            <a:pPr lvl="1">
              <a:buFont typeface="Wingdings" pitchFamily="2" charset="2"/>
              <a:buChar char="ü"/>
            </a:pPr>
            <a:r>
              <a:rPr lang="vi-VN" sz="2400" smtClean="0">
                <a:latin typeface="Times New Roman" pitchFamily="18" charset="0"/>
                <a:cs typeface="Times New Roman" pitchFamily="18" charset="0"/>
              </a:rPr>
              <a:t>Quản </a:t>
            </a:r>
            <a:r>
              <a:rPr lang="vi-VN" sz="2400">
                <a:latin typeface="Times New Roman" pitchFamily="18" charset="0"/>
                <a:cs typeface="Times New Roman" pitchFamily="18" charset="0"/>
              </a:rPr>
              <a:t>lí khách </a:t>
            </a:r>
            <a:r>
              <a:rPr lang="vi-VN" sz="2400" smtClean="0">
                <a:latin typeface="Times New Roman" pitchFamily="18" charset="0"/>
                <a:cs typeface="Times New Roman" pitchFamily="18" charset="0"/>
              </a:rPr>
              <a:t>hàng.</a:t>
            </a:r>
          </a:p>
          <a:p>
            <a:pPr lvl="1">
              <a:buFont typeface="Wingdings" pitchFamily="2" charset="2"/>
              <a:buChar char="ü"/>
            </a:pPr>
            <a:r>
              <a:rPr lang="vi-VN" sz="2400" smtClean="0">
                <a:latin typeface="Times New Roman" pitchFamily="18" charset="0"/>
                <a:cs typeface="Times New Roman" pitchFamily="18" charset="0"/>
              </a:rPr>
              <a:t>Quản </a:t>
            </a:r>
            <a:r>
              <a:rPr lang="vi-VN" sz="2400">
                <a:latin typeface="Times New Roman" pitchFamily="18" charset="0"/>
                <a:cs typeface="Times New Roman" pitchFamily="18" charset="0"/>
              </a:rPr>
              <a:t>lí nhân viên bán hàng.</a:t>
            </a:r>
            <a:endParaRPr lang="en-US" sz="2400" dirty="0">
              <a:latin typeface="Times New Roman" pitchFamily="18" charset="0"/>
              <a:cs typeface="Times New Roman" pitchFamily="18" charset="0"/>
            </a:endParaRPr>
          </a:p>
        </p:txBody>
      </p:sp>
      <p:sp>
        <p:nvSpPr>
          <p:cNvPr id="14" name="TextBox 13"/>
          <p:cNvSpPr txBox="1"/>
          <p:nvPr/>
        </p:nvSpPr>
        <p:spPr>
          <a:xfrm>
            <a:off x="7745851" y="5801216"/>
            <a:ext cx="3955312" cy="584775"/>
          </a:xfrm>
          <a:prstGeom prst="rect">
            <a:avLst/>
          </a:prstGeom>
          <a:noFill/>
        </p:spPr>
        <p:txBody>
          <a:bodyPr wrap="square" rtlCol="0">
            <a:spAutoFit/>
          </a:bodyPr>
          <a:lstStyle/>
          <a:p>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1.1 </a:t>
            </a:r>
            <a:r>
              <a:rPr lang="en-US" sz="1600" err="1" smtClean="0">
                <a:latin typeface="Times New Roman" pitchFamily="18" charset="0"/>
                <a:cs typeface="Times New Roman" pitchFamily="18" charset="0"/>
              </a:rPr>
              <a:t>Biểu</a:t>
            </a:r>
            <a:r>
              <a:rPr lang="en-US" sz="1600" smtClean="0">
                <a:latin typeface="Times New Roman" pitchFamily="18" charset="0"/>
                <a:cs typeface="Times New Roman" pitchFamily="18" charset="0"/>
              </a:rPr>
              <a:t> đồ</a:t>
            </a:r>
            <a:r>
              <a:rPr lang="vi-VN" sz="1600">
                <a:latin typeface="Times New Roman" pitchFamily="18" charset="0"/>
                <a:cs typeface="Times New Roman" pitchFamily="18" charset="0"/>
              </a:rPr>
              <a:t> </a:t>
            </a:r>
            <a:r>
              <a:rPr lang="vi-VN" sz="1600" smtClean="0">
                <a:latin typeface="Times New Roman" pitchFamily="18" charset="0"/>
                <a:cs typeface="Times New Roman" pitchFamily="18" charset="0"/>
              </a:rPr>
              <a:t>Giá </a:t>
            </a:r>
            <a:r>
              <a:rPr lang="vi-VN" sz="1600">
                <a:latin typeface="Times New Roman" pitchFamily="18" charset="0"/>
                <a:cs typeface="Times New Roman" pitchFamily="18" charset="0"/>
              </a:rPr>
              <a:t>trị thương mại toàn cầu về sử dụng quần </a:t>
            </a:r>
            <a:r>
              <a:rPr lang="vi-VN" sz="1600" smtClean="0">
                <a:latin typeface="Times New Roman" pitchFamily="18" charset="0"/>
                <a:cs typeface="Times New Roman" pitchFamily="18" charset="0"/>
              </a:rPr>
              <a:t>áo đến năm 2014</a:t>
            </a:r>
            <a:r>
              <a:rPr lang="en-US" sz="160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17" name="Content Placeholder 1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68356" y="1950777"/>
            <a:ext cx="5286780" cy="3684895"/>
          </a:xfrm>
        </p:spPr>
      </p:pic>
    </p:spTree>
    <p:extLst>
      <p:ext uri="{BB962C8B-B14F-4D97-AF65-F5344CB8AC3E}">
        <p14:creationId xmlns:p14="http://schemas.microsoft.com/office/powerpoint/2010/main" val="425176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II. </a:t>
            </a:r>
            <a:r>
              <a:rPr lang="en-US" sz="3200" dirty="0" err="1" smtClean="0">
                <a:latin typeface="Times New Roman" pitchFamily="18" charset="0"/>
                <a:cs typeface="Times New Roman" pitchFamily="18" charset="0"/>
              </a:rPr>
              <a:t>Phân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tích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thiết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kế</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hệ</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thống</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err="1" smtClean="0">
                <a:latin typeface="Times New Roman" pitchFamily="18" charset="0"/>
                <a:cs typeface="Times New Roman" pitchFamily="18" charset="0"/>
              </a:rPr>
              <a:t>Sơ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đồ</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năng</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Sơ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đồ</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cảnh</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Sơ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đồ</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luồng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Mô</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niệm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Cơ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sở</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endParaRPr lang="en-US" sz="2800"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năng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hệ</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thống</a:t>
            </a:r>
            <a:endParaRPr lang="en-US" sz="3200" dirty="0">
              <a:latin typeface="Times New Roman" pitchFamily="18" charset="0"/>
              <a:cs typeface="Times New Roman" pitchFamily="18" charset="0"/>
            </a:endParaRPr>
          </a:p>
        </p:txBody>
      </p:sp>
      <p:sp>
        <p:nvSpPr>
          <p:cNvPr id="8" name="TextBox 7"/>
          <p:cNvSpPr txBox="1"/>
          <p:nvPr/>
        </p:nvSpPr>
        <p:spPr>
          <a:xfrm>
            <a:off x="2908037" y="6396335"/>
            <a:ext cx="5752214" cy="461665"/>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Hình</a:t>
            </a:r>
            <a:r>
              <a:rPr lang="en-US" sz="2400" dirty="0" smtClean="0">
                <a:latin typeface="Times New Roman" pitchFamily="18" charset="0"/>
                <a:cs typeface="Times New Roman" pitchFamily="18" charset="0"/>
              </a:rPr>
              <a:t> 2.1 </a:t>
            </a:r>
            <a:r>
              <a:rPr lang="en-US" sz="2400" dirty="0" err="1" smtClean="0">
                <a:latin typeface="Times New Roman" pitchFamily="18" charset="0"/>
                <a:cs typeface="Times New Roman" pitchFamily="18" charset="0"/>
              </a:rPr>
              <a:t>Sơ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đồ</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cấp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năng</a:t>
            </a:r>
            <a:r>
              <a:rPr lang="en-US" dirty="0" smtClean="0"/>
              <a:t> </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9" name="Content Placeholder 6" descr="Bang-phan-cap-cuc-ang.jpg"/>
          <p:cNvPicPr>
            <a:picLocks noGrp="1" noChangeAspect="1"/>
          </p:cNvPicPr>
          <p:nvPr>
            <p:ph sz="half" idx="1"/>
          </p:nvPr>
        </p:nvPicPr>
        <p:blipFill>
          <a:blip r:embed="rId4"/>
          <a:stretch>
            <a:fillRect/>
          </a:stretch>
        </p:blipFill>
        <p:spPr>
          <a:xfrm>
            <a:off x="454401" y="1526778"/>
            <a:ext cx="11011885" cy="4876255"/>
          </a:xfrm>
        </p:spPr>
      </p:pic>
      <p:sp>
        <p:nvSpPr>
          <p:cNvPr id="4" name="TextBox 3"/>
          <p:cNvSpPr txBox="1"/>
          <p:nvPr/>
        </p:nvSpPr>
        <p:spPr>
          <a:xfrm>
            <a:off x="4267200" y="1818288"/>
            <a:ext cx="3184634" cy="369332"/>
          </a:xfrm>
          <a:prstGeom prst="rect">
            <a:avLst/>
          </a:prstGeom>
          <a:solidFill>
            <a:schemeClr val="bg1"/>
          </a:solidFill>
        </p:spPr>
        <p:txBody>
          <a:bodyPr wrap="square" rtlCol="0">
            <a:spAutoFit/>
          </a:bodyPr>
          <a:lstStyle/>
          <a:p>
            <a:r>
              <a:rPr lang="vi-VN" smtClean="0">
                <a:latin typeface="Arial" panose="020B0604020202020204" pitchFamily="34" charset="0"/>
                <a:cs typeface="Arial" panose="020B0604020202020204" pitchFamily="34" charset="0"/>
              </a:rPr>
              <a:t>Shop thời trang Luis Homme</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cảnh</a:t>
            </a:r>
            <a:endParaRPr lang="en-US" sz="3200" dirty="0">
              <a:latin typeface="Times New Roman" pitchFamily="18" charset="0"/>
              <a:cs typeface="Times New Roman" pitchFamily="18" charset="0"/>
            </a:endParaRPr>
          </a:p>
        </p:txBody>
      </p:sp>
      <p:sp>
        <p:nvSpPr>
          <p:cNvPr id="3" name="Content Placeholder 2"/>
          <p:cNvSpPr>
            <a:spLocks noGrp="1"/>
          </p:cNvSpPr>
          <p:nvPr>
            <p:ph sz="half" idx="1"/>
          </p:nvPr>
        </p:nvSpPr>
        <p:spPr>
          <a:xfrm>
            <a:off x="4200525" y="6286500"/>
            <a:ext cx="3448050" cy="447675"/>
          </a:xfrm>
        </p:spPr>
        <p:txBody>
          <a:bodyPr>
            <a:noAutofit/>
          </a:bodyPr>
          <a:lstStyle/>
          <a:p>
            <a:pPr>
              <a:buNone/>
            </a:pPr>
            <a:r>
              <a:rPr lang="en-US" sz="2400" dirty="0" err="1" smtClean="0">
                <a:latin typeface="Times New Roman" pitchFamily="18" charset="0"/>
                <a:cs typeface="Times New Roman" pitchFamily="18" charset="0"/>
              </a:rPr>
              <a:t>Hình</a:t>
            </a:r>
            <a:r>
              <a:rPr lang="en-US" sz="2400" dirty="0" smtClean="0">
                <a:latin typeface="Times New Roman" pitchFamily="18" charset="0"/>
                <a:cs typeface="Times New Roman" pitchFamily="18" charset="0"/>
              </a:rPr>
              <a:t> 2.2 </a:t>
            </a:r>
            <a:r>
              <a:rPr lang="en-US" sz="2400" dirty="0" err="1" smtClean="0">
                <a:latin typeface="Times New Roman" pitchFamily="18" charset="0"/>
                <a:cs typeface="Times New Roman" pitchFamily="18" charset="0"/>
              </a:rPr>
              <a:t>Sơ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đồ</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ngữ</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cảnh</a:t>
            </a:r>
            <a:endParaRPr lang="en-US" sz="2400" dirty="0">
              <a:latin typeface="Times New Roman" pitchFamily="18" charset="0"/>
              <a:cs typeface="Times New Roman" pitchFamily="18" charset="0"/>
            </a:endParaRPr>
          </a:p>
        </p:txBody>
      </p:sp>
      <p:pic>
        <p:nvPicPr>
          <p:cNvPr id="6" name="Picture 5" descr="logo.png"/>
          <p:cNvPicPr>
            <a:picLocks noChangeAspect="1"/>
          </p:cNvPicPr>
          <p:nvPr/>
        </p:nvPicPr>
        <p:blipFill>
          <a:blip r:embed="rId2"/>
          <a:stretch>
            <a:fillRect/>
          </a:stretch>
        </p:blipFill>
        <p:spPr>
          <a:xfrm>
            <a:off x="9648975" y="19050"/>
            <a:ext cx="1419076" cy="112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8" name="Hình ảnh 1"/>
          <p:cNvPicPr/>
          <p:nvPr/>
        </p:nvPicPr>
        <p:blipFill>
          <a:blip r:embed="rId4">
            <a:extLst>
              <a:ext uri="{28A0092B-C50C-407E-A947-70E740481C1C}">
                <a14:useLocalDpi xmlns:a14="http://schemas.microsoft.com/office/drawing/2010/main" val="0"/>
              </a:ext>
            </a:extLst>
          </a:blip>
          <a:srcRect/>
          <a:stretch>
            <a:fillRect/>
          </a:stretch>
        </p:blipFill>
        <p:spPr bwMode="auto">
          <a:xfrm>
            <a:off x="928048" y="1460311"/>
            <a:ext cx="10157534" cy="4722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6" y="76200"/>
            <a:ext cx="9980682" cy="1096962"/>
          </a:xfrm>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đỉnh</a:t>
            </a:r>
            <a:endParaRPr lang="en-US" sz="3200" dirty="0">
              <a:latin typeface="Times New Roman" pitchFamily="18" charset="0"/>
              <a:cs typeface="Times New Roman" pitchFamily="18" charset="0"/>
            </a:endParaRPr>
          </a:p>
        </p:txBody>
      </p:sp>
      <p:sp>
        <p:nvSpPr>
          <p:cNvPr id="8" name="TextBox 7"/>
          <p:cNvSpPr txBox="1"/>
          <p:nvPr/>
        </p:nvSpPr>
        <p:spPr>
          <a:xfrm>
            <a:off x="341670" y="3740746"/>
            <a:ext cx="5635256"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2.3 </a:t>
            </a:r>
            <a:r>
              <a:rPr lang="en-US" dirty="0" err="1" smtClean="0">
                <a:latin typeface="Times New Roman" pitchFamily="18" charset="0"/>
                <a:cs typeface="Times New Roman" pitchFamily="18" charset="0"/>
              </a:rPr>
              <a:t>Sơ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luồng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đỉnh</a:t>
            </a:r>
            <a:endParaRPr lang="en-US" dirty="0">
              <a:latin typeface="Times New Roman" pitchFamily="18" charset="0"/>
              <a:cs typeface="Times New Roman" pitchFamily="18" charset="0"/>
            </a:endParaRPr>
          </a:p>
        </p:txBody>
      </p:sp>
      <p:pic>
        <p:nvPicPr>
          <p:cNvPr id="10" name="Hình ảnh 5"/>
          <p:cNvPicPr/>
          <p:nvPr/>
        </p:nvPicPr>
        <p:blipFill>
          <a:blip r:embed="rId2">
            <a:extLst>
              <a:ext uri="{28A0092B-C50C-407E-A947-70E740481C1C}">
                <a14:useLocalDpi xmlns:a14="http://schemas.microsoft.com/office/drawing/2010/main" val="0"/>
              </a:ext>
            </a:extLst>
          </a:blip>
          <a:srcRect/>
          <a:stretch>
            <a:fillRect/>
          </a:stretch>
        </p:blipFill>
        <p:spPr bwMode="auto">
          <a:xfrm>
            <a:off x="5017066" y="0"/>
            <a:ext cx="7174933" cy="685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dưới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đỉnh</a:t>
            </a:r>
            <a:endParaRPr lang="en-US" sz="3200" dirty="0">
              <a:latin typeface="Times New Roman" pitchFamily="18" charset="0"/>
              <a:cs typeface="Times New Roman" pitchFamily="18" charset="0"/>
            </a:endParaRPr>
          </a:p>
        </p:txBody>
      </p:sp>
      <p:sp>
        <p:nvSpPr>
          <p:cNvPr id="8" name="TextBox 7"/>
          <p:cNvSpPr txBox="1"/>
          <p:nvPr/>
        </p:nvSpPr>
        <p:spPr>
          <a:xfrm>
            <a:off x="3094075" y="6488668"/>
            <a:ext cx="5635256" cy="369332"/>
          </a:xfrm>
          <a:prstGeom prst="rect">
            <a:avLst/>
          </a:prstGeom>
          <a:noFill/>
        </p:spPr>
        <p:txBody>
          <a:bodyPr wrap="square" rtlCol="0">
            <a:spAutoFit/>
          </a:bodyPr>
          <a:lstStyle/>
          <a:p>
            <a:pPr algn="ct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2.4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lý</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hàng hoá</a:t>
            </a:r>
            <a:endParaRPr lang="en-US"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7" name="Hình ảnh 6"/>
          <p:cNvPicPr/>
          <p:nvPr/>
        </p:nvPicPr>
        <p:blipFill>
          <a:blip r:embed="rId3">
            <a:extLst>
              <a:ext uri="{28A0092B-C50C-407E-A947-70E740481C1C}">
                <a14:useLocalDpi xmlns:a14="http://schemas.microsoft.com/office/drawing/2010/main" val="0"/>
              </a:ext>
            </a:extLst>
          </a:blip>
          <a:srcRect/>
          <a:stretch>
            <a:fillRect/>
          </a:stretch>
        </p:blipFill>
        <p:spPr bwMode="auto">
          <a:xfrm>
            <a:off x="1104901" y="1512570"/>
            <a:ext cx="9980682" cy="49760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368</TotalTime>
  <Words>912</Words>
  <Application>Microsoft Office PowerPoint</Application>
  <PresentationFormat>Widescreen</PresentationFormat>
  <Paragraphs>119</Paragraphs>
  <Slides>28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Euphemia</vt:lpstr>
      <vt:lpstr>Plantagenet Cherokee</vt:lpstr>
      <vt:lpstr>Times New Roman</vt:lpstr>
      <vt:lpstr>Wingdings</vt:lpstr>
      <vt:lpstr>Academic Literature 16x9</vt:lpstr>
      <vt:lpstr>Báo Cáo ĐỒ ÁN</vt:lpstr>
      <vt:lpstr>Nội dung đồ án</vt:lpstr>
      <vt:lpstr>I. Lý do chọn đề tài, mục đích và yêu cầu</vt:lpstr>
      <vt:lpstr>I. Lý do chọn đề tài, mục đích và yêu cầu</vt:lpstr>
      <vt:lpstr>II. Phân tích và thiết kế hệ thống</vt:lpstr>
      <vt:lpstr>Sơ đồ chức năng của hệ thống</vt:lpstr>
      <vt:lpstr>Sơ đồ ngữ cảnh</vt:lpstr>
      <vt:lpstr>Sơ đồ luồng dữ liệu mức đỉnh</vt:lpstr>
      <vt:lpstr>Sơ đồ luồng dữ liệu mức dưới đỉnh</vt:lpstr>
      <vt:lpstr>Sơ đồ luồng dữ liệu mức dưới đỉnh</vt:lpstr>
      <vt:lpstr>Sơ đồ luồng dữ liệu mức dưới đỉnh</vt:lpstr>
      <vt:lpstr>Sơ đồ luồng dữ liệu mức dưới đỉnh</vt:lpstr>
      <vt:lpstr>Sơ đồ luồng dữ liệu mức dưới đỉnh</vt:lpstr>
      <vt:lpstr>Sơ đồ luồng dữ liệu mức dưới đỉnh</vt:lpstr>
      <vt:lpstr>Sơ đồ luồng dữ liệu mức dưới đỉnh</vt:lpstr>
      <vt:lpstr>MÔ HÌNH THỰC THỂ/MỐI KẾT HỢP </vt:lpstr>
      <vt:lpstr>MÔ TẢ CHI TIẾT THỰC THỂ/MỐI KẾT HỢP</vt:lpstr>
      <vt:lpstr>III. Công cụ thực hiện</vt:lpstr>
      <vt:lpstr>IV. Kết quả chương trình</vt:lpstr>
      <vt:lpstr>Một số giao diện chương trình</vt:lpstr>
      <vt:lpstr>Một số giao diện chương trình</vt:lpstr>
      <vt:lpstr>Một số giao diện chương trình</vt:lpstr>
      <vt:lpstr>Một số giao diện chương trình</vt:lpstr>
      <vt:lpstr>Một số giao diện chương trình</vt:lpstr>
      <vt:lpstr>Một số giao diện chương trình</vt:lpstr>
      <vt:lpstr>Một số giao diện chương trình</vt:lpstr>
      <vt:lpstr>V. Tổng kết</vt:lpstr>
      <vt:lpstr>Lời cẢm ơn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Tu Cao</dc:creator>
  <cp:lastModifiedBy>Lê Cường</cp:lastModifiedBy>
  <cp:revision>56</cp:revision>
  <dcterms:created xsi:type="dcterms:W3CDTF">2014-04-17T22:28:38Z</dcterms:created>
  <dcterms:modified xsi:type="dcterms:W3CDTF">2017-06-01T05:47:39Z</dcterms:modified>
</cp:coreProperties>
</file>