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69" r:id="rId3"/>
    <p:sldId id="290" r:id="rId4"/>
    <p:sldId id="292" r:id="rId5"/>
    <p:sldId id="258" r:id="rId6"/>
    <p:sldId id="259" r:id="rId7"/>
    <p:sldId id="267" r:id="rId8"/>
    <p:sldId id="291" r:id="rId9"/>
    <p:sldId id="276" r:id="rId10"/>
    <p:sldId id="288" r:id="rId11"/>
    <p:sldId id="289" r:id="rId12"/>
    <p:sldId id="293" r:id="rId13"/>
    <p:sldId id="294" r:id="rId14"/>
    <p:sldId id="296" r:id="rId15"/>
    <p:sldId id="297" r:id="rId16"/>
    <p:sldId id="298" r:id="rId17"/>
    <p:sldId id="299" r:id="rId18"/>
    <p:sldId id="300" r:id="rId19"/>
    <p:sldId id="302" r:id="rId20"/>
    <p:sldId id="303" r:id="rId21"/>
    <p:sldId id="304" r:id="rId22"/>
    <p:sldId id="313" r:id="rId23"/>
    <p:sldId id="305" r:id="rId24"/>
    <p:sldId id="306" r:id="rId25"/>
    <p:sldId id="307" r:id="rId26"/>
    <p:sldId id="308" r:id="rId27"/>
    <p:sldId id="301" r:id="rId28"/>
    <p:sldId id="260" r:id="rId29"/>
    <p:sldId id="268" r:id="rId30"/>
    <p:sldId id="257" r:id="rId31"/>
    <p:sldId id="311" r:id="rId32"/>
    <p:sldId id="286" r:id="rId33"/>
    <p:sldId id="287" r:id="rId34"/>
    <p:sldId id="309" r:id="rId35"/>
    <p:sldId id="312" r:id="rId36"/>
    <p:sldId id="314" r:id="rId37"/>
    <p:sldId id="315" r:id="rId38"/>
    <p:sldId id="278" r:id="rId39"/>
    <p:sldId id="279" r:id="rId40"/>
    <p:sldId id="280" r:id="rId41"/>
    <p:sldId id="281" r:id="rId42"/>
    <p:sldId id="270" r:id="rId43"/>
    <p:sldId id="271" r:id="rId44"/>
    <p:sldId id="277" r:id="rId45"/>
    <p:sldId id="274" r:id="rId46"/>
    <p:sldId id="272" r:id="rId47"/>
    <p:sldId id="273" r:id="rId48"/>
    <p:sldId id="275" r:id="rId49"/>
    <p:sldId id="282" r:id="rId50"/>
    <p:sldId id="284" r:id="rId51"/>
    <p:sldId id="285" r:id="rId52"/>
    <p:sldId id="318" r:id="rId53"/>
    <p:sldId id="31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08" autoAdjust="0"/>
  </p:normalViewPr>
  <p:slideViewPr>
    <p:cSldViewPr>
      <p:cViewPr varScale="1">
        <p:scale>
          <a:sx n="71" d="100"/>
          <a:sy n="71" d="100"/>
        </p:scale>
        <p:origin x="116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oleObject" Target="file:///D:\@TGDD\Documents\Artifacts\InternalTrainingPlan2012_Q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796845487771996E-2"/>
          <c:y val="0.120525349732705"/>
          <c:w val="0.90494309122574601"/>
          <c:h val="0.74567041674901602"/>
        </c:manualLayout>
      </c:layout>
      <c:areaChart>
        <c:grouping val="stacked"/>
        <c:varyColors val="0"/>
        <c:ser>
          <c:idx val="0"/>
          <c:order val="0"/>
          <c:tx>
            <c:v>Phân bố bug logic</c:v>
          </c:tx>
          <c:cat>
            <c:numRef>
              <c:f>'PhanBoBugLogic-Note'!$A$3:$A$12</c:f>
              <c:numCache>
                <c:formatCode>0%</c:formatCode>
                <c:ptCount val="10"/>
                <c:pt idx="0">
                  <c:v>0.1</c:v>
                </c:pt>
                <c:pt idx="1">
                  <c:v>0.2</c:v>
                </c:pt>
                <c:pt idx="2">
                  <c:v>0.3</c:v>
                </c:pt>
                <c:pt idx="3">
                  <c:v>0.4</c:v>
                </c:pt>
                <c:pt idx="4">
                  <c:v>0.5</c:v>
                </c:pt>
                <c:pt idx="5">
                  <c:v>0.60000000000000098</c:v>
                </c:pt>
                <c:pt idx="6">
                  <c:v>0.70000000000000095</c:v>
                </c:pt>
                <c:pt idx="7">
                  <c:v>0.8</c:v>
                </c:pt>
                <c:pt idx="8">
                  <c:v>0.9</c:v>
                </c:pt>
                <c:pt idx="9">
                  <c:v>1</c:v>
                </c:pt>
              </c:numCache>
            </c:numRef>
          </c:cat>
          <c:val>
            <c:numRef>
              <c:f>'PhanBoBugLogic-Note'!$C$3:$C$13</c:f>
              <c:numCache>
                <c:formatCode>General</c:formatCode>
                <c:ptCount val="11"/>
                <c:pt idx="0">
                  <c:v>0.5</c:v>
                </c:pt>
                <c:pt idx="1">
                  <c:v>8</c:v>
                </c:pt>
                <c:pt idx="2">
                  <c:v>10</c:v>
                </c:pt>
                <c:pt idx="3">
                  <c:v>8</c:v>
                </c:pt>
                <c:pt idx="4">
                  <c:v>6</c:v>
                </c:pt>
                <c:pt idx="5">
                  <c:v>3</c:v>
                </c:pt>
                <c:pt idx="6">
                  <c:v>2</c:v>
                </c:pt>
                <c:pt idx="7">
                  <c:v>1</c:v>
                </c:pt>
                <c:pt idx="8">
                  <c:v>0.4</c:v>
                </c:pt>
                <c:pt idx="9">
                  <c:v>0.1</c:v>
                </c:pt>
                <c:pt idx="10">
                  <c:v>0.05</c:v>
                </c:pt>
              </c:numCache>
            </c:numRef>
          </c:val>
        </c:ser>
        <c:dLbls>
          <c:showLegendKey val="0"/>
          <c:showVal val="0"/>
          <c:showCatName val="0"/>
          <c:showSerName val="0"/>
          <c:showPercent val="0"/>
          <c:showBubbleSize val="0"/>
        </c:dLbls>
        <c:axId val="1476593328"/>
        <c:axId val="1476602032"/>
      </c:areaChart>
      <c:catAx>
        <c:axId val="1476593328"/>
        <c:scaling>
          <c:orientation val="minMax"/>
        </c:scaling>
        <c:delete val="0"/>
        <c:axPos val="b"/>
        <c:numFmt formatCode="0%" sourceLinked="1"/>
        <c:majorTickMark val="out"/>
        <c:minorTickMark val="none"/>
        <c:tickLblPos val="nextTo"/>
        <c:crossAx val="1476602032"/>
        <c:crosses val="autoZero"/>
        <c:auto val="1"/>
        <c:lblAlgn val="ctr"/>
        <c:lblOffset val="100"/>
        <c:noMultiLvlLbl val="0"/>
      </c:catAx>
      <c:valAx>
        <c:axId val="1476602032"/>
        <c:scaling>
          <c:orientation val="minMax"/>
        </c:scaling>
        <c:delete val="0"/>
        <c:axPos val="l"/>
        <c:majorGridlines/>
        <c:numFmt formatCode="General" sourceLinked="1"/>
        <c:majorTickMark val="out"/>
        <c:minorTickMark val="none"/>
        <c:tickLblPos val="nextTo"/>
        <c:crossAx val="1476593328"/>
        <c:crosses val="autoZero"/>
        <c:crossBetween val="midCat"/>
      </c:valAx>
    </c:plotArea>
    <c:plotVisOnly val="1"/>
    <c:dispBlanksAs val="zero"/>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E5B1AC-7169-4BEA-9911-C2B47F797344}" type="datetimeFigureOut">
              <a:rPr lang="en-US" smtClean="0"/>
              <a:pPr/>
              <a:t>9/12/2016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F3FFB7-CB95-48FC-BDC4-E38F3B6083CF}" type="slidenum">
              <a:rPr lang="en-US" smtClean="0"/>
              <a:pPr/>
              <a:t>‹#›</a:t>
            </a:fld>
            <a:endParaRPr lang="en-US"/>
          </a:p>
        </p:txBody>
      </p:sp>
    </p:spTree>
    <p:extLst>
      <p:ext uri="{BB962C8B-B14F-4D97-AF65-F5344CB8AC3E}">
        <p14:creationId xmlns:p14="http://schemas.microsoft.com/office/powerpoint/2010/main" val="780813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waretesting-guideline.blogspot.in/p/defect-reporting.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F3FFB7-CB95-48FC-BDC4-E38F3B6083CF}" type="slidenum">
              <a:rPr lang="en-US" smtClean="0"/>
              <a:pPr/>
              <a:t>1</a:t>
            </a:fld>
            <a:endParaRPr lang="en-US"/>
          </a:p>
        </p:txBody>
      </p:sp>
    </p:spTree>
    <p:extLst>
      <p:ext uri="{BB962C8B-B14F-4D97-AF65-F5344CB8AC3E}">
        <p14:creationId xmlns:p14="http://schemas.microsoft.com/office/powerpoint/2010/main" val="3820982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14</a:t>
            </a:fld>
            <a:endParaRPr lang="en-US"/>
          </a:p>
        </p:txBody>
      </p:sp>
    </p:spTree>
    <p:extLst>
      <p:ext uri="{BB962C8B-B14F-4D97-AF65-F5344CB8AC3E}">
        <p14:creationId xmlns:p14="http://schemas.microsoft.com/office/powerpoint/2010/main" val="185379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Mỗi phương pháp bạn sử dụng để ngăn ngừa lỗi để lại một dư lượng lỗi tinh vi hơn so với những phương pháp đó là không hiệu quả!</a:t>
            </a:r>
            <a:endParaRPr lang="en-US" dirty="0" smtClean="0"/>
          </a:p>
          <a:p>
            <a:endParaRPr lang="en-US" dirty="0" smtClean="0"/>
          </a:p>
          <a:p>
            <a:r>
              <a:rPr lang="vi-VN" dirty="0" smtClean="0"/>
              <a:t>Phần mềm phức tạp phát triển đến giới hạn của khả năng </a:t>
            </a:r>
            <a:r>
              <a:rPr lang="en-US" dirty="0" smtClean="0"/>
              <a:t>ma </a:t>
            </a:r>
            <a:r>
              <a:rPr lang="vi-VN" dirty="0" smtClean="0"/>
              <a:t>chúng tôi để quản lý </a:t>
            </a:r>
            <a:r>
              <a:rPr lang="en-US" dirty="0" err="1" smtClean="0"/>
              <a:t>duoc</a:t>
            </a:r>
            <a:r>
              <a:rPr lang="en-US" dirty="0" smtClean="0"/>
              <a:t>.</a:t>
            </a: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17</a:t>
            </a:fld>
            <a:endParaRPr lang="en-US"/>
          </a:p>
        </p:txBody>
      </p:sp>
    </p:spTree>
    <p:extLst>
      <p:ext uri="{BB962C8B-B14F-4D97-AF65-F5344CB8AC3E}">
        <p14:creationId xmlns:p14="http://schemas.microsoft.com/office/powerpoint/2010/main" val="2928286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18</a:t>
            </a:fld>
            <a:endParaRPr lang="en-US"/>
          </a:p>
        </p:txBody>
      </p:sp>
    </p:spTree>
    <p:extLst>
      <p:ext uri="{BB962C8B-B14F-4D97-AF65-F5344CB8AC3E}">
        <p14:creationId xmlns:p14="http://schemas.microsoft.com/office/powerpoint/2010/main" val="3548272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Sự hiểu biết rủi ro là chìa khóa để đối phó với </a:t>
            </a:r>
            <a:r>
              <a:rPr lang="en-US" dirty="0" err="1" smtClean="0"/>
              <a:t>viec</a:t>
            </a:r>
            <a:r>
              <a:rPr lang="en-US" dirty="0" smtClean="0"/>
              <a:t> </a:t>
            </a:r>
            <a:r>
              <a:rPr lang="en-US" baseline="0" dirty="0" smtClean="0"/>
              <a:t> </a:t>
            </a:r>
            <a:r>
              <a:rPr lang="en-US" baseline="0" dirty="0" err="1" smtClean="0"/>
              <a:t>khong</a:t>
            </a:r>
            <a:r>
              <a:rPr lang="en-US" baseline="0" dirty="0" smtClean="0"/>
              <a:t> </a:t>
            </a:r>
            <a:r>
              <a:rPr lang="en-US" baseline="0" dirty="0" err="1" smtClean="0"/>
              <a:t>duoc</a:t>
            </a:r>
            <a:r>
              <a:rPr lang="en-US" baseline="0" dirty="0" smtClean="0"/>
              <a:t> </a:t>
            </a:r>
            <a:r>
              <a:rPr lang="en-US" dirty="0" err="1" smtClean="0"/>
              <a:t>phan</a:t>
            </a:r>
            <a:r>
              <a:rPr lang="en-US" baseline="0" dirty="0" smtClean="0"/>
              <a:t> </a:t>
            </a:r>
            <a:r>
              <a:rPr lang="en-US" baseline="0" dirty="0" err="1" smtClean="0"/>
              <a:t>bo</a:t>
            </a:r>
            <a:r>
              <a:rPr lang="en-US" baseline="0" dirty="0" smtClean="0"/>
              <a:t> </a:t>
            </a:r>
            <a:r>
              <a:rPr lang="vi-VN" dirty="0" smtClean="0"/>
              <a:t>đầy đủ</a:t>
            </a:r>
            <a:r>
              <a:rPr lang="en-US" baseline="0" dirty="0" smtClean="0"/>
              <a:t> </a:t>
            </a:r>
            <a:r>
              <a:rPr lang="vi-VN" dirty="0" smtClean="0"/>
              <a:t>thời gian </a:t>
            </a:r>
            <a:r>
              <a:rPr lang="en-US" dirty="0" smtClean="0"/>
              <a:t>test</a:t>
            </a: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24</a:t>
            </a:fld>
            <a:endParaRPr lang="en-US"/>
          </a:p>
        </p:txBody>
      </p:sp>
    </p:spTree>
    <p:extLst>
      <p:ext uri="{BB962C8B-B14F-4D97-AF65-F5344CB8AC3E}">
        <p14:creationId xmlns:p14="http://schemas.microsoft.com/office/powerpoint/2010/main" val="3322029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dirty="0" smtClean="0">
                <a:ea typeface="宋体" charset="-122"/>
              </a:rPr>
              <a:t>You got to be kidding !! – Ban</a:t>
            </a:r>
            <a:r>
              <a:rPr lang="en-US" altLang="zh-CN" sz="1200" baseline="0" dirty="0" smtClean="0">
                <a:ea typeface="宋体" charset="-122"/>
              </a:rPr>
              <a:t> </a:t>
            </a:r>
            <a:r>
              <a:rPr lang="en-US" altLang="zh-CN" sz="1200" baseline="0" dirty="0" err="1" smtClean="0">
                <a:ea typeface="宋体" charset="-122"/>
              </a:rPr>
              <a:t>dua</a:t>
            </a:r>
            <a:r>
              <a:rPr lang="en-US" altLang="zh-CN" sz="1200" baseline="0" dirty="0" smtClean="0">
                <a:ea typeface="宋体" charset="-122"/>
              </a:rPr>
              <a:t> ah?</a:t>
            </a: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27</a:t>
            </a:fld>
            <a:endParaRPr lang="en-US"/>
          </a:p>
        </p:txBody>
      </p:sp>
    </p:spTree>
    <p:extLst>
      <p:ext uri="{BB962C8B-B14F-4D97-AF65-F5344CB8AC3E}">
        <p14:creationId xmlns:p14="http://schemas.microsoft.com/office/powerpoint/2010/main" val="2799826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Soft DEV</a:t>
            </a:r>
          </a:p>
          <a:p>
            <a:r>
              <a:rPr lang="en-US" dirty="0" smtClean="0"/>
              <a:t>BA</a:t>
            </a:r>
          </a:p>
          <a:p>
            <a:r>
              <a:rPr lang="en-US" dirty="0" smtClean="0"/>
              <a:t>End Users</a:t>
            </a:r>
          </a:p>
          <a:p>
            <a:r>
              <a:rPr lang="en-US" dirty="0" smtClean="0"/>
              <a:t>Support Staff</a:t>
            </a: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28</a:t>
            </a:fld>
            <a:endParaRPr lang="en-US"/>
          </a:p>
        </p:txBody>
      </p:sp>
    </p:spTree>
    <p:extLst>
      <p:ext uri="{BB962C8B-B14F-4D97-AF65-F5344CB8AC3E}">
        <p14:creationId xmlns:p14="http://schemas.microsoft.com/office/powerpoint/2010/main" val="4093989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 DEV test? </a:t>
            </a:r>
            <a:r>
              <a:rPr lang="en-US" dirty="0" smtClean="0">
                <a:sym typeface="Wingdings" pitchFamily="2" charset="2"/>
              </a:rPr>
              <a:t> go wrong?:</a:t>
            </a:r>
            <a:r>
              <a:rPr lang="en-US" baseline="0" dirty="0" smtClean="0">
                <a:sym typeface="Wingdings" pitchFamily="2" charset="2"/>
              </a:rPr>
              <a:t> </a:t>
            </a:r>
            <a:r>
              <a:rPr lang="en-US" baseline="0" dirty="0" err="1" smtClean="0">
                <a:sym typeface="Wingdings" pitchFamily="2" charset="2"/>
              </a:rPr>
              <a:t>chu</a:t>
            </a:r>
            <a:r>
              <a:rPr lang="en-US" baseline="0" dirty="0" smtClean="0">
                <a:sym typeface="Wingdings" pitchFamily="2" charset="2"/>
              </a:rPr>
              <a:t> </a:t>
            </a:r>
            <a:r>
              <a:rPr lang="en-US" baseline="0" dirty="0" err="1" smtClean="0">
                <a:sym typeface="Wingdings" pitchFamily="2" charset="2"/>
              </a:rPr>
              <a:t>quan</a:t>
            </a:r>
            <a:r>
              <a:rPr lang="en-US" baseline="0" dirty="0" smtClean="0">
                <a:sym typeface="Wingdings" pitchFamily="2" charset="2"/>
              </a:rPr>
              <a:t>,</a:t>
            </a:r>
          </a:p>
          <a:p>
            <a:r>
              <a:rPr lang="en-US" baseline="0" dirty="0" smtClean="0">
                <a:sym typeface="Wingdings" pitchFamily="2" charset="2"/>
              </a:rPr>
              <a:t> - End users -&gt; go wrong?.....</a:t>
            </a:r>
          </a:p>
          <a:p>
            <a:endParaRPr lang="en-US" baseline="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Những gì có thể đi sai với cách tiếp cận điển hình này để kiểm thử phần mềm?</a:t>
            </a:r>
            <a:endParaRPr lang="en-US" dirty="0" smtClean="0"/>
          </a:p>
          <a:p>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29</a:t>
            </a:fld>
            <a:endParaRPr lang="en-US"/>
          </a:p>
        </p:txBody>
      </p:sp>
    </p:spTree>
    <p:extLst>
      <p:ext uri="{BB962C8B-B14F-4D97-AF65-F5344CB8AC3E}">
        <p14:creationId xmlns:p14="http://schemas.microsoft.com/office/powerpoint/2010/main" val="3176311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30</a:t>
            </a:fld>
            <a:endParaRPr lang="en-US"/>
          </a:p>
        </p:txBody>
      </p:sp>
    </p:spTree>
    <p:extLst>
      <p:ext uri="{BB962C8B-B14F-4D97-AF65-F5344CB8AC3E}">
        <p14:creationId xmlns:p14="http://schemas.microsoft.com/office/powerpoint/2010/main" val="934109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Kiểm tra không thiên vị là cần thiết để đánh giá khách quan chất lượng của một phần mềm </a:t>
            </a:r>
            <a:br>
              <a:rPr lang="vi-VN" dirty="0" smtClean="0"/>
            </a:br>
            <a:r>
              <a:rPr lang="vi-VN" dirty="0" smtClean="0"/>
              <a:t/>
            </a:r>
            <a:br>
              <a:rPr lang="vi-VN" dirty="0" smtClean="0"/>
            </a:br>
            <a:r>
              <a:rPr lang="vi-VN" dirty="0" smtClean="0"/>
              <a:t>Phát triển thực hiện các thử nghiệm không muốn để lộ các khuyết tật </a:t>
            </a:r>
            <a:br>
              <a:rPr lang="vi-VN" dirty="0" smtClean="0"/>
            </a:br>
            <a:r>
              <a:rPr lang="vi-VN" dirty="0" smtClean="0"/>
              <a:t/>
            </a:r>
            <a:br>
              <a:rPr lang="vi-VN" dirty="0" smtClean="0"/>
            </a:br>
            <a:r>
              <a:rPr lang="vi-VN" dirty="0" smtClean="0"/>
              <a:t>Giả định cũng được đưa vào thử nghiệm. </a:t>
            </a:r>
            <a:br>
              <a:rPr lang="vi-VN" dirty="0" smtClean="0"/>
            </a:br>
            <a:r>
              <a:rPr lang="vi-VN" dirty="0" smtClean="0"/>
              <a:t/>
            </a:r>
            <a:br>
              <a:rPr lang="vi-VN" dirty="0" smtClean="0"/>
            </a:br>
            <a:r>
              <a:rPr lang="vi-VN" dirty="0" smtClean="0"/>
              <a:t>Mọi người nhìn thấy những gì họ muốn xem. </a:t>
            </a:r>
            <a:br>
              <a:rPr lang="vi-VN" dirty="0" smtClean="0"/>
            </a:br>
            <a:r>
              <a:rPr lang="vi-VN" dirty="0" smtClean="0"/>
              <a:t/>
            </a:r>
            <a:br>
              <a:rPr lang="vi-VN" dirty="0" smtClean="0"/>
            </a:br>
            <a:r>
              <a:rPr lang="vi-VN" dirty="0" smtClean="0"/>
              <a:t>Hiệu quả hơn về chất lượng và chi phí.</a:t>
            </a:r>
          </a:p>
          <a:p>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31</a:t>
            </a:fld>
            <a:endParaRPr lang="en-US"/>
          </a:p>
        </p:txBody>
      </p:sp>
    </p:spTree>
    <p:extLst>
      <p:ext uri="{BB962C8B-B14F-4D97-AF65-F5344CB8AC3E}">
        <p14:creationId xmlns:p14="http://schemas.microsoft.com/office/powerpoint/2010/main" val="478362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vi-VN" dirty="0" smtClean="0"/>
              <a:t>(QA) là một tập hợp của các quá trình </a:t>
            </a:r>
            <a:r>
              <a:rPr lang="en-US" dirty="0" err="1" smtClean="0"/>
              <a:t>duoc</a:t>
            </a:r>
            <a:r>
              <a:rPr lang="en-US" dirty="0" smtClean="0"/>
              <a:t> </a:t>
            </a:r>
            <a:r>
              <a:rPr lang="vi-VN" dirty="0" smtClean="0"/>
              <a:t>thiết kế để đảm bảo </a:t>
            </a:r>
            <a:r>
              <a:rPr lang="en-US" dirty="0" smtClean="0"/>
              <a:t>rang: S</a:t>
            </a:r>
            <a:r>
              <a:rPr lang="vi-VN" dirty="0" smtClean="0"/>
              <a:t>ản phẩm được phát triển </a:t>
            </a:r>
            <a:r>
              <a:rPr lang="en-US" dirty="0" err="1" smtClean="0"/>
              <a:t>thoa</a:t>
            </a:r>
            <a:r>
              <a:rPr lang="en-US" dirty="0" smtClean="0"/>
              <a:t> man </a:t>
            </a:r>
            <a:r>
              <a:rPr lang="en-US" dirty="0" err="1" smtClean="0"/>
              <a:t>yeu</a:t>
            </a:r>
            <a:r>
              <a:rPr lang="en-US" dirty="0" smtClean="0"/>
              <a:t> </a:t>
            </a:r>
            <a:r>
              <a:rPr lang="en-US" dirty="0" err="1" smtClean="0"/>
              <a:t>cau</a:t>
            </a:r>
            <a:r>
              <a:rPr lang="en-US" dirty="0" smtClean="0"/>
              <a:t> KH </a:t>
            </a:r>
            <a:r>
              <a:rPr lang="vi-VN" dirty="0" smtClean="0"/>
              <a:t>một cách đáng tin cậy</a:t>
            </a:r>
            <a:endParaRPr lang="en-US" dirty="0" smtClean="0"/>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vi-VN" dirty="0" smtClean="0"/>
              <a:t>(QC) là một tập hợp các thủ tục được thiết kế để đảm bảo một sản phẩm tuân thủ một tập hợp các tiêu chí chất lượng và đáp ứng các khách hàng hoặc khách hàng yêu cầu</a:t>
            </a: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32</a:t>
            </a:fld>
            <a:endParaRPr lang="en-US"/>
          </a:p>
        </p:txBody>
      </p:sp>
    </p:spTree>
    <p:extLst>
      <p:ext uri="{BB962C8B-B14F-4D97-AF65-F5344CB8AC3E}">
        <p14:creationId xmlns:p14="http://schemas.microsoft.com/office/powerpoint/2010/main" val="35623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What is quality? High quality?</a:t>
            </a:r>
          </a:p>
          <a:p>
            <a:pPr>
              <a:buFontTx/>
              <a:buChar char="-"/>
            </a:pPr>
            <a:r>
              <a:rPr lang="en-US" dirty="0" smtClean="0"/>
              <a:t> What</a:t>
            </a:r>
            <a:r>
              <a:rPr lang="en-US" baseline="0" dirty="0" smtClean="0"/>
              <a:t> is testing?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Dynamic/Static testing : </a:t>
            </a:r>
            <a:r>
              <a:rPr lang="en-US" i="1" dirty="0" smtClean="0"/>
              <a:t>www.guru99.com/static-</a:t>
            </a:r>
            <a:r>
              <a:rPr lang="en-US" b="1" i="1" dirty="0" smtClean="0"/>
              <a:t>dynamic</a:t>
            </a:r>
            <a:r>
              <a:rPr lang="en-US" i="1" dirty="0" smtClean="0"/>
              <a:t>-</a:t>
            </a:r>
            <a:r>
              <a:rPr lang="en-US" b="1" i="1" dirty="0" smtClean="0"/>
              <a:t>testing</a:t>
            </a:r>
            <a:r>
              <a:rPr lang="en-US" i="1" dirty="0" smtClean="0"/>
              <a:t>.html</a:t>
            </a: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dirty="0" smtClean="0"/>
              <a:t>Software Testing &amp; Quality Certification Objectives: http://www.htinstitute.com/vendor/qai/software-testing-quality-certification-objectives</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dirty="0" smtClean="0"/>
              <a:t>- Objectives &lt;&gt;</a:t>
            </a:r>
            <a:r>
              <a:rPr lang="en-US" baseline="0" dirty="0" smtClean="0"/>
              <a:t> Outline</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2</a:t>
            </a:fld>
            <a:endParaRPr lang="en-US"/>
          </a:p>
        </p:txBody>
      </p:sp>
    </p:spTree>
    <p:extLst>
      <p:ext uri="{BB962C8B-B14F-4D97-AF65-F5344CB8AC3E}">
        <p14:creationId xmlns:p14="http://schemas.microsoft.com/office/powerpoint/2010/main" val="500188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dirty="0" smtClean="0"/>
              <a:t>QC: Emphasizes</a:t>
            </a:r>
            <a:r>
              <a:rPr lang="en-US" baseline="0" dirty="0" smtClean="0"/>
              <a:t> testing and ensuring the release is defect free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QA: Emphasizes improving associated processes to prevent defects from happening</a:t>
            </a: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33</a:t>
            </a:fld>
            <a:endParaRPr lang="en-US"/>
          </a:p>
        </p:txBody>
      </p:sp>
    </p:spTree>
    <p:extLst>
      <p:ext uri="{BB962C8B-B14F-4D97-AF65-F5344CB8AC3E}">
        <p14:creationId xmlns:p14="http://schemas.microsoft.com/office/powerpoint/2010/main" val="3847733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nghịch lý</a:t>
            </a:r>
            <a:r>
              <a:rPr lang="en-US" dirty="0" smtClean="0"/>
              <a:t> </a:t>
            </a:r>
            <a:r>
              <a:rPr lang="en-US" dirty="0" err="1" smtClean="0"/>
              <a:t>cua</a:t>
            </a:r>
            <a:r>
              <a:rPr lang="en-US" dirty="0" smtClean="0"/>
              <a:t> Testing</a:t>
            </a: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34</a:t>
            </a:fld>
            <a:endParaRPr lang="en-US"/>
          </a:p>
        </p:txBody>
      </p:sp>
    </p:spTree>
    <p:extLst>
      <p:ext uri="{BB962C8B-B14F-4D97-AF65-F5344CB8AC3E}">
        <p14:creationId xmlns:p14="http://schemas.microsoft.com/office/powerpoint/2010/main" val="1371702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Một kỹ sư kiểm tra chất lượng phải có thái độ 'thử nghiệm để phá vỡ</a:t>
            </a:r>
            <a:r>
              <a:rPr lang="en-US" dirty="0" smtClean="0"/>
              <a:t>’</a:t>
            </a:r>
            <a:r>
              <a:rPr lang="vi-VN" dirty="0" smtClean="0"/>
              <a:t/>
            </a:r>
            <a:br>
              <a:rPr lang="vi-VN" dirty="0" smtClean="0"/>
            </a:br>
            <a:r>
              <a:rPr lang="vi-VN" dirty="0" smtClean="0"/>
              <a:t/>
            </a:r>
            <a:br>
              <a:rPr lang="vi-VN" dirty="0" smtClean="0"/>
            </a:br>
            <a:r>
              <a:rPr lang="vi-VN" dirty="0" smtClean="0"/>
              <a:t>Cần phải có một cái nhìn khác nhau, một suy nghĩ khác nhau ("Nếu nó không?", "Điều gì có thể đi sai?") </a:t>
            </a:r>
            <a:br>
              <a:rPr lang="vi-VN" dirty="0" smtClean="0"/>
            </a:br>
            <a:r>
              <a:rPr lang="vi-VN" dirty="0" smtClean="0"/>
              <a:t/>
            </a:r>
            <a:br>
              <a:rPr lang="vi-VN" dirty="0" smtClean="0"/>
            </a:br>
            <a:r>
              <a:rPr lang="vi-VN" dirty="0" smtClean="0"/>
              <a:t>Một khả năng để hiểu quan điểm của khách hàng </a:t>
            </a:r>
            <a:br>
              <a:rPr lang="vi-VN" dirty="0" smtClean="0"/>
            </a:br>
            <a:r>
              <a:rPr lang="vi-VN" dirty="0" smtClean="0"/>
              <a:t/>
            </a:r>
            <a:br>
              <a:rPr lang="vi-VN" dirty="0" smtClean="0"/>
            </a:br>
            <a:r>
              <a:rPr lang="vi-VN" dirty="0" smtClean="0"/>
              <a:t>Một niềm đam mê cho chất lượng và sự chú ý đến từng chi tiết </a:t>
            </a:r>
            <a:br>
              <a:rPr lang="vi-VN" dirty="0" smtClean="0"/>
            </a:br>
            <a:r>
              <a:rPr lang="vi-VN" dirty="0" smtClean="0"/>
              <a:t/>
            </a:r>
            <a:br>
              <a:rPr lang="vi-VN" dirty="0" smtClean="0"/>
            </a:br>
            <a:r>
              <a:rPr lang="vi-VN" dirty="0" smtClean="0"/>
              <a:t>Chú ý những điều nhỏ nhặt mà những người khác bỏ lỡ / bỏ qua (Xem triệu chứng không lỗi) </a:t>
            </a:r>
            <a:br>
              <a:rPr lang="vi-VN" dirty="0" smtClean="0"/>
            </a:br>
            <a:r>
              <a:rPr lang="vi-VN" dirty="0" smtClean="0"/>
              <a:t/>
            </a:r>
            <a:br>
              <a:rPr lang="vi-VN" dirty="0" smtClean="0"/>
            </a:br>
            <a:r>
              <a:rPr lang="vi-VN" dirty="0" smtClean="0"/>
              <a:t>Khả năng giao tiếp thông tin lỗi cho cả hai kỹ thuật (nhà phát triển) và </a:t>
            </a:r>
            <a:br>
              <a:rPr lang="vi-VN" dirty="0" smtClean="0"/>
            </a:br>
            <a:r>
              <a:rPr lang="vi-VN" dirty="0" smtClean="0"/>
              <a:t>phi kỹ thuật (nhà quản lý và khách hàng) </a:t>
            </a:r>
            <a:br>
              <a:rPr lang="vi-VN" dirty="0" smtClean="0"/>
            </a:br>
            <a:r>
              <a:rPr lang="vi-VN" dirty="0" smtClean="0"/>
              <a:t/>
            </a:r>
            <a:br>
              <a:rPr lang="vi-VN" dirty="0" smtClean="0"/>
            </a:br>
            <a:r>
              <a:rPr lang="vi-VN" dirty="0" smtClean="0"/>
              <a:t>Và khéo léo để duy trì một mối quan hệ hợp tác với các nhà phát triển </a:t>
            </a:r>
            <a:br>
              <a:rPr lang="vi-VN" dirty="0" smtClean="0"/>
            </a:br>
            <a:r>
              <a:rPr lang="vi-VN" dirty="0" smtClean="0"/>
              <a:t/>
            </a:r>
            <a:br>
              <a:rPr lang="vi-VN" dirty="0" smtClean="0"/>
            </a:br>
            <a:r>
              <a:rPr lang="vi-VN" dirty="0" smtClean="0"/>
              <a:t>Làm việc dưới áp lực thời gian tồi tệ nhất (ở cuối) </a:t>
            </a:r>
            <a:br>
              <a:rPr lang="vi-VN" dirty="0" smtClean="0"/>
            </a:br>
            <a:r>
              <a:rPr lang="vi-VN" dirty="0" smtClean="0"/>
              <a:t/>
            </a:r>
            <a:br>
              <a:rPr lang="vi-VN" dirty="0" smtClean="0"/>
            </a:br>
            <a:r>
              <a:rPr lang="vi-VN" dirty="0" smtClean="0"/>
              <a:t>"Kiên nhẫn"</a:t>
            </a: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35</a:t>
            </a:fld>
            <a:endParaRPr lang="en-US"/>
          </a:p>
        </p:txBody>
      </p:sp>
    </p:spTree>
    <p:extLst>
      <p:ext uri="{BB962C8B-B14F-4D97-AF65-F5344CB8AC3E}">
        <p14:creationId xmlns:p14="http://schemas.microsoft.com/office/powerpoint/2010/main" val="3901663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vi-VN" dirty="0" smtClean="0"/>
              <a:t>tập hợp các dữ liệu đã bị </a:t>
            </a:r>
            <a:r>
              <a:rPr lang="en-US" dirty="0" err="1" smtClean="0"/>
              <a:t>thu</a:t>
            </a:r>
            <a:r>
              <a:rPr lang="en-US" dirty="0" smtClean="0"/>
              <a:t> </a:t>
            </a:r>
            <a:r>
              <a:rPr lang="en-US" dirty="0" err="1" smtClean="0"/>
              <a:t>thap</a:t>
            </a:r>
            <a:r>
              <a:rPr lang="en-US" dirty="0" smtClean="0"/>
              <a:t> </a:t>
            </a:r>
            <a:r>
              <a:rPr lang="vi-VN" dirty="0" smtClean="0"/>
              <a:t>vì mục đích đo lường sự </a:t>
            </a:r>
            <a:r>
              <a:rPr lang="en-US" dirty="0" err="1" smtClean="0"/>
              <a:t>cai</a:t>
            </a:r>
            <a:r>
              <a:rPr lang="en-US" baseline="0" dirty="0" smtClean="0"/>
              <a:t> </a:t>
            </a:r>
            <a:r>
              <a:rPr lang="vi-VN" dirty="0" smtClean="0"/>
              <a:t>tiến</a:t>
            </a: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38</a:t>
            </a:fld>
            <a:endParaRPr lang="en-US"/>
          </a:p>
        </p:txBody>
      </p:sp>
    </p:spTree>
    <p:extLst>
      <p:ext uri="{BB962C8B-B14F-4D97-AF65-F5344CB8AC3E}">
        <p14:creationId xmlns:p14="http://schemas.microsoft.com/office/powerpoint/2010/main" val="2465762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39</a:t>
            </a:fld>
            <a:endParaRPr lang="en-US"/>
          </a:p>
        </p:txBody>
      </p:sp>
    </p:spTree>
    <p:extLst>
      <p:ext uri="{BB962C8B-B14F-4D97-AF65-F5344CB8AC3E}">
        <p14:creationId xmlns:p14="http://schemas.microsoft.com/office/powerpoint/2010/main" val="534529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40</a:t>
            </a:fld>
            <a:endParaRPr lang="en-US"/>
          </a:p>
        </p:txBody>
      </p:sp>
    </p:spTree>
    <p:extLst>
      <p:ext uri="{BB962C8B-B14F-4D97-AF65-F5344CB8AC3E}">
        <p14:creationId xmlns:p14="http://schemas.microsoft.com/office/powerpoint/2010/main" val="3204406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41</a:t>
            </a:fld>
            <a:endParaRPr lang="en-US"/>
          </a:p>
        </p:txBody>
      </p:sp>
    </p:spTree>
    <p:extLst>
      <p:ext uri="{BB962C8B-B14F-4D97-AF65-F5344CB8AC3E}">
        <p14:creationId xmlns:p14="http://schemas.microsoft.com/office/powerpoint/2010/main" val="3013885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vi-VN" dirty="0" smtClean="0"/>
              <a:t>một phiên bản của một chương trình mà vẫn còn trong giai đoạn thực hiện. </a:t>
            </a:r>
            <a:endParaRPr lang="en-US"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1" dirty="0" smtClean="0"/>
              <a:t>Builds</a:t>
            </a:r>
            <a:r>
              <a:rPr lang="en-US" sz="1200" dirty="0" smtClean="0"/>
              <a:t> </a:t>
            </a:r>
            <a:r>
              <a:rPr lang="vi-VN" dirty="0" smtClean="0"/>
              <a:t>thường được đưa ra một định danh được gọi là </a:t>
            </a:r>
            <a:r>
              <a:rPr lang="en-US" sz="1200" b="1" dirty="0" smtClean="0"/>
              <a:t>build number</a:t>
            </a:r>
            <a:endParaRPr lang="en-US" b="1"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42</a:t>
            </a:fld>
            <a:endParaRPr lang="en-US"/>
          </a:p>
        </p:txBody>
      </p:sp>
    </p:spTree>
    <p:extLst>
      <p:ext uri="{BB962C8B-B14F-4D97-AF65-F5344CB8AC3E}">
        <p14:creationId xmlns:p14="http://schemas.microsoft.com/office/powerpoint/2010/main" val="755900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43</a:t>
            </a:fld>
            <a:endParaRPr lang="en-US"/>
          </a:p>
        </p:txBody>
      </p:sp>
    </p:spTree>
    <p:extLst>
      <p:ext uri="{BB962C8B-B14F-4D97-AF65-F5344CB8AC3E}">
        <p14:creationId xmlns:p14="http://schemas.microsoft.com/office/powerpoint/2010/main" val="3407807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44</a:t>
            </a:fld>
            <a:endParaRPr lang="en-US"/>
          </a:p>
        </p:txBody>
      </p:sp>
    </p:spTree>
    <p:extLst>
      <p:ext uri="{BB962C8B-B14F-4D97-AF65-F5344CB8AC3E}">
        <p14:creationId xmlns:p14="http://schemas.microsoft.com/office/powerpoint/2010/main" val="3061408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cũng tiết lộ thông tin quan trọng liên quan đến các thuộc tính chức năng như không đáng tin cậy, bảo mật, hiệu suất, vv</a:t>
            </a: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3</a:t>
            </a:fld>
            <a:endParaRPr lang="en-US"/>
          </a:p>
        </p:txBody>
      </p:sp>
    </p:spTree>
    <p:extLst>
      <p:ext uri="{BB962C8B-B14F-4D97-AF65-F5344CB8AC3E}">
        <p14:creationId xmlns:p14="http://schemas.microsoft.com/office/powerpoint/2010/main" val="3341158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45</a:t>
            </a:fld>
            <a:endParaRPr lang="en-US"/>
          </a:p>
        </p:txBody>
      </p:sp>
    </p:spTree>
    <p:extLst>
      <p:ext uri="{BB962C8B-B14F-4D97-AF65-F5344CB8AC3E}">
        <p14:creationId xmlns:p14="http://schemas.microsoft.com/office/powerpoint/2010/main" val="2247627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46</a:t>
            </a:fld>
            <a:endParaRPr lang="en-US"/>
          </a:p>
        </p:txBody>
      </p:sp>
    </p:spTree>
    <p:extLst>
      <p:ext uri="{BB962C8B-B14F-4D97-AF65-F5344CB8AC3E}">
        <p14:creationId xmlns:p14="http://schemas.microsoft.com/office/powerpoint/2010/main" val="24889942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vi-VN" dirty="0" smtClean="0"/>
              <a:t>một tập hợp các điều kiện và các biến được xây dựng để xác định các tiêu chí nếu phần mềm đáp ứng mong đợi</a:t>
            </a: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47</a:t>
            </a:fld>
            <a:endParaRPr lang="en-US"/>
          </a:p>
        </p:txBody>
      </p:sp>
    </p:spTree>
    <p:extLst>
      <p:ext uri="{BB962C8B-B14F-4D97-AF65-F5344CB8AC3E}">
        <p14:creationId xmlns:p14="http://schemas.microsoft.com/office/powerpoint/2010/main" val="40942158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vi-VN" dirty="0" smtClean="0"/>
              <a:t>một tập hợp các trường hợp thử nghiệm thiết kế để thực hiện và xác nhận một</a:t>
            </a:r>
            <a:r>
              <a:rPr lang="vi-VN" b="1" dirty="0" smtClean="0"/>
              <a:t> </a:t>
            </a:r>
            <a:r>
              <a:rPr lang="en-US" sz="1200" b="1" dirty="0" smtClean="0"/>
              <a:t>business process</a:t>
            </a:r>
            <a:endParaRPr lang="en-US" b="1"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48</a:t>
            </a:fld>
            <a:endParaRPr lang="en-US"/>
          </a:p>
        </p:txBody>
      </p:sp>
    </p:spTree>
    <p:extLst>
      <p:ext uri="{BB962C8B-B14F-4D97-AF65-F5344CB8AC3E}">
        <p14:creationId xmlns:p14="http://schemas.microsoft.com/office/powerpoint/2010/main" val="4205388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49</a:t>
            </a:fld>
            <a:endParaRPr lang="en-US"/>
          </a:p>
        </p:txBody>
      </p:sp>
    </p:spTree>
    <p:extLst>
      <p:ext uri="{BB962C8B-B14F-4D97-AF65-F5344CB8AC3E}">
        <p14:creationId xmlns:p14="http://schemas.microsoft.com/office/powerpoint/2010/main" val="829531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50</a:t>
            </a:fld>
            <a:endParaRPr lang="en-US"/>
          </a:p>
        </p:txBody>
      </p:sp>
    </p:spTree>
    <p:extLst>
      <p:ext uri="{BB962C8B-B14F-4D97-AF65-F5344CB8AC3E}">
        <p14:creationId xmlns:p14="http://schemas.microsoft.com/office/powerpoint/2010/main" val="3598527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51</a:t>
            </a:fld>
            <a:endParaRPr lang="en-US"/>
          </a:p>
        </p:txBody>
      </p:sp>
    </p:spTree>
    <p:extLst>
      <p:ext uri="{BB962C8B-B14F-4D97-AF65-F5344CB8AC3E}">
        <p14:creationId xmlns:p14="http://schemas.microsoft.com/office/powerpoint/2010/main" val="1255774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4</a:t>
            </a:fld>
            <a:endParaRPr lang="en-US"/>
          </a:p>
        </p:txBody>
      </p:sp>
    </p:spTree>
    <p:extLst>
      <p:ext uri="{BB962C8B-B14F-4D97-AF65-F5344CB8AC3E}">
        <p14:creationId xmlns:p14="http://schemas.microsoft.com/office/powerpoint/2010/main" val="2955812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5</a:t>
            </a:fld>
            <a:endParaRPr lang="en-US"/>
          </a:p>
        </p:txBody>
      </p:sp>
    </p:spTree>
    <p:extLst>
      <p:ext uri="{BB962C8B-B14F-4D97-AF65-F5344CB8AC3E}">
        <p14:creationId xmlns:p14="http://schemas.microsoft.com/office/powerpoint/2010/main" val="1976018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một quá trình mà hành vi được kiểm tra và quan sát đối với một hành vi mong đợi cụ thể</a:t>
            </a: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6</a:t>
            </a:fld>
            <a:endParaRPr lang="en-US"/>
          </a:p>
        </p:txBody>
      </p:sp>
    </p:spTree>
    <p:extLst>
      <p:ext uri="{BB962C8B-B14F-4D97-AF65-F5344CB8AC3E}">
        <p14:creationId xmlns:p14="http://schemas.microsoft.com/office/powerpoint/2010/main" val="774938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một cuộc điều tra tiến hành để cung cấp cho các bên liên quan thông tin về chất lượng của sản phẩm hoặc dịch vụ được thử nghiệm</a:t>
            </a: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7</a:t>
            </a:fld>
            <a:endParaRPr lang="en-US"/>
          </a:p>
        </p:txBody>
      </p:sp>
    </p:spTree>
    <p:extLst>
      <p:ext uri="{BB962C8B-B14F-4D97-AF65-F5344CB8AC3E}">
        <p14:creationId xmlns:p14="http://schemas.microsoft.com/office/powerpoint/2010/main" val="1493917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9</a:t>
            </a:fld>
            <a:endParaRPr lang="en-US"/>
          </a:p>
        </p:txBody>
      </p:sp>
    </p:spTree>
    <p:extLst>
      <p:ext uri="{BB962C8B-B14F-4D97-AF65-F5344CB8AC3E}">
        <p14:creationId xmlns:p14="http://schemas.microsoft.com/office/powerpoint/2010/main" val="85792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dirty="0" smtClean="0">
                <a:hlinkClick r:id="rId3"/>
              </a:rPr>
              <a:t>Defect</a:t>
            </a:r>
            <a:r>
              <a:rPr lang="en-US" dirty="0" smtClean="0"/>
              <a:t> is the difference between expected and actual result in the context of testing. Defect is the deviation of the customer requirement</a:t>
            </a:r>
            <a:endParaRPr lang="en-US" dirty="0"/>
          </a:p>
        </p:txBody>
      </p:sp>
      <p:sp>
        <p:nvSpPr>
          <p:cNvPr id="4" name="Slide Number Placeholder 3"/>
          <p:cNvSpPr>
            <a:spLocks noGrp="1"/>
          </p:cNvSpPr>
          <p:nvPr>
            <p:ph type="sldNum" sz="quarter" idx="10"/>
          </p:nvPr>
        </p:nvSpPr>
        <p:spPr/>
        <p:txBody>
          <a:bodyPr/>
          <a:lstStyle/>
          <a:p>
            <a:fld id="{F5F3FFB7-CB95-48FC-BDC4-E38F3B6083CF}" type="slidenum">
              <a:rPr lang="en-US" smtClean="0"/>
              <a:pPr/>
              <a:t>10</a:t>
            </a:fld>
            <a:endParaRPr lang="en-US"/>
          </a:p>
        </p:txBody>
      </p:sp>
    </p:spTree>
    <p:extLst>
      <p:ext uri="{BB962C8B-B14F-4D97-AF65-F5344CB8AC3E}">
        <p14:creationId xmlns:p14="http://schemas.microsoft.com/office/powerpoint/2010/main" val="1060747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1/1/2013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8588"/>
            <a:ext cx="9144000" cy="547687"/>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306388" y="1262063"/>
            <a:ext cx="4241800" cy="48387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700588" y="1262063"/>
            <a:ext cx="4243387" cy="48387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r>
              <a:rPr lang="en-US" smtClean="0"/>
              <a:t>1/1/2013</a:t>
            </a:r>
            <a:endParaRPr lang="en-US" altLang="zh-CN">
              <a:ea typeface="宋体" charset="-122"/>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58D1692-741F-4799-BEDE-BE8CF80FB40D}" type="slidenum">
              <a:rPr lang="en-US" altLang="zh-CN"/>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1/1/2013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1/1/2013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1/1/2013</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1/1/2013</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1/1/2013</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1/1/2013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1/1/2013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1/1/2013</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BASICS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83530932"/>
              </p:ext>
            </p:extLst>
          </p:nvPr>
        </p:nvGraphicFramePr>
        <p:xfrm>
          <a:off x="5029200" y="4038600"/>
          <a:ext cx="2971800" cy="1257300"/>
        </p:xfrm>
        <a:graphic>
          <a:graphicData uri="http://schemas.openxmlformats.org/drawingml/2006/table">
            <a:tbl>
              <a:tblPr/>
              <a:tblGrid>
                <a:gridCol w="1148060"/>
                <a:gridCol w="197322"/>
                <a:gridCol w="1626418"/>
              </a:tblGrid>
              <a:tr h="304800">
                <a:tc>
                  <a:txBody>
                    <a:bodyPr/>
                    <a:lstStyle/>
                    <a:p>
                      <a:pPr algn="l" fontAlgn="b"/>
                      <a:r>
                        <a:rPr lang="en-US" sz="2000" b="1" i="0" u="none" strike="noStrike" dirty="0" smtClean="0">
                          <a:solidFill>
                            <a:srgbClr val="000000"/>
                          </a:solidFill>
                          <a:latin typeface="Calibri"/>
                        </a:rPr>
                        <a:t>Lecturer</a:t>
                      </a:r>
                      <a:endParaRPr lang="en-US" sz="2000" b="1"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000" b="1"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US" sz="2000" b="1" i="0" u="none" strike="noStrike" dirty="0" smtClean="0">
                          <a:solidFill>
                            <a:srgbClr val="000000"/>
                          </a:solidFill>
                          <a:latin typeface="Calibri"/>
                        </a:rPr>
                        <a:t>Nam Hau</a:t>
                      </a:r>
                      <a:endParaRPr lang="en-US" sz="2000" b="1" i="0" u="none" strike="noStrike" dirty="0">
                        <a:solidFill>
                          <a:srgbClr val="000000"/>
                        </a:solidFill>
                        <a:latin typeface="Calibri"/>
                      </a:endParaRPr>
                    </a:p>
                  </a:txBody>
                  <a:tcPr marL="9525" marR="9525" marT="9525" marB="0" anchor="b">
                    <a:lnL>
                      <a:noFill/>
                    </a:lnL>
                    <a:lnR>
                      <a:noFill/>
                    </a:lnR>
                    <a:lnT>
                      <a:noFill/>
                    </a:lnT>
                    <a:lnB>
                      <a:noFill/>
                    </a:lnB>
                  </a:tcPr>
                </a:tc>
              </a:tr>
              <a:tr h="304800">
                <a:tc>
                  <a:txBody>
                    <a:bodyPr/>
                    <a:lstStyle/>
                    <a:p>
                      <a:pPr algn="l" fontAlgn="b"/>
                      <a:endParaRPr lang="en-US" sz="2000" b="1"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000" b="1"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000" b="1" i="0" u="none" strike="noStrike" dirty="0">
                        <a:solidFill>
                          <a:srgbClr val="000000"/>
                        </a:solidFill>
                        <a:latin typeface="Calibri"/>
                      </a:endParaRPr>
                    </a:p>
                  </a:txBody>
                  <a:tcPr marL="9525" marR="9525" marT="9525" marB="0" anchor="b">
                    <a:lnL>
                      <a:noFill/>
                    </a:lnL>
                    <a:lnR>
                      <a:noFill/>
                    </a:lnR>
                    <a:lnT>
                      <a:noFill/>
                    </a:lnT>
                    <a:lnB>
                      <a:noFill/>
                    </a:lnB>
                  </a:tcPr>
                </a:tc>
              </a:tr>
              <a:tr h="304800">
                <a:tc>
                  <a:txBody>
                    <a:bodyPr/>
                    <a:lstStyle/>
                    <a:p>
                      <a:pPr algn="l" fontAlgn="b"/>
                      <a:endParaRPr lang="en-US" sz="2000" b="1"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000" b="1"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000" b="1" i="0" u="none" strike="noStrike" dirty="0">
                        <a:solidFill>
                          <a:srgbClr val="000000"/>
                        </a:solidFill>
                        <a:latin typeface="Calibri"/>
                      </a:endParaRPr>
                    </a:p>
                  </a:txBody>
                  <a:tcPr marL="9525" marR="9525" marT="9525" marB="0" anchor="b">
                    <a:lnL>
                      <a:noFill/>
                    </a:lnL>
                    <a:lnR>
                      <a:noFill/>
                    </a:lnR>
                    <a:lnT>
                      <a:noFill/>
                    </a:lnT>
                    <a:lnB>
                      <a:noFill/>
                    </a:lnB>
                  </a:tcPr>
                </a:tc>
              </a:tr>
              <a:tr h="304800">
                <a:tc>
                  <a:txBody>
                    <a:bodyPr/>
                    <a:lstStyle/>
                    <a:p>
                      <a:pPr algn="l" fontAlgn="b"/>
                      <a:endParaRPr lang="en-US" sz="2000" b="1"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000" b="1"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000" b="1" i="0" u="none" strike="noStrike" dirty="0">
                        <a:solidFill>
                          <a:srgbClr val="000000"/>
                        </a:solidFill>
                        <a:latin typeface="Calibri"/>
                      </a:endParaRPr>
                    </a:p>
                  </a:txBody>
                  <a:tcPr marL="9525" marR="9525" marT="952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Defect</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8" name="Rounded Rectangle 7"/>
          <p:cNvSpPr/>
          <p:nvPr/>
        </p:nvSpPr>
        <p:spPr>
          <a:xfrm>
            <a:off x="4572000" y="1905000"/>
            <a:ext cx="4419600" cy="3886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dirty="0" smtClean="0"/>
              <a:t>A software</a:t>
            </a:r>
            <a:r>
              <a:rPr lang="en-US" sz="3200" b="1" dirty="0" smtClean="0"/>
              <a:t> defect </a:t>
            </a:r>
            <a:r>
              <a:rPr lang="en-US" sz="3200" dirty="0" smtClean="0"/>
              <a:t>is a general defined as a discrepancy between established software requirements and software functionality</a:t>
            </a:r>
            <a:endParaRPr lang="en-US" sz="3200" dirty="0"/>
          </a:p>
        </p:txBody>
      </p:sp>
      <p:pic>
        <p:nvPicPr>
          <p:cNvPr id="38914" name="Picture 2" descr="http://t3.gstatic.com/images?q=tbn:ANd9GcQLWL4ZESQBmdHaE9sd2Uj59qJYz4hLn7hK7eaDjVuGs32DxXcRIw"/>
          <p:cNvPicPr>
            <a:picLocks noChangeAspect="1" noChangeArrowheads="1"/>
          </p:cNvPicPr>
          <p:nvPr/>
        </p:nvPicPr>
        <p:blipFill>
          <a:blip r:embed="rId3" cstate="print"/>
          <a:srcRect/>
          <a:stretch>
            <a:fillRect/>
          </a:stretch>
        </p:blipFill>
        <p:spPr bwMode="auto">
          <a:xfrm>
            <a:off x="0" y="1828800"/>
            <a:ext cx="4572000" cy="3886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Bug &amp; Defect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cxnSp>
        <p:nvCxnSpPr>
          <p:cNvPr id="7" name="Straight Arrow Connector 6"/>
          <p:cNvCxnSpPr/>
          <p:nvPr/>
        </p:nvCxnSpPr>
        <p:spPr>
          <a:xfrm>
            <a:off x="685800" y="3276600"/>
            <a:ext cx="807720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2590800" y="3048000"/>
            <a:ext cx="1676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66800" y="4114800"/>
            <a:ext cx="2435090" cy="584775"/>
          </a:xfrm>
          <a:prstGeom prst="rect">
            <a:avLst/>
          </a:prstGeom>
        </p:spPr>
        <p:txBody>
          <a:bodyPr wrap="none">
            <a:spAutoFit/>
          </a:bodyPr>
          <a:lstStyle/>
          <a:p>
            <a:r>
              <a:rPr lang="en-US" sz="3200" dirty="0" smtClean="0"/>
              <a:t>Development</a:t>
            </a:r>
            <a:endParaRPr lang="en-US" sz="3200" dirty="0"/>
          </a:p>
        </p:txBody>
      </p:sp>
      <p:cxnSp>
        <p:nvCxnSpPr>
          <p:cNvPr id="12" name="Straight Connector 11"/>
          <p:cNvCxnSpPr/>
          <p:nvPr/>
        </p:nvCxnSpPr>
        <p:spPr>
          <a:xfrm rot="5400000">
            <a:off x="5295900" y="3314700"/>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267200" y="4191000"/>
            <a:ext cx="845681" cy="584775"/>
          </a:xfrm>
          <a:prstGeom prst="rect">
            <a:avLst/>
          </a:prstGeom>
        </p:spPr>
        <p:txBody>
          <a:bodyPr wrap="none">
            <a:spAutoFit/>
          </a:bodyPr>
          <a:lstStyle/>
          <a:p>
            <a:r>
              <a:rPr lang="en-US" sz="3200" dirty="0" smtClean="0"/>
              <a:t>Test</a:t>
            </a:r>
            <a:endParaRPr lang="en-US" sz="3200" dirty="0"/>
          </a:p>
        </p:txBody>
      </p:sp>
      <p:sp>
        <p:nvSpPr>
          <p:cNvPr id="14" name="Rectangle 13"/>
          <p:cNvSpPr/>
          <p:nvPr/>
        </p:nvSpPr>
        <p:spPr>
          <a:xfrm>
            <a:off x="5903882" y="4114800"/>
            <a:ext cx="2405787" cy="1077218"/>
          </a:xfrm>
          <a:prstGeom prst="rect">
            <a:avLst/>
          </a:prstGeom>
        </p:spPr>
        <p:txBody>
          <a:bodyPr wrap="none">
            <a:spAutoFit/>
          </a:bodyPr>
          <a:lstStyle/>
          <a:p>
            <a:r>
              <a:rPr lang="en-US" sz="3200" dirty="0" smtClean="0"/>
              <a:t>Shipped to </a:t>
            </a:r>
          </a:p>
          <a:p>
            <a:r>
              <a:rPr lang="en-US" sz="3200" dirty="0" smtClean="0"/>
              <a:t>the customer</a:t>
            </a:r>
            <a:endParaRPr lang="en-US" sz="3200" dirty="0"/>
          </a:p>
        </p:txBody>
      </p:sp>
      <p:sp>
        <p:nvSpPr>
          <p:cNvPr id="15" name="Rectangle 14"/>
          <p:cNvSpPr/>
          <p:nvPr/>
        </p:nvSpPr>
        <p:spPr>
          <a:xfrm>
            <a:off x="1676400" y="2286000"/>
            <a:ext cx="910827" cy="584775"/>
          </a:xfrm>
          <a:prstGeom prst="rect">
            <a:avLst/>
          </a:prstGeom>
        </p:spPr>
        <p:txBody>
          <a:bodyPr wrap="none">
            <a:spAutoFit/>
          </a:bodyPr>
          <a:lstStyle/>
          <a:p>
            <a:r>
              <a:rPr lang="en-US" sz="3200" dirty="0" smtClean="0"/>
              <a:t>Bug </a:t>
            </a:r>
            <a:endParaRPr lang="en-US" sz="3200" dirty="0"/>
          </a:p>
        </p:txBody>
      </p:sp>
      <p:sp>
        <p:nvSpPr>
          <p:cNvPr id="17" name="Rectangle 16"/>
          <p:cNvSpPr/>
          <p:nvPr/>
        </p:nvSpPr>
        <p:spPr>
          <a:xfrm>
            <a:off x="5257800" y="2209800"/>
            <a:ext cx="1267335" cy="584775"/>
          </a:xfrm>
          <a:prstGeom prst="rect">
            <a:avLst/>
          </a:prstGeom>
        </p:spPr>
        <p:txBody>
          <a:bodyPr wrap="none">
            <a:spAutoFit/>
          </a:bodyPr>
          <a:lstStyle/>
          <a:p>
            <a:r>
              <a:rPr lang="en-US" sz="3200" dirty="0" smtClean="0"/>
              <a:t>Defect</a:t>
            </a:r>
            <a:endParaRPr lang="en-US" sz="3200" dirty="0"/>
          </a:p>
        </p:txBody>
      </p:sp>
      <p:sp>
        <p:nvSpPr>
          <p:cNvPr id="18" name="Explosion 1 17"/>
          <p:cNvSpPr/>
          <p:nvPr/>
        </p:nvSpPr>
        <p:spPr>
          <a:xfrm>
            <a:off x="4876800" y="381000"/>
            <a:ext cx="2743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Error</a:t>
            </a:r>
            <a:endParaRPr lang="en-US" sz="3200"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smtClean="0">
                <a:ea typeface="宋体" charset="-122"/>
              </a:rPr>
              <a:t>Causes of Software Defects</a:t>
            </a:r>
            <a:endParaRPr lang="en-US" dirty="0"/>
          </a:p>
        </p:txBody>
      </p:sp>
      <p:sp>
        <p:nvSpPr>
          <p:cNvPr id="3" name="Content Placeholder 2"/>
          <p:cNvSpPr>
            <a:spLocks noGrp="1"/>
          </p:cNvSpPr>
          <p:nvPr>
            <p:ph idx="1"/>
          </p:nvPr>
        </p:nvSpPr>
        <p:spPr/>
        <p:txBody>
          <a:bodyPr>
            <a:normAutofit/>
          </a:bodyPr>
          <a:lstStyle/>
          <a:p>
            <a:pPr>
              <a:buClr>
                <a:schemeClr val="tx1"/>
              </a:buClr>
              <a:buFont typeface="Wingdings" pitchFamily="2" charset="2"/>
              <a:buChar char="§"/>
            </a:pPr>
            <a:r>
              <a:rPr lang="en-US" altLang="zh-CN" sz="2400" dirty="0" smtClean="0">
                <a:ea typeface="宋体" charset="-122"/>
              </a:rPr>
              <a:t>Minimal or no proper documentation of Business Requirements</a:t>
            </a:r>
          </a:p>
          <a:p>
            <a:pPr>
              <a:buClr>
                <a:schemeClr val="tx1"/>
              </a:buClr>
              <a:buFont typeface="Wingdings" pitchFamily="2" charset="2"/>
              <a:buChar char="§"/>
            </a:pPr>
            <a:endParaRPr lang="en-US" altLang="zh-CN" sz="2400" dirty="0" smtClean="0">
              <a:ea typeface="宋体" charset="-122"/>
            </a:endParaRPr>
          </a:p>
          <a:p>
            <a:pPr>
              <a:buClr>
                <a:schemeClr val="tx1"/>
              </a:buClr>
              <a:buFont typeface="Wingdings" pitchFamily="2" charset="2"/>
              <a:buChar char="§"/>
            </a:pPr>
            <a:r>
              <a:rPr lang="en-US" altLang="zh-CN" sz="2400" dirty="0" smtClean="0">
                <a:ea typeface="宋体" charset="-122"/>
              </a:rPr>
              <a:t>Insufficient time window for development</a:t>
            </a:r>
          </a:p>
          <a:p>
            <a:pPr>
              <a:buClr>
                <a:schemeClr val="tx1"/>
              </a:buClr>
              <a:buFont typeface="Wingdings" pitchFamily="2" charset="2"/>
              <a:buChar char="§"/>
            </a:pPr>
            <a:endParaRPr lang="en-US" altLang="zh-CN" sz="2400" dirty="0" smtClean="0">
              <a:ea typeface="宋体" charset="-122"/>
            </a:endParaRPr>
          </a:p>
          <a:p>
            <a:pPr>
              <a:buClr>
                <a:schemeClr val="tx1"/>
              </a:buClr>
              <a:buFont typeface="Wingdings" pitchFamily="2" charset="2"/>
              <a:buChar char="§"/>
            </a:pPr>
            <a:r>
              <a:rPr lang="en-US" altLang="zh-CN" sz="2400" dirty="0" smtClean="0">
                <a:ea typeface="宋体" charset="-122"/>
              </a:rPr>
              <a:t>Lack of domain knowledge</a:t>
            </a:r>
          </a:p>
          <a:p>
            <a:pPr>
              <a:buClr>
                <a:schemeClr val="tx1"/>
              </a:buClr>
              <a:buFont typeface="Wingdings" pitchFamily="2" charset="2"/>
              <a:buChar char="§"/>
            </a:pPr>
            <a:endParaRPr lang="en-US" altLang="zh-CN" sz="2400" dirty="0" smtClean="0">
              <a:ea typeface="宋体" charset="-122"/>
            </a:endParaRPr>
          </a:p>
          <a:p>
            <a:pPr>
              <a:buClr>
                <a:schemeClr val="tx1"/>
              </a:buClr>
              <a:buFont typeface="Wingdings" pitchFamily="2" charset="2"/>
              <a:buChar char="§"/>
            </a:pPr>
            <a:r>
              <a:rPr lang="en-US" altLang="zh-CN" sz="2400" dirty="0" smtClean="0">
                <a:ea typeface="宋体" charset="-122"/>
              </a:rPr>
              <a:t>Programming Language constraints</a:t>
            </a:r>
          </a:p>
          <a:p>
            <a:endParaRPr lang="en-US" altLang="zh-CN" dirty="0" smtClean="0">
              <a:ea typeface="宋体" charset="-122"/>
            </a:endParaRPr>
          </a:p>
          <a:p>
            <a:endParaRPr lang="en-US" altLang="zh-CN" dirty="0" smtClean="0">
              <a:ea typeface="宋体" charset="-122"/>
            </a:endParaRP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Thinking</a:t>
            </a:r>
            <a:endParaRPr lang="en-US" dirty="0"/>
          </a:p>
        </p:txBody>
      </p:sp>
      <p:sp>
        <p:nvSpPr>
          <p:cNvPr id="3" name="Content Placeholder 2"/>
          <p:cNvSpPr>
            <a:spLocks noGrp="1"/>
          </p:cNvSpPr>
          <p:nvPr>
            <p:ph idx="1"/>
          </p:nvPr>
        </p:nvSpPr>
        <p:spPr/>
        <p:txBody>
          <a:bodyPr/>
          <a:lstStyle/>
          <a:p>
            <a:r>
              <a:rPr lang="en-US" altLang="zh-CN" dirty="0" smtClean="0">
                <a:ea typeface="宋体" charset="-122"/>
              </a:rPr>
              <a:t>Why do you think testing is important?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smtClean="0">
                <a:ea typeface="宋体" charset="-122"/>
              </a:rPr>
              <a:t>Importance of Testing</a:t>
            </a:r>
            <a:endParaRPr lang="en-US" dirty="0"/>
          </a:p>
        </p:txBody>
      </p:sp>
      <p:sp>
        <p:nvSpPr>
          <p:cNvPr id="3" name="Content Placeholder 2"/>
          <p:cNvSpPr>
            <a:spLocks noGrp="1"/>
          </p:cNvSpPr>
          <p:nvPr>
            <p:ph idx="1"/>
          </p:nvPr>
        </p:nvSpPr>
        <p:spPr/>
        <p:txBody>
          <a:bodyPr>
            <a:normAutofit fontScale="85000" lnSpcReduction="10000"/>
          </a:bodyPr>
          <a:lstStyle/>
          <a:p>
            <a:r>
              <a:rPr lang="en-US" altLang="zh-CN" dirty="0" smtClean="0">
                <a:ea typeface="宋体" charset="-122"/>
              </a:rPr>
              <a:t>Ensures that the product is usable</a:t>
            </a:r>
            <a:endParaRPr lang="en-US" altLang="zh-CN" sz="1000" dirty="0" smtClean="0">
              <a:ea typeface="宋体" charset="-122"/>
            </a:endParaRPr>
          </a:p>
          <a:p>
            <a:r>
              <a:rPr lang="en-US" altLang="zh-CN" dirty="0" smtClean="0">
                <a:ea typeface="宋体" charset="-122"/>
              </a:rPr>
              <a:t>Ensures that Customer’s Objectives are met</a:t>
            </a:r>
          </a:p>
          <a:p>
            <a:r>
              <a:rPr lang="en-US" altLang="zh-CN" dirty="0" smtClean="0">
                <a:ea typeface="宋体" charset="-122"/>
              </a:rPr>
              <a:t>Early detection of errors to prevents breakdown at a later stage</a:t>
            </a:r>
          </a:p>
          <a:p>
            <a:r>
              <a:rPr lang="en-US" altLang="zh-CN" dirty="0" smtClean="0">
                <a:ea typeface="宋体" charset="-122"/>
              </a:rPr>
              <a:t>Ensures that the software is reliable</a:t>
            </a:r>
          </a:p>
          <a:p>
            <a:r>
              <a:rPr lang="en-US" altLang="zh-CN" dirty="0" smtClean="0">
                <a:ea typeface="宋体" charset="-122"/>
              </a:rPr>
              <a:t>Builds Confidence in software</a:t>
            </a:r>
          </a:p>
          <a:p>
            <a:r>
              <a:rPr lang="en-US" altLang="zh-CN" dirty="0" smtClean="0">
                <a:ea typeface="宋体" charset="-122"/>
              </a:rPr>
              <a:t>Increases Customer Satisfaction</a:t>
            </a:r>
          </a:p>
          <a:p>
            <a:r>
              <a:rPr lang="en-US" altLang="zh-CN" dirty="0" smtClean="0">
                <a:ea typeface="宋体" charset="-122"/>
              </a:rPr>
              <a:t>Ensures effective execution in the given environment</a:t>
            </a:r>
          </a:p>
          <a:p>
            <a:r>
              <a:rPr lang="en-US" altLang="zh-CN" dirty="0" smtClean="0">
                <a:ea typeface="宋体" charset="-122"/>
              </a:rPr>
              <a:t>Reduces overall cost of software</a:t>
            </a:r>
          </a:p>
          <a:p>
            <a:r>
              <a:rPr lang="en-US" altLang="zh-CN" dirty="0" smtClean="0">
                <a:ea typeface="宋体" charset="-122"/>
              </a:rPr>
              <a:t>Reduces time for going live (production)</a:t>
            </a:r>
            <a:endParaRPr lang="en-US" altLang="zh-CN" sz="1000" dirty="0" smtClean="0">
              <a:ea typeface="宋体" charset="-122"/>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Bug Distributing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grpSp>
        <p:nvGrpSpPr>
          <p:cNvPr id="6" name="Content Placeholder 5"/>
          <p:cNvGrpSpPr>
            <a:grpSpLocks noGrp="1"/>
          </p:cNvGrpSpPr>
          <p:nvPr/>
        </p:nvGrpSpPr>
        <p:grpSpPr>
          <a:xfrm>
            <a:off x="0" y="1219200"/>
            <a:ext cx="9144000" cy="4949473"/>
            <a:chOff x="-1752600" y="-504825"/>
            <a:chExt cx="8153400" cy="4850936"/>
          </a:xfrm>
        </p:grpSpPr>
        <p:grpSp>
          <p:nvGrpSpPr>
            <p:cNvPr id="7" name="Group 6"/>
            <p:cNvGrpSpPr/>
            <p:nvPr/>
          </p:nvGrpSpPr>
          <p:grpSpPr>
            <a:xfrm>
              <a:off x="-1752600" y="-504825"/>
              <a:ext cx="8153400" cy="4800599"/>
              <a:chOff x="-1752600" y="-504825"/>
              <a:chExt cx="8153400" cy="4800599"/>
            </a:xfrm>
          </p:grpSpPr>
          <p:graphicFrame>
            <p:nvGraphicFramePr>
              <p:cNvPr id="9" name="Chart 8"/>
              <p:cNvGraphicFramePr/>
              <p:nvPr/>
            </p:nvGraphicFramePr>
            <p:xfrm>
              <a:off x="-1752600" y="-504825"/>
              <a:ext cx="8153400" cy="4800599"/>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Straight Connector 9"/>
              <p:cNvCxnSpPr/>
              <p:nvPr/>
            </p:nvCxnSpPr>
            <p:spPr>
              <a:xfrm rot="16200000" flipH="1">
                <a:off x="1046262" y="2248677"/>
                <a:ext cx="2793804" cy="9528"/>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 name="TextBox 8"/>
            <p:cNvSpPr txBox="1"/>
            <p:nvPr/>
          </p:nvSpPr>
          <p:spPr>
            <a:xfrm>
              <a:off x="3750945" y="4050836"/>
              <a:ext cx="1914525" cy="295275"/>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400" b="1" baseline="0" dirty="0" smtClean="0"/>
                <a:t>Test Time</a:t>
              </a:r>
              <a:endParaRPr lang="en-US" sz="2400" b="1"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dirty="0" smtClean="0">
                <a:ea typeface="宋体" charset="-122"/>
              </a:rPr>
              <a:t>Importance of Testing Early in the SDLC</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8" name="Rectangle 6"/>
          <p:cNvSpPr txBox="1">
            <a:spLocks noChangeArrowheads="1"/>
          </p:cNvSpPr>
          <p:nvPr/>
        </p:nvSpPr>
        <p:spPr>
          <a:xfrm>
            <a:off x="438150" y="1452563"/>
            <a:ext cx="8250238" cy="4592637"/>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smtClean="0">
                <a:ln>
                  <a:noFill/>
                </a:ln>
                <a:solidFill>
                  <a:schemeClr val="tx1"/>
                </a:solidFill>
                <a:effectLst/>
                <a:uLnTx/>
                <a:uFillTx/>
                <a:latin typeface="+mn-lt"/>
                <a:ea typeface="宋体" charset="-122"/>
                <a:cs typeface="+mn-cs"/>
              </a:rPr>
              <a:t>Error removal cost over SDLC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宋体" charset="-122"/>
              <a:cs typeface="+mn-cs"/>
            </a:endParaRPr>
          </a:p>
        </p:txBody>
      </p:sp>
      <p:graphicFrame>
        <p:nvGraphicFramePr>
          <p:cNvPr id="1026" name="Object 5"/>
          <p:cNvGraphicFramePr>
            <a:graphicFrameLocks noChangeAspect="1"/>
          </p:cNvGraphicFramePr>
          <p:nvPr/>
        </p:nvGraphicFramePr>
        <p:xfrm>
          <a:off x="533400" y="2209800"/>
          <a:ext cx="8153400" cy="3978275"/>
        </p:xfrm>
        <a:graphic>
          <a:graphicData uri="http://schemas.openxmlformats.org/presentationml/2006/ole">
            <mc:AlternateContent xmlns:mc="http://schemas.openxmlformats.org/markup-compatibility/2006">
              <mc:Choice xmlns:v="urn:schemas-microsoft-com:vml" Requires="v">
                <p:oleObj spid="_x0000_s1030" name="Worksheet" r:id="rId3" imgW="4305300" imgH="2095500" progId="Excel.Sheet.8">
                  <p:embed/>
                </p:oleObj>
              </mc:Choice>
              <mc:Fallback>
                <p:oleObj name="Worksheet" r:id="rId3" imgW="4305300" imgH="2095500"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09800"/>
                        <a:ext cx="8153400" cy="3978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 name="Text Box 7"/>
          <p:cNvSpPr txBox="1">
            <a:spLocks noChangeArrowheads="1"/>
          </p:cNvSpPr>
          <p:nvPr/>
        </p:nvSpPr>
        <p:spPr bwMode="auto">
          <a:xfrm rot="16200000">
            <a:off x="-244475" y="3292475"/>
            <a:ext cx="946150" cy="457200"/>
          </a:xfrm>
          <a:prstGeom prst="rect">
            <a:avLst/>
          </a:prstGeom>
          <a:noFill/>
          <a:ln w="9525">
            <a:noFill/>
            <a:miter lim="800000"/>
            <a:headEnd/>
            <a:tailEnd/>
          </a:ln>
        </p:spPr>
        <p:txBody>
          <a:bodyPr wrap="none">
            <a:spAutoFit/>
          </a:bodyPr>
          <a:lstStyle/>
          <a:p>
            <a:pPr algn="l">
              <a:spcAft>
                <a:spcPct val="0"/>
              </a:spcAft>
            </a:pPr>
            <a:r>
              <a:rPr lang="en-US" altLang="zh-CN" sz="2400" b="1" dirty="0">
                <a:latin typeface="Arial" charset="0"/>
                <a:ea typeface="宋体" charset="-122"/>
              </a:rPr>
              <a:t>Cost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dirty="0" smtClean="0">
                <a:ea typeface="宋体" charset="-122"/>
              </a:rPr>
              <a:t>Murphy’s testing laws</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smtClean="0"/>
              <a:t>Every method you use to prevent bugs leaves a residue of subtler bugs against which those methods are ineffectual!</a:t>
            </a:r>
          </a:p>
          <a:p>
            <a:pPr marL="342900" lvl="1" indent="-342900">
              <a:buFont typeface="Arial" pitchFamily="34" charset="0"/>
              <a:buChar char="•"/>
            </a:pPr>
            <a:endParaRPr lang="en-US" dirty="0" smtClean="0"/>
          </a:p>
          <a:p>
            <a:pPr marL="342900" lvl="1" indent="-342900">
              <a:buFont typeface="Arial" pitchFamily="34" charset="0"/>
              <a:buChar char="•"/>
            </a:pPr>
            <a:r>
              <a:rPr lang="en-US" dirty="0" smtClean="0"/>
              <a:t>Software complexity grows to the limit of our ability to manage that complexity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dirty="0" smtClean="0">
                <a:ea typeface="宋体" charset="-122"/>
              </a:rPr>
              <a:t>Impossible laws</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smtClean="0"/>
              <a:t>Zero bug is impossible</a:t>
            </a:r>
          </a:p>
          <a:p>
            <a:pPr marL="342900" lvl="1" indent="-342900">
              <a:buFont typeface="Arial" pitchFamily="34" charset="0"/>
              <a:buChar char="•"/>
            </a:pPr>
            <a:endParaRPr lang="en-US" dirty="0" smtClean="0"/>
          </a:p>
          <a:p>
            <a:pPr marL="342900" lvl="1" indent="-342900">
              <a:buFont typeface="Arial" pitchFamily="34" charset="0"/>
              <a:buChar char="•"/>
            </a:pPr>
            <a:r>
              <a:rPr lang="en-US" dirty="0" smtClean="0"/>
              <a:t>Testing everything is impossible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Explosion 1 5"/>
          <p:cNvSpPr/>
          <p:nvPr/>
        </p:nvSpPr>
        <p:spPr>
          <a:xfrm>
            <a:off x="2209800" y="3352800"/>
            <a:ext cx="5029200" cy="2514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Impossible !!!</a:t>
            </a:r>
            <a:endParaRPr lang="en-US" sz="3200" b="1"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smtClean="0">
                <a:ea typeface="宋体" charset="-122"/>
              </a:rPr>
              <a:t>Evolution of Testing @ Microsoft</a:t>
            </a:r>
            <a:endParaRPr lang="en-US" dirty="0"/>
          </a:p>
        </p:txBody>
      </p:sp>
      <p:sp>
        <p:nvSpPr>
          <p:cNvPr id="3" name="Content Placeholder 2"/>
          <p:cNvSpPr>
            <a:spLocks noGrp="1"/>
          </p:cNvSpPr>
          <p:nvPr>
            <p:ph idx="1"/>
          </p:nvPr>
        </p:nvSpPr>
        <p:spPr/>
        <p:txBody>
          <a:bodyPr>
            <a:normAutofit fontScale="92500" lnSpcReduction="20000"/>
          </a:bodyPr>
          <a:lstStyle/>
          <a:p>
            <a:pPr>
              <a:lnSpc>
                <a:spcPct val="90000"/>
              </a:lnSpc>
              <a:buClr>
                <a:schemeClr val="tx2"/>
              </a:buClr>
            </a:pPr>
            <a:r>
              <a:rPr lang="en-US" altLang="zh-CN" b="1" u="sng" dirty="0" smtClean="0">
                <a:ea typeface="宋体" charset="-122"/>
              </a:rPr>
              <a:t>Approach:</a:t>
            </a:r>
          </a:p>
          <a:p>
            <a:pPr lvl="1">
              <a:lnSpc>
                <a:spcPct val="90000"/>
              </a:lnSpc>
            </a:pPr>
            <a:r>
              <a:rPr lang="en-US" altLang="zh-CN" sz="2600" dirty="0" smtClean="0">
                <a:ea typeface="宋体" charset="-122"/>
              </a:rPr>
              <a:t>Up to late 1980s - Testing by developers, ad-hoc, some help from outside contractors</a:t>
            </a:r>
          </a:p>
          <a:p>
            <a:pPr lvl="1">
              <a:lnSpc>
                <a:spcPct val="90000"/>
              </a:lnSpc>
            </a:pPr>
            <a:r>
              <a:rPr lang="en-US" altLang="zh-CN" sz="2600" dirty="0" smtClean="0">
                <a:ea typeface="宋体" charset="-122"/>
              </a:rPr>
              <a:t>Since 1990/91 - Testing is a separate discipline, comparable to development</a:t>
            </a:r>
          </a:p>
          <a:p>
            <a:pPr marL="342900" lvl="1" indent="-342900">
              <a:lnSpc>
                <a:spcPct val="90000"/>
              </a:lnSpc>
              <a:buClr>
                <a:schemeClr val="tx2"/>
              </a:buClr>
              <a:buFont typeface="Arial" pitchFamily="34" charset="0"/>
              <a:buChar char="•"/>
            </a:pPr>
            <a:endParaRPr lang="en-US" altLang="zh-CN" sz="3200" b="1" u="sng" dirty="0" smtClean="0">
              <a:ea typeface="宋体" charset="-122"/>
            </a:endParaRPr>
          </a:p>
          <a:p>
            <a:pPr marL="342900" lvl="1" indent="-342900">
              <a:lnSpc>
                <a:spcPct val="90000"/>
              </a:lnSpc>
              <a:buClr>
                <a:schemeClr val="tx2"/>
              </a:buClr>
              <a:buFont typeface="Arial" pitchFamily="34" charset="0"/>
              <a:buChar char="•"/>
            </a:pPr>
            <a:r>
              <a:rPr lang="en-US" altLang="zh-CN" sz="3200" b="1" u="sng" dirty="0" smtClean="0">
                <a:ea typeface="宋体" charset="-122"/>
              </a:rPr>
              <a:t>Milestones:</a:t>
            </a:r>
          </a:p>
          <a:p>
            <a:pPr lvl="1">
              <a:lnSpc>
                <a:spcPct val="90000"/>
              </a:lnSpc>
            </a:pPr>
            <a:r>
              <a:rPr lang="en-US" altLang="zh-CN" sz="2600" dirty="0" smtClean="0">
                <a:ea typeface="宋体" charset="-122"/>
              </a:rPr>
              <a:t>1984 - “Software test Engineers” - a new designation introduced</a:t>
            </a:r>
          </a:p>
          <a:p>
            <a:pPr lvl="1">
              <a:lnSpc>
                <a:spcPct val="90000"/>
              </a:lnSpc>
            </a:pPr>
            <a:r>
              <a:rPr lang="en-US" altLang="zh-CN" sz="2600" dirty="0" smtClean="0">
                <a:ea typeface="宋体" charset="-122"/>
              </a:rPr>
              <a:t>1984 - Separate testing group</a:t>
            </a:r>
          </a:p>
          <a:p>
            <a:pPr lvl="1">
              <a:lnSpc>
                <a:spcPct val="90000"/>
              </a:lnSpc>
            </a:pPr>
            <a:r>
              <a:rPr lang="en-US" altLang="zh-CN" sz="2600" dirty="0" smtClean="0">
                <a:ea typeface="宋体" charset="-122"/>
              </a:rPr>
              <a:t>1986 - Director of Testing (Dave </a:t>
            </a:r>
            <a:r>
              <a:rPr lang="en-US" altLang="zh-CN" sz="2600" dirty="0" err="1" smtClean="0">
                <a:ea typeface="宋体" charset="-122"/>
              </a:rPr>
              <a:t>Morre</a:t>
            </a:r>
            <a:r>
              <a:rPr lang="en-US" altLang="zh-CN" sz="2600" dirty="0" smtClean="0">
                <a:ea typeface="宋体" charset="-122"/>
              </a:rPr>
              <a:t>) of part time</a:t>
            </a:r>
          </a:p>
          <a:p>
            <a:pPr lvl="1">
              <a:lnSpc>
                <a:spcPct val="90000"/>
              </a:lnSpc>
            </a:pPr>
            <a:r>
              <a:rPr lang="en-US" altLang="zh-CN" sz="2600" dirty="0" smtClean="0">
                <a:ea typeface="宋体" charset="-122"/>
              </a:rPr>
              <a:t>1993 - Director of Testing ( Roger Sherman) full time</a:t>
            </a:r>
          </a:p>
          <a:p>
            <a:pPr lvl="1">
              <a:lnSpc>
                <a:spcPct val="90000"/>
              </a:lnSpc>
            </a:pPr>
            <a:r>
              <a:rPr lang="en-US" altLang="zh-CN" sz="2600" dirty="0" smtClean="0">
                <a:ea typeface="宋体" charset="-122"/>
              </a:rPr>
              <a:t>1995 - One tester for every developer</a:t>
            </a:r>
          </a:p>
          <a:p>
            <a:pPr>
              <a:lnSpc>
                <a:spcPct val="90000"/>
              </a:lnSpc>
            </a:pPr>
            <a:endParaRPr lang="en-US" altLang="zh-CN" dirty="0" smtClean="0">
              <a:ea typeface="宋体" charset="-122"/>
            </a:endParaRP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Objective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8" name="Rectangle 4"/>
          <p:cNvSpPr txBox="1">
            <a:spLocks noChangeArrowheads="1"/>
          </p:cNvSpPr>
          <p:nvPr/>
        </p:nvSpPr>
        <p:spPr>
          <a:xfrm>
            <a:off x="438150" y="1382713"/>
            <a:ext cx="8250238" cy="3411537"/>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smtClean="0">
                <a:ln>
                  <a:noFill/>
                </a:ln>
                <a:solidFill>
                  <a:schemeClr val="tx1"/>
                </a:solidFill>
                <a:effectLst/>
                <a:uLnTx/>
                <a:uFillTx/>
                <a:latin typeface="+mn-lt"/>
                <a:ea typeface="宋体" charset="-122"/>
                <a:cs typeface="+mn-cs"/>
              </a:rPr>
              <a:t>To understand the basics of testing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smtClean="0">
                <a:ln>
                  <a:noFill/>
                </a:ln>
                <a:solidFill>
                  <a:schemeClr val="tx1"/>
                </a:solidFill>
                <a:effectLst/>
                <a:uLnTx/>
                <a:uFillTx/>
                <a:latin typeface="+mn-lt"/>
                <a:ea typeface="宋体" charset="-122"/>
                <a:cs typeface="+mn-cs"/>
              </a:rPr>
              <a:t>Appreciate the need for effective Testing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smtClean="0">
                <a:ln>
                  <a:noFill/>
                </a:ln>
                <a:solidFill>
                  <a:schemeClr val="tx1"/>
                </a:solidFill>
                <a:effectLst/>
                <a:uLnTx/>
                <a:uFillTx/>
                <a:latin typeface="+mn-lt"/>
                <a:ea typeface="宋体" charset="-122"/>
                <a:cs typeface="+mn-cs"/>
              </a:rPr>
              <a:t>	 </a:t>
            </a:r>
            <a:r>
              <a:rPr kumimoji="0" lang="en-US" altLang="zh-CN" sz="3200" b="1" i="0" u="none" strike="noStrike" kern="1200" cap="none" spc="0" normalizeH="0" baseline="0" noProof="0" smtClean="0">
                <a:ln>
                  <a:noFill/>
                </a:ln>
                <a:solidFill>
                  <a:schemeClr val="tx1"/>
                </a:solidFill>
                <a:effectLst/>
                <a:uLnTx/>
                <a:uFillTx/>
                <a:latin typeface="+mn-lt"/>
                <a:ea typeface="宋体" charset="-122"/>
                <a:cs typeface="+mn-cs"/>
              </a:rPr>
              <a:t>- </a:t>
            </a:r>
            <a:r>
              <a:rPr kumimoji="0" lang="en-US" altLang="zh-CN" sz="3200" b="0" i="0" u="none" strike="noStrike" kern="1200" cap="none" spc="0" normalizeH="0" baseline="0" noProof="0" smtClean="0">
                <a:ln>
                  <a:noFill/>
                </a:ln>
                <a:solidFill>
                  <a:srgbClr val="0000FF"/>
                </a:solidFill>
                <a:effectLst/>
                <a:uLnTx/>
                <a:uFillTx/>
                <a:latin typeface="+mn-lt"/>
                <a:ea typeface="宋体" charset="-122"/>
                <a:cs typeface="+mn-cs"/>
              </a:rPr>
              <a:t>If not tested properly,</a:t>
            </a:r>
            <a:r>
              <a:rPr kumimoji="0" lang="en-US" altLang="zh-CN" sz="3200" b="1" i="0" u="none" strike="noStrike" kern="1200" cap="none" spc="0" normalizeH="0" baseline="0" noProof="0" smtClean="0">
                <a:ln>
                  <a:noFill/>
                </a:ln>
                <a:solidFill>
                  <a:schemeClr val="tx1"/>
                </a:solidFill>
                <a:effectLst/>
                <a:uLnTx/>
                <a:uFillTx/>
                <a:latin typeface="+mn-lt"/>
                <a:ea typeface="宋体" charset="-122"/>
                <a:cs typeface="+mn-cs"/>
              </a:rPr>
              <a:t> </a:t>
            </a:r>
            <a:r>
              <a:rPr kumimoji="0" lang="en-US" altLang="zh-CN" sz="3200" b="0" i="0" u="none" strike="noStrike" kern="1200" cap="none" spc="0" normalizeH="0" baseline="0" noProof="0" smtClean="0">
                <a:ln>
                  <a:noFill/>
                </a:ln>
                <a:solidFill>
                  <a:srgbClr val="0000FF"/>
                </a:solidFill>
                <a:effectLst/>
                <a:uLnTx/>
                <a:uFillTx/>
                <a:latin typeface="+mn-lt"/>
                <a:ea typeface="宋体" charset="-122"/>
                <a:cs typeface="+mn-cs"/>
              </a:rPr>
              <a:t>a software which can perform 100000 correct operations per second has the same ability to perform 100000 wrong operations per second.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rgbClr val="0000FF"/>
              </a:solidFill>
              <a:effectLst/>
              <a:uLnTx/>
              <a:uFillTx/>
              <a:latin typeface="+mn-lt"/>
              <a:ea typeface="宋体" charset="-122"/>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smtClean="0">
                <a:ea typeface="宋体" charset="-122"/>
              </a:rPr>
              <a:t>Software testing – The Past</a:t>
            </a:r>
            <a:endParaRPr lang="en-US" dirty="0"/>
          </a:p>
        </p:txBody>
      </p:sp>
      <p:sp>
        <p:nvSpPr>
          <p:cNvPr id="3" name="Content Placeholder 2"/>
          <p:cNvSpPr>
            <a:spLocks noGrp="1"/>
          </p:cNvSpPr>
          <p:nvPr>
            <p:ph idx="1"/>
          </p:nvPr>
        </p:nvSpPr>
        <p:spPr>
          <a:xfrm>
            <a:off x="457200" y="1600200"/>
            <a:ext cx="5029200" cy="4525963"/>
          </a:xfrm>
        </p:spPr>
        <p:txBody>
          <a:bodyPr>
            <a:normAutofit/>
          </a:bodyPr>
          <a:lstStyle/>
          <a:p>
            <a:pPr marL="465138" indent="-465138"/>
            <a:r>
              <a:rPr lang="en-US" altLang="zh-CN" sz="2400" dirty="0" smtClean="0">
                <a:ea typeface="宋体" charset="-122"/>
              </a:rPr>
              <a:t>Ad-hoc</a:t>
            </a:r>
          </a:p>
          <a:p>
            <a:pPr marL="465138" indent="-465138"/>
            <a:r>
              <a:rPr lang="en-US" altLang="zh-CN" sz="2400" dirty="0" smtClean="0">
                <a:ea typeface="宋体" charset="-122"/>
              </a:rPr>
              <a:t>Need-driven</a:t>
            </a:r>
          </a:p>
          <a:p>
            <a:pPr marL="465138" indent="-465138"/>
            <a:r>
              <a:rPr lang="en-US" altLang="zh-CN" sz="2400" dirty="0" smtClean="0">
                <a:ea typeface="宋体" charset="-122"/>
              </a:rPr>
              <a:t>Ignored completely</a:t>
            </a:r>
          </a:p>
          <a:p>
            <a:pPr marL="465138" indent="-465138"/>
            <a:r>
              <a:rPr lang="en-US" altLang="zh-CN" sz="2400" dirty="0" smtClean="0">
                <a:ea typeface="宋体" charset="-122"/>
              </a:rPr>
              <a:t>No theoretical basis i.e. No mathematical models etc</a:t>
            </a:r>
          </a:p>
          <a:p>
            <a:pPr marL="465138" indent="-465138"/>
            <a:r>
              <a:rPr lang="en-US" altLang="zh-CN" sz="2400" dirty="0" smtClean="0">
                <a:ea typeface="宋体" charset="-122"/>
              </a:rPr>
              <a:t>Totally manual</a:t>
            </a:r>
          </a:p>
          <a:p>
            <a:pPr marL="465138" indent="-465138"/>
            <a:r>
              <a:rPr lang="en-US" altLang="zh-CN" sz="2400" dirty="0" smtClean="0">
                <a:ea typeface="宋体" charset="-122"/>
              </a:rPr>
              <a:t>Testing jobs perceived as low scale as compared to other discipline</a:t>
            </a:r>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6" name="Object 4"/>
          <p:cNvGraphicFramePr>
            <a:graphicFrameLocks noChangeAspect="1"/>
          </p:cNvGraphicFramePr>
          <p:nvPr/>
        </p:nvGraphicFramePr>
        <p:xfrm>
          <a:off x="5592763" y="1352550"/>
          <a:ext cx="3376612" cy="4129088"/>
        </p:xfrm>
        <a:graphic>
          <a:graphicData uri="http://schemas.openxmlformats.org/presentationml/2006/ole">
            <mc:AlternateContent xmlns:mc="http://schemas.openxmlformats.org/markup-compatibility/2006">
              <mc:Choice xmlns:v="urn:schemas-microsoft-com:vml" Requires="v">
                <p:oleObj spid="_x0000_s3079" name="Clip" r:id="rId3" imgW="1223280" imgH="1112760" progId="">
                  <p:embed/>
                </p:oleObj>
              </mc:Choice>
              <mc:Fallback>
                <p:oleObj name="Clip" r:id="rId3" imgW="1223280" imgH="111276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2763" y="1352550"/>
                        <a:ext cx="3376612" cy="41290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smtClean="0">
                <a:ea typeface="宋体" charset="-122"/>
              </a:rPr>
              <a:t>Software testing - Now !</a:t>
            </a:r>
            <a:endParaRPr lang="en-US" dirty="0"/>
          </a:p>
        </p:txBody>
      </p:sp>
      <p:sp>
        <p:nvSpPr>
          <p:cNvPr id="3" name="Content Placeholder 2"/>
          <p:cNvSpPr>
            <a:spLocks noGrp="1"/>
          </p:cNvSpPr>
          <p:nvPr>
            <p:ph idx="1"/>
          </p:nvPr>
        </p:nvSpPr>
        <p:spPr/>
        <p:txBody>
          <a:bodyPr>
            <a:normAutofit fontScale="85000" lnSpcReduction="10000"/>
          </a:bodyPr>
          <a:lstStyle/>
          <a:p>
            <a:pPr marL="347663" indent="-347663"/>
            <a:r>
              <a:rPr lang="en-US" altLang="zh-CN" dirty="0" smtClean="0">
                <a:ea typeface="宋体" charset="-122"/>
              </a:rPr>
              <a:t>Organized body of knowledge</a:t>
            </a:r>
          </a:p>
          <a:p>
            <a:pPr marL="1152525" lvl="2"/>
            <a:r>
              <a:rPr lang="en-US" altLang="zh-CN" dirty="0" smtClean="0">
                <a:ea typeface="宋体" charset="-122"/>
              </a:rPr>
              <a:t>Independent Testing teams</a:t>
            </a:r>
          </a:p>
          <a:p>
            <a:pPr marL="1152525" lvl="2"/>
            <a:r>
              <a:rPr lang="en-US" altLang="zh-CN" dirty="0" smtClean="0">
                <a:ea typeface="宋体" charset="-122"/>
              </a:rPr>
              <a:t>Testing Models</a:t>
            </a:r>
          </a:p>
          <a:p>
            <a:pPr marL="1152525" lvl="2"/>
            <a:r>
              <a:rPr lang="en-US" altLang="zh-CN" dirty="0" smtClean="0">
                <a:ea typeface="宋体" charset="-122"/>
              </a:rPr>
              <a:t>Testing knowledge Groups</a:t>
            </a:r>
          </a:p>
          <a:p>
            <a:pPr marL="347663" indent="-347663"/>
            <a:r>
              <a:rPr lang="en-US" altLang="zh-CN" dirty="0" smtClean="0">
                <a:ea typeface="宋体" charset="-122"/>
              </a:rPr>
              <a:t>A specialized engineering discipline in great demand</a:t>
            </a:r>
          </a:p>
          <a:p>
            <a:pPr marL="347663" indent="-347663"/>
            <a:r>
              <a:rPr lang="en-US" altLang="zh-CN" dirty="0" smtClean="0">
                <a:solidFill>
                  <a:srgbClr val="990000"/>
                </a:solidFill>
                <a:ea typeface="宋体" charset="-122"/>
              </a:rPr>
              <a:t>Testing industry grew by 750% from 2001 to 2003 and is expected to grow phenomenally</a:t>
            </a:r>
          </a:p>
          <a:p>
            <a:pPr marL="347663" indent="-347663"/>
            <a:r>
              <a:rPr lang="en-US" altLang="zh-CN" dirty="0" smtClean="0">
                <a:ea typeface="宋体" charset="-122"/>
              </a:rPr>
              <a:t>Commercial tools, Mathematical and scientific models available.</a:t>
            </a:r>
          </a:p>
          <a:p>
            <a:pPr marL="347663" indent="-347663"/>
            <a:r>
              <a:rPr lang="en-US" altLang="zh-CN" dirty="0" smtClean="0">
                <a:ea typeface="宋体" charset="-122"/>
              </a:rPr>
              <a:t>IEEE Standards, Certification programs like CSTE etc.</a:t>
            </a:r>
          </a:p>
          <a:p>
            <a:pPr marL="347663" indent="-347663"/>
            <a:r>
              <a:rPr lang="en-US" altLang="zh-CN" dirty="0" smtClean="0">
                <a:ea typeface="宋体" charset="-122"/>
              </a:rPr>
              <a:t>Automation solutions for the entire testing lifecycle</a:t>
            </a:r>
          </a:p>
          <a:p>
            <a:pPr marL="347663" indent="-347663"/>
            <a:endParaRPr lang="en-US" altLang="zh-CN" dirty="0" smtClean="0">
              <a:ea typeface="宋体" charset="-122"/>
            </a:endParaRPr>
          </a:p>
          <a:p>
            <a:pPr marL="347663" indent="-347663"/>
            <a:endParaRPr lang="en-US" altLang="zh-CN" dirty="0" smtClean="0">
              <a:ea typeface="宋体" charset="-122"/>
            </a:endParaRP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6" name="Object 4"/>
          <p:cNvGraphicFramePr>
            <a:graphicFrameLocks noChangeAspect="1"/>
          </p:cNvGraphicFramePr>
          <p:nvPr/>
        </p:nvGraphicFramePr>
        <p:xfrm>
          <a:off x="5257800" y="1447800"/>
          <a:ext cx="3657600" cy="1387475"/>
        </p:xfrm>
        <a:graphic>
          <a:graphicData uri="http://schemas.openxmlformats.org/presentationml/2006/ole">
            <mc:AlternateContent xmlns:mc="http://schemas.openxmlformats.org/markup-compatibility/2006">
              <mc:Choice xmlns:v="urn:schemas-microsoft-com:vml" Requires="v">
                <p:oleObj spid="_x0000_s4103" name="Clip" r:id="rId3" imgW="4663440" imgH="1387080" progId="">
                  <p:embed/>
                </p:oleObj>
              </mc:Choice>
              <mc:Fallback>
                <p:oleObj name="Clip" r:id="rId3" imgW="4663440" imgH="138708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447800"/>
                        <a:ext cx="3657600" cy="13874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Project Scope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7" name="Oval 6"/>
          <p:cNvSpPr/>
          <p:nvPr/>
        </p:nvSpPr>
        <p:spPr>
          <a:xfrm>
            <a:off x="1676400" y="1828800"/>
            <a:ext cx="6096000" cy="2667000"/>
          </a:xfrm>
          <a:prstGeom prst="ellipse">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(realizing)</a:t>
            </a:r>
            <a:endParaRPr lang="en-US" dirty="0"/>
          </a:p>
        </p:txBody>
      </p:sp>
      <p:sp>
        <p:nvSpPr>
          <p:cNvPr id="8" name="Oval 7"/>
          <p:cNvSpPr/>
          <p:nvPr/>
        </p:nvSpPr>
        <p:spPr>
          <a:xfrm>
            <a:off x="1676400" y="2286000"/>
            <a:ext cx="3048000" cy="1752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rgbClr val="2C21FF"/>
                </a:solidFill>
              </a:rPr>
              <a:t>                 QA</a:t>
            </a:r>
            <a:endParaRPr lang="en-US" sz="2400" b="1">
              <a:solidFill>
                <a:srgbClr val="2C21FF"/>
              </a:solidFill>
            </a:endParaRPr>
          </a:p>
        </p:txBody>
      </p:sp>
      <p:sp>
        <p:nvSpPr>
          <p:cNvPr id="9" name="Oval 8"/>
          <p:cNvSpPr/>
          <p:nvPr/>
        </p:nvSpPr>
        <p:spPr>
          <a:xfrm>
            <a:off x="1676400" y="2743200"/>
            <a:ext cx="1600200" cy="83820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2060"/>
                </a:solidFill>
              </a:rPr>
              <a:t>BA</a:t>
            </a:r>
            <a:endParaRPr lang="en-US">
              <a:solidFill>
                <a:srgbClr val="00206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smtClean="0">
                <a:ea typeface="宋体" charset="-122"/>
              </a:rPr>
              <a:t>Scope of Testing</a:t>
            </a:r>
            <a:endParaRPr lang="en-US" dirty="0"/>
          </a:p>
        </p:txBody>
      </p:sp>
      <p:sp>
        <p:nvSpPr>
          <p:cNvPr id="3" name="Content Placeholder 2"/>
          <p:cNvSpPr>
            <a:spLocks noGrp="1"/>
          </p:cNvSpPr>
          <p:nvPr>
            <p:ph idx="1"/>
          </p:nvPr>
        </p:nvSpPr>
        <p:spPr>
          <a:xfrm>
            <a:off x="0" y="1447800"/>
            <a:ext cx="8229600" cy="1676400"/>
          </a:xfrm>
        </p:spPr>
        <p:txBody>
          <a:bodyPr/>
          <a:lstStyle/>
          <a:p>
            <a:pPr>
              <a:lnSpc>
                <a:spcPct val="80000"/>
              </a:lnSpc>
              <a:buNone/>
            </a:pPr>
            <a:r>
              <a:rPr lang="en-US" altLang="zh-CN" sz="2400" dirty="0" smtClean="0">
                <a:ea typeface="宋体" charset="-122"/>
              </a:rPr>
              <a:t>       </a:t>
            </a:r>
            <a:r>
              <a:rPr lang="en-US" altLang="zh-CN" sz="2400" dirty="0" smtClean="0">
                <a:solidFill>
                  <a:srgbClr val="990000"/>
                </a:solidFill>
                <a:latin typeface="Arial" charset="0"/>
                <a:ea typeface="宋体" charset="-122"/>
              </a:rPr>
              <a:t>Let’s do exhaustive testing</a:t>
            </a:r>
          </a:p>
          <a:p>
            <a:pPr>
              <a:lnSpc>
                <a:spcPct val="80000"/>
              </a:lnSpc>
              <a:buNone/>
            </a:pPr>
            <a:r>
              <a:rPr lang="en-US" altLang="zh-CN" sz="2400" b="1" dirty="0" smtClean="0">
                <a:ea typeface="宋体" charset="-122"/>
              </a:rPr>
              <a:t>Bad news   </a:t>
            </a:r>
            <a:r>
              <a:rPr lang="en-US" altLang="zh-CN" sz="2400" dirty="0" smtClean="0">
                <a:ea typeface="宋体" charset="-122"/>
              </a:rPr>
              <a:t>: You can’t test everything</a:t>
            </a:r>
          </a:p>
          <a:p>
            <a:pPr>
              <a:lnSpc>
                <a:spcPct val="80000"/>
              </a:lnSpc>
              <a:buNone/>
            </a:pPr>
            <a:r>
              <a:rPr lang="en-US" altLang="zh-CN" sz="2400" b="1" dirty="0" smtClean="0">
                <a:ea typeface="宋体" charset="-122"/>
              </a:rPr>
              <a:t>Good news</a:t>
            </a:r>
            <a:r>
              <a:rPr lang="en-US" altLang="zh-CN" sz="2400" dirty="0" smtClean="0">
                <a:ea typeface="宋体" charset="-122"/>
              </a:rPr>
              <a:t>: There is such a thing as “good enough”</a:t>
            </a:r>
          </a:p>
          <a:p>
            <a:pPr>
              <a:lnSpc>
                <a:spcPct val="80000"/>
              </a:lnSpc>
              <a:buNone/>
            </a:pPr>
            <a:r>
              <a:rPr lang="en-US" altLang="zh-CN" sz="2400" b="1" dirty="0" smtClean="0">
                <a:ea typeface="宋体" charset="-122"/>
              </a:rPr>
              <a:t>Bad news   </a:t>
            </a:r>
            <a:r>
              <a:rPr lang="en-US" altLang="zh-CN" sz="2400" dirty="0" smtClean="0">
                <a:ea typeface="宋体" charset="-122"/>
              </a:rPr>
              <a:t>: Good enough may cost too much</a:t>
            </a:r>
            <a:r>
              <a:rPr lang="en-US" altLang="zh-CN" sz="1050" dirty="0" smtClean="0">
                <a:ea typeface="宋体" charset="-122"/>
              </a:rPr>
              <a:t> </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Rectangle 7"/>
          <p:cNvSpPr>
            <a:spLocks noChangeArrowheads="1"/>
          </p:cNvSpPr>
          <p:nvPr/>
        </p:nvSpPr>
        <p:spPr bwMode="auto">
          <a:xfrm>
            <a:off x="609600" y="3124200"/>
            <a:ext cx="6216650" cy="1035050"/>
          </a:xfrm>
          <a:prstGeom prst="rect">
            <a:avLst/>
          </a:prstGeom>
          <a:noFill/>
          <a:ln w="9525">
            <a:noFill/>
            <a:miter lim="800000"/>
            <a:headEnd/>
            <a:tailEnd/>
          </a:ln>
        </p:spPr>
        <p:txBody>
          <a:bodyPr tIns="91440" bIns="91440"/>
          <a:lstStyle/>
          <a:p>
            <a:pPr marL="190500" indent="-190500" eaLnBrk="0" hangingPunct="0">
              <a:lnSpc>
                <a:spcPct val="80000"/>
              </a:lnSpc>
              <a:spcBef>
                <a:spcPct val="20000"/>
              </a:spcBef>
              <a:spcAft>
                <a:spcPct val="0"/>
              </a:spcAft>
              <a:buClr>
                <a:schemeClr val="accent2"/>
              </a:buClr>
            </a:pPr>
            <a:r>
              <a:rPr lang="en-US" altLang="zh-CN" sz="2400" dirty="0" smtClean="0">
                <a:solidFill>
                  <a:srgbClr val="990000"/>
                </a:solidFill>
                <a:latin typeface="Arial" charset="0"/>
                <a:ea typeface="宋体" charset="-122"/>
              </a:rPr>
              <a:t>    What </a:t>
            </a:r>
            <a:r>
              <a:rPr lang="en-US" altLang="zh-CN" sz="2400" dirty="0">
                <a:solidFill>
                  <a:srgbClr val="990000"/>
                </a:solidFill>
                <a:latin typeface="Arial" charset="0"/>
                <a:ea typeface="宋体" charset="-122"/>
              </a:rPr>
              <a:t>do we do?</a:t>
            </a:r>
          </a:p>
          <a:p>
            <a:pPr marL="190500" indent="-190500" eaLnBrk="0" hangingPunct="0">
              <a:lnSpc>
                <a:spcPct val="80000"/>
              </a:lnSpc>
              <a:spcBef>
                <a:spcPct val="20000"/>
              </a:spcBef>
              <a:spcAft>
                <a:spcPct val="0"/>
              </a:spcAft>
              <a:buClr>
                <a:schemeClr val="accent2"/>
              </a:buClr>
            </a:pPr>
            <a:r>
              <a:rPr lang="en-US" altLang="zh-CN" sz="2000" dirty="0">
                <a:solidFill>
                  <a:srgbClr val="990000"/>
                </a:solidFill>
                <a:latin typeface="Arial" charset="0"/>
                <a:ea typeface="宋体" charset="-122"/>
              </a:rPr>
              <a:t>Increase focus via systematic process of </a:t>
            </a:r>
            <a:r>
              <a:rPr lang="en-US" altLang="zh-CN" sz="2000" dirty="0" smtClean="0">
                <a:solidFill>
                  <a:srgbClr val="990000"/>
                </a:solidFill>
                <a:latin typeface="Arial" charset="0"/>
                <a:ea typeface="宋体" charset="-122"/>
              </a:rPr>
              <a:t>elimination</a:t>
            </a:r>
            <a:endParaRPr lang="en-US" altLang="zh-CN" sz="2400" dirty="0">
              <a:solidFill>
                <a:srgbClr val="990000"/>
              </a:solidFill>
              <a:latin typeface="Arial" charset="0"/>
              <a:ea typeface="宋体" charset="-122"/>
            </a:endParaRPr>
          </a:p>
        </p:txBody>
      </p:sp>
      <p:sp>
        <p:nvSpPr>
          <p:cNvPr id="8" name="Rectangle 6"/>
          <p:cNvSpPr>
            <a:spLocks noChangeArrowheads="1"/>
          </p:cNvSpPr>
          <p:nvPr/>
        </p:nvSpPr>
        <p:spPr bwMode="auto">
          <a:xfrm>
            <a:off x="2146300" y="4114800"/>
            <a:ext cx="6997700" cy="2227263"/>
          </a:xfrm>
          <a:prstGeom prst="rect">
            <a:avLst/>
          </a:prstGeom>
          <a:noFill/>
          <a:ln w="9525">
            <a:noFill/>
            <a:miter lim="800000"/>
            <a:headEnd/>
            <a:tailEnd/>
          </a:ln>
        </p:spPr>
        <p:txBody>
          <a:bodyPr tIns="91440" bIns="91440"/>
          <a:lstStyle/>
          <a:p>
            <a:pPr marL="190500" indent="-190500" algn="l" eaLnBrk="0" hangingPunct="0">
              <a:lnSpc>
                <a:spcPct val="80000"/>
              </a:lnSpc>
              <a:spcBef>
                <a:spcPct val="20000"/>
              </a:spcBef>
              <a:spcAft>
                <a:spcPct val="0"/>
              </a:spcAft>
              <a:buClr>
                <a:schemeClr val="accent2"/>
              </a:buClr>
              <a:buFont typeface="Wingdings" pitchFamily="2" charset="2"/>
              <a:buChar char="§"/>
            </a:pPr>
            <a:r>
              <a:rPr lang="en-US" altLang="zh-CN" sz="2000" dirty="0">
                <a:latin typeface="Arial" charset="0"/>
                <a:ea typeface="宋体" charset="-122"/>
              </a:rPr>
              <a:t>What you might test?</a:t>
            </a:r>
          </a:p>
          <a:p>
            <a:pPr marL="938213" lvl="2" indent="-176213" algn="l" eaLnBrk="0" hangingPunct="0">
              <a:lnSpc>
                <a:spcPct val="80000"/>
              </a:lnSpc>
              <a:spcBef>
                <a:spcPct val="20000"/>
              </a:spcBef>
              <a:spcAft>
                <a:spcPct val="0"/>
              </a:spcAft>
              <a:buClr>
                <a:srgbClr val="C8C500"/>
              </a:buClr>
              <a:buFont typeface="Symbol" pitchFamily="18" charset="2"/>
              <a:buChar char="-"/>
            </a:pPr>
            <a:r>
              <a:rPr lang="en-US" altLang="zh-CN" sz="1600" dirty="0">
                <a:latin typeface="Arial" charset="0"/>
                <a:ea typeface="宋体" charset="-122"/>
              </a:rPr>
              <a:t>Those areas which are within the scope of your project</a:t>
            </a:r>
          </a:p>
          <a:p>
            <a:pPr marL="190500" indent="-190500" algn="l" eaLnBrk="0" hangingPunct="0">
              <a:lnSpc>
                <a:spcPct val="80000"/>
              </a:lnSpc>
              <a:spcBef>
                <a:spcPct val="20000"/>
              </a:spcBef>
              <a:spcAft>
                <a:spcPct val="0"/>
              </a:spcAft>
              <a:buClr>
                <a:schemeClr val="accent2"/>
              </a:buClr>
              <a:buFont typeface="Wingdings" pitchFamily="2" charset="2"/>
              <a:buChar char="§"/>
            </a:pPr>
            <a:r>
              <a:rPr lang="en-US" altLang="zh-CN" sz="2000" dirty="0">
                <a:latin typeface="Arial" charset="0"/>
                <a:ea typeface="宋体" charset="-122"/>
              </a:rPr>
              <a:t>What you should test?</a:t>
            </a:r>
          </a:p>
          <a:p>
            <a:pPr marL="938213" lvl="2" indent="-176213" algn="l" eaLnBrk="0" hangingPunct="0">
              <a:lnSpc>
                <a:spcPct val="80000"/>
              </a:lnSpc>
              <a:spcBef>
                <a:spcPct val="20000"/>
              </a:spcBef>
              <a:spcAft>
                <a:spcPct val="0"/>
              </a:spcAft>
              <a:buClr>
                <a:srgbClr val="C8C500"/>
              </a:buClr>
              <a:buFont typeface="Symbol" pitchFamily="18" charset="2"/>
              <a:buChar char="-"/>
            </a:pPr>
            <a:r>
              <a:rPr lang="en-US" altLang="zh-CN" sz="1600" dirty="0">
                <a:latin typeface="Arial" charset="0"/>
                <a:ea typeface="宋体" charset="-122"/>
              </a:rPr>
              <a:t>The critical system functionality which effects the customers &amp; users experience of quality</a:t>
            </a:r>
          </a:p>
          <a:p>
            <a:pPr marL="190500" indent="-190500" algn="l" eaLnBrk="0" hangingPunct="0">
              <a:lnSpc>
                <a:spcPct val="80000"/>
              </a:lnSpc>
              <a:spcBef>
                <a:spcPct val="20000"/>
              </a:spcBef>
              <a:spcAft>
                <a:spcPct val="0"/>
              </a:spcAft>
              <a:buClr>
                <a:schemeClr val="accent2"/>
              </a:buClr>
              <a:buFont typeface="Wingdings" pitchFamily="2" charset="2"/>
              <a:buChar char="§"/>
            </a:pPr>
            <a:r>
              <a:rPr lang="en-US" altLang="zh-CN" sz="2000" dirty="0">
                <a:latin typeface="Arial" charset="0"/>
                <a:ea typeface="宋体" charset="-122"/>
              </a:rPr>
              <a:t>What you can test?</a:t>
            </a:r>
          </a:p>
          <a:p>
            <a:pPr marL="938213" lvl="2" indent="-176213" algn="l" eaLnBrk="0" hangingPunct="0">
              <a:lnSpc>
                <a:spcPct val="80000"/>
              </a:lnSpc>
              <a:spcBef>
                <a:spcPct val="20000"/>
              </a:spcBef>
              <a:spcAft>
                <a:spcPct val="0"/>
              </a:spcAft>
              <a:buClr>
                <a:srgbClr val="C8C500"/>
              </a:buClr>
              <a:buFont typeface="Symbol" pitchFamily="18" charset="2"/>
              <a:buChar char="-"/>
            </a:pPr>
            <a:r>
              <a:rPr lang="en-US" altLang="zh-CN" sz="1600" dirty="0">
                <a:latin typeface="Arial" charset="0"/>
                <a:ea typeface="宋体" charset="-122"/>
              </a:rPr>
              <a:t>Estimate time &amp; resource for risk driven effort</a:t>
            </a:r>
          </a:p>
          <a:p>
            <a:pPr marL="190500" indent="-190500" algn="l" eaLnBrk="0" hangingPunct="0">
              <a:lnSpc>
                <a:spcPct val="80000"/>
              </a:lnSpc>
              <a:spcBef>
                <a:spcPct val="20000"/>
              </a:spcBef>
              <a:spcAft>
                <a:spcPct val="0"/>
              </a:spcAft>
              <a:buClr>
                <a:schemeClr val="accent2"/>
              </a:buClr>
              <a:buFont typeface="Wingdings" pitchFamily="2" charset="2"/>
              <a:buChar char="§"/>
            </a:pPr>
            <a:endParaRPr lang="en-US" altLang="zh-CN" sz="2000" dirty="0">
              <a:latin typeface="Arial" charset="0"/>
              <a:ea typeface="宋体" charset="-122"/>
            </a:endParaRPr>
          </a:p>
          <a:p>
            <a:pPr marL="190500" indent="-190500" algn="l" eaLnBrk="0" hangingPunct="0">
              <a:lnSpc>
                <a:spcPct val="80000"/>
              </a:lnSpc>
              <a:spcBef>
                <a:spcPct val="20000"/>
              </a:spcBef>
              <a:spcAft>
                <a:spcPct val="0"/>
              </a:spcAft>
              <a:buClr>
                <a:schemeClr val="accent2"/>
              </a:buClr>
              <a:buFont typeface="Wingdings" pitchFamily="2" charset="2"/>
              <a:buChar char="§"/>
            </a:pPr>
            <a:r>
              <a:rPr lang="en-US" altLang="zh-CN" sz="1000" dirty="0">
                <a:latin typeface="Arial" charset="0"/>
                <a:ea typeface="宋体" charset="-122"/>
              </a:rPr>
              <a:t> </a:t>
            </a:r>
          </a:p>
        </p:txBody>
      </p:sp>
      <p:pic>
        <p:nvPicPr>
          <p:cNvPr id="9" name="Picture 4" descr="j0286034"/>
          <p:cNvPicPr>
            <a:picLocks noChangeAspect="1" noChangeArrowheads="1"/>
          </p:cNvPicPr>
          <p:nvPr/>
        </p:nvPicPr>
        <p:blipFill>
          <a:blip r:embed="rId2" cstate="print"/>
          <a:srcRect/>
          <a:stretch>
            <a:fillRect/>
          </a:stretch>
        </p:blipFill>
        <p:spPr>
          <a:xfrm>
            <a:off x="6934200" y="1524000"/>
            <a:ext cx="1928813" cy="1858963"/>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smtClean="0">
                <a:ea typeface="宋体" charset="-122"/>
              </a:rPr>
              <a:t>Risk Based Testing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Text Box 4"/>
          <p:cNvSpPr txBox="1">
            <a:spLocks noChangeArrowheads="1"/>
          </p:cNvSpPr>
          <p:nvPr/>
        </p:nvSpPr>
        <p:spPr bwMode="auto">
          <a:xfrm>
            <a:off x="381000" y="3048000"/>
            <a:ext cx="2209800" cy="1879600"/>
          </a:xfrm>
          <a:prstGeom prst="rect">
            <a:avLst/>
          </a:prstGeom>
          <a:noFill/>
          <a:ln w="9525">
            <a:solidFill>
              <a:schemeClr val="tx1"/>
            </a:solidFill>
            <a:miter lim="800000"/>
            <a:headEnd/>
            <a:tailEnd/>
          </a:ln>
        </p:spPr>
        <p:txBody>
          <a:bodyPr/>
          <a:lstStyle/>
          <a:p>
            <a:pPr algn="l" eaLnBrk="0" hangingPunct="0">
              <a:spcAft>
                <a:spcPct val="0"/>
              </a:spcAft>
            </a:pPr>
            <a:r>
              <a:rPr lang="en-US" altLang="zh-CN" b="1" dirty="0">
                <a:solidFill>
                  <a:srgbClr val="990000"/>
                </a:solidFill>
                <a:latin typeface="Arial" charset="0"/>
                <a:ea typeface="宋体" charset="-122"/>
              </a:rPr>
              <a:t>“Understanding risk is the key to</a:t>
            </a:r>
          </a:p>
          <a:p>
            <a:pPr algn="l" eaLnBrk="0" hangingPunct="0">
              <a:spcAft>
                <a:spcPct val="0"/>
              </a:spcAft>
            </a:pPr>
            <a:r>
              <a:rPr lang="en-US" altLang="zh-CN" b="1" dirty="0">
                <a:solidFill>
                  <a:srgbClr val="990000"/>
                </a:solidFill>
                <a:latin typeface="Arial" charset="0"/>
                <a:ea typeface="宋体" charset="-122"/>
              </a:rPr>
              <a:t>dealing with inadequate test time allocated ”</a:t>
            </a:r>
          </a:p>
          <a:p>
            <a:pPr eaLnBrk="0" hangingPunct="0">
              <a:spcAft>
                <a:spcPct val="0"/>
              </a:spcAft>
            </a:pPr>
            <a:endParaRPr lang="en-US" altLang="zh-CN" b="1" dirty="0">
              <a:solidFill>
                <a:srgbClr val="990000"/>
              </a:solidFill>
              <a:latin typeface="Arial" charset="0"/>
              <a:ea typeface="宋体" charset="-122"/>
            </a:endParaRPr>
          </a:p>
          <a:p>
            <a:pPr algn="l">
              <a:spcAft>
                <a:spcPct val="0"/>
              </a:spcAft>
            </a:pPr>
            <a:endParaRPr lang="en-US" altLang="zh-CN" b="1" dirty="0">
              <a:solidFill>
                <a:srgbClr val="990000"/>
              </a:solidFill>
              <a:latin typeface="Arial" charset="0"/>
              <a:ea typeface="宋体" charset="-122"/>
            </a:endParaRPr>
          </a:p>
        </p:txBody>
      </p:sp>
      <p:sp>
        <p:nvSpPr>
          <p:cNvPr id="7" name="Rectangle 3"/>
          <p:cNvSpPr txBox="1">
            <a:spLocks noChangeArrowheads="1"/>
          </p:cNvSpPr>
          <p:nvPr/>
        </p:nvSpPr>
        <p:spPr>
          <a:xfrm>
            <a:off x="2225675" y="1262063"/>
            <a:ext cx="6718300" cy="48387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宋体" charset="-122"/>
                <a:cs typeface="+mn-cs"/>
              </a:rPr>
              <a:t>Understand the </a:t>
            </a:r>
            <a:r>
              <a:rPr kumimoji="0" lang="en-US" altLang="zh-CN" sz="3200" b="0" i="0" u="none" strike="noStrike" kern="1200" cap="none" spc="0" normalizeH="0" baseline="0" noProof="0" dirty="0" smtClean="0">
                <a:ln>
                  <a:noFill/>
                </a:ln>
                <a:solidFill>
                  <a:srgbClr val="990000"/>
                </a:solidFill>
                <a:effectLst/>
                <a:uLnTx/>
                <a:uFillTx/>
                <a:latin typeface="+mn-lt"/>
                <a:ea typeface="宋体" charset="-122"/>
                <a:cs typeface="+mn-cs"/>
              </a:rPr>
              <a:t>application Risk</a:t>
            </a:r>
            <a:r>
              <a:rPr kumimoji="0" lang="en-US" altLang="zh-CN" sz="3200" b="0" i="0" u="none" strike="noStrike" kern="1200" cap="none" spc="0" normalizeH="0" baseline="0" noProof="0" dirty="0" smtClean="0">
                <a:ln>
                  <a:noFill/>
                </a:ln>
                <a:solidFill>
                  <a:schemeClr val="tx1"/>
                </a:solidFill>
                <a:effectLst/>
                <a:uLnTx/>
                <a:uFillTx/>
                <a:latin typeface="+mn-lt"/>
                <a:ea typeface="宋体" charset="-122"/>
                <a:cs typeface="+mn-cs"/>
              </a:rPr>
              <a:t> from the customer’s or users experience to determine</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rPr>
              <a:t>What to test first?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rPr>
              <a:t>How to prioritize testing?</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rPr>
              <a:t>What to test most?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rPr>
              <a:t>How thoroughly to test each item?</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rPr>
              <a:t>What not to test?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6"/>
          <p:cNvSpPr>
            <a:spLocks noGrp="1"/>
          </p:cNvSpPr>
          <p:nvPr>
            <p:ph type="sldNum" sz="quarter" idx="12"/>
          </p:nvPr>
        </p:nvSpPr>
        <p:spPr/>
        <p:txBody>
          <a:bodyPr/>
          <a:lstStyle/>
          <a:p>
            <a:fld id="{6BB5BC84-87FF-47EE-A16C-ECD489CE894B}" type="slidenum">
              <a:rPr lang="en-US" altLang="zh-CN"/>
              <a:pPr/>
              <a:t>25</a:t>
            </a:fld>
            <a:endParaRPr lang="en-US" altLang="zh-CN"/>
          </a:p>
        </p:txBody>
      </p:sp>
      <p:sp>
        <p:nvSpPr>
          <p:cNvPr id="24580" name="Rectangle 2"/>
          <p:cNvSpPr>
            <a:spLocks noGrp="1" noChangeArrowheads="1"/>
          </p:cNvSpPr>
          <p:nvPr>
            <p:ph type="title"/>
          </p:nvPr>
        </p:nvSpPr>
        <p:spPr>
          <a:xfrm>
            <a:off x="798513" y="142875"/>
            <a:ext cx="7996237" cy="503238"/>
          </a:xfrm>
        </p:spPr>
        <p:txBody>
          <a:bodyPr>
            <a:normAutofit fontScale="90000"/>
          </a:bodyPr>
          <a:lstStyle/>
          <a:p>
            <a:pPr algn="l"/>
            <a:r>
              <a:rPr lang="en-US" altLang="zh-CN" dirty="0" smtClean="0">
                <a:ea typeface="宋体" charset="-122"/>
              </a:rPr>
              <a:t>Risk Based Testing (cont)</a:t>
            </a:r>
          </a:p>
        </p:txBody>
      </p:sp>
      <p:sp>
        <p:nvSpPr>
          <p:cNvPr id="24581" name="Rectangle 6"/>
          <p:cNvSpPr>
            <a:spLocks noChangeArrowheads="1"/>
          </p:cNvSpPr>
          <p:nvPr/>
        </p:nvSpPr>
        <p:spPr bwMode="auto">
          <a:xfrm>
            <a:off x="273050" y="1333500"/>
            <a:ext cx="6216650" cy="542925"/>
          </a:xfrm>
          <a:prstGeom prst="rect">
            <a:avLst/>
          </a:prstGeom>
          <a:noFill/>
          <a:ln w="9525">
            <a:noFill/>
            <a:miter lim="800000"/>
            <a:headEnd/>
            <a:tailEnd/>
          </a:ln>
        </p:spPr>
        <p:txBody>
          <a:bodyPr tIns="91440" bIns="91440"/>
          <a:lstStyle/>
          <a:p>
            <a:pPr marL="190500" indent="-190500" eaLnBrk="0" hangingPunct="0">
              <a:lnSpc>
                <a:spcPct val="80000"/>
              </a:lnSpc>
              <a:spcBef>
                <a:spcPct val="20000"/>
              </a:spcBef>
              <a:spcAft>
                <a:spcPct val="0"/>
              </a:spcAft>
              <a:buClr>
                <a:schemeClr val="accent2"/>
              </a:buClr>
              <a:buFont typeface="Wingdings" pitchFamily="2" charset="2"/>
              <a:buChar char="§"/>
            </a:pPr>
            <a:endParaRPr lang="en-US" altLang="zh-CN" sz="2400">
              <a:solidFill>
                <a:srgbClr val="990000"/>
              </a:solidFill>
              <a:latin typeface="Arial" charset="0"/>
              <a:ea typeface="宋体" charset="-122"/>
            </a:endParaRPr>
          </a:p>
          <a:p>
            <a:pPr marL="190500" indent="-190500" algn="l" eaLnBrk="0" hangingPunct="0">
              <a:lnSpc>
                <a:spcPct val="80000"/>
              </a:lnSpc>
              <a:spcBef>
                <a:spcPct val="20000"/>
              </a:spcBef>
              <a:spcAft>
                <a:spcPct val="0"/>
              </a:spcAft>
              <a:buClr>
                <a:schemeClr val="accent2"/>
              </a:buClr>
              <a:buFont typeface="Wingdings" pitchFamily="2" charset="2"/>
              <a:buChar char="§"/>
            </a:pPr>
            <a:endParaRPr lang="en-US" altLang="zh-CN" sz="2400">
              <a:solidFill>
                <a:srgbClr val="990000"/>
              </a:solidFill>
              <a:latin typeface="Arial" charset="0"/>
              <a:ea typeface="宋体" charset="-122"/>
            </a:endParaRPr>
          </a:p>
          <a:p>
            <a:pPr marL="190500" indent="-190500" algn="l" eaLnBrk="0" hangingPunct="0">
              <a:lnSpc>
                <a:spcPct val="80000"/>
              </a:lnSpc>
              <a:spcBef>
                <a:spcPct val="20000"/>
              </a:spcBef>
              <a:spcAft>
                <a:spcPct val="0"/>
              </a:spcAft>
              <a:buClr>
                <a:schemeClr val="accent2"/>
              </a:buClr>
              <a:buFont typeface="Wingdings" pitchFamily="2" charset="2"/>
              <a:buChar char="§"/>
            </a:pPr>
            <a:r>
              <a:rPr lang="en-US" altLang="zh-CN" sz="1000">
                <a:latin typeface="Arial" charset="0"/>
                <a:ea typeface="宋体" charset="-122"/>
              </a:rPr>
              <a:t> </a:t>
            </a:r>
          </a:p>
        </p:txBody>
      </p:sp>
      <p:sp>
        <p:nvSpPr>
          <p:cNvPr id="24582" name="Line 9"/>
          <p:cNvSpPr>
            <a:spLocks noChangeShapeType="1"/>
          </p:cNvSpPr>
          <p:nvPr/>
        </p:nvSpPr>
        <p:spPr bwMode="auto">
          <a:xfrm>
            <a:off x="3146425" y="2390775"/>
            <a:ext cx="0" cy="2895600"/>
          </a:xfrm>
          <a:prstGeom prst="line">
            <a:avLst/>
          </a:prstGeom>
          <a:noFill/>
          <a:ln w="38100">
            <a:solidFill>
              <a:srgbClr val="A50021"/>
            </a:solidFill>
            <a:round/>
            <a:headEnd type="none" w="sm" len="sm"/>
            <a:tailEnd type="none" w="lg" len="lg"/>
          </a:ln>
        </p:spPr>
        <p:txBody>
          <a:bodyPr wrap="none" lIns="0" tIns="0" rIns="0" bIns="0" anchor="ctr">
            <a:spAutoFit/>
          </a:bodyPr>
          <a:lstStyle/>
          <a:p>
            <a:endParaRPr lang="en-US"/>
          </a:p>
        </p:txBody>
      </p:sp>
      <p:sp>
        <p:nvSpPr>
          <p:cNvPr id="24583" name="Line 10"/>
          <p:cNvSpPr>
            <a:spLocks noChangeShapeType="1"/>
          </p:cNvSpPr>
          <p:nvPr/>
        </p:nvSpPr>
        <p:spPr bwMode="auto">
          <a:xfrm>
            <a:off x="3146425" y="5286375"/>
            <a:ext cx="4419600" cy="0"/>
          </a:xfrm>
          <a:prstGeom prst="line">
            <a:avLst/>
          </a:prstGeom>
          <a:noFill/>
          <a:ln w="38100">
            <a:solidFill>
              <a:srgbClr val="A50021"/>
            </a:solidFill>
            <a:round/>
            <a:headEnd type="none" w="sm" len="sm"/>
            <a:tailEnd type="none" w="lg" len="lg"/>
          </a:ln>
        </p:spPr>
        <p:txBody>
          <a:bodyPr wrap="none" lIns="0" tIns="0" rIns="0" bIns="0" anchor="ctr">
            <a:spAutoFit/>
          </a:bodyPr>
          <a:lstStyle/>
          <a:p>
            <a:endParaRPr lang="en-US"/>
          </a:p>
        </p:txBody>
      </p:sp>
      <p:sp>
        <p:nvSpPr>
          <p:cNvPr id="24584" name="Freeform 11"/>
          <p:cNvSpPr>
            <a:spLocks/>
          </p:cNvSpPr>
          <p:nvPr/>
        </p:nvSpPr>
        <p:spPr bwMode="auto">
          <a:xfrm>
            <a:off x="3146425" y="2390775"/>
            <a:ext cx="3505200" cy="2438400"/>
          </a:xfrm>
          <a:custGeom>
            <a:avLst/>
            <a:gdLst>
              <a:gd name="T0" fmla="*/ 0 w 2208"/>
              <a:gd name="T1" fmla="*/ 0 h 1536"/>
              <a:gd name="T2" fmla="*/ 1447800 w 2208"/>
              <a:gd name="T3" fmla="*/ 990600 h 1536"/>
              <a:gd name="T4" fmla="*/ 2438400 w 2208"/>
              <a:gd name="T5" fmla="*/ 1981200 h 1536"/>
              <a:gd name="T6" fmla="*/ 3505200 w 2208"/>
              <a:gd name="T7" fmla="*/ 2438400 h 1536"/>
              <a:gd name="T8" fmla="*/ 0 60000 65536"/>
              <a:gd name="T9" fmla="*/ 0 60000 65536"/>
              <a:gd name="T10" fmla="*/ 0 60000 65536"/>
              <a:gd name="T11" fmla="*/ 0 60000 65536"/>
              <a:gd name="T12" fmla="*/ 0 w 2208"/>
              <a:gd name="T13" fmla="*/ 0 h 1536"/>
              <a:gd name="T14" fmla="*/ 2208 w 2208"/>
              <a:gd name="T15" fmla="*/ 1536 h 1536"/>
            </a:gdLst>
            <a:ahLst/>
            <a:cxnLst>
              <a:cxn ang="T8">
                <a:pos x="T0" y="T1"/>
              </a:cxn>
              <a:cxn ang="T9">
                <a:pos x="T2" y="T3"/>
              </a:cxn>
              <a:cxn ang="T10">
                <a:pos x="T4" y="T5"/>
              </a:cxn>
              <a:cxn ang="T11">
                <a:pos x="T6" y="T7"/>
              </a:cxn>
            </a:cxnLst>
            <a:rect l="T12" t="T13" r="T14" b="T15"/>
            <a:pathLst>
              <a:path w="2208" h="1536">
                <a:moveTo>
                  <a:pt x="0" y="0"/>
                </a:moveTo>
                <a:cubicBezTo>
                  <a:pt x="328" y="208"/>
                  <a:pt x="656" y="416"/>
                  <a:pt x="912" y="624"/>
                </a:cubicBezTo>
                <a:cubicBezTo>
                  <a:pt x="1168" y="832"/>
                  <a:pt x="1320" y="1096"/>
                  <a:pt x="1536" y="1248"/>
                </a:cubicBezTo>
                <a:cubicBezTo>
                  <a:pt x="1752" y="1400"/>
                  <a:pt x="2088" y="1496"/>
                  <a:pt x="2208" y="1536"/>
                </a:cubicBezTo>
              </a:path>
            </a:pathLst>
          </a:custGeom>
          <a:noFill/>
          <a:ln w="38100" cap="flat" cmpd="sng">
            <a:solidFill>
              <a:srgbClr val="FF9900"/>
            </a:solidFill>
            <a:prstDash val="solid"/>
            <a:round/>
            <a:headEnd type="none" w="sm" len="sm"/>
            <a:tailEnd type="none" w="lg" len="lg"/>
          </a:ln>
        </p:spPr>
        <p:txBody>
          <a:bodyPr wrap="none" lIns="0" tIns="0" rIns="0" bIns="0" anchor="ctr">
            <a:spAutoFit/>
          </a:bodyPr>
          <a:lstStyle/>
          <a:p>
            <a:endParaRPr lang="en-US"/>
          </a:p>
        </p:txBody>
      </p:sp>
      <p:sp>
        <p:nvSpPr>
          <p:cNvPr id="24585" name="Freeform 12"/>
          <p:cNvSpPr>
            <a:spLocks/>
          </p:cNvSpPr>
          <p:nvPr/>
        </p:nvSpPr>
        <p:spPr bwMode="auto">
          <a:xfrm flipH="1">
            <a:off x="3146425" y="2390775"/>
            <a:ext cx="4038600" cy="2895600"/>
          </a:xfrm>
          <a:custGeom>
            <a:avLst/>
            <a:gdLst>
              <a:gd name="T0" fmla="*/ 0 w 2208"/>
              <a:gd name="T1" fmla="*/ 0 h 1536"/>
              <a:gd name="T2" fmla="*/ 1668117 w 2208"/>
              <a:gd name="T3" fmla="*/ 1176338 h 1536"/>
              <a:gd name="T4" fmla="*/ 2809461 w 2208"/>
              <a:gd name="T5" fmla="*/ 2352675 h 1536"/>
              <a:gd name="T6" fmla="*/ 4038600 w 2208"/>
              <a:gd name="T7" fmla="*/ 2895600 h 1536"/>
              <a:gd name="T8" fmla="*/ 0 60000 65536"/>
              <a:gd name="T9" fmla="*/ 0 60000 65536"/>
              <a:gd name="T10" fmla="*/ 0 60000 65536"/>
              <a:gd name="T11" fmla="*/ 0 60000 65536"/>
              <a:gd name="T12" fmla="*/ 0 w 2208"/>
              <a:gd name="T13" fmla="*/ 0 h 1536"/>
              <a:gd name="T14" fmla="*/ 2208 w 2208"/>
              <a:gd name="T15" fmla="*/ 1536 h 1536"/>
            </a:gdLst>
            <a:ahLst/>
            <a:cxnLst>
              <a:cxn ang="T8">
                <a:pos x="T0" y="T1"/>
              </a:cxn>
              <a:cxn ang="T9">
                <a:pos x="T2" y="T3"/>
              </a:cxn>
              <a:cxn ang="T10">
                <a:pos x="T4" y="T5"/>
              </a:cxn>
              <a:cxn ang="T11">
                <a:pos x="T6" y="T7"/>
              </a:cxn>
            </a:cxnLst>
            <a:rect l="T12" t="T13" r="T14" b="T15"/>
            <a:pathLst>
              <a:path w="2208" h="1536">
                <a:moveTo>
                  <a:pt x="0" y="0"/>
                </a:moveTo>
                <a:cubicBezTo>
                  <a:pt x="328" y="208"/>
                  <a:pt x="656" y="416"/>
                  <a:pt x="912" y="624"/>
                </a:cubicBezTo>
                <a:cubicBezTo>
                  <a:pt x="1168" y="832"/>
                  <a:pt x="1320" y="1096"/>
                  <a:pt x="1536" y="1248"/>
                </a:cubicBezTo>
                <a:cubicBezTo>
                  <a:pt x="1752" y="1400"/>
                  <a:pt x="2088" y="1496"/>
                  <a:pt x="2208" y="1536"/>
                </a:cubicBezTo>
              </a:path>
            </a:pathLst>
          </a:custGeom>
          <a:noFill/>
          <a:ln w="38100" cap="rnd" cmpd="sng">
            <a:solidFill>
              <a:srgbClr val="FF9900"/>
            </a:solidFill>
            <a:prstDash val="sysDot"/>
            <a:round/>
            <a:headEnd type="none" w="sm" len="sm"/>
            <a:tailEnd type="none" w="lg" len="lg"/>
          </a:ln>
        </p:spPr>
        <p:txBody>
          <a:bodyPr lIns="0" tIns="0" rIns="0" bIns="0" anchor="ctr">
            <a:spAutoFit/>
          </a:bodyPr>
          <a:lstStyle/>
          <a:p>
            <a:endParaRPr lang="en-US"/>
          </a:p>
        </p:txBody>
      </p:sp>
      <p:sp>
        <p:nvSpPr>
          <p:cNvPr id="24586" name="Text Box 13"/>
          <p:cNvSpPr txBox="1">
            <a:spLocks noChangeArrowheads="1"/>
          </p:cNvSpPr>
          <p:nvPr/>
        </p:nvSpPr>
        <p:spPr bwMode="auto">
          <a:xfrm rot="17629">
            <a:off x="3375025" y="3381375"/>
            <a:ext cx="1143000" cy="914400"/>
          </a:xfrm>
          <a:prstGeom prst="rect">
            <a:avLst/>
          </a:prstGeom>
          <a:noFill/>
          <a:ln w="38100">
            <a:noFill/>
            <a:miter lim="800000"/>
            <a:headEnd type="none" w="sm" len="sm"/>
            <a:tailEnd type="none" w="lg" len="lg"/>
          </a:ln>
        </p:spPr>
        <p:txBody>
          <a:bodyPr lIns="0" tIns="0" rIns="0" bIns="0">
            <a:spAutoFit/>
          </a:bodyPr>
          <a:lstStyle/>
          <a:p>
            <a:pPr eaLnBrk="0" hangingPunct="0">
              <a:spcBef>
                <a:spcPct val="50000"/>
              </a:spcBef>
              <a:spcAft>
                <a:spcPct val="0"/>
              </a:spcAft>
            </a:pPr>
            <a:r>
              <a:rPr lang="en-US" altLang="zh-CN" sz="2000" b="1">
                <a:solidFill>
                  <a:schemeClr val="accent2"/>
                </a:solidFill>
                <a:latin typeface="Arial" charset="0"/>
                <a:ea typeface="宋体" charset="-122"/>
              </a:rPr>
              <a:t>Areas under test</a:t>
            </a:r>
          </a:p>
        </p:txBody>
      </p:sp>
      <p:sp>
        <p:nvSpPr>
          <p:cNvPr id="24587" name="Text Box 14"/>
          <p:cNvSpPr txBox="1">
            <a:spLocks noChangeArrowheads="1"/>
          </p:cNvSpPr>
          <p:nvPr/>
        </p:nvSpPr>
        <p:spPr bwMode="auto">
          <a:xfrm rot="-76794">
            <a:off x="5770563" y="3495675"/>
            <a:ext cx="1174750" cy="304800"/>
          </a:xfrm>
          <a:prstGeom prst="rect">
            <a:avLst/>
          </a:prstGeom>
          <a:noFill/>
          <a:ln w="38100">
            <a:noFill/>
            <a:miter lim="800000"/>
            <a:headEnd type="none" w="sm" len="sm"/>
            <a:tailEnd type="none" w="lg" len="lg"/>
          </a:ln>
        </p:spPr>
        <p:txBody>
          <a:bodyPr lIns="0" tIns="0" rIns="0" bIns="0">
            <a:spAutoFit/>
          </a:bodyPr>
          <a:lstStyle/>
          <a:p>
            <a:pPr eaLnBrk="0" hangingPunct="0">
              <a:spcBef>
                <a:spcPct val="50000"/>
              </a:spcBef>
              <a:spcAft>
                <a:spcPct val="0"/>
              </a:spcAft>
            </a:pPr>
            <a:r>
              <a:rPr lang="en-US" altLang="zh-CN" sz="2000" b="1">
                <a:solidFill>
                  <a:schemeClr val="accent2"/>
                </a:solidFill>
                <a:latin typeface="Arial" charset="0"/>
                <a:ea typeface="宋体" charset="-122"/>
              </a:rPr>
              <a:t>Over Test</a:t>
            </a:r>
          </a:p>
        </p:txBody>
      </p:sp>
      <p:sp>
        <p:nvSpPr>
          <p:cNvPr id="24588" name="Text Box 15"/>
          <p:cNvSpPr txBox="1">
            <a:spLocks noChangeArrowheads="1"/>
          </p:cNvSpPr>
          <p:nvPr/>
        </p:nvSpPr>
        <p:spPr bwMode="auto">
          <a:xfrm>
            <a:off x="3902075" y="1962150"/>
            <a:ext cx="2743200" cy="304800"/>
          </a:xfrm>
          <a:prstGeom prst="rect">
            <a:avLst/>
          </a:prstGeom>
          <a:noFill/>
          <a:ln w="38100">
            <a:noFill/>
            <a:miter lim="800000"/>
            <a:headEnd type="none" w="sm" len="sm"/>
            <a:tailEnd type="none" w="lg" len="lg"/>
          </a:ln>
        </p:spPr>
        <p:txBody>
          <a:bodyPr lIns="0" tIns="0" rIns="0" bIns="0">
            <a:spAutoFit/>
          </a:bodyPr>
          <a:lstStyle/>
          <a:p>
            <a:pPr eaLnBrk="0" hangingPunct="0">
              <a:spcBef>
                <a:spcPct val="50000"/>
              </a:spcBef>
              <a:spcAft>
                <a:spcPct val="0"/>
              </a:spcAft>
            </a:pPr>
            <a:r>
              <a:rPr lang="en-US" altLang="zh-CN" sz="2000" b="1" dirty="0">
                <a:solidFill>
                  <a:schemeClr val="accent2"/>
                </a:solidFill>
                <a:latin typeface="Arial" charset="0"/>
                <a:ea typeface="宋体" charset="-122"/>
              </a:rPr>
              <a:t>Optimum Test</a:t>
            </a:r>
          </a:p>
        </p:txBody>
      </p:sp>
      <p:sp>
        <p:nvSpPr>
          <p:cNvPr id="24589" name="Line 16"/>
          <p:cNvSpPr>
            <a:spLocks noChangeShapeType="1"/>
          </p:cNvSpPr>
          <p:nvPr/>
        </p:nvSpPr>
        <p:spPr bwMode="auto">
          <a:xfrm flipV="1">
            <a:off x="5127625" y="2390775"/>
            <a:ext cx="0" cy="1524000"/>
          </a:xfrm>
          <a:prstGeom prst="line">
            <a:avLst/>
          </a:prstGeom>
          <a:noFill/>
          <a:ln w="38100">
            <a:solidFill>
              <a:srgbClr val="339933"/>
            </a:solidFill>
            <a:round/>
            <a:headEnd type="triangle" w="med" len="med"/>
            <a:tailEnd/>
          </a:ln>
        </p:spPr>
        <p:txBody>
          <a:bodyPr wrap="none" lIns="0" tIns="0" rIns="0" bIns="0" anchor="ctr">
            <a:spAutoFit/>
          </a:bodyPr>
          <a:lstStyle/>
          <a:p>
            <a:endParaRPr lang="en-US"/>
          </a:p>
        </p:txBody>
      </p:sp>
      <p:sp>
        <p:nvSpPr>
          <p:cNvPr id="24590" name="Text Box 17"/>
          <p:cNvSpPr txBox="1">
            <a:spLocks noChangeArrowheads="1"/>
          </p:cNvSpPr>
          <p:nvPr/>
        </p:nvSpPr>
        <p:spPr bwMode="auto">
          <a:xfrm>
            <a:off x="6956425" y="1857375"/>
            <a:ext cx="1524000" cy="609600"/>
          </a:xfrm>
          <a:prstGeom prst="rect">
            <a:avLst/>
          </a:prstGeom>
          <a:noFill/>
          <a:ln w="38100">
            <a:noFill/>
            <a:miter lim="800000"/>
            <a:headEnd type="none" w="sm" len="sm"/>
            <a:tailEnd type="none" w="lg" len="lg"/>
          </a:ln>
        </p:spPr>
        <p:txBody>
          <a:bodyPr lIns="0" tIns="0" rIns="0" bIns="0">
            <a:spAutoFit/>
          </a:bodyPr>
          <a:lstStyle/>
          <a:p>
            <a:pPr eaLnBrk="0" hangingPunct="0">
              <a:spcBef>
                <a:spcPct val="50000"/>
              </a:spcBef>
              <a:spcAft>
                <a:spcPct val="0"/>
              </a:spcAft>
            </a:pPr>
            <a:r>
              <a:rPr lang="en-US" altLang="zh-CN" sz="2000" b="1">
                <a:solidFill>
                  <a:schemeClr val="accent2"/>
                </a:solidFill>
                <a:latin typeface="Arial" charset="0"/>
                <a:ea typeface="宋体" charset="-122"/>
              </a:rPr>
              <a:t>Cost of Testing</a:t>
            </a:r>
          </a:p>
        </p:txBody>
      </p:sp>
      <p:sp>
        <p:nvSpPr>
          <p:cNvPr id="24591" name="Text Box 18"/>
          <p:cNvSpPr txBox="1">
            <a:spLocks noChangeArrowheads="1"/>
          </p:cNvSpPr>
          <p:nvPr/>
        </p:nvSpPr>
        <p:spPr bwMode="auto">
          <a:xfrm rot="-76794">
            <a:off x="6573838" y="4416425"/>
            <a:ext cx="1174750" cy="609600"/>
          </a:xfrm>
          <a:prstGeom prst="rect">
            <a:avLst/>
          </a:prstGeom>
          <a:noFill/>
          <a:ln w="38100">
            <a:noFill/>
            <a:miter lim="800000"/>
            <a:headEnd type="none" w="sm" len="sm"/>
            <a:tailEnd type="none" w="lg" len="lg"/>
          </a:ln>
        </p:spPr>
        <p:txBody>
          <a:bodyPr lIns="0" tIns="0" rIns="0" bIns="0">
            <a:spAutoFit/>
          </a:bodyPr>
          <a:lstStyle/>
          <a:p>
            <a:pPr eaLnBrk="0" hangingPunct="0">
              <a:spcBef>
                <a:spcPct val="50000"/>
              </a:spcBef>
              <a:spcAft>
                <a:spcPct val="0"/>
              </a:spcAft>
            </a:pPr>
            <a:r>
              <a:rPr lang="en-US" altLang="zh-CN" sz="2000" b="1">
                <a:solidFill>
                  <a:schemeClr val="accent2"/>
                </a:solidFill>
                <a:latin typeface="Arial" charset="0"/>
                <a:ea typeface="宋体" charset="-122"/>
              </a:rPr>
              <a:t>No. of defects</a:t>
            </a:r>
          </a:p>
        </p:txBody>
      </p:sp>
      <p:sp>
        <p:nvSpPr>
          <p:cNvPr id="24592" name="AutoShape 19"/>
          <p:cNvSpPr>
            <a:spLocks noChangeArrowheads="1"/>
          </p:cNvSpPr>
          <p:nvPr/>
        </p:nvSpPr>
        <p:spPr bwMode="blackWhite">
          <a:xfrm>
            <a:off x="1219200" y="1066800"/>
            <a:ext cx="2932112" cy="841375"/>
          </a:xfrm>
          <a:prstGeom prst="cloudCallout">
            <a:avLst>
              <a:gd name="adj1" fmla="val 42011"/>
              <a:gd name="adj2" fmla="val 107249"/>
            </a:avLst>
          </a:prstGeom>
          <a:solidFill>
            <a:srgbClr val="FFFF99"/>
          </a:solidFill>
          <a:ln w="9525">
            <a:solidFill>
              <a:schemeClr val="tx1"/>
            </a:solidFill>
            <a:round/>
            <a:headEnd/>
            <a:tailEnd/>
          </a:ln>
        </p:spPr>
        <p:txBody>
          <a:bodyPr/>
          <a:lstStyle/>
          <a:p>
            <a:pPr eaLnBrk="0" hangingPunct="0">
              <a:spcAft>
                <a:spcPct val="0"/>
              </a:spcAft>
            </a:pPr>
            <a:r>
              <a:rPr lang="en-US" altLang="zh-CN" sz="1400" b="1">
                <a:solidFill>
                  <a:srgbClr val="990000"/>
                </a:solidFill>
                <a:latin typeface="Arial" charset="0"/>
                <a:ea typeface="宋体" charset="-122"/>
              </a:rPr>
              <a:t>Test critical quality risks</a:t>
            </a:r>
          </a:p>
        </p:txBody>
      </p:sp>
      <p:sp>
        <p:nvSpPr>
          <p:cNvPr id="982039" name="Text Box 23"/>
          <p:cNvSpPr txBox="1">
            <a:spLocks noChangeArrowheads="1"/>
          </p:cNvSpPr>
          <p:nvPr/>
        </p:nvSpPr>
        <p:spPr bwMode="auto">
          <a:xfrm>
            <a:off x="304800" y="2438400"/>
            <a:ext cx="2187575" cy="1955800"/>
          </a:xfrm>
          <a:prstGeom prst="rect">
            <a:avLst/>
          </a:prstGeom>
          <a:noFill/>
          <a:ln w="9525">
            <a:solidFill>
              <a:schemeClr val="tx1"/>
            </a:solidFill>
            <a:miter lim="800000"/>
            <a:headEnd/>
            <a:tailEnd/>
          </a:ln>
        </p:spPr>
        <p:txBody>
          <a:bodyPr/>
          <a:lstStyle/>
          <a:p>
            <a:pPr algn="l" eaLnBrk="0" hangingPunct="0">
              <a:spcAft>
                <a:spcPct val="0"/>
              </a:spcAft>
            </a:pPr>
            <a:r>
              <a:rPr lang="en-US" altLang="zh-CN" b="1" dirty="0">
                <a:solidFill>
                  <a:srgbClr val="990000"/>
                </a:solidFill>
                <a:latin typeface="Arial" charset="0"/>
                <a:ea typeface="宋体" charset="-122"/>
              </a:rPr>
              <a:t>“Understanding risk is the key to</a:t>
            </a:r>
          </a:p>
          <a:p>
            <a:pPr algn="l" eaLnBrk="0" hangingPunct="0">
              <a:spcAft>
                <a:spcPct val="0"/>
              </a:spcAft>
            </a:pPr>
            <a:r>
              <a:rPr lang="en-US" altLang="zh-CN" b="1" dirty="0">
                <a:solidFill>
                  <a:srgbClr val="990000"/>
                </a:solidFill>
                <a:latin typeface="Arial" charset="0"/>
                <a:ea typeface="宋体" charset="-122"/>
              </a:rPr>
              <a:t>Optimum testing”</a:t>
            </a:r>
          </a:p>
          <a:p>
            <a:pPr eaLnBrk="0" hangingPunct="0">
              <a:spcAft>
                <a:spcPct val="0"/>
              </a:spcAft>
            </a:pPr>
            <a:endParaRPr lang="en-US" altLang="zh-CN" b="1" dirty="0">
              <a:solidFill>
                <a:srgbClr val="990000"/>
              </a:solidFill>
              <a:latin typeface="Arial" charset="0"/>
              <a:ea typeface="宋体" charset="-122"/>
            </a:endParaRPr>
          </a:p>
          <a:p>
            <a:pPr algn="l">
              <a:spcAft>
                <a:spcPct val="0"/>
              </a:spcAft>
            </a:pPr>
            <a:endParaRPr lang="en-US" altLang="zh-CN" b="1" dirty="0">
              <a:solidFill>
                <a:srgbClr val="990000"/>
              </a:solidFill>
              <a:latin typeface="Arial" charset="0"/>
              <a:ea typeface="宋体"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2039"/>
                                        </p:tgtEl>
                                        <p:attrNameLst>
                                          <p:attrName>style.visibility</p:attrName>
                                        </p:attrNameLst>
                                      </p:cBhvr>
                                      <p:to>
                                        <p:strVal val="visible"/>
                                      </p:to>
                                    </p:set>
                                    <p:anim calcmode="lin" valueType="num">
                                      <p:cBhvr additive="base">
                                        <p:cTn id="7" dur="500" fill="hold"/>
                                        <p:tgtEl>
                                          <p:spTgt spid="982039"/>
                                        </p:tgtEl>
                                        <p:attrNameLst>
                                          <p:attrName>ppt_x</p:attrName>
                                        </p:attrNameLst>
                                      </p:cBhvr>
                                      <p:tavLst>
                                        <p:tav tm="0">
                                          <p:val>
                                            <p:strVal val="#ppt_x"/>
                                          </p:val>
                                        </p:tav>
                                        <p:tav tm="100000">
                                          <p:val>
                                            <p:strVal val="#ppt_x"/>
                                          </p:val>
                                        </p:tav>
                                      </p:tavLst>
                                    </p:anim>
                                    <p:anim calcmode="lin" valueType="num">
                                      <p:cBhvr additive="base">
                                        <p:cTn id="8" dur="500" fill="hold"/>
                                        <p:tgtEl>
                                          <p:spTgt spid="9820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0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zh-CN"/>
              <a:t>CONFIDENTIAL - INTERNAL USE ONLY</a:t>
            </a:r>
          </a:p>
        </p:txBody>
      </p:sp>
      <p:sp>
        <p:nvSpPr>
          <p:cNvPr id="6" name="Slide Number Placeholder 5"/>
          <p:cNvSpPr>
            <a:spLocks noGrp="1"/>
          </p:cNvSpPr>
          <p:nvPr>
            <p:ph type="sldNum" sz="quarter" idx="12"/>
          </p:nvPr>
        </p:nvSpPr>
        <p:spPr/>
        <p:txBody>
          <a:bodyPr/>
          <a:lstStyle/>
          <a:p>
            <a:fld id="{03492342-B13B-4A02-BC71-D24608689B39}" type="slidenum">
              <a:rPr lang="en-US" altLang="zh-CN"/>
              <a:pPr/>
              <a:t>26</a:t>
            </a:fld>
            <a:endParaRPr lang="en-US" altLang="zh-CN"/>
          </a:p>
        </p:txBody>
      </p:sp>
      <p:sp>
        <p:nvSpPr>
          <p:cNvPr id="25604" name="Rectangle 2"/>
          <p:cNvSpPr>
            <a:spLocks noGrp="1" noChangeArrowheads="1"/>
          </p:cNvSpPr>
          <p:nvPr>
            <p:ph type="title"/>
          </p:nvPr>
        </p:nvSpPr>
        <p:spPr>
          <a:xfrm>
            <a:off x="152400" y="280988"/>
            <a:ext cx="8763000" cy="862012"/>
          </a:xfrm>
        </p:spPr>
        <p:txBody>
          <a:bodyPr>
            <a:normAutofit fontScale="90000"/>
          </a:bodyPr>
          <a:lstStyle/>
          <a:p>
            <a:pPr algn="l"/>
            <a:r>
              <a:rPr lang="en-US" altLang="zh-CN" dirty="0" smtClean="0">
                <a:ea typeface="宋体" charset="-122"/>
              </a:rPr>
              <a:t>Other factors which </a:t>
            </a:r>
            <a:br>
              <a:rPr lang="en-US" altLang="zh-CN" dirty="0" smtClean="0">
                <a:ea typeface="宋体" charset="-122"/>
              </a:rPr>
            </a:br>
            <a:r>
              <a:rPr lang="en-US" altLang="zh-CN" dirty="0" smtClean="0">
                <a:ea typeface="宋体" charset="-122"/>
              </a:rPr>
              <a:t>influence the scope of testing</a:t>
            </a:r>
          </a:p>
        </p:txBody>
      </p:sp>
      <p:sp>
        <p:nvSpPr>
          <p:cNvPr id="25605" name="Rectangle 3"/>
          <p:cNvSpPr>
            <a:spLocks noGrp="1" noChangeArrowheads="1"/>
          </p:cNvSpPr>
          <p:nvPr>
            <p:ph type="body" idx="1"/>
          </p:nvPr>
        </p:nvSpPr>
        <p:spPr>
          <a:xfrm>
            <a:off x="2743200" y="1828800"/>
            <a:ext cx="6672262" cy="4838700"/>
          </a:xfrm>
        </p:spPr>
        <p:txBody>
          <a:bodyPr>
            <a:normAutofit/>
          </a:bodyPr>
          <a:lstStyle/>
          <a:p>
            <a:pPr marL="347663" indent="-347663"/>
            <a:r>
              <a:rPr lang="en-GB" altLang="zh-CN" sz="2400" dirty="0" smtClean="0">
                <a:ea typeface="宋体" charset="-122"/>
              </a:rPr>
              <a:t>Contractual requirements</a:t>
            </a:r>
          </a:p>
          <a:p>
            <a:pPr marL="347663" indent="-347663"/>
            <a:r>
              <a:rPr lang="en-GB" altLang="zh-CN" sz="2400" dirty="0" smtClean="0">
                <a:ea typeface="宋体" charset="-122"/>
              </a:rPr>
              <a:t>Legal requirements</a:t>
            </a:r>
          </a:p>
          <a:p>
            <a:pPr marL="465138" lvl="1" indent="0"/>
            <a:r>
              <a:rPr lang="en-GB" altLang="zh-CN" sz="2400" dirty="0" smtClean="0">
                <a:ea typeface="宋体" charset="-122"/>
              </a:rPr>
              <a:t> Privacy related laws</a:t>
            </a:r>
          </a:p>
          <a:p>
            <a:pPr marL="465138" lvl="1" indent="0"/>
            <a:r>
              <a:rPr lang="en-GB" altLang="zh-CN" sz="2400" dirty="0" smtClean="0">
                <a:ea typeface="宋体" charset="-122"/>
              </a:rPr>
              <a:t>Non-disclosure of identity</a:t>
            </a:r>
          </a:p>
          <a:p>
            <a:pPr marL="347663" indent="-347663"/>
            <a:r>
              <a:rPr lang="en-GB" altLang="zh-CN" sz="2400" dirty="0" smtClean="0">
                <a:ea typeface="宋体" charset="-122"/>
              </a:rPr>
              <a:t>Industry-specific requirements</a:t>
            </a:r>
          </a:p>
          <a:p>
            <a:pPr marL="465138" lvl="1" indent="0"/>
            <a:r>
              <a:rPr lang="en-GB" altLang="zh-CN" sz="2400" dirty="0" smtClean="0">
                <a:ea typeface="宋体" charset="-122"/>
              </a:rPr>
              <a:t> Aircraft safety equipment</a:t>
            </a:r>
            <a:endParaRPr lang="en-US" altLang="zh-CN" sz="2400" dirty="0" smtClean="0">
              <a:ea typeface="宋体" charset="-122"/>
            </a:endParaRPr>
          </a:p>
        </p:txBody>
      </p:sp>
      <p:sp>
        <p:nvSpPr>
          <p:cNvPr id="984068" name="Text Box 4"/>
          <p:cNvSpPr txBox="1">
            <a:spLocks noChangeArrowheads="1"/>
          </p:cNvSpPr>
          <p:nvPr/>
        </p:nvSpPr>
        <p:spPr bwMode="auto">
          <a:xfrm>
            <a:off x="174625" y="2057401"/>
            <a:ext cx="2416175" cy="2209800"/>
          </a:xfrm>
          <a:prstGeom prst="rect">
            <a:avLst/>
          </a:prstGeom>
          <a:noFill/>
          <a:ln w="9525">
            <a:solidFill>
              <a:schemeClr val="tx1"/>
            </a:solidFill>
            <a:miter lim="800000"/>
            <a:headEnd/>
            <a:tailEnd/>
          </a:ln>
        </p:spPr>
        <p:txBody>
          <a:bodyPr/>
          <a:lstStyle/>
          <a:p>
            <a:pPr algn="l" eaLnBrk="0" hangingPunct="0">
              <a:spcAft>
                <a:spcPct val="0"/>
              </a:spcAft>
            </a:pPr>
            <a:r>
              <a:rPr lang="en-US" altLang="zh-CN" b="1" dirty="0">
                <a:solidFill>
                  <a:srgbClr val="990000"/>
                </a:solidFill>
                <a:latin typeface="Arial" charset="0"/>
                <a:ea typeface="宋体" charset="-122"/>
              </a:rPr>
              <a:t>“Understanding other related factors is also important to determine whether testing is enough” </a:t>
            </a:r>
          </a:p>
          <a:p>
            <a:pPr eaLnBrk="0" hangingPunct="0">
              <a:spcAft>
                <a:spcPct val="0"/>
              </a:spcAft>
            </a:pPr>
            <a:endParaRPr lang="en-US" altLang="zh-CN" b="1" dirty="0">
              <a:solidFill>
                <a:srgbClr val="990000"/>
              </a:solidFill>
              <a:latin typeface="Arial" charset="0"/>
              <a:ea typeface="宋体" charset="-122"/>
            </a:endParaRPr>
          </a:p>
          <a:p>
            <a:pPr algn="l">
              <a:spcAft>
                <a:spcPct val="0"/>
              </a:spcAft>
            </a:pPr>
            <a:endParaRPr lang="en-US" altLang="zh-CN" b="1" dirty="0">
              <a:solidFill>
                <a:srgbClr val="990000"/>
              </a:solidFill>
              <a:latin typeface="Arial"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4068"/>
                                        </p:tgtEl>
                                        <p:attrNameLst>
                                          <p:attrName>style.visibility</p:attrName>
                                        </p:attrNameLst>
                                      </p:cBhvr>
                                      <p:to>
                                        <p:strVal val="visible"/>
                                      </p:to>
                                    </p:set>
                                    <p:anim calcmode="lin" valueType="num">
                                      <p:cBhvr additive="base">
                                        <p:cTn id="7" dur="500" fill="hold"/>
                                        <p:tgtEl>
                                          <p:spTgt spid="984068"/>
                                        </p:tgtEl>
                                        <p:attrNameLst>
                                          <p:attrName>ppt_x</p:attrName>
                                        </p:attrNameLst>
                                      </p:cBhvr>
                                      <p:tavLst>
                                        <p:tav tm="0">
                                          <p:val>
                                            <p:strVal val="#ppt_x"/>
                                          </p:val>
                                        </p:tav>
                                        <p:tav tm="100000">
                                          <p:val>
                                            <p:strVal val="#ppt_x"/>
                                          </p:val>
                                        </p:tav>
                                      </p:tavLst>
                                    </p:anim>
                                    <p:anim calcmode="lin" valueType="num">
                                      <p:cBhvr additive="base">
                                        <p:cTn id="8" dur="500" fill="hold"/>
                                        <p:tgtEl>
                                          <p:spTgt spid="984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6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Thinking</a:t>
            </a:r>
            <a:endParaRPr lang="en-US" dirty="0"/>
          </a:p>
        </p:txBody>
      </p:sp>
      <p:sp>
        <p:nvSpPr>
          <p:cNvPr id="3" name="Content Placeholder 2"/>
          <p:cNvSpPr>
            <a:spLocks noGrp="1"/>
          </p:cNvSpPr>
          <p:nvPr>
            <p:ph idx="1"/>
          </p:nvPr>
        </p:nvSpPr>
        <p:spPr/>
        <p:txBody>
          <a:bodyPr/>
          <a:lstStyle/>
          <a:p>
            <a:r>
              <a:rPr lang="en-US" altLang="zh-CN" dirty="0" smtClean="0">
                <a:ea typeface="宋体" charset="-122"/>
              </a:rPr>
              <a:t>Can testing be replaced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graphicFrame>
        <p:nvGraphicFramePr>
          <p:cNvPr id="977923" name="Object 3"/>
          <p:cNvGraphicFramePr>
            <a:graphicFrameLocks noChangeAspect="1"/>
          </p:cNvGraphicFramePr>
          <p:nvPr/>
        </p:nvGraphicFramePr>
        <p:xfrm>
          <a:off x="3048000" y="2286000"/>
          <a:ext cx="3417888" cy="4076700"/>
        </p:xfrm>
        <a:graphic>
          <a:graphicData uri="http://schemas.openxmlformats.org/presentationml/2006/ole">
            <mc:AlternateContent xmlns:mc="http://schemas.openxmlformats.org/markup-compatibility/2006">
              <mc:Choice xmlns:v="urn:schemas-microsoft-com:vml" Requires="v">
                <p:oleObj spid="_x0000_s2054" name="Clip" r:id="rId4" imgW="2380680" imgH="2390400" progId="">
                  <p:embed/>
                </p:oleObj>
              </mc:Choice>
              <mc:Fallback>
                <p:oleObj name="Clip" r:id="rId4" imgW="2380680" imgH="239040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286000"/>
                        <a:ext cx="3417888" cy="40767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77923"/>
                                        </p:tgtEl>
                                        <p:attrNameLst>
                                          <p:attrName>style.visibility</p:attrName>
                                        </p:attrNameLst>
                                      </p:cBhvr>
                                      <p:to>
                                        <p:strVal val="visible"/>
                                      </p:to>
                                    </p:set>
                                    <p:animEffect transition="in" filter="box(in)">
                                      <p:cBhvr>
                                        <p:cTn id="7" dur="500"/>
                                        <p:tgtEl>
                                          <p:spTgt spid="977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pPr algn="l"/>
            <a:r>
              <a:rPr lang="en-US" dirty="0" smtClean="0"/>
              <a:t>Who Typically Does?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pic>
        <p:nvPicPr>
          <p:cNvPr id="7172" name="Picture 4" descr="http://www.systemainfotech.com/training/images/software-testing.jpg"/>
          <p:cNvPicPr>
            <a:picLocks noChangeAspect="1" noChangeArrowheads="1"/>
          </p:cNvPicPr>
          <p:nvPr/>
        </p:nvPicPr>
        <p:blipFill>
          <a:blip r:embed="rId3" cstate="print"/>
          <a:srcRect/>
          <a:stretch>
            <a:fillRect/>
          </a:stretch>
        </p:blipFill>
        <p:spPr bwMode="auto">
          <a:xfrm>
            <a:off x="2057400" y="1219200"/>
            <a:ext cx="4724400" cy="4856685"/>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Discussion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pic>
        <p:nvPicPr>
          <p:cNvPr id="9218" name="Picture 2" descr="http://www.hes.edu.au/assets/Resources/Images/General-Images/iStock000006428830XSmall-discussion.jpg"/>
          <p:cNvPicPr>
            <a:picLocks noChangeAspect="1" noChangeArrowheads="1"/>
          </p:cNvPicPr>
          <p:nvPr/>
        </p:nvPicPr>
        <p:blipFill>
          <a:blip r:embed="rId3" cstate="print"/>
          <a:srcRect/>
          <a:stretch>
            <a:fillRect/>
          </a:stretch>
        </p:blipFill>
        <p:spPr bwMode="auto">
          <a:xfrm>
            <a:off x="990600" y="1447800"/>
            <a:ext cx="7239000" cy="4651608"/>
          </a:xfrm>
          <a:prstGeom prst="rect">
            <a:avLst/>
          </a:prstGeom>
          <a:noFill/>
        </p:spPr>
      </p:pic>
      <p:sp>
        <p:nvSpPr>
          <p:cNvPr id="9" name="Rectangle 8"/>
          <p:cNvSpPr/>
          <p:nvPr/>
        </p:nvSpPr>
        <p:spPr>
          <a:xfrm>
            <a:off x="1066800" y="4572000"/>
            <a:ext cx="7086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What could go wrong with this typical approach to software testing?</a:t>
            </a:r>
            <a:endParaRPr lang="en-US" sz="36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1A9365B-6E88-42C5-B870-4BF530349A4E}" type="slidenum">
              <a:rPr lang="en-US" altLang="zh-CN"/>
              <a:pPr/>
              <a:t>3</a:t>
            </a:fld>
            <a:endParaRPr lang="en-US" altLang="zh-CN" dirty="0"/>
          </a:p>
        </p:txBody>
      </p:sp>
      <p:sp>
        <p:nvSpPr>
          <p:cNvPr id="9220" name="Rectangle 2"/>
          <p:cNvSpPr>
            <a:spLocks noGrp="1" noChangeArrowheads="1"/>
          </p:cNvSpPr>
          <p:nvPr>
            <p:ph type="title"/>
          </p:nvPr>
        </p:nvSpPr>
        <p:spPr/>
        <p:txBody>
          <a:bodyPr/>
          <a:lstStyle/>
          <a:p>
            <a:pPr algn="l"/>
            <a:r>
              <a:rPr lang="en-US" altLang="zh-CN" dirty="0" smtClean="0">
                <a:ea typeface="宋体" charset="-122"/>
              </a:rPr>
              <a:t>Testing and Quality</a:t>
            </a:r>
          </a:p>
        </p:txBody>
      </p:sp>
      <p:sp>
        <p:nvSpPr>
          <p:cNvPr id="9221" name="Rectangle 3"/>
          <p:cNvSpPr>
            <a:spLocks noGrp="1" noChangeArrowheads="1"/>
          </p:cNvSpPr>
          <p:nvPr>
            <p:ph type="body" idx="1"/>
          </p:nvPr>
        </p:nvSpPr>
        <p:spPr/>
        <p:txBody>
          <a:bodyPr/>
          <a:lstStyle/>
          <a:p>
            <a:r>
              <a:rPr lang="en-US" altLang="zh-CN" dirty="0" smtClean="0">
                <a:ea typeface="宋体" charset="-122"/>
              </a:rPr>
              <a:t>Testing helps to measure the </a:t>
            </a:r>
            <a:r>
              <a:rPr lang="en-US" altLang="zh-CN" b="1" dirty="0" smtClean="0">
                <a:ea typeface="宋体" charset="-122"/>
              </a:rPr>
              <a:t>Quality</a:t>
            </a:r>
            <a:r>
              <a:rPr lang="en-US" altLang="zh-CN" dirty="0" smtClean="0">
                <a:ea typeface="宋体" charset="-122"/>
              </a:rPr>
              <a:t> of software in terms of </a:t>
            </a:r>
            <a:r>
              <a:rPr lang="en-US" altLang="zh-CN" b="1" dirty="0" smtClean="0">
                <a:ea typeface="宋体" charset="-122"/>
              </a:rPr>
              <a:t>Number of defects found</a:t>
            </a:r>
          </a:p>
          <a:p>
            <a:r>
              <a:rPr lang="en-US" altLang="zh-CN" dirty="0" smtClean="0">
                <a:ea typeface="宋体" charset="-122"/>
              </a:rPr>
              <a:t>Tests also reveal important information regarding the Non functional attributes like Reliability, Security, Performance, etc.</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Who should do?</a:t>
            </a:r>
            <a:endParaRPr lang="en-US" dirty="0"/>
          </a:p>
        </p:txBody>
      </p:sp>
      <p:sp>
        <p:nvSpPr>
          <p:cNvPr id="3" name="Content Placeholder 2"/>
          <p:cNvSpPr>
            <a:spLocks noGrp="1"/>
          </p:cNvSpPr>
          <p:nvPr>
            <p:ph idx="1"/>
          </p:nvPr>
        </p:nvSpPr>
        <p:spPr/>
        <p:txBody>
          <a:bodyPr>
            <a:normAutofit/>
          </a:bodyPr>
          <a:lstStyle/>
          <a:p>
            <a:pPr>
              <a:buNone/>
            </a:pPr>
            <a:r>
              <a:rPr lang="en-US" sz="3900" dirty="0" smtClean="0"/>
              <a:t>Software testing, like software development, is a profession</a:t>
            </a:r>
          </a:p>
          <a:p>
            <a:r>
              <a:rPr lang="en-US" sz="2400" dirty="0" smtClean="0"/>
              <a:t>Software testers employ unique skills sets to ensure software quality</a:t>
            </a:r>
          </a:p>
          <a:p>
            <a:r>
              <a:rPr lang="en-US" sz="2400" dirty="0" smtClean="0"/>
              <a:t>Certifications levels were created by the International Software Testing Qualifications Board (ISTQB)</a:t>
            </a:r>
          </a:p>
          <a:p>
            <a:endParaRPr lang="en-US" dirty="0" smtClean="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5C1AAB-DED1-4B33-B399-743546DB4179}" type="slidenum">
              <a:rPr lang="en-US" altLang="zh-CN"/>
              <a:pPr/>
              <a:t>31</a:t>
            </a:fld>
            <a:endParaRPr lang="en-US" altLang="zh-CN"/>
          </a:p>
        </p:txBody>
      </p:sp>
      <p:sp>
        <p:nvSpPr>
          <p:cNvPr id="27652" name="Rectangle 2"/>
          <p:cNvSpPr>
            <a:spLocks noGrp="1" noChangeArrowheads="1"/>
          </p:cNvSpPr>
          <p:nvPr>
            <p:ph type="title"/>
          </p:nvPr>
        </p:nvSpPr>
        <p:spPr>
          <a:xfrm>
            <a:off x="381000" y="0"/>
            <a:ext cx="8229600" cy="1143000"/>
          </a:xfrm>
        </p:spPr>
        <p:txBody>
          <a:bodyPr>
            <a:normAutofit/>
          </a:bodyPr>
          <a:lstStyle/>
          <a:p>
            <a:pPr algn="l"/>
            <a:r>
              <a:rPr lang="en-US" altLang="zh-CN" b="0" dirty="0" smtClean="0">
                <a:ea typeface="宋体" charset="-122"/>
              </a:rPr>
              <a:t>Need for independent Testing</a:t>
            </a:r>
            <a:endParaRPr lang="en-US" altLang="zh-CN" b="0" dirty="0" smtClean="0">
              <a:solidFill>
                <a:srgbClr val="990000"/>
              </a:solidFill>
              <a:ea typeface="宋体" charset="-122"/>
            </a:endParaRPr>
          </a:p>
        </p:txBody>
      </p:sp>
      <p:sp>
        <p:nvSpPr>
          <p:cNvPr id="1003523" name="Rectangle 3"/>
          <p:cNvSpPr>
            <a:spLocks noGrp="1" noChangeArrowheads="1"/>
          </p:cNvSpPr>
          <p:nvPr>
            <p:ph type="body" idx="1"/>
          </p:nvPr>
        </p:nvSpPr>
        <p:spPr>
          <a:xfrm>
            <a:off x="2552700" y="1905000"/>
            <a:ext cx="6591300" cy="4362450"/>
          </a:xfrm>
        </p:spPr>
        <p:txBody>
          <a:bodyPr>
            <a:normAutofit/>
          </a:bodyPr>
          <a:lstStyle/>
          <a:p>
            <a:pPr marL="231775" indent="-231775"/>
            <a:r>
              <a:rPr lang="en-US" altLang="zh-CN" sz="2400" dirty="0" smtClean="0">
                <a:ea typeface="宋体" charset="-122"/>
              </a:rPr>
              <a:t>Unbiased testing is necessary to objectively evaluate quality of a software</a:t>
            </a:r>
          </a:p>
          <a:p>
            <a:pPr marL="231775" indent="-231775"/>
            <a:r>
              <a:rPr lang="en-US" altLang="zh-CN" sz="2400" dirty="0" smtClean="0">
                <a:ea typeface="宋体" charset="-122"/>
              </a:rPr>
              <a:t> Developer carrying out testing would not like to expose defects </a:t>
            </a:r>
          </a:p>
          <a:p>
            <a:pPr marL="231775" indent="-231775"/>
            <a:r>
              <a:rPr lang="en-US" altLang="zh-CN" sz="2400" dirty="0" smtClean="0">
                <a:ea typeface="宋体" charset="-122"/>
              </a:rPr>
              <a:t>Assumptions made are carried into testing.</a:t>
            </a:r>
          </a:p>
          <a:p>
            <a:pPr marL="231775" indent="-231775"/>
            <a:r>
              <a:rPr lang="en-US" altLang="zh-CN" sz="2400" dirty="0" smtClean="0">
                <a:ea typeface="宋体" charset="-122"/>
              </a:rPr>
              <a:t>People see what they want to see. </a:t>
            </a:r>
          </a:p>
          <a:p>
            <a:pPr marL="231775" indent="-231775"/>
            <a:r>
              <a:rPr lang="en-US" altLang="zh-CN" sz="2400" dirty="0" smtClean="0">
                <a:ea typeface="宋体" charset="-122"/>
              </a:rPr>
              <a:t>More effective in terms of Quality &amp; Cost</a:t>
            </a:r>
            <a:r>
              <a:rPr lang="en-US" altLang="zh-CN" sz="2400" b="1" dirty="0" smtClean="0">
                <a:solidFill>
                  <a:srgbClr val="3333CC"/>
                </a:solidFill>
                <a:ea typeface="宋体" charset="-122"/>
              </a:rPr>
              <a:t>.</a:t>
            </a:r>
          </a:p>
          <a:p>
            <a:pPr marL="231775" indent="-231775"/>
            <a:endParaRPr lang="en-US" altLang="zh-CN" sz="2400" dirty="0" smtClean="0">
              <a:ea typeface="宋体" charset="-122"/>
            </a:endParaRPr>
          </a:p>
        </p:txBody>
      </p:sp>
      <p:sp>
        <p:nvSpPr>
          <p:cNvPr id="1003524" name="Text Box 4"/>
          <p:cNvSpPr txBox="1">
            <a:spLocks noChangeArrowheads="1"/>
          </p:cNvSpPr>
          <p:nvPr/>
        </p:nvSpPr>
        <p:spPr bwMode="auto">
          <a:xfrm>
            <a:off x="174625" y="2286000"/>
            <a:ext cx="2090738" cy="2209801"/>
          </a:xfrm>
          <a:prstGeom prst="rect">
            <a:avLst/>
          </a:prstGeom>
          <a:noFill/>
          <a:ln w="9525">
            <a:solidFill>
              <a:schemeClr val="tx1"/>
            </a:solidFill>
            <a:miter lim="800000"/>
            <a:headEnd/>
            <a:tailEnd/>
          </a:ln>
        </p:spPr>
        <p:txBody>
          <a:bodyPr/>
          <a:lstStyle/>
          <a:p>
            <a:pPr algn="l" eaLnBrk="0" hangingPunct="0">
              <a:spcAft>
                <a:spcPct val="0"/>
              </a:spcAft>
            </a:pPr>
            <a:endParaRPr lang="en-US" altLang="zh-CN" b="1">
              <a:solidFill>
                <a:srgbClr val="990000"/>
              </a:solidFill>
              <a:latin typeface="Arial" charset="0"/>
              <a:ea typeface="宋体" charset="-122"/>
            </a:endParaRPr>
          </a:p>
          <a:p>
            <a:pPr algn="l" eaLnBrk="0" hangingPunct="0">
              <a:spcBef>
                <a:spcPct val="50000"/>
              </a:spcBef>
              <a:spcAft>
                <a:spcPct val="0"/>
              </a:spcAft>
            </a:pPr>
            <a:r>
              <a:rPr lang="en-US" altLang="zh-CN" b="1">
                <a:solidFill>
                  <a:srgbClr val="990000"/>
                </a:solidFill>
                <a:latin typeface="Arial" charset="0"/>
                <a:ea typeface="宋体" charset="-122"/>
              </a:rPr>
              <a:t>“It takes an independent 3rd party to build confidence”</a:t>
            </a:r>
          </a:p>
          <a:p>
            <a:pPr eaLnBrk="0" hangingPunct="0">
              <a:spcAft>
                <a:spcPct val="0"/>
              </a:spcAft>
            </a:pPr>
            <a:endParaRPr lang="en-US" altLang="zh-CN" b="1">
              <a:solidFill>
                <a:srgbClr val="990000"/>
              </a:solidFill>
              <a:latin typeface="Arial" charset="0"/>
              <a:ea typeface="宋体" charset="-122"/>
            </a:endParaRPr>
          </a:p>
          <a:p>
            <a:pPr algn="l">
              <a:spcAft>
                <a:spcPct val="0"/>
              </a:spcAft>
            </a:pPr>
            <a:endParaRPr lang="en-US" altLang="zh-CN" b="1">
              <a:solidFill>
                <a:srgbClr val="990000"/>
              </a:solidFill>
              <a:latin typeface="Arial"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3523">
                                            <p:txEl>
                                              <p:pRg st="0" end="0"/>
                                            </p:txEl>
                                          </p:spTgt>
                                        </p:tgtEl>
                                        <p:attrNameLst>
                                          <p:attrName>style.visibility</p:attrName>
                                        </p:attrNameLst>
                                      </p:cBhvr>
                                      <p:to>
                                        <p:strVal val="visible"/>
                                      </p:to>
                                    </p:set>
                                    <p:animEffect transition="in" filter="blinds(horizontal)">
                                      <p:cBhvr>
                                        <p:cTn id="7" dur="500"/>
                                        <p:tgtEl>
                                          <p:spTgt spid="10035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3523">
                                            <p:txEl>
                                              <p:pRg st="1" end="1"/>
                                            </p:txEl>
                                          </p:spTgt>
                                        </p:tgtEl>
                                        <p:attrNameLst>
                                          <p:attrName>style.visibility</p:attrName>
                                        </p:attrNameLst>
                                      </p:cBhvr>
                                      <p:to>
                                        <p:strVal val="visible"/>
                                      </p:to>
                                    </p:set>
                                    <p:animEffect transition="in" filter="blinds(horizontal)">
                                      <p:cBhvr>
                                        <p:cTn id="12" dur="500"/>
                                        <p:tgtEl>
                                          <p:spTgt spid="10035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3523">
                                            <p:txEl>
                                              <p:pRg st="2" end="2"/>
                                            </p:txEl>
                                          </p:spTgt>
                                        </p:tgtEl>
                                        <p:attrNameLst>
                                          <p:attrName>style.visibility</p:attrName>
                                        </p:attrNameLst>
                                      </p:cBhvr>
                                      <p:to>
                                        <p:strVal val="visible"/>
                                      </p:to>
                                    </p:set>
                                    <p:animEffect transition="in" filter="blinds(horizontal)">
                                      <p:cBhvr>
                                        <p:cTn id="17" dur="500"/>
                                        <p:tgtEl>
                                          <p:spTgt spid="10035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3523">
                                            <p:txEl>
                                              <p:pRg st="3" end="3"/>
                                            </p:txEl>
                                          </p:spTgt>
                                        </p:tgtEl>
                                        <p:attrNameLst>
                                          <p:attrName>style.visibility</p:attrName>
                                        </p:attrNameLst>
                                      </p:cBhvr>
                                      <p:to>
                                        <p:strVal val="visible"/>
                                      </p:to>
                                    </p:set>
                                    <p:animEffect transition="in" filter="blinds(horizontal)">
                                      <p:cBhvr>
                                        <p:cTn id="22" dur="500"/>
                                        <p:tgtEl>
                                          <p:spTgt spid="10035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03523">
                                            <p:txEl>
                                              <p:pRg st="4" end="4"/>
                                            </p:txEl>
                                          </p:spTgt>
                                        </p:tgtEl>
                                        <p:attrNameLst>
                                          <p:attrName>style.visibility</p:attrName>
                                        </p:attrNameLst>
                                      </p:cBhvr>
                                      <p:to>
                                        <p:strVal val="visible"/>
                                      </p:to>
                                    </p:set>
                                    <p:animEffect transition="in" filter="blinds(horizontal)">
                                      <p:cBhvr>
                                        <p:cTn id="27" dur="500"/>
                                        <p:tgtEl>
                                          <p:spTgt spid="10035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03524"/>
                                        </p:tgtEl>
                                        <p:attrNameLst>
                                          <p:attrName>style.visibility</p:attrName>
                                        </p:attrNameLst>
                                      </p:cBhvr>
                                      <p:to>
                                        <p:strVal val="visible"/>
                                      </p:to>
                                    </p:set>
                                    <p:anim calcmode="lin" valueType="num">
                                      <p:cBhvr additive="base">
                                        <p:cTn id="32" dur="500" fill="hold"/>
                                        <p:tgtEl>
                                          <p:spTgt spid="1003524"/>
                                        </p:tgtEl>
                                        <p:attrNameLst>
                                          <p:attrName>ppt_x</p:attrName>
                                        </p:attrNameLst>
                                      </p:cBhvr>
                                      <p:tavLst>
                                        <p:tav tm="0">
                                          <p:val>
                                            <p:strVal val="#ppt_x"/>
                                          </p:val>
                                        </p:tav>
                                        <p:tav tm="100000">
                                          <p:val>
                                            <p:strVal val="#ppt_x"/>
                                          </p:val>
                                        </p:tav>
                                      </p:tavLst>
                                    </p:anim>
                                    <p:anim calcmode="lin" valueType="num">
                                      <p:cBhvr additive="base">
                                        <p:cTn id="33" dur="500" fill="hold"/>
                                        <p:tgtEl>
                                          <p:spTgt spid="10035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 &amp; Control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8" name="Rounded Rectangle 7"/>
          <p:cNvSpPr/>
          <p:nvPr/>
        </p:nvSpPr>
        <p:spPr>
          <a:xfrm>
            <a:off x="381000" y="1371600"/>
            <a:ext cx="4114800" cy="4648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b="1" dirty="0" smtClean="0"/>
              <a:t>Quality Assurance </a:t>
            </a:r>
            <a:r>
              <a:rPr lang="en-US" sz="3200" dirty="0" smtClean="0"/>
              <a:t>(QA) is a set of processes designed to ensure the developed product satisfies customer requirements in a reliable fashion</a:t>
            </a:r>
            <a:endParaRPr lang="en-US" sz="3200" dirty="0"/>
          </a:p>
        </p:txBody>
      </p:sp>
      <p:sp>
        <p:nvSpPr>
          <p:cNvPr id="7" name="Rounded Rectangle 6"/>
          <p:cNvSpPr/>
          <p:nvPr/>
        </p:nvSpPr>
        <p:spPr>
          <a:xfrm>
            <a:off x="4724400" y="1371600"/>
            <a:ext cx="4191000" cy="4572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b="1" dirty="0" smtClean="0"/>
              <a:t>Quality Control </a:t>
            </a:r>
            <a:r>
              <a:rPr lang="en-US" sz="3200" dirty="0" smtClean="0"/>
              <a:t>(QC) is a set of procedures designed to ensure a product adheres to a set of quality criteria and meets the client or customer requirements</a:t>
            </a:r>
            <a:endParaRPr lang="en-US" sz="32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 &amp; Control (cont)</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pic>
        <p:nvPicPr>
          <p:cNvPr id="61442" name="Picture 2" descr="http://www.itransition.com/UserFiles/quality_assurance(1).png"/>
          <p:cNvPicPr>
            <a:picLocks noChangeAspect="1" noChangeArrowheads="1"/>
          </p:cNvPicPr>
          <p:nvPr/>
        </p:nvPicPr>
        <p:blipFill>
          <a:blip r:embed="rId3" cstate="print"/>
          <a:srcRect/>
          <a:stretch>
            <a:fillRect/>
          </a:stretch>
        </p:blipFill>
        <p:spPr bwMode="auto">
          <a:xfrm>
            <a:off x="685800" y="1600200"/>
            <a:ext cx="7543800" cy="4800602"/>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smtClean="0">
                <a:ea typeface="宋体" charset="-122"/>
              </a:rPr>
              <a:t>Thinking</a:t>
            </a:r>
          </a:p>
        </p:txBody>
      </p:sp>
      <p:sp>
        <p:nvSpPr>
          <p:cNvPr id="3" name="Content Placeholder 2"/>
          <p:cNvSpPr>
            <a:spLocks noGrp="1"/>
          </p:cNvSpPr>
          <p:nvPr>
            <p:ph idx="1"/>
          </p:nvPr>
        </p:nvSpPr>
        <p:spPr/>
        <p:txBody>
          <a:bodyPr/>
          <a:lstStyle/>
          <a:p>
            <a:r>
              <a:rPr lang="en-US" altLang="zh-CN" dirty="0" smtClean="0">
                <a:ea typeface="宋体" charset="-122"/>
              </a:rPr>
              <a:t>What do you think should be attributes of a good test engineer?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dirty="0" smtClean="0">
                <a:ea typeface="宋体" charset="-122"/>
              </a:rPr>
              <a:t>Attributes of a good tester</a:t>
            </a:r>
          </a:p>
        </p:txBody>
      </p:sp>
      <p:sp>
        <p:nvSpPr>
          <p:cNvPr id="3" name="Content Placeholder 2"/>
          <p:cNvSpPr>
            <a:spLocks noGrp="1"/>
          </p:cNvSpPr>
          <p:nvPr>
            <p:ph idx="1"/>
          </p:nvPr>
        </p:nvSpPr>
        <p:spPr/>
        <p:txBody>
          <a:bodyPr>
            <a:normAutofit fontScale="77500" lnSpcReduction="20000"/>
          </a:bodyPr>
          <a:lstStyle/>
          <a:p>
            <a:pPr marL="347663" indent="-347663">
              <a:lnSpc>
                <a:spcPct val="90000"/>
              </a:lnSpc>
              <a:buClr>
                <a:srgbClr val="CC3300"/>
              </a:buClr>
              <a:buFont typeface="Wingdings" pitchFamily="2" charset="2"/>
              <a:buChar char="§"/>
            </a:pPr>
            <a:r>
              <a:rPr lang="en-US" altLang="zh-CN" dirty="0" smtClean="0">
                <a:ea typeface="宋体" charset="-122"/>
              </a:rPr>
              <a:t>A good test engineer has a 'test to break' attitude</a:t>
            </a:r>
          </a:p>
          <a:p>
            <a:pPr marL="347663" indent="-347663">
              <a:lnSpc>
                <a:spcPct val="90000"/>
              </a:lnSpc>
              <a:buFont typeface="Wingdings" pitchFamily="2" charset="2"/>
              <a:buChar char="§"/>
            </a:pPr>
            <a:r>
              <a:rPr lang="en-GB" altLang="zh-CN" dirty="0" smtClean="0">
                <a:ea typeface="宋体" charset="-122"/>
              </a:rPr>
              <a:t>Need to take a different view, a different mindset (“What if it isn’t?”, “What could go wrong?”)</a:t>
            </a:r>
            <a:endParaRPr lang="en-US" altLang="zh-CN" dirty="0" smtClean="0">
              <a:ea typeface="宋体" charset="-122"/>
            </a:endParaRPr>
          </a:p>
          <a:p>
            <a:pPr marL="347663" indent="-347663">
              <a:lnSpc>
                <a:spcPct val="90000"/>
              </a:lnSpc>
              <a:buClr>
                <a:srgbClr val="CC3300"/>
              </a:buClr>
              <a:buFont typeface="Wingdings" pitchFamily="2" charset="2"/>
              <a:buChar char="§"/>
            </a:pPr>
            <a:r>
              <a:rPr lang="en-US" altLang="zh-CN" dirty="0" smtClean="0">
                <a:ea typeface="宋体" charset="-122"/>
              </a:rPr>
              <a:t>An ability to understand the point of view of the customer</a:t>
            </a:r>
          </a:p>
          <a:p>
            <a:pPr marL="347663" indent="-347663">
              <a:lnSpc>
                <a:spcPct val="90000"/>
              </a:lnSpc>
              <a:buClr>
                <a:srgbClr val="CC3300"/>
              </a:buClr>
              <a:buFont typeface="Wingdings" pitchFamily="2" charset="2"/>
              <a:buChar char="§"/>
            </a:pPr>
            <a:r>
              <a:rPr lang="en-US" altLang="zh-CN" dirty="0" smtClean="0">
                <a:ea typeface="宋体" charset="-122"/>
              </a:rPr>
              <a:t>A passion for quality and attention to detail</a:t>
            </a:r>
          </a:p>
          <a:p>
            <a:pPr marL="347663" indent="-347663">
              <a:lnSpc>
                <a:spcPct val="90000"/>
              </a:lnSpc>
              <a:buClr>
                <a:srgbClr val="CC3300"/>
              </a:buClr>
              <a:buFont typeface="Wingdings" pitchFamily="2" charset="2"/>
              <a:buChar char="§"/>
            </a:pPr>
            <a:r>
              <a:rPr lang="en-US" altLang="zh-CN" dirty="0" smtClean="0">
                <a:ea typeface="宋体" charset="-122"/>
              </a:rPr>
              <a:t>Notice little things that others miss/ignore (See symptom not bug)</a:t>
            </a:r>
          </a:p>
          <a:p>
            <a:pPr marL="347663" indent="-347663">
              <a:lnSpc>
                <a:spcPct val="90000"/>
              </a:lnSpc>
              <a:buFont typeface="Wingdings" pitchFamily="2" charset="2"/>
              <a:buChar char="§"/>
            </a:pPr>
            <a:r>
              <a:rPr lang="en-GB" altLang="zh-CN" dirty="0" smtClean="0">
                <a:ea typeface="宋体" charset="-122"/>
              </a:rPr>
              <a:t>Ability to communicate fault information to both technical (developers) and non-technical (managers and customers)</a:t>
            </a:r>
            <a:endParaRPr lang="en-US" altLang="zh-CN" dirty="0" smtClean="0">
              <a:ea typeface="宋体" charset="-122"/>
            </a:endParaRPr>
          </a:p>
          <a:p>
            <a:pPr marL="347663" indent="-347663">
              <a:lnSpc>
                <a:spcPct val="90000"/>
              </a:lnSpc>
              <a:buClr>
                <a:srgbClr val="CC3300"/>
              </a:buClr>
              <a:buFont typeface="Wingdings" pitchFamily="2" charset="2"/>
              <a:buChar char="§"/>
            </a:pPr>
            <a:r>
              <a:rPr lang="en-US" altLang="zh-CN" dirty="0" smtClean="0">
                <a:ea typeface="宋体" charset="-122"/>
              </a:rPr>
              <a:t>Tact and diplomacy for maintaining a cooperative relationship with developers </a:t>
            </a:r>
          </a:p>
          <a:p>
            <a:pPr marL="347663" indent="-347663">
              <a:lnSpc>
                <a:spcPct val="90000"/>
              </a:lnSpc>
              <a:buClr>
                <a:srgbClr val="CC3300"/>
              </a:buClr>
              <a:buFont typeface="Wingdings" pitchFamily="2" charset="2"/>
              <a:buChar char="§"/>
            </a:pPr>
            <a:r>
              <a:rPr lang="en-GB" altLang="zh-CN" dirty="0" smtClean="0">
                <a:ea typeface="宋体" charset="-122"/>
              </a:rPr>
              <a:t>Work under worst time pressure (at the end)</a:t>
            </a:r>
          </a:p>
          <a:p>
            <a:pPr marL="347663" indent="-347663">
              <a:lnSpc>
                <a:spcPct val="90000"/>
              </a:lnSpc>
              <a:buClr>
                <a:srgbClr val="CC3300"/>
              </a:buClr>
              <a:buFont typeface="Wingdings" pitchFamily="2" charset="2"/>
              <a:buChar char="§"/>
            </a:pPr>
            <a:r>
              <a:rPr lang="en-US" altLang="zh-CN" dirty="0" smtClean="0">
                <a:ea typeface="宋体" charset="-122"/>
              </a:rPr>
              <a:t>“Patience”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grpSp>
        <p:nvGrpSpPr>
          <p:cNvPr id="5" name="Group 4"/>
          <p:cNvGrpSpPr/>
          <p:nvPr/>
        </p:nvGrpSpPr>
        <p:grpSpPr>
          <a:xfrm>
            <a:off x="228600" y="1447800"/>
            <a:ext cx="8610600" cy="5029200"/>
            <a:chOff x="381000" y="838200"/>
            <a:chExt cx="8610600" cy="5029200"/>
          </a:xfrm>
        </p:grpSpPr>
        <p:sp>
          <p:nvSpPr>
            <p:cNvPr id="6" name="Flowchart: Alternate Process 5"/>
            <p:cNvSpPr/>
            <p:nvPr/>
          </p:nvSpPr>
          <p:spPr>
            <a:xfrm>
              <a:off x="3733800" y="2590800"/>
              <a:ext cx="1752600" cy="914400"/>
            </a:xfrm>
            <a:prstGeom prst="flowChartAlternate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392"/>
                  </a:solidFill>
                </a:rPr>
                <a:t>Project</a:t>
              </a:r>
              <a:endParaRPr lang="en-US" dirty="0">
                <a:solidFill>
                  <a:srgbClr val="002392"/>
                </a:solidFill>
              </a:endParaRPr>
            </a:p>
          </p:txBody>
        </p:sp>
        <p:sp>
          <p:nvSpPr>
            <p:cNvPr id="7" name="Cloud Callout 6"/>
            <p:cNvSpPr/>
            <p:nvPr/>
          </p:nvSpPr>
          <p:spPr>
            <a:xfrm>
              <a:off x="5638800" y="838200"/>
              <a:ext cx="2514600" cy="1143000"/>
            </a:xfrm>
            <a:prstGeom prst="cloudCallout">
              <a:avLst>
                <a:gd name="adj1" fmla="val -56187"/>
                <a:gd name="adj2" fmla="val 98056"/>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2392"/>
                  </a:solidFill>
                </a:rPr>
                <a:t>PM</a:t>
              </a:r>
              <a:endParaRPr lang="en-US">
                <a:solidFill>
                  <a:srgbClr val="002392"/>
                </a:solidFill>
              </a:endParaRPr>
            </a:p>
          </p:txBody>
        </p:sp>
        <p:sp>
          <p:nvSpPr>
            <p:cNvPr id="8" name="Cloud Callout 7"/>
            <p:cNvSpPr/>
            <p:nvPr/>
          </p:nvSpPr>
          <p:spPr>
            <a:xfrm>
              <a:off x="914400" y="838200"/>
              <a:ext cx="2514600" cy="1143000"/>
            </a:xfrm>
            <a:prstGeom prst="cloudCallout">
              <a:avLst>
                <a:gd name="adj1" fmla="val 63005"/>
                <a:gd name="adj2" fmla="val 105834"/>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2392"/>
                  </a:solidFill>
                </a:rPr>
                <a:t>Manager</a:t>
              </a:r>
              <a:endParaRPr lang="en-US">
                <a:solidFill>
                  <a:srgbClr val="002392"/>
                </a:solidFill>
              </a:endParaRPr>
            </a:p>
          </p:txBody>
        </p:sp>
        <p:sp>
          <p:nvSpPr>
            <p:cNvPr id="9" name="Cloud Callout 8"/>
            <p:cNvSpPr/>
            <p:nvPr/>
          </p:nvSpPr>
          <p:spPr>
            <a:xfrm>
              <a:off x="381000" y="3429000"/>
              <a:ext cx="2514600" cy="1143000"/>
            </a:xfrm>
            <a:prstGeom prst="cloudCallout">
              <a:avLst>
                <a:gd name="adj1" fmla="val 82197"/>
                <a:gd name="adj2" fmla="val -63055"/>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2392"/>
                  </a:solidFill>
                </a:rPr>
                <a:t>Customer</a:t>
              </a:r>
              <a:endParaRPr lang="en-US">
                <a:solidFill>
                  <a:srgbClr val="002392"/>
                </a:solidFill>
              </a:endParaRPr>
            </a:p>
          </p:txBody>
        </p:sp>
        <p:sp>
          <p:nvSpPr>
            <p:cNvPr id="10" name="Cloud Callout 9"/>
            <p:cNvSpPr/>
            <p:nvPr/>
          </p:nvSpPr>
          <p:spPr>
            <a:xfrm>
              <a:off x="6400800" y="3810000"/>
              <a:ext cx="2514600" cy="1143000"/>
            </a:xfrm>
            <a:prstGeom prst="cloudCallout">
              <a:avLst>
                <a:gd name="adj1" fmla="val -85985"/>
                <a:gd name="adj2" fmla="val -79721"/>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2392"/>
                  </a:solidFill>
                </a:rPr>
                <a:t>Employee</a:t>
              </a:r>
              <a:endParaRPr lang="en-US">
                <a:solidFill>
                  <a:srgbClr val="002392"/>
                </a:solidFill>
              </a:endParaRPr>
            </a:p>
          </p:txBody>
        </p:sp>
        <p:sp>
          <p:nvSpPr>
            <p:cNvPr id="11" name="Cloud Callout 10"/>
            <p:cNvSpPr/>
            <p:nvPr/>
          </p:nvSpPr>
          <p:spPr>
            <a:xfrm>
              <a:off x="2819400" y="4724400"/>
              <a:ext cx="2514600" cy="1143000"/>
            </a:xfrm>
            <a:prstGeom prst="cloudCallout">
              <a:avLst>
                <a:gd name="adj1" fmla="val 24621"/>
                <a:gd name="adj2" fmla="val -147500"/>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2392"/>
                  </a:solidFill>
                </a:rPr>
                <a:t>Organization</a:t>
              </a:r>
              <a:endParaRPr lang="en-US">
                <a:solidFill>
                  <a:srgbClr val="002392"/>
                </a:solidFill>
              </a:endParaRPr>
            </a:p>
          </p:txBody>
        </p:sp>
        <p:sp>
          <p:nvSpPr>
            <p:cNvPr id="12" name="Flowchart: Or 11"/>
            <p:cNvSpPr/>
            <p:nvPr/>
          </p:nvSpPr>
          <p:spPr>
            <a:xfrm>
              <a:off x="5638800" y="2209800"/>
              <a:ext cx="3352800" cy="137160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392"/>
                </a:solidFill>
              </a:endParaRPr>
            </a:p>
          </p:txBody>
        </p:sp>
        <p:sp>
          <p:nvSpPr>
            <p:cNvPr id="13" name="Flowchart: Alternate Process 12"/>
            <p:cNvSpPr/>
            <p:nvPr/>
          </p:nvSpPr>
          <p:spPr>
            <a:xfrm>
              <a:off x="5867400" y="2362200"/>
              <a:ext cx="1447800" cy="45720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392"/>
                  </a:solidFill>
                </a:rPr>
                <a:t>Scope</a:t>
              </a:r>
              <a:endParaRPr lang="en-US" dirty="0">
                <a:solidFill>
                  <a:srgbClr val="002392"/>
                </a:solidFill>
              </a:endParaRPr>
            </a:p>
          </p:txBody>
        </p:sp>
        <p:sp>
          <p:nvSpPr>
            <p:cNvPr id="14" name="Flowchart: Alternate Process 13"/>
            <p:cNvSpPr/>
            <p:nvPr/>
          </p:nvSpPr>
          <p:spPr>
            <a:xfrm>
              <a:off x="7162800" y="2362200"/>
              <a:ext cx="1447800" cy="45720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392"/>
                  </a:solidFill>
                </a:rPr>
                <a:t>Cost</a:t>
              </a:r>
              <a:endParaRPr lang="en-US" dirty="0">
                <a:solidFill>
                  <a:srgbClr val="002392"/>
                </a:solidFill>
              </a:endParaRPr>
            </a:p>
          </p:txBody>
        </p:sp>
        <p:sp>
          <p:nvSpPr>
            <p:cNvPr id="15" name="Flowchart: Alternate Process 14"/>
            <p:cNvSpPr/>
            <p:nvPr/>
          </p:nvSpPr>
          <p:spPr>
            <a:xfrm>
              <a:off x="7315200" y="2971800"/>
              <a:ext cx="1447800" cy="45720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392"/>
                  </a:solidFill>
                </a:rPr>
                <a:t>Quality</a:t>
              </a:r>
              <a:endParaRPr lang="en-US" dirty="0">
                <a:solidFill>
                  <a:srgbClr val="002392"/>
                </a:solidFill>
              </a:endParaRPr>
            </a:p>
          </p:txBody>
        </p:sp>
        <p:sp>
          <p:nvSpPr>
            <p:cNvPr id="16" name="Flowchart: Alternate Process 15"/>
            <p:cNvSpPr/>
            <p:nvPr/>
          </p:nvSpPr>
          <p:spPr>
            <a:xfrm>
              <a:off x="5867400" y="2895600"/>
              <a:ext cx="1447800" cy="45720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392"/>
                  </a:solidFill>
                </a:rPr>
                <a:t>Time</a:t>
              </a:r>
              <a:endParaRPr lang="en-US" dirty="0">
                <a:solidFill>
                  <a:srgbClr val="002392"/>
                </a:solidFill>
              </a:endParaRPr>
            </a:p>
          </p:txBody>
        </p:sp>
      </p:grpSp>
      <p:sp>
        <p:nvSpPr>
          <p:cNvPr id="17" name="Title 16"/>
          <p:cNvSpPr>
            <a:spLocks noGrp="1"/>
          </p:cNvSpPr>
          <p:nvPr>
            <p:ph type="title"/>
          </p:nvPr>
        </p:nvSpPr>
        <p:spPr/>
        <p:txBody>
          <a:bodyPr/>
          <a:lstStyle/>
          <a:p>
            <a:pPr algn="l"/>
            <a:r>
              <a:rPr lang="en-US" dirty="0" smtClean="0"/>
              <a:t>Testing roles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smtClean="0">
                <a:ea typeface="宋体" charset="-122"/>
              </a:rPr>
              <a:t>Common Definition</a:t>
            </a:r>
            <a:endParaRPr lang="en-US" dirty="0"/>
          </a:p>
        </p:txBody>
      </p:sp>
      <p:sp>
        <p:nvSpPr>
          <p:cNvPr id="3" name="Content Placeholder 2"/>
          <p:cNvSpPr>
            <a:spLocks noGrp="1"/>
          </p:cNvSpPr>
          <p:nvPr>
            <p:ph idx="1"/>
          </p:nvPr>
        </p:nvSpPr>
        <p:spPr>
          <a:xfrm>
            <a:off x="914400" y="1600200"/>
            <a:ext cx="8229600" cy="4525963"/>
          </a:xfrm>
        </p:spPr>
        <p:txBody>
          <a:bodyPr>
            <a:normAutofit fontScale="85000" lnSpcReduction="20000"/>
          </a:bodyPr>
          <a:lstStyle/>
          <a:p>
            <a:r>
              <a:rPr lang="en-US" dirty="0" smtClean="0"/>
              <a:t>Baseline</a:t>
            </a:r>
          </a:p>
          <a:p>
            <a:r>
              <a:rPr lang="en-US" dirty="0" smtClean="0"/>
              <a:t>Methodology</a:t>
            </a:r>
          </a:p>
          <a:p>
            <a:r>
              <a:rPr lang="en-US" dirty="0" smtClean="0"/>
              <a:t>Process</a:t>
            </a:r>
          </a:p>
          <a:p>
            <a:r>
              <a:rPr lang="en-US" dirty="0" smtClean="0"/>
              <a:t>Procedure</a:t>
            </a:r>
          </a:p>
          <a:p>
            <a:r>
              <a:rPr lang="en-US" dirty="0" smtClean="0"/>
              <a:t>Software Build</a:t>
            </a:r>
          </a:p>
          <a:p>
            <a:r>
              <a:rPr lang="en-US" dirty="0" smtClean="0"/>
              <a:t>Releases and Cycles</a:t>
            </a:r>
          </a:p>
          <a:p>
            <a:r>
              <a:rPr lang="en-US" dirty="0" smtClean="0"/>
              <a:t>User Case</a:t>
            </a:r>
          </a:p>
          <a:p>
            <a:r>
              <a:rPr lang="en-US" dirty="0" smtClean="0"/>
              <a:t>Test Case</a:t>
            </a:r>
          </a:p>
          <a:p>
            <a:r>
              <a:rPr lang="en-US" dirty="0" smtClean="0"/>
              <a:t>Test Script and Test Suite</a:t>
            </a:r>
          </a:p>
          <a:p>
            <a:r>
              <a:rPr lang="en-US" dirty="0" smtClean="0"/>
              <a:t>Benchmark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Baseline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8" name="Rounded Rectangle 7"/>
          <p:cNvSpPr/>
          <p:nvPr/>
        </p:nvSpPr>
        <p:spPr>
          <a:xfrm>
            <a:off x="457200" y="1219200"/>
            <a:ext cx="8305800" cy="1524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dirty="0" smtClean="0"/>
              <a:t>A </a:t>
            </a:r>
            <a:r>
              <a:rPr lang="en-US" sz="3200" b="1" dirty="0" smtClean="0"/>
              <a:t>baseline </a:t>
            </a:r>
            <a:r>
              <a:rPr lang="en-US" sz="3200" dirty="0" smtClean="0"/>
              <a:t>is defined as a single set of data that has been captured for purposes of measuring improvement</a:t>
            </a:r>
            <a:endParaRPr lang="en-US" sz="3200" dirty="0"/>
          </a:p>
        </p:txBody>
      </p:sp>
      <p:pic>
        <p:nvPicPr>
          <p:cNvPr id="45058" name="Picture 2" descr="http://prohealthcareproducts.com/images/baseline-absolute-axis-hires-goniometer.jpg"/>
          <p:cNvPicPr>
            <a:picLocks noChangeAspect="1" noChangeArrowheads="1"/>
          </p:cNvPicPr>
          <p:nvPr/>
        </p:nvPicPr>
        <p:blipFill>
          <a:blip r:embed="rId3" cstate="print"/>
          <a:srcRect/>
          <a:stretch>
            <a:fillRect/>
          </a:stretch>
        </p:blipFill>
        <p:spPr bwMode="auto">
          <a:xfrm>
            <a:off x="685800" y="2895600"/>
            <a:ext cx="7848600" cy="3476626"/>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Methodology</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8" name="Rounded Rectangle 7"/>
          <p:cNvSpPr/>
          <p:nvPr/>
        </p:nvSpPr>
        <p:spPr>
          <a:xfrm>
            <a:off x="1066800" y="1219200"/>
            <a:ext cx="7543800" cy="1524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dirty="0" smtClean="0"/>
              <a:t>A </a:t>
            </a:r>
            <a:r>
              <a:rPr lang="en-US" sz="3200" b="1" dirty="0" smtClean="0"/>
              <a:t>methodology </a:t>
            </a:r>
            <a:r>
              <a:rPr lang="en-US" sz="3200" dirty="0" smtClean="0"/>
              <a:t>is a defined set of methods collected to accomplish a goal</a:t>
            </a:r>
            <a:endParaRPr lang="en-US" sz="3200" dirty="0"/>
          </a:p>
        </p:txBody>
      </p:sp>
      <p:pic>
        <p:nvPicPr>
          <p:cNvPr id="47106" name="Picture 2" descr="Our methodology will ensure a successful website development project."/>
          <p:cNvPicPr>
            <a:picLocks noChangeAspect="1" noChangeArrowheads="1"/>
          </p:cNvPicPr>
          <p:nvPr/>
        </p:nvPicPr>
        <p:blipFill>
          <a:blip r:embed="rId3" cstate="print"/>
          <a:srcRect/>
          <a:stretch>
            <a:fillRect/>
          </a:stretch>
        </p:blipFill>
        <p:spPr bwMode="auto">
          <a:xfrm>
            <a:off x="1524000" y="2895600"/>
            <a:ext cx="6477000" cy="3432569"/>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1A9365B-6E88-42C5-B870-4BF530349A4E}" type="slidenum">
              <a:rPr lang="en-US" altLang="zh-CN"/>
              <a:pPr/>
              <a:t>4</a:t>
            </a:fld>
            <a:endParaRPr lang="en-US" altLang="zh-CN" dirty="0"/>
          </a:p>
        </p:txBody>
      </p:sp>
      <p:sp>
        <p:nvSpPr>
          <p:cNvPr id="9220" name="Rectangle 2"/>
          <p:cNvSpPr>
            <a:spLocks noGrp="1" noChangeArrowheads="1"/>
          </p:cNvSpPr>
          <p:nvPr>
            <p:ph type="title"/>
          </p:nvPr>
        </p:nvSpPr>
        <p:spPr/>
        <p:txBody>
          <a:bodyPr/>
          <a:lstStyle/>
          <a:p>
            <a:pPr algn="l"/>
            <a:r>
              <a:rPr lang="en-US" altLang="zh-CN" dirty="0" smtClean="0">
                <a:ea typeface="宋体" charset="-122"/>
              </a:rPr>
              <a:t>Contents</a:t>
            </a:r>
          </a:p>
        </p:txBody>
      </p:sp>
      <p:sp>
        <p:nvSpPr>
          <p:cNvPr id="9221" name="Rectangle 3"/>
          <p:cNvSpPr>
            <a:spLocks noGrp="1" noChangeArrowheads="1"/>
          </p:cNvSpPr>
          <p:nvPr>
            <p:ph type="body" idx="1"/>
          </p:nvPr>
        </p:nvSpPr>
        <p:spPr>
          <a:xfrm>
            <a:off x="1219200" y="1524000"/>
            <a:ext cx="6477000" cy="4525963"/>
          </a:xfrm>
        </p:spPr>
        <p:txBody>
          <a:bodyPr>
            <a:noAutofit/>
          </a:bodyPr>
          <a:lstStyle/>
          <a:p>
            <a:r>
              <a:rPr lang="en-US" altLang="zh-CN" sz="2400" dirty="0" smtClean="0">
                <a:ea typeface="宋体" charset="-122"/>
              </a:rPr>
              <a:t>What is testing?</a:t>
            </a:r>
          </a:p>
          <a:p>
            <a:r>
              <a:rPr lang="en-US" altLang="zh-CN" sz="2400" dirty="0" smtClean="0">
                <a:ea typeface="宋体" charset="-122"/>
              </a:rPr>
              <a:t>Importance of testing</a:t>
            </a:r>
          </a:p>
          <a:p>
            <a:r>
              <a:rPr lang="en-US" altLang="zh-CN" sz="2400" dirty="0" smtClean="0">
                <a:ea typeface="宋体" charset="-122"/>
              </a:rPr>
              <a:t>Evolution of testing</a:t>
            </a:r>
          </a:p>
          <a:p>
            <a:r>
              <a:rPr lang="en-US" altLang="zh-CN" sz="2400" dirty="0" smtClean="0">
                <a:ea typeface="宋体" charset="-122"/>
              </a:rPr>
              <a:t>Scope of testing </a:t>
            </a:r>
          </a:p>
          <a:p>
            <a:r>
              <a:rPr lang="en-US" altLang="zh-CN" sz="2400" dirty="0" smtClean="0">
                <a:ea typeface="宋体" charset="-122"/>
              </a:rPr>
              <a:t>Risk based testing</a:t>
            </a:r>
          </a:p>
          <a:p>
            <a:r>
              <a:rPr lang="en-US" altLang="zh-CN" sz="2400" smtClean="0">
                <a:ea typeface="宋体" charset="-122"/>
              </a:rPr>
              <a:t>Who </a:t>
            </a:r>
            <a:r>
              <a:rPr lang="en-US" altLang="zh-CN" sz="2400" dirty="0" smtClean="0">
                <a:ea typeface="宋体" charset="-122"/>
              </a:rPr>
              <a:t>does testing?</a:t>
            </a:r>
          </a:p>
          <a:p>
            <a:r>
              <a:rPr lang="en-US" altLang="zh-CN" sz="2400" dirty="0" smtClean="0">
                <a:ea typeface="宋体" charset="-122"/>
              </a:rPr>
              <a:t>Attributes of a good tester</a:t>
            </a:r>
          </a:p>
          <a:p>
            <a:r>
              <a:rPr lang="en-US" altLang="zh-CN" sz="2400" dirty="0" smtClean="0">
                <a:ea typeface="宋体" charset="-122"/>
              </a:rPr>
              <a:t>Common Testing Principles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Process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8" name="Rounded Rectangle 7"/>
          <p:cNvSpPr/>
          <p:nvPr/>
        </p:nvSpPr>
        <p:spPr>
          <a:xfrm>
            <a:off x="457200" y="1219200"/>
            <a:ext cx="8153400" cy="1524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dirty="0" smtClean="0"/>
              <a:t>A </a:t>
            </a:r>
            <a:r>
              <a:rPr lang="en-US" sz="3200" b="1" dirty="0" smtClean="0"/>
              <a:t>process, </a:t>
            </a:r>
            <a:r>
              <a:rPr lang="en-US" sz="3200" dirty="0" smtClean="0"/>
              <a:t>in terms of software methodology, is a set of related tasks which are compiled to accomplish a goal</a:t>
            </a:r>
            <a:endParaRPr lang="en-US" sz="3200" dirty="0"/>
          </a:p>
        </p:txBody>
      </p:sp>
      <p:pic>
        <p:nvPicPr>
          <p:cNvPr id="49154" name="Picture 2" descr="http://upload.wikimedia.org/wikipedia/commons/thumb/1/19/SDLC_-_Software_Development_Life_Cycle.jpg/220px-SDLC_-_Software_Development_Life_Cycle.jpg"/>
          <p:cNvPicPr>
            <a:picLocks noChangeAspect="1" noChangeArrowheads="1"/>
          </p:cNvPicPr>
          <p:nvPr/>
        </p:nvPicPr>
        <p:blipFill>
          <a:blip r:embed="rId3" cstate="print"/>
          <a:srcRect/>
          <a:stretch>
            <a:fillRect/>
          </a:stretch>
        </p:blipFill>
        <p:spPr bwMode="auto">
          <a:xfrm>
            <a:off x="2514600" y="2895600"/>
            <a:ext cx="3810000" cy="382732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Procedure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8" name="Rounded Rectangle 7"/>
          <p:cNvSpPr/>
          <p:nvPr/>
        </p:nvSpPr>
        <p:spPr>
          <a:xfrm>
            <a:off x="457200" y="1219200"/>
            <a:ext cx="8153400" cy="1524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dirty="0" smtClean="0"/>
              <a:t>A </a:t>
            </a:r>
            <a:r>
              <a:rPr lang="en-US" sz="3200" b="1" dirty="0" smtClean="0"/>
              <a:t>procedure, </a:t>
            </a:r>
            <a:r>
              <a:rPr lang="en-US" sz="3200" dirty="0" smtClean="0"/>
              <a:t>is a set of actions, operations, or methods which are executed the same way each time in order to obtain the same result</a:t>
            </a:r>
            <a:endParaRPr lang="en-US" sz="3200" dirty="0"/>
          </a:p>
        </p:txBody>
      </p:sp>
      <p:pic>
        <p:nvPicPr>
          <p:cNvPr id="51202" name="Picture 2" descr="http://t1.gstatic.com/images?q=tbn:ANd9GcRmPyDAtx_Op1OvdEZFUM838897W-bjQsP5ILtov1HoZ1br2W2n"/>
          <p:cNvPicPr>
            <a:picLocks noChangeAspect="1" noChangeArrowheads="1"/>
          </p:cNvPicPr>
          <p:nvPr/>
        </p:nvPicPr>
        <p:blipFill>
          <a:blip r:embed="rId3" cstate="print"/>
          <a:srcRect/>
          <a:stretch>
            <a:fillRect/>
          </a:stretch>
        </p:blipFill>
        <p:spPr bwMode="auto">
          <a:xfrm>
            <a:off x="1447800" y="3048000"/>
            <a:ext cx="3136023" cy="3352800"/>
          </a:xfrm>
          <a:prstGeom prst="rect">
            <a:avLst/>
          </a:prstGeom>
          <a:noFill/>
        </p:spPr>
      </p:pic>
      <p:pic>
        <p:nvPicPr>
          <p:cNvPr id="51204" name="Picture 4" descr="http://t1.gstatic.com/images?q=tbn:ANd9GcRmPyDAtx_Op1OvdEZFUM838897W-bjQsP5ILtov1HoZ1br2W2n"/>
          <p:cNvPicPr>
            <a:picLocks noChangeAspect="1" noChangeArrowheads="1"/>
          </p:cNvPicPr>
          <p:nvPr/>
        </p:nvPicPr>
        <p:blipFill>
          <a:blip r:embed="rId3" cstate="print"/>
          <a:srcRect/>
          <a:stretch>
            <a:fillRect/>
          </a:stretch>
        </p:blipFill>
        <p:spPr bwMode="auto">
          <a:xfrm>
            <a:off x="4800600" y="3581400"/>
            <a:ext cx="2066925" cy="2209801"/>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Software Build</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8" name="Rounded Rectangle 7"/>
          <p:cNvSpPr/>
          <p:nvPr/>
        </p:nvSpPr>
        <p:spPr>
          <a:xfrm>
            <a:off x="3810000" y="2209800"/>
            <a:ext cx="4953000" cy="3124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b="1" dirty="0" smtClean="0"/>
              <a:t>Software Build </a:t>
            </a:r>
            <a:r>
              <a:rPr lang="en-US" sz="3200" dirty="0" smtClean="0"/>
              <a:t>is a version of a program that is still in the implementation stage. Builds are typically given an identifier called a build number</a:t>
            </a:r>
            <a:endParaRPr lang="en-US" sz="3200" dirty="0"/>
          </a:p>
        </p:txBody>
      </p:sp>
      <p:pic>
        <p:nvPicPr>
          <p:cNvPr id="9" name="Picture 2"/>
          <p:cNvPicPr>
            <a:picLocks noChangeAspect="1" noChangeArrowheads="1"/>
          </p:cNvPicPr>
          <p:nvPr/>
        </p:nvPicPr>
        <p:blipFill>
          <a:blip r:embed="rId3" cstate="print"/>
          <a:srcRect/>
          <a:stretch>
            <a:fillRect/>
          </a:stretch>
        </p:blipFill>
        <p:spPr bwMode="auto">
          <a:xfrm>
            <a:off x="228600" y="1905000"/>
            <a:ext cx="35052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Releases and Cycles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8" name="Rounded Rectangle 7"/>
          <p:cNvSpPr/>
          <p:nvPr/>
        </p:nvSpPr>
        <p:spPr>
          <a:xfrm>
            <a:off x="3810000" y="1752600"/>
            <a:ext cx="4953000" cy="1524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dirty="0" smtClean="0"/>
              <a:t>A</a:t>
            </a:r>
            <a:r>
              <a:rPr lang="en-US" sz="3200" b="1" dirty="0" smtClean="0"/>
              <a:t> Release </a:t>
            </a:r>
            <a:r>
              <a:rPr lang="en-US" sz="3200" dirty="0" smtClean="0"/>
              <a:t>is a packaged distribution of a particular version of software</a:t>
            </a:r>
            <a:endParaRPr lang="en-US" sz="3200" dirty="0"/>
          </a:p>
        </p:txBody>
      </p:sp>
      <p:pic>
        <p:nvPicPr>
          <p:cNvPr id="9" name="Picture 2"/>
          <p:cNvPicPr>
            <a:picLocks noChangeAspect="1" noChangeArrowheads="1"/>
          </p:cNvPicPr>
          <p:nvPr/>
        </p:nvPicPr>
        <p:blipFill>
          <a:blip r:embed="rId3" cstate="print"/>
          <a:srcRect/>
          <a:stretch>
            <a:fillRect/>
          </a:stretch>
        </p:blipFill>
        <p:spPr bwMode="auto">
          <a:xfrm>
            <a:off x="228600" y="1905000"/>
            <a:ext cx="3505200" cy="3505200"/>
          </a:xfrm>
          <a:prstGeom prst="rect">
            <a:avLst/>
          </a:prstGeom>
          <a:noFill/>
          <a:ln w="9525">
            <a:noFill/>
            <a:miter lim="800000"/>
            <a:headEnd/>
            <a:tailEnd/>
          </a:ln>
          <a:effectLst/>
        </p:spPr>
      </p:pic>
      <p:sp>
        <p:nvSpPr>
          <p:cNvPr id="10" name="Rounded Rectangle 9"/>
          <p:cNvSpPr/>
          <p:nvPr/>
        </p:nvSpPr>
        <p:spPr>
          <a:xfrm>
            <a:off x="3810000" y="3962400"/>
            <a:ext cx="4953000" cy="1828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dirty="0" smtClean="0"/>
              <a:t>A</a:t>
            </a:r>
            <a:r>
              <a:rPr lang="en-US" sz="3200" b="1" dirty="0" smtClean="0"/>
              <a:t> testing cycle </a:t>
            </a:r>
            <a:r>
              <a:rPr lang="en-US" sz="3200" dirty="0" smtClean="0"/>
              <a:t>is a defined phase of testing to accomplish a set of a goals during the SDLC</a:t>
            </a:r>
            <a:endParaRPr lang="en-US" sz="32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Benchmark</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8" name="Rounded Rectangle 7"/>
          <p:cNvSpPr/>
          <p:nvPr/>
        </p:nvSpPr>
        <p:spPr>
          <a:xfrm>
            <a:off x="4495800" y="2362200"/>
            <a:ext cx="4495800" cy="2514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dirty="0" smtClean="0"/>
              <a:t>A </a:t>
            </a:r>
            <a:r>
              <a:rPr lang="en-US" sz="3200" b="1" dirty="0" smtClean="0"/>
              <a:t>benchmark </a:t>
            </a:r>
            <a:r>
              <a:rPr lang="en-US" sz="3200" dirty="0" smtClean="0"/>
              <a:t>is a standard by which something is evaluated or measured</a:t>
            </a:r>
            <a:endParaRPr lang="en-US" sz="3200" dirty="0"/>
          </a:p>
        </p:txBody>
      </p:sp>
      <p:pic>
        <p:nvPicPr>
          <p:cNvPr id="43010" name="Picture 2" descr="logo Benchmark"/>
          <p:cNvPicPr>
            <a:picLocks noChangeAspect="1" noChangeArrowheads="1"/>
          </p:cNvPicPr>
          <p:nvPr/>
        </p:nvPicPr>
        <p:blipFill>
          <a:blip r:embed="rId3" cstate="print"/>
          <a:srcRect/>
          <a:stretch>
            <a:fillRect/>
          </a:stretch>
        </p:blipFill>
        <p:spPr bwMode="auto">
          <a:xfrm>
            <a:off x="381000" y="1524000"/>
            <a:ext cx="4038600" cy="4343401"/>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User Case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8" name="Rounded Rectangle 7"/>
          <p:cNvSpPr/>
          <p:nvPr/>
        </p:nvSpPr>
        <p:spPr>
          <a:xfrm>
            <a:off x="1447800" y="1752600"/>
            <a:ext cx="6324600" cy="3810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dirty="0" smtClean="0"/>
              <a:t>A</a:t>
            </a:r>
            <a:r>
              <a:rPr lang="en-US" sz="3200" b="1" dirty="0" smtClean="0"/>
              <a:t> user case </a:t>
            </a:r>
            <a:r>
              <a:rPr lang="en-US" sz="3200" dirty="0" smtClean="0"/>
              <a:t>is a technique to capture the functional requirements of a system. It uses actors/roles and events to represent business functionality</a:t>
            </a:r>
            <a:endParaRPr lang="en-US" sz="32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User Case Example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pic>
        <p:nvPicPr>
          <p:cNvPr id="2050" name="Picture 2" descr="http://www.gatherspace.com/static/images/ebay3.gif"/>
          <p:cNvPicPr>
            <a:picLocks noChangeAspect="1" noChangeArrowheads="1"/>
          </p:cNvPicPr>
          <p:nvPr/>
        </p:nvPicPr>
        <p:blipFill>
          <a:blip r:embed="rId3" cstate="print"/>
          <a:srcRect/>
          <a:stretch>
            <a:fillRect/>
          </a:stretch>
        </p:blipFill>
        <p:spPr bwMode="auto">
          <a:xfrm>
            <a:off x="685800" y="1524000"/>
            <a:ext cx="7848600" cy="4779317"/>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Test Case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8" name="Rounded Rectangle 7"/>
          <p:cNvSpPr/>
          <p:nvPr/>
        </p:nvSpPr>
        <p:spPr>
          <a:xfrm>
            <a:off x="228600" y="1295400"/>
            <a:ext cx="8686800" cy="1219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dirty="0" smtClean="0"/>
              <a:t>A</a:t>
            </a:r>
            <a:r>
              <a:rPr lang="en-US" sz="3200" b="1" dirty="0" smtClean="0"/>
              <a:t> test case </a:t>
            </a:r>
            <a:r>
              <a:rPr lang="en-US" sz="3200" dirty="0" smtClean="0"/>
              <a:t>is a set of conditions and variables built to determine if software meets expected criteria</a:t>
            </a:r>
            <a:endParaRPr lang="en-US" sz="3200" dirty="0"/>
          </a:p>
        </p:txBody>
      </p:sp>
      <p:pic>
        <p:nvPicPr>
          <p:cNvPr id="36866" name="Picture 2" descr="Test case example"/>
          <p:cNvPicPr>
            <a:picLocks noChangeAspect="1" noChangeArrowheads="1"/>
          </p:cNvPicPr>
          <p:nvPr/>
        </p:nvPicPr>
        <p:blipFill>
          <a:blip r:embed="rId3" cstate="print"/>
          <a:srcRect/>
          <a:stretch>
            <a:fillRect/>
          </a:stretch>
        </p:blipFill>
        <p:spPr bwMode="auto">
          <a:xfrm>
            <a:off x="1447800" y="2590800"/>
            <a:ext cx="5998789" cy="373380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Test Script and Test Suite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8" name="Rounded Rectangle 7"/>
          <p:cNvSpPr/>
          <p:nvPr/>
        </p:nvSpPr>
        <p:spPr>
          <a:xfrm>
            <a:off x="3733800" y="1752600"/>
            <a:ext cx="5181600" cy="1524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b="1" dirty="0" smtClean="0"/>
              <a:t>Test Script </a:t>
            </a:r>
            <a:r>
              <a:rPr lang="en-US" sz="3200" dirty="0" smtClean="0"/>
              <a:t>are test cases that are manual or automated</a:t>
            </a:r>
            <a:endParaRPr lang="en-US" sz="3200" dirty="0"/>
          </a:p>
        </p:txBody>
      </p:sp>
      <p:pic>
        <p:nvPicPr>
          <p:cNvPr id="9" name="Picture 2"/>
          <p:cNvPicPr>
            <a:picLocks noChangeAspect="1" noChangeArrowheads="1"/>
          </p:cNvPicPr>
          <p:nvPr/>
        </p:nvPicPr>
        <p:blipFill>
          <a:blip r:embed="rId3" cstate="print"/>
          <a:srcRect/>
          <a:stretch>
            <a:fillRect/>
          </a:stretch>
        </p:blipFill>
        <p:spPr bwMode="auto">
          <a:xfrm>
            <a:off x="228600" y="2133600"/>
            <a:ext cx="3505200" cy="3505200"/>
          </a:xfrm>
          <a:prstGeom prst="rect">
            <a:avLst/>
          </a:prstGeom>
          <a:noFill/>
          <a:ln w="9525">
            <a:noFill/>
            <a:miter lim="800000"/>
            <a:headEnd/>
            <a:tailEnd/>
          </a:ln>
          <a:effectLst/>
        </p:spPr>
      </p:pic>
      <p:sp>
        <p:nvSpPr>
          <p:cNvPr id="10" name="Rounded Rectangle 9"/>
          <p:cNvSpPr/>
          <p:nvPr/>
        </p:nvSpPr>
        <p:spPr>
          <a:xfrm>
            <a:off x="3810000" y="3657600"/>
            <a:ext cx="5105400" cy="2438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b="1" dirty="0" smtClean="0"/>
              <a:t>Test Suite</a:t>
            </a:r>
            <a:r>
              <a:rPr lang="en-US" sz="3200" dirty="0" smtClean="0"/>
              <a:t>,</a:t>
            </a:r>
            <a:r>
              <a:rPr lang="en-US" sz="3200" b="1" dirty="0" smtClean="0"/>
              <a:t> </a:t>
            </a:r>
            <a:r>
              <a:rPr lang="en-US" sz="3200" dirty="0" smtClean="0"/>
              <a:t>or validation suite, is a collection of test cases design to conduct and validate a business process.</a:t>
            </a:r>
            <a:endParaRPr lang="en-US" sz="32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Test Framework</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8" name="Rounded Rectangle 7"/>
          <p:cNvSpPr/>
          <p:nvPr/>
        </p:nvSpPr>
        <p:spPr>
          <a:xfrm>
            <a:off x="762000" y="1219200"/>
            <a:ext cx="7772400" cy="1524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dirty="0" smtClean="0"/>
              <a:t>A </a:t>
            </a:r>
            <a:r>
              <a:rPr lang="en-US" sz="3200" b="1" dirty="0" smtClean="0"/>
              <a:t>test framework </a:t>
            </a:r>
            <a:r>
              <a:rPr lang="en-US" sz="3200" dirty="0" smtClean="0"/>
              <a:t>is a set of concepts, methodologies and tools to support the software testing effort</a:t>
            </a:r>
            <a:endParaRPr lang="en-US" sz="3200" dirty="0"/>
          </a:p>
        </p:txBody>
      </p:sp>
      <p:pic>
        <p:nvPicPr>
          <p:cNvPr id="53250" name="Picture 2" descr="http://1.bp.blogspot.com/_GkCdfXC2WGI/S9BegDzCkOI/AAAAAAAAAFE/vLq6hFcWiF8/s1600/AutomationFramework.JPG"/>
          <p:cNvPicPr>
            <a:picLocks noChangeAspect="1" noChangeArrowheads="1"/>
          </p:cNvPicPr>
          <p:nvPr/>
        </p:nvPicPr>
        <p:blipFill>
          <a:blip r:embed="rId3" cstate="print"/>
          <a:srcRect/>
          <a:stretch>
            <a:fillRect/>
          </a:stretch>
        </p:blipFill>
        <p:spPr bwMode="auto">
          <a:xfrm>
            <a:off x="228600" y="2819400"/>
            <a:ext cx="8763000" cy="346045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Discussion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9218" name="Picture 2" descr="http://www.hes.edu.au/assets/Resources/Images/General-Images/iStock000006428830XSmall-discussion.jpg"/>
          <p:cNvPicPr>
            <a:picLocks noChangeAspect="1" noChangeArrowheads="1"/>
          </p:cNvPicPr>
          <p:nvPr/>
        </p:nvPicPr>
        <p:blipFill>
          <a:blip r:embed="rId3" cstate="print"/>
          <a:srcRect/>
          <a:stretch>
            <a:fillRect/>
          </a:stretch>
        </p:blipFill>
        <p:spPr bwMode="auto">
          <a:xfrm>
            <a:off x="990600" y="1447800"/>
            <a:ext cx="7239000" cy="4651608"/>
          </a:xfrm>
          <a:prstGeom prst="rect">
            <a:avLst/>
          </a:prstGeom>
          <a:noFill/>
        </p:spPr>
      </p:pic>
      <p:sp>
        <p:nvSpPr>
          <p:cNvPr id="9" name="Rectangle 8"/>
          <p:cNvSpPr/>
          <p:nvPr/>
        </p:nvSpPr>
        <p:spPr>
          <a:xfrm>
            <a:off x="2438400" y="4419600"/>
            <a:ext cx="4800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What do you believe Software Testing means?</a:t>
            </a:r>
            <a:endParaRPr lang="en-US" sz="3600" dirty="0">
              <a:solidFill>
                <a:schemeClr val="tx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Static &amp; Dynamic Testing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pic>
        <p:nvPicPr>
          <p:cNvPr id="57346" name="Picture 2" descr="http://newguru99.revolutionventur.netdna-cdn.com/images/S1.png"/>
          <p:cNvPicPr>
            <a:picLocks noChangeAspect="1" noChangeArrowheads="1"/>
          </p:cNvPicPr>
          <p:nvPr/>
        </p:nvPicPr>
        <p:blipFill>
          <a:blip r:embed="rId3" cstate="print"/>
          <a:srcRect/>
          <a:stretch>
            <a:fillRect/>
          </a:stretch>
        </p:blipFill>
        <p:spPr bwMode="auto">
          <a:xfrm>
            <a:off x="685800" y="1219200"/>
            <a:ext cx="6705600" cy="5025893"/>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Static &amp; Dynamic Testing (cont)</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graphicFrame>
        <p:nvGraphicFramePr>
          <p:cNvPr id="7" name="Table 6"/>
          <p:cNvGraphicFramePr>
            <a:graphicFrameLocks noGrp="1"/>
          </p:cNvGraphicFramePr>
          <p:nvPr/>
        </p:nvGraphicFramePr>
        <p:xfrm>
          <a:off x="304797" y="1295400"/>
          <a:ext cx="8534402" cy="5403922"/>
        </p:xfrm>
        <a:graphic>
          <a:graphicData uri="http://schemas.openxmlformats.org/drawingml/2006/table">
            <a:tbl>
              <a:tblPr/>
              <a:tblGrid>
                <a:gridCol w="4267201"/>
                <a:gridCol w="4267201"/>
              </a:tblGrid>
              <a:tr h="188259">
                <a:tc>
                  <a:txBody>
                    <a:bodyPr/>
                    <a:lstStyle/>
                    <a:p>
                      <a:pPr algn="ctr"/>
                      <a:r>
                        <a:rPr lang="en-US" sz="2000" b="0" dirty="0">
                          <a:solidFill>
                            <a:srgbClr val="6E6E6E"/>
                          </a:solidFill>
                        </a:rPr>
                        <a:t>Static Testing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2000" b="0" kern="1200" dirty="0">
                          <a:solidFill>
                            <a:srgbClr val="6E6E6E"/>
                          </a:solidFill>
                          <a:latin typeface="+mn-lt"/>
                          <a:ea typeface="+mn-ea"/>
                          <a:cs typeface="+mn-cs"/>
                        </a:rPr>
                        <a:t>Dynamic Testing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88">
                <a:tc>
                  <a:txBody>
                    <a:bodyPr/>
                    <a:lstStyle/>
                    <a:p>
                      <a:pPr algn="l"/>
                      <a:r>
                        <a:rPr lang="en-US" sz="1600"/>
                        <a:t>Testing done without executing the program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Testing done by executing the program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7882">
                <a:tc>
                  <a:txBody>
                    <a:bodyPr/>
                    <a:lstStyle/>
                    <a:p>
                      <a:pPr algn="l"/>
                      <a:r>
                        <a:rPr lang="en-US" sz="1600" dirty="0"/>
                        <a:t>This testing does verification process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Dynamic testing does validation process</a:t>
                      </a:r>
                    </a:p>
                    <a:p>
                      <a:pPr algn="l"/>
                      <a:r>
                        <a:rPr lang="en-US" sz="1600"/>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88">
                <a:tc>
                  <a:txBody>
                    <a:bodyPr/>
                    <a:lstStyle/>
                    <a:p>
                      <a:pPr algn="l"/>
                      <a:r>
                        <a:rPr lang="en-US" sz="1600"/>
                        <a:t>Static testing is about prevention of defects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Dynamic testing is about finding and fixing the defects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7882">
                <a:tc>
                  <a:txBody>
                    <a:bodyPr/>
                    <a:lstStyle/>
                    <a:p>
                      <a:pPr algn="l"/>
                      <a:r>
                        <a:rPr lang="en-US" sz="1600" dirty="0"/>
                        <a:t>Static testing gives assessment of code and documentation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Dynamic testing gives bugs/bottlenecks in the software system.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88">
                <a:tc>
                  <a:txBody>
                    <a:bodyPr/>
                    <a:lstStyle/>
                    <a:p>
                      <a:pPr algn="l"/>
                      <a:r>
                        <a:rPr lang="en-US" sz="1600" dirty="0"/>
                        <a:t>Static testing involves checklist and process to be followed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Dynamic testing involves test cases for execution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88">
                <a:tc>
                  <a:txBody>
                    <a:bodyPr/>
                    <a:lstStyle/>
                    <a:p>
                      <a:pPr algn="l"/>
                      <a:r>
                        <a:rPr lang="en-US" sz="1600"/>
                        <a:t>This testing can be performed before compilation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Dynamic testing is performed after compilation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7882">
                <a:tc>
                  <a:txBody>
                    <a:bodyPr/>
                    <a:lstStyle/>
                    <a:p>
                      <a:pPr algn="l"/>
                      <a:r>
                        <a:rPr lang="en-US" sz="1600"/>
                        <a:t>Static testing covers the structural and statement coverage testing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Dynamic testing covers the executable file of the code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88">
                <a:tc>
                  <a:txBody>
                    <a:bodyPr/>
                    <a:lstStyle/>
                    <a:p>
                      <a:pPr algn="l"/>
                      <a:r>
                        <a:rPr lang="en-US" sz="1600"/>
                        <a:t>Cost of finding defects and fixing is less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Cost of finding and fixing defects is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7882">
                <a:tc>
                  <a:txBody>
                    <a:bodyPr/>
                    <a:lstStyle/>
                    <a:p>
                      <a:pPr algn="l"/>
                      <a:r>
                        <a:rPr lang="en-US" sz="1600"/>
                        <a:t>Return on investment will be high as this process involved at early stage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Return on investment will be low as this process involves after the development phase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7882">
                <a:tc>
                  <a:txBody>
                    <a:bodyPr/>
                    <a:lstStyle/>
                    <a:p>
                      <a:pPr algn="l"/>
                      <a:r>
                        <a:rPr lang="en-US" sz="1600"/>
                        <a:t>More reviews  comments are highly recommended for good quality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More defects are highly recommended for good quality.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88">
                <a:tc>
                  <a:txBody>
                    <a:bodyPr/>
                    <a:lstStyle/>
                    <a:p>
                      <a:pPr algn="l"/>
                      <a:r>
                        <a:rPr lang="en-US" sz="1600"/>
                        <a:t>Requires loads of meetings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Comparatively requires lesser meetings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741F639-F222-4713-809E-96303F9FC93A}" type="slidenum">
              <a:rPr lang="en-US" altLang="zh-CN"/>
              <a:pPr/>
              <a:t>52</a:t>
            </a:fld>
            <a:endParaRPr lang="en-US" altLang="zh-CN"/>
          </a:p>
        </p:txBody>
      </p:sp>
      <p:sp>
        <p:nvSpPr>
          <p:cNvPr id="32772" name="Rectangle 2"/>
          <p:cNvSpPr>
            <a:spLocks noGrp="1" noChangeArrowheads="1"/>
          </p:cNvSpPr>
          <p:nvPr>
            <p:ph type="title"/>
          </p:nvPr>
        </p:nvSpPr>
        <p:spPr>
          <a:xfrm>
            <a:off x="239713" y="304800"/>
            <a:ext cx="8904287" cy="547687"/>
          </a:xfrm>
        </p:spPr>
        <p:txBody>
          <a:bodyPr>
            <a:normAutofit fontScale="90000"/>
          </a:bodyPr>
          <a:lstStyle/>
          <a:p>
            <a:pPr algn="l"/>
            <a:r>
              <a:rPr lang="en-US" altLang="zh-CN" dirty="0" smtClean="0">
                <a:ea typeface="宋体" charset="-122"/>
              </a:rPr>
              <a:t>Common Testing Principles</a:t>
            </a:r>
          </a:p>
        </p:txBody>
      </p:sp>
      <p:sp>
        <p:nvSpPr>
          <p:cNvPr id="32773" name="Rectangle 3"/>
          <p:cNvSpPr>
            <a:spLocks noGrp="1" noChangeArrowheads="1"/>
          </p:cNvSpPr>
          <p:nvPr>
            <p:ph type="body" idx="1"/>
          </p:nvPr>
        </p:nvSpPr>
        <p:spPr>
          <a:xfrm>
            <a:off x="842963" y="1490663"/>
            <a:ext cx="8039100" cy="4164012"/>
          </a:xfrm>
        </p:spPr>
        <p:txBody>
          <a:bodyPr>
            <a:normAutofit fontScale="85000" lnSpcReduction="10000"/>
          </a:bodyPr>
          <a:lstStyle/>
          <a:p>
            <a:pPr marL="347663" indent="-347663">
              <a:buClr>
                <a:srgbClr val="CC3300"/>
              </a:buClr>
              <a:buFont typeface="Wingdings" pitchFamily="2" charset="2"/>
              <a:buChar char="§"/>
            </a:pPr>
            <a:r>
              <a:rPr lang="en-US" altLang="zh-CN" dirty="0" smtClean="0">
                <a:ea typeface="宋体" charset="-122"/>
              </a:rPr>
              <a:t>Exhaustive testing is not possible</a:t>
            </a:r>
          </a:p>
          <a:p>
            <a:pPr marL="347663" indent="-347663">
              <a:buClr>
                <a:srgbClr val="CC3300"/>
              </a:buClr>
              <a:buFont typeface="Wingdings" pitchFamily="2" charset="2"/>
              <a:buChar char="§"/>
            </a:pPr>
            <a:r>
              <a:rPr lang="en-US" altLang="zh-CN" dirty="0" smtClean="0">
                <a:ea typeface="宋体" charset="-122"/>
              </a:rPr>
              <a:t>Testing is a problem of economics</a:t>
            </a:r>
          </a:p>
          <a:p>
            <a:pPr marL="347663" indent="-347663">
              <a:buClr>
                <a:srgbClr val="CC3300"/>
              </a:buClr>
              <a:buFont typeface="Wingdings" pitchFamily="2" charset="2"/>
              <a:buChar char="§"/>
            </a:pPr>
            <a:r>
              <a:rPr lang="en-US" altLang="zh-CN" dirty="0" smtClean="0">
                <a:ea typeface="宋体" charset="-122"/>
              </a:rPr>
              <a:t>All tests should be traceable to customer requirement</a:t>
            </a:r>
          </a:p>
          <a:p>
            <a:pPr marL="347663" indent="-347663">
              <a:buClr>
                <a:srgbClr val="CC3300"/>
              </a:buClr>
              <a:buFont typeface="Wingdings" pitchFamily="2" charset="2"/>
              <a:buChar char="§"/>
            </a:pPr>
            <a:r>
              <a:rPr lang="en-US" altLang="zh-CN" dirty="0" smtClean="0">
                <a:ea typeface="宋体" charset="-122"/>
              </a:rPr>
              <a:t>Test should be planned long before testing begins</a:t>
            </a:r>
          </a:p>
          <a:p>
            <a:pPr marL="347663" indent="-347663">
              <a:buClr>
                <a:srgbClr val="CC3300"/>
              </a:buClr>
              <a:buFont typeface="Wingdings" pitchFamily="2" charset="2"/>
              <a:buChar char="§"/>
            </a:pPr>
            <a:r>
              <a:rPr lang="en-US" altLang="zh-CN" dirty="0" smtClean="0">
                <a:ea typeface="宋体" charset="-122"/>
              </a:rPr>
              <a:t>The Pareto principle applies to software testing</a:t>
            </a:r>
          </a:p>
          <a:p>
            <a:pPr marL="692150" lvl="1" indent="-230188">
              <a:buClr>
                <a:srgbClr val="CC3300"/>
              </a:buClr>
              <a:buFont typeface="Wingdings" pitchFamily="2" charset="2"/>
              <a:buChar char="§"/>
            </a:pPr>
            <a:r>
              <a:rPr lang="en-US" altLang="zh-CN" sz="2100" dirty="0" smtClean="0">
                <a:ea typeface="宋体" charset="-122"/>
              </a:rPr>
              <a:t>   “80 percent of all the errors uncovered during testing will likely be traceable to 20 percent of all program modules”</a:t>
            </a:r>
          </a:p>
          <a:p>
            <a:pPr marL="347663" indent="-347663">
              <a:buClr>
                <a:srgbClr val="CC3300"/>
              </a:buClr>
              <a:buFont typeface="Wingdings" pitchFamily="2" charset="2"/>
              <a:buChar char="§"/>
            </a:pPr>
            <a:r>
              <a:rPr lang="en-US" altLang="zh-CN" dirty="0" smtClean="0">
                <a:ea typeface="宋体" charset="-122"/>
              </a:rPr>
              <a:t>To be most effective, testing  should be conducted by an independent third party</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Summary</a:t>
            </a:r>
            <a:endParaRPr lang="en-US" dirty="0"/>
          </a:p>
        </p:txBody>
      </p:sp>
      <p:sp>
        <p:nvSpPr>
          <p:cNvPr id="3" name="Content Placeholder 2"/>
          <p:cNvSpPr>
            <a:spLocks noGrp="1"/>
          </p:cNvSpPr>
          <p:nvPr>
            <p:ph idx="1"/>
          </p:nvPr>
        </p:nvSpPr>
        <p:spPr/>
        <p:txBody>
          <a:bodyPr/>
          <a:lstStyle/>
          <a:p>
            <a:pPr>
              <a:buNone/>
            </a:pPr>
            <a:r>
              <a:rPr lang="en-US" sz="3600" dirty="0" smtClean="0"/>
              <a:t>In this module, you learned about:</a:t>
            </a:r>
          </a:p>
          <a:p>
            <a:r>
              <a:rPr lang="en-US" dirty="0" smtClean="0"/>
              <a:t>What is? Why need? Who does? </a:t>
            </a:r>
          </a:p>
          <a:p>
            <a:pPr>
              <a:buNone/>
            </a:pPr>
            <a:r>
              <a:rPr lang="en-US" dirty="0" smtClean="0"/>
              <a:t>		</a:t>
            </a:r>
            <a:r>
              <a:rPr lang="en-US" b="1" dirty="0" smtClean="0"/>
              <a:t>Software Testing</a:t>
            </a:r>
          </a:p>
          <a:p>
            <a:r>
              <a:rPr lang="en-US" dirty="0" smtClean="0"/>
              <a:t>The </a:t>
            </a:r>
            <a:r>
              <a:rPr lang="en-US" altLang="zh-CN" dirty="0" smtClean="0">
                <a:ea typeface="宋体" charset="-122"/>
              </a:rPr>
              <a:t>Evolution of </a:t>
            </a:r>
            <a:r>
              <a:rPr lang="en-US" dirty="0" smtClean="0"/>
              <a:t>Software</a:t>
            </a:r>
            <a:r>
              <a:rPr lang="en-US" b="1" dirty="0" smtClean="0"/>
              <a:t> </a:t>
            </a:r>
            <a:r>
              <a:rPr lang="en-US" altLang="zh-CN" dirty="0" smtClean="0">
                <a:ea typeface="宋体" charset="-122"/>
              </a:rPr>
              <a:t>Testing</a:t>
            </a:r>
          </a:p>
          <a:p>
            <a:r>
              <a:rPr lang="en-US" dirty="0" smtClean="0">
                <a:ea typeface="宋体" charset="-122"/>
              </a:rPr>
              <a:t>How to scoping the </a:t>
            </a:r>
            <a:r>
              <a:rPr lang="en-US" dirty="0" smtClean="0"/>
              <a:t>Software</a:t>
            </a:r>
            <a:r>
              <a:rPr lang="en-US" b="1" dirty="0" smtClean="0"/>
              <a:t> </a:t>
            </a:r>
            <a:r>
              <a:rPr lang="en-US" altLang="zh-CN" dirty="0" smtClean="0">
                <a:ea typeface="宋体" charset="-122"/>
              </a:rPr>
              <a:t>Testing?</a:t>
            </a:r>
            <a:endParaRPr lang="en-US" dirty="0" smtClean="0"/>
          </a:p>
          <a:p>
            <a:r>
              <a:rPr lang="en-US" altLang="zh-CN" dirty="0" smtClean="0">
                <a:ea typeface="宋体" charset="-122"/>
              </a:rPr>
              <a:t>Common Testing Principles</a:t>
            </a:r>
            <a:endParaRPr lang="en-US" dirty="0"/>
          </a:p>
        </p:txBody>
      </p:sp>
      <p:sp>
        <p:nvSpPr>
          <p:cNvPr id="4" name="Date Placeholder 3"/>
          <p:cNvSpPr>
            <a:spLocks noGrp="1"/>
          </p:cNvSpPr>
          <p:nvPr>
            <p:ph type="dt" sz="half" idx="10"/>
          </p:nvPr>
        </p:nvSpPr>
        <p:spPr/>
        <p:txBody>
          <a:bodyPr/>
          <a:lstStyle/>
          <a:p>
            <a:r>
              <a:rPr lang="en-US" smtClean="0"/>
              <a:t>1/1/2013</a:t>
            </a:r>
            <a:endParaRPr lang="en-US"/>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Software Testing?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8" name="Rounded Rectangle 7"/>
          <p:cNvSpPr/>
          <p:nvPr/>
        </p:nvSpPr>
        <p:spPr>
          <a:xfrm>
            <a:off x="3810000" y="2286000"/>
            <a:ext cx="4953000" cy="2819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b="1" dirty="0" smtClean="0"/>
              <a:t>Software Testing</a:t>
            </a:r>
            <a:r>
              <a:rPr lang="en-US" sz="3200" dirty="0" smtClean="0"/>
              <a:t> is a process where behavior is checked and observed against a specific expected behavior</a:t>
            </a:r>
            <a:endParaRPr lang="en-US" sz="3200" dirty="0"/>
          </a:p>
        </p:txBody>
      </p:sp>
      <p:sp>
        <p:nvSpPr>
          <p:cNvPr id="10" name="TextBox 9"/>
          <p:cNvSpPr txBox="1"/>
          <p:nvPr/>
        </p:nvSpPr>
        <p:spPr>
          <a:xfrm>
            <a:off x="3429000" y="5638800"/>
            <a:ext cx="4343400" cy="381000"/>
          </a:xfrm>
          <a:prstGeom prst="rect">
            <a:avLst/>
          </a:prstGeom>
          <a:noFill/>
        </p:spPr>
        <p:txBody>
          <a:bodyPr wrap="square" rtlCol="0">
            <a:spAutoFit/>
          </a:bodyPr>
          <a:lstStyle/>
          <a:p>
            <a:r>
              <a:rPr lang="en-US" dirty="0" smtClean="0"/>
              <a:t>HP Quality Process</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762000" y="2286000"/>
            <a:ext cx="289560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Software Testing?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Rounded Rectangle 7"/>
          <p:cNvSpPr/>
          <p:nvPr/>
        </p:nvSpPr>
        <p:spPr>
          <a:xfrm>
            <a:off x="3810000" y="2286000"/>
            <a:ext cx="4953000" cy="3124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b="1" dirty="0" smtClean="0"/>
              <a:t>Software Testing</a:t>
            </a:r>
            <a:r>
              <a:rPr lang="en-US" sz="3200" dirty="0" smtClean="0"/>
              <a:t> is an investigation conducted to provide stakeholders with information about the quality of the product or service under test</a:t>
            </a:r>
            <a:endParaRPr lang="en-US" sz="3200" dirty="0"/>
          </a:p>
        </p:txBody>
      </p:sp>
      <p:sp>
        <p:nvSpPr>
          <p:cNvPr id="9" name="TextBox 8"/>
          <p:cNvSpPr txBox="1"/>
          <p:nvPr/>
        </p:nvSpPr>
        <p:spPr>
          <a:xfrm>
            <a:off x="4038600" y="5562600"/>
            <a:ext cx="4572000" cy="381000"/>
          </a:xfrm>
          <a:prstGeom prst="rect">
            <a:avLst/>
          </a:prstGeom>
          <a:noFill/>
        </p:spPr>
        <p:txBody>
          <a:bodyPr wrap="square" rtlCol="0">
            <a:spAutoFit/>
          </a:bodyPr>
          <a:lstStyle/>
          <a:p>
            <a:r>
              <a:rPr lang="en-US" dirty="0" smtClean="0"/>
              <a:t>http://en.wikipedia.org/wiki/Software_testing</a:t>
            </a:r>
            <a:endParaRPr lang="en-US" dirty="0"/>
          </a:p>
        </p:txBody>
      </p:sp>
      <p:pic>
        <p:nvPicPr>
          <p:cNvPr id="27650" name="Picture 2"/>
          <p:cNvPicPr>
            <a:picLocks noChangeAspect="1" noChangeArrowheads="1"/>
          </p:cNvPicPr>
          <p:nvPr/>
        </p:nvPicPr>
        <p:blipFill>
          <a:blip r:embed="rId3" cstate="print"/>
          <a:srcRect/>
          <a:stretch>
            <a:fillRect/>
          </a:stretch>
        </p:blipFill>
        <p:spPr bwMode="auto">
          <a:xfrm>
            <a:off x="228600" y="1905000"/>
            <a:ext cx="35052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Software Testing?</a:t>
            </a:r>
            <a:endParaRPr lang="en-US" dirty="0"/>
          </a:p>
        </p:txBody>
      </p:sp>
      <p:sp>
        <p:nvSpPr>
          <p:cNvPr id="3" name="Content Placeholder 2"/>
          <p:cNvSpPr>
            <a:spLocks noGrp="1"/>
          </p:cNvSpPr>
          <p:nvPr>
            <p:ph idx="1"/>
          </p:nvPr>
        </p:nvSpPr>
        <p:spPr/>
        <p:txBody>
          <a:bodyPr>
            <a:normAutofit/>
          </a:bodyPr>
          <a:lstStyle/>
          <a:p>
            <a:pPr>
              <a:lnSpc>
                <a:spcPct val="80000"/>
              </a:lnSpc>
            </a:pPr>
            <a:r>
              <a:rPr lang="en-US" altLang="zh-CN" sz="2400" dirty="0" smtClean="0">
                <a:ea typeface="宋体" charset="-122"/>
              </a:rPr>
              <a:t>The process of executing a program (or part of a program) with the intention of finding errors (G. J. Myers)</a:t>
            </a:r>
          </a:p>
          <a:p>
            <a:pPr>
              <a:lnSpc>
                <a:spcPct val="80000"/>
              </a:lnSpc>
            </a:pPr>
            <a:endParaRPr lang="en-US" altLang="zh-CN" sz="2400" dirty="0" smtClean="0">
              <a:ea typeface="宋体" charset="-122"/>
            </a:endParaRPr>
          </a:p>
          <a:p>
            <a:pPr>
              <a:lnSpc>
                <a:spcPct val="80000"/>
              </a:lnSpc>
            </a:pPr>
            <a:r>
              <a:rPr lang="en-US" altLang="zh-CN" sz="2400" i="1" dirty="0" smtClean="0">
                <a:ea typeface="宋体" charset="-122"/>
              </a:rPr>
              <a:t>  Software testing</a:t>
            </a:r>
            <a:r>
              <a:rPr lang="en-US" altLang="zh-CN" sz="2400" dirty="0" smtClean="0">
                <a:ea typeface="宋体" charset="-122"/>
              </a:rPr>
              <a:t> is the process of testing the functionality and  correctness of software by running it</a:t>
            </a:r>
          </a:p>
          <a:p>
            <a:pPr>
              <a:lnSpc>
                <a:spcPct val="80000"/>
              </a:lnSpc>
            </a:pPr>
            <a:endParaRPr lang="en-US" altLang="zh-CN" sz="2400" dirty="0" smtClean="0">
              <a:ea typeface="宋体" charset="-122"/>
            </a:endParaRPr>
          </a:p>
          <a:p>
            <a:pPr>
              <a:lnSpc>
                <a:spcPct val="80000"/>
              </a:lnSpc>
            </a:pPr>
            <a:r>
              <a:rPr lang="en-US" altLang="zh-CN" sz="2400" dirty="0" smtClean="0">
                <a:ea typeface="宋体" charset="-122"/>
              </a:rPr>
              <a:t>  Testing is the process of exercising or evaluating a system or     system component by manual or automated means to </a:t>
            </a:r>
            <a:r>
              <a:rPr lang="en-US" altLang="zh-CN" sz="2400" b="1" u="sng" dirty="0" smtClean="0">
                <a:solidFill>
                  <a:srgbClr val="0000FF"/>
                </a:solidFill>
                <a:ea typeface="宋体" charset="-122"/>
              </a:rPr>
              <a:t>verify</a:t>
            </a:r>
            <a:r>
              <a:rPr lang="en-US" altLang="zh-CN" sz="2400" dirty="0" smtClean="0">
                <a:ea typeface="宋体" charset="-122"/>
              </a:rPr>
              <a:t> that it satisfies specified requirements  (IEEE 83a) </a:t>
            </a:r>
          </a:p>
          <a:p>
            <a:pPr>
              <a:lnSpc>
                <a:spcPct val="80000"/>
              </a:lnSpc>
            </a:pPr>
            <a:endParaRPr lang="en-US" altLang="zh-CN" sz="2400" dirty="0" smtClean="0">
              <a:ea typeface="宋体" charset="-122"/>
            </a:endParaRPr>
          </a:p>
          <a:p>
            <a:pPr>
              <a:lnSpc>
                <a:spcPct val="80000"/>
              </a:lnSpc>
            </a:pPr>
            <a:r>
              <a:rPr lang="en-US" altLang="zh-CN" sz="2400" dirty="0" smtClean="0">
                <a:ea typeface="宋体" charset="-122"/>
              </a:rPr>
              <a:t>  The process of analyzing a system to </a:t>
            </a:r>
            <a:r>
              <a:rPr lang="en-US" altLang="zh-CN" sz="2400" b="1" u="sng" dirty="0" smtClean="0">
                <a:solidFill>
                  <a:srgbClr val="0000FF"/>
                </a:solidFill>
                <a:ea typeface="宋体" charset="-122"/>
              </a:rPr>
              <a:t>detect</a:t>
            </a:r>
            <a:r>
              <a:rPr lang="en-US" altLang="zh-CN" sz="2400" dirty="0" smtClean="0">
                <a:ea typeface="宋体" charset="-122"/>
              </a:rPr>
              <a:t> the difference between existing and required conditions  and to evaluate the feature of the system (IEEE/ANSI, 1983 [Std 829-1983])</a:t>
            </a:r>
          </a:p>
          <a:p>
            <a:pPr>
              <a:lnSpc>
                <a:spcPct val="80000"/>
              </a:lnSpc>
            </a:pPr>
            <a:endParaRPr lang="en-US" altLang="zh-CN" sz="2400" dirty="0" smtClean="0">
              <a:ea typeface="宋体" charset="-122"/>
            </a:endParaRPr>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Bug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8" name="Rounded Rectangle 7"/>
          <p:cNvSpPr/>
          <p:nvPr/>
        </p:nvSpPr>
        <p:spPr>
          <a:xfrm>
            <a:off x="4572000" y="1905000"/>
            <a:ext cx="4419600" cy="3886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200" dirty="0" smtClean="0"/>
              <a:t>An Error found in the development environment before the product is shipped to the customer</a:t>
            </a:r>
            <a:endParaRPr lang="en-US" sz="3200" dirty="0"/>
          </a:p>
        </p:txBody>
      </p:sp>
      <p:pic>
        <p:nvPicPr>
          <p:cNvPr id="38914" name="Picture 2" descr="http://t3.gstatic.com/images?q=tbn:ANd9GcQLWL4ZESQBmdHaE9sd2Uj59qJYz4hLn7hK7eaDjVuGs32DxXcRIw"/>
          <p:cNvPicPr>
            <a:picLocks noChangeAspect="1" noChangeArrowheads="1"/>
          </p:cNvPicPr>
          <p:nvPr/>
        </p:nvPicPr>
        <p:blipFill>
          <a:blip r:embed="rId3" cstate="print"/>
          <a:srcRect/>
          <a:stretch>
            <a:fillRect/>
          </a:stretch>
        </p:blipFill>
        <p:spPr bwMode="auto">
          <a:xfrm>
            <a:off x="0" y="1828800"/>
            <a:ext cx="4572000" cy="38862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TotalTime>
  <Words>2335</Words>
  <Application>Microsoft Office PowerPoint</Application>
  <PresentationFormat>On-screen Show (4:3)</PresentationFormat>
  <Paragraphs>409</Paragraphs>
  <Slides>53</Slides>
  <Notes>36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1" baseType="lpstr">
      <vt:lpstr>宋体</vt:lpstr>
      <vt:lpstr>Arial</vt:lpstr>
      <vt:lpstr>Calibri</vt:lpstr>
      <vt:lpstr>Symbol</vt:lpstr>
      <vt:lpstr>Wingdings</vt:lpstr>
      <vt:lpstr>Office Theme</vt:lpstr>
      <vt:lpstr>Worksheet</vt:lpstr>
      <vt:lpstr>Clip</vt:lpstr>
      <vt:lpstr>TESTING BASICS</vt:lpstr>
      <vt:lpstr>Objective</vt:lpstr>
      <vt:lpstr>Testing and Quality</vt:lpstr>
      <vt:lpstr>Contents</vt:lpstr>
      <vt:lpstr>Discussion</vt:lpstr>
      <vt:lpstr>What Is Software Testing?</vt:lpstr>
      <vt:lpstr>What Is Software Testing?</vt:lpstr>
      <vt:lpstr>What Is Software Testing?</vt:lpstr>
      <vt:lpstr>Bug</vt:lpstr>
      <vt:lpstr>Defect</vt:lpstr>
      <vt:lpstr>Bug &amp; Defect</vt:lpstr>
      <vt:lpstr>Causes of Software Defects</vt:lpstr>
      <vt:lpstr>Thinking</vt:lpstr>
      <vt:lpstr>Importance of Testing</vt:lpstr>
      <vt:lpstr>Bug Distributing</vt:lpstr>
      <vt:lpstr>Importance of Testing Early in the SDLC</vt:lpstr>
      <vt:lpstr>Murphy’s testing laws</vt:lpstr>
      <vt:lpstr>Impossible laws</vt:lpstr>
      <vt:lpstr>Evolution of Testing @ Microsoft</vt:lpstr>
      <vt:lpstr>Software testing – The Past</vt:lpstr>
      <vt:lpstr>Software testing - Now !</vt:lpstr>
      <vt:lpstr>Project Scope</vt:lpstr>
      <vt:lpstr>Scope of Testing</vt:lpstr>
      <vt:lpstr>Risk Based Testing</vt:lpstr>
      <vt:lpstr>Risk Based Testing (cont)</vt:lpstr>
      <vt:lpstr>Other factors which  influence the scope of testing</vt:lpstr>
      <vt:lpstr>Thinking</vt:lpstr>
      <vt:lpstr>Who Typically Does?</vt:lpstr>
      <vt:lpstr>Discussion</vt:lpstr>
      <vt:lpstr>Who should do?</vt:lpstr>
      <vt:lpstr>Need for independent Testing</vt:lpstr>
      <vt:lpstr>Quality Assurance &amp; Control</vt:lpstr>
      <vt:lpstr>Quality Assurance &amp; Control (cont)</vt:lpstr>
      <vt:lpstr>Thinking</vt:lpstr>
      <vt:lpstr>Attributes of a good tester</vt:lpstr>
      <vt:lpstr>Testing roles</vt:lpstr>
      <vt:lpstr>Common Definition</vt:lpstr>
      <vt:lpstr>Baseline</vt:lpstr>
      <vt:lpstr>Methodology</vt:lpstr>
      <vt:lpstr>Process</vt:lpstr>
      <vt:lpstr>Procedure</vt:lpstr>
      <vt:lpstr>Software Build</vt:lpstr>
      <vt:lpstr>Releases and Cycles</vt:lpstr>
      <vt:lpstr>Benchmark</vt:lpstr>
      <vt:lpstr>User Case</vt:lpstr>
      <vt:lpstr>User Case Example</vt:lpstr>
      <vt:lpstr>Test Case</vt:lpstr>
      <vt:lpstr>Test Script and Test Suite</vt:lpstr>
      <vt:lpstr>Test Framework</vt:lpstr>
      <vt:lpstr>Static &amp; Dynamic Testing</vt:lpstr>
      <vt:lpstr>Static &amp; Dynamic Testing (cont)</vt:lpstr>
      <vt:lpstr>Common Testing Principles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
  <cp:lastModifiedBy>Hau Nguyen Thanh Nam</cp:lastModifiedBy>
  <cp:revision>184</cp:revision>
  <dcterms:created xsi:type="dcterms:W3CDTF">2006-08-16T00:00:00Z</dcterms:created>
  <dcterms:modified xsi:type="dcterms:W3CDTF">2016-09-12T15:17:49Z</dcterms:modified>
</cp:coreProperties>
</file>