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1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1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2129844" cy="121705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8628845" y="5719721"/>
            <a:ext cx="3563155" cy="1254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Presenter : Duy Nguyen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Mentor : Tan 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</a:rPr>
              <a:t>‹#›</a:t>
            </a:fld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/>
          <p:nvPr/>
        </p:nvSpPr>
        <p:spPr>
          <a:xfrm>
            <a:off x="0" y="0"/>
            <a:ext cx="12192000" cy="68258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0" y="6310648"/>
            <a:ext cx="12192000" cy="547352"/>
          </a:xfrm>
          <a:prstGeom prst="rect">
            <a:avLst/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0" y="6156101"/>
            <a:ext cx="12192000" cy="154547"/>
          </a:xfrm>
          <a:prstGeom prst="rect">
            <a:avLst/>
          </a:prstGeom>
          <a:solidFill>
            <a:schemeClr val="accent6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129844" cy="121705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</a:rPr>
              <a:t>‹#›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3104891" y="48518"/>
            <a:ext cx="7494431" cy="566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Object-Oriented Programming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3506262" y="1217054"/>
            <a:ext cx="4503177" cy="62867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3793384" y="1217046"/>
            <a:ext cx="3826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Overriding, Overloading 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4825" y="2097254"/>
            <a:ext cx="6546047" cy="363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0" y="0"/>
            <a:ext cx="12192000" cy="68258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0" y="6310648"/>
            <a:ext cx="12192000" cy="547352"/>
          </a:xfrm>
          <a:prstGeom prst="rect">
            <a:avLst/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3"/>
          <p:cNvSpPr/>
          <p:nvPr/>
        </p:nvSpPr>
        <p:spPr>
          <a:xfrm>
            <a:off x="0" y="6156101"/>
            <a:ext cx="12192000" cy="154547"/>
          </a:xfrm>
          <a:prstGeom prst="rect">
            <a:avLst/>
          </a:prstGeom>
          <a:solidFill>
            <a:schemeClr val="accent6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129844" cy="121705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</a:rPr>
              <a:t>‹#›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3104891" y="48518"/>
            <a:ext cx="7494431" cy="566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Object-Oriented Programming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3"/>
          <p:cNvSpPr/>
          <p:nvPr/>
        </p:nvSpPr>
        <p:spPr>
          <a:xfrm>
            <a:off x="2822976" y="1185113"/>
            <a:ext cx="6546047" cy="62867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3386122" y="1185117"/>
            <a:ext cx="5419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Overriding hash Code() and equals()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1263748" y="2539839"/>
            <a:ext cx="3682285" cy="2075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equals()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method of lang.Object class, and it is use to compare two object.</a:t>
            </a:r>
            <a:endParaRPr/>
          </a:p>
        </p:txBody>
      </p:sp>
      <p:sp>
        <p:nvSpPr>
          <p:cNvPr id="221" name="Google Shape;221;p23"/>
          <p:cNvSpPr txBox="1"/>
          <p:nvPr/>
        </p:nvSpPr>
        <p:spPr>
          <a:xfrm>
            <a:off x="6019270" y="2293037"/>
            <a:ext cx="5086082" cy="2099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Code() 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integer value associated with every object in java, facilitating the hasing in hash tables.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/>
          <p:nvPr/>
        </p:nvSpPr>
        <p:spPr>
          <a:xfrm>
            <a:off x="0" y="0"/>
            <a:ext cx="12192000" cy="68258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0" y="6310648"/>
            <a:ext cx="12192000" cy="547352"/>
          </a:xfrm>
          <a:prstGeom prst="rect">
            <a:avLst/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0" y="6156101"/>
            <a:ext cx="12192000" cy="154547"/>
          </a:xfrm>
          <a:prstGeom prst="rect">
            <a:avLst/>
          </a:prstGeom>
          <a:solidFill>
            <a:schemeClr val="accent6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129844" cy="121705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</a:rPr>
              <a:t>‹#›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231" name="Google Shape;231;p24"/>
          <p:cNvSpPr/>
          <p:nvPr/>
        </p:nvSpPr>
        <p:spPr>
          <a:xfrm>
            <a:off x="3104891" y="48518"/>
            <a:ext cx="7494431" cy="566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Object-Oriented Programming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4"/>
          <p:cNvSpPr/>
          <p:nvPr/>
        </p:nvSpPr>
        <p:spPr>
          <a:xfrm>
            <a:off x="4262012" y="1083271"/>
            <a:ext cx="3667976" cy="62867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5210325" y="1083269"/>
            <a:ext cx="2469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Collections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24"/>
          <p:cNvPicPr preferRelativeResize="0"/>
          <p:nvPr/>
        </p:nvPicPr>
        <p:blipFill rotWithShape="1">
          <a:blip r:embed="rId4">
            <a:alphaModFix/>
          </a:blip>
          <a:srcRect b="0" l="0" r="39711" t="0"/>
          <a:stretch/>
        </p:blipFill>
        <p:spPr>
          <a:xfrm>
            <a:off x="2530507" y="2214469"/>
            <a:ext cx="7451693" cy="3372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/>
          <p:nvPr/>
        </p:nvSpPr>
        <p:spPr>
          <a:xfrm>
            <a:off x="0" y="0"/>
            <a:ext cx="12192000" cy="68258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5"/>
          <p:cNvSpPr/>
          <p:nvPr/>
        </p:nvSpPr>
        <p:spPr>
          <a:xfrm>
            <a:off x="0" y="6310648"/>
            <a:ext cx="12192000" cy="547352"/>
          </a:xfrm>
          <a:prstGeom prst="rect">
            <a:avLst/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0" y="6156101"/>
            <a:ext cx="12192000" cy="154547"/>
          </a:xfrm>
          <a:prstGeom prst="rect">
            <a:avLst/>
          </a:prstGeom>
          <a:solidFill>
            <a:schemeClr val="accent6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129844" cy="121705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</a:rPr>
              <a:t>‹#›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3104891" y="48518"/>
            <a:ext cx="7494431" cy="566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Object-Oriented Programming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5223100" y="967644"/>
            <a:ext cx="2469881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Collections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1121535" y="2230051"/>
            <a:ext cx="3682285" cy="2537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Sort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is a method of Java collections class is used to sort the elements parents in the specified list.</a:t>
            </a:r>
            <a:endParaRPr/>
          </a:p>
        </p:txBody>
      </p:sp>
      <p:sp>
        <p:nvSpPr>
          <p:cNvPr id="247" name="Google Shape;247;p25"/>
          <p:cNvSpPr txBox="1"/>
          <p:nvPr/>
        </p:nvSpPr>
        <p:spPr>
          <a:xfrm>
            <a:off x="5740756" y="1502118"/>
            <a:ext cx="4729767" cy="2075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Generic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 in Java are a way to define specific types for classes and methods in different contexts.</a:t>
            </a:r>
            <a:endParaRPr/>
          </a:p>
        </p:txBody>
      </p:sp>
      <p:sp>
        <p:nvSpPr>
          <p:cNvPr id="248" name="Google Shape;248;p25"/>
          <p:cNvSpPr txBox="1"/>
          <p:nvPr/>
        </p:nvSpPr>
        <p:spPr>
          <a:xfrm>
            <a:off x="5740756" y="3578071"/>
            <a:ext cx="4485069" cy="1614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Wildcards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? Symbol reprensent the wildcard element . It means any type.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/>
          <p:nvPr/>
        </p:nvSpPr>
        <p:spPr>
          <a:xfrm>
            <a:off x="0" y="6310648"/>
            <a:ext cx="12192000" cy="547352"/>
          </a:xfrm>
          <a:prstGeom prst="rect">
            <a:avLst/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0" y="6156101"/>
            <a:ext cx="12192000" cy="154547"/>
          </a:xfrm>
          <a:prstGeom prst="rect">
            <a:avLst/>
          </a:prstGeom>
          <a:solidFill>
            <a:schemeClr val="accent6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129844" cy="1217054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</a:rPr>
              <a:t>‹#›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257" name="Google Shape;257;p26"/>
          <p:cNvSpPr txBox="1"/>
          <p:nvPr/>
        </p:nvSpPr>
        <p:spPr>
          <a:xfrm>
            <a:off x="2103717" y="791724"/>
            <a:ext cx="753789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Creation Patterns</a:t>
            </a:r>
            <a:endParaRPr i="0" sz="4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-1058214" y="2029239"/>
            <a:ext cx="60981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Singleton</a:t>
            </a:r>
            <a:endParaRPr/>
          </a:p>
        </p:txBody>
      </p:sp>
      <p:sp>
        <p:nvSpPr>
          <p:cNvPr id="259" name="Google Shape;259;p26"/>
          <p:cNvSpPr txBox="1"/>
          <p:nvPr/>
        </p:nvSpPr>
        <p:spPr>
          <a:xfrm>
            <a:off x="4779135" y="2018423"/>
            <a:ext cx="60981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Factory</a:t>
            </a:r>
            <a:endParaRPr/>
          </a:p>
        </p:txBody>
      </p:sp>
      <p:pic>
        <p:nvPicPr>
          <p:cNvPr id="260" name="Google Shape;26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0587" y="3031535"/>
            <a:ext cx="4378548" cy="1636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72666" y="2798297"/>
            <a:ext cx="4638323" cy="237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/>
          <p:nvPr/>
        </p:nvSpPr>
        <p:spPr>
          <a:xfrm>
            <a:off x="0" y="6310648"/>
            <a:ext cx="12192000" cy="547352"/>
          </a:xfrm>
          <a:prstGeom prst="rect">
            <a:avLst/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7"/>
          <p:cNvSpPr/>
          <p:nvPr/>
        </p:nvSpPr>
        <p:spPr>
          <a:xfrm>
            <a:off x="0" y="6156101"/>
            <a:ext cx="12192000" cy="154547"/>
          </a:xfrm>
          <a:prstGeom prst="rect">
            <a:avLst/>
          </a:prstGeom>
          <a:solidFill>
            <a:schemeClr val="accent6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129844" cy="1217054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</a:rPr>
              <a:t>‹#›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270" name="Google Shape;270;p27"/>
          <p:cNvSpPr txBox="1"/>
          <p:nvPr/>
        </p:nvSpPr>
        <p:spPr>
          <a:xfrm>
            <a:off x="2327051" y="843566"/>
            <a:ext cx="753789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OOD</a:t>
            </a:r>
            <a:r>
              <a:rPr i="0" lang="en-US" sz="3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i="0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Oriented Design Principles in Java</a:t>
            </a:r>
            <a:r>
              <a:rPr i="0" lang="en-US" sz="3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grpSp>
        <p:nvGrpSpPr>
          <p:cNvPr id="271" name="Google Shape;271;p27"/>
          <p:cNvGrpSpPr/>
          <p:nvPr/>
        </p:nvGrpSpPr>
        <p:grpSpPr>
          <a:xfrm>
            <a:off x="1064922" y="1917417"/>
            <a:ext cx="4724400" cy="685800"/>
            <a:chOff x="1296" y="1824"/>
            <a:chExt cx="2976" cy="432"/>
          </a:xfrm>
        </p:grpSpPr>
        <p:sp>
          <p:nvSpPr>
            <p:cNvPr id="272" name="Google Shape;272;p27"/>
            <p:cNvSpPr/>
            <p:nvPr/>
          </p:nvSpPr>
          <p:spPr>
            <a:xfrm>
              <a:off x="1536" y="1899"/>
              <a:ext cx="2736" cy="28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BEBE6"/>
                </a:gs>
                <a:gs pos="100000">
                  <a:schemeClr val="accent2"/>
                </a:gs>
              </a:gsLst>
              <a:lin ang="0" scaled="0"/>
            </a:gra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ctr" dir="2388334" dist="99190">
                <a:srgbClr val="333333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2212194" dist="63500">
                <a:srgbClr val="333333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7"/>
            <p:cNvSpPr txBox="1"/>
            <p:nvPr/>
          </p:nvSpPr>
          <p:spPr>
            <a:xfrm>
              <a:off x="1680" y="1934"/>
              <a:ext cx="2361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Noto Sans Symbols"/>
                <a:buNone/>
              </a:pPr>
              <a:r>
                <a:rPr b="1"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Single Responsibility Principle</a:t>
              </a:r>
              <a:endParaRPr/>
            </a:p>
          </p:txBody>
        </p:sp>
        <p:sp>
          <p:nvSpPr>
            <p:cNvPr id="275" name="Google Shape;275;p27"/>
            <p:cNvSpPr txBox="1"/>
            <p:nvPr/>
          </p:nvSpPr>
          <p:spPr>
            <a:xfrm>
              <a:off x="1405" y="1886"/>
              <a:ext cx="198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Noto Sans Symbols"/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grpSp>
        <p:nvGrpSpPr>
          <p:cNvPr id="276" name="Google Shape;276;p27"/>
          <p:cNvGrpSpPr/>
          <p:nvPr/>
        </p:nvGrpSpPr>
        <p:grpSpPr>
          <a:xfrm>
            <a:off x="1186366" y="3108220"/>
            <a:ext cx="4724400" cy="685800"/>
            <a:chOff x="1296" y="1824"/>
            <a:chExt cx="2976" cy="432"/>
          </a:xfrm>
        </p:grpSpPr>
        <p:sp>
          <p:nvSpPr>
            <p:cNvPr id="277" name="Google Shape;277;p27"/>
            <p:cNvSpPr/>
            <p:nvPr/>
          </p:nvSpPr>
          <p:spPr>
            <a:xfrm>
              <a:off x="1536" y="1899"/>
              <a:ext cx="2736" cy="28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E6EAF4"/>
                </a:gs>
                <a:gs pos="100000">
                  <a:schemeClr val="accent1"/>
                </a:gs>
              </a:gsLst>
              <a:lin ang="0" scaled="0"/>
            </a:gra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ctr" dir="2388334" dist="99190">
                <a:srgbClr val="333333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2212194" dist="63500">
                <a:srgbClr val="333333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7"/>
            <p:cNvSpPr txBox="1"/>
            <p:nvPr/>
          </p:nvSpPr>
          <p:spPr>
            <a:xfrm>
              <a:off x="1680" y="1934"/>
              <a:ext cx="2160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Noto Sans Symbols"/>
                <a:buNone/>
              </a:pPr>
              <a:r>
                <a:rPr b="1"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Open-Close Principle</a:t>
              </a:r>
              <a:endParaRPr/>
            </a:p>
          </p:txBody>
        </p:sp>
        <p:sp>
          <p:nvSpPr>
            <p:cNvPr id="280" name="Google Shape;280;p27"/>
            <p:cNvSpPr txBox="1"/>
            <p:nvPr/>
          </p:nvSpPr>
          <p:spPr>
            <a:xfrm>
              <a:off x="1405" y="1886"/>
              <a:ext cx="198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Noto Sans Symbols"/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grpSp>
        <p:nvGrpSpPr>
          <p:cNvPr id="281" name="Google Shape;281;p27"/>
          <p:cNvGrpSpPr/>
          <p:nvPr/>
        </p:nvGrpSpPr>
        <p:grpSpPr>
          <a:xfrm>
            <a:off x="1148266" y="4431763"/>
            <a:ext cx="4724400" cy="685800"/>
            <a:chOff x="1296" y="1824"/>
            <a:chExt cx="2976" cy="432"/>
          </a:xfrm>
        </p:grpSpPr>
        <p:sp>
          <p:nvSpPr>
            <p:cNvPr id="282" name="Google Shape;282;p27"/>
            <p:cNvSpPr/>
            <p:nvPr/>
          </p:nvSpPr>
          <p:spPr>
            <a:xfrm>
              <a:off x="1536" y="1899"/>
              <a:ext cx="2736" cy="28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E6E7E9"/>
                </a:gs>
                <a:gs pos="100000">
                  <a:schemeClr val="dk2"/>
                </a:gs>
              </a:gsLst>
              <a:lin ang="0" scaled="0"/>
            </a:gra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ctr" dir="2388334" dist="99190">
                <a:srgbClr val="333333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2212194" dist="63500">
                <a:srgbClr val="333333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7"/>
            <p:cNvSpPr txBox="1"/>
            <p:nvPr/>
          </p:nvSpPr>
          <p:spPr>
            <a:xfrm>
              <a:off x="1680" y="1934"/>
              <a:ext cx="2160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Noto Sans Symbols"/>
                <a:buNone/>
              </a:pPr>
              <a:r>
                <a:rPr b="1"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Liskov Substitution Principle</a:t>
              </a:r>
              <a:endParaRPr/>
            </a:p>
          </p:txBody>
        </p:sp>
        <p:sp>
          <p:nvSpPr>
            <p:cNvPr id="285" name="Google Shape;285;p27"/>
            <p:cNvSpPr txBox="1"/>
            <p:nvPr/>
          </p:nvSpPr>
          <p:spPr>
            <a:xfrm>
              <a:off x="1405" y="1886"/>
              <a:ext cx="198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Noto Sans Symbols"/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</p:grpSp>
      <p:grpSp>
        <p:nvGrpSpPr>
          <p:cNvPr id="286" name="Google Shape;286;p27"/>
          <p:cNvGrpSpPr/>
          <p:nvPr/>
        </p:nvGrpSpPr>
        <p:grpSpPr>
          <a:xfrm>
            <a:off x="6096000" y="2520669"/>
            <a:ext cx="4724400" cy="685800"/>
            <a:chOff x="1296" y="1824"/>
            <a:chExt cx="2976" cy="432"/>
          </a:xfrm>
        </p:grpSpPr>
        <p:sp>
          <p:nvSpPr>
            <p:cNvPr id="287" name="Google Shape;287;p27"/>
            <p:cNvSpPr/>
            <p:nvPr/>
          </p:nvSpPr>
          <p:spPr>
            <a:xfrm>
              <a:off x="1536" y="1899"/>
              <a:ext cx="2736" cy="28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EDE7EA"/>
                </a:gs>
                <a:gs pos="100000">
                  <a:schemeClr val="folHlink"/>
                </a:gs>
              </a:gsLst>
              <a:lin ang="0" scaled="0"/>
            </a:gra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ctr" dir="2388334" dist="99190">
                <a:srgbClr val="333333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2212194" dist="63500">
                <a:srgbClr val="333333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7"/>
            <p:cNvSpPr txBox="1"/>
            <p:nvPr/>
          </p:nvSpPr>
          <p:spPr>
            <a:xfrm>
              <a:off x="1680" y="1934"/>
              <a:ext cx="2361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Noto Sans Symbols"/>
                <a:buNone/>
              </a:pPr>
              <a:r>
                <a:rPr b="1"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Interface Segregation Principle</a:t>
              </a:r>
              <a:endParaRPr/>
            </a:p>
          </p:txBody>
        </p:sp>
        <p:sp>
          <p:nvSpPr>
            <p:cNvPr id="290" name="Google Shape;290;p27"/>
            <p:cNvSpPr txBox="1"/>
            <p:nvPr/>
          </p:nvSpPr>
          <p:spPr>
            <a:xfrm>
              <a:off x="1405" y="1886"/>
              <a:ext cx="198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Noto Sans Symbols"/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  <p:grpSp>
        <p:nvGrpSpPr>
          <p:cNvPr id="291" name="Google Shape;291;p27"/>
          <p:cNvGrpSpPr/>
          <p:nvPr/>
        </p:nvGrpSpPr>
        <p:grpSpPr>
          <a:xfrm>
            <a:off x="6084887" y="3722306"/>
            <a:ext cx="4716463" cy="685800"/>
            <a:chOff x="1269" y="1837"/>
            <a:chExt cx="2971" cy="432"/>
          </a:xfrm>
        </p:grpSpPr>
        <p:sp>
          <p:nvSpPr>
            <p:cNvPr id="292" name="Google Shape;292;p27"/>
            <p:cNvSpPr/>
            <p:nvPr/>
          </p:nvSpPr>
          <p:spPr>
            <a:xfrm>
              <a:off x="1504" y="1921"/>
              <a:ext cx="2736" cy="288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ctr" dir="2388334" dist="99190">
                <a:srgbClr val="333333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1269" y="1837"/>
              <a:ext cx="432" cy="432"/>
            </a:xfrm>
            <a:prstGeom prst="diamond">
              <a:avLst/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2212194" dist="63500">
                <a:srgbClr val="333333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7"/>
            <p:cNvSpPr txBox="1"/>
            <p:nvPr/>
          </p:nvSpPr>
          <p:spPr>
            <a:xfrm>
              <a:off x="1660" y="1967"/>
              <a:ext cx="2361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Noto Sans Symbols"/>
                <a:buNone/>
              </a:pPr>
              <a:r>
                <a:rPr b="1"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Dependency Inversion Principle</a:t>
              </a:r>
              <a:endParaRPr/>
            </a:p>
          </p:txBody>
        </p:sp>
        <p:sp>
          <p:nvSpPr>
            <p:cNvPr id="295" name="Google Shape;295;p27"/>
            <p:cNvSpPr txBox="1"/>
            <p:nvPr/>
          </p:nvSpPr>
          <p:spPr>
            <a:xfrm>
              <a:off x="1405" y="1886"/>
              <a:ext cx="198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Noto Sans Symbols"/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"/>
          <p:cNvSpPr/>
          <p:nvPr/>
        </p:nvSpPr>
        <p:spPr>
          <a:xfrm>
            <a:off x="0" y="0"/>
            <a:ext cx="12192000" cy="68258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8"/>
          <p:cNvSpPr/>
          <p:nvPr/>
        </p:nvSpPr>
        <p:spPr>
          <a:xfrm>
            <a:off x="0" y="6310648"/>
            <a:ext cx="12192000" cy="547352"/>
          </a:xfrm>
          <a:prstGeom prst="rect">
            <a:avLst/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8"/>
          <p:cNvSpPr/>
          <p:nvPr/>
        </p:nvSpPr>
        <p:spPr>
          <a:xfrm>
            <a:off x="0" y="6156101"/>
            <a:ext cx="12192000" cy="154547"/>
          </a:xfrm>
          <a:prstGeom prst="rect">
            <a:avLst/>
          </a:prstGeom>
          <a:solidFill>
            <a:schemeClr val="accent6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129844" cy="1217054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</a:rPr>
              <a:t>‹#›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305" name="Google Shape;305;p28"/>
          <p:cNvSpPr/>
          <p:nvPr/>
        </p:nvSpPr>
        <p:spPr>
          <a:xfrm>
            <a:off x="2487769" y="35886"/>
            <a:ext cx="7494431" cy="566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OOD</a:t>
            </a:r>
            <a:r>
              <a:rPr i="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i="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 Oriented Design Principles in Java</a:t>
            </a:r>
            <a:r>
              <a:rPr i="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306" name="Google Shape;306;p28"/>
          <p:cNvSpPr txBox="1"/>
          <p:nvPr/>
        </p:nvSpPr>
        <p:spPr>
          <a:xfrm>
            <a:off x="858860" y="1303122"/>
            <a:ext cx="4492064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Single Responsibility Principle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8"/>
          <p:cNvSpPr txBox="1"/>
          <p:nvPr/>
        </p:nvSpPr>
        <p:spPr>
          <a:xfrm>
            <a:off x="874858" y="1849638"/>
            <a:ext cx="4460067" cy="967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class should be responsible for a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part or functionality of the system.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8"/>
          <p:cNvSpPr txBox="1"/>
          <p:nvPr/>
        </p:nvSpPr>
        <p:spPr>
          <a:xfrm>
            <a:off x="7002627" y="1898478"/>
            <a:ext cx="321594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Open-Close Principle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8"/>
          <p:cNvSpPr txBox="1"/>
          <p:nvPr/>
        </p:nvSpPr>
        <p:spPr>
          <a:xfrm>
            <a:off x="7060958" y="2718620"/>
            <a:ext cx="4292842" cy="967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components should be open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extension, but not for modification.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8"/>
          <p:cNvSpPr txBox="1"/>
          <p:nvPr/>
        </p:nvSpPr>
        <p:spPr>
          <a:xfrm>
            <a:off x="874858" y="3313115"/>
            <a:ext cx="42576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Liskov Substitution Principle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8"/>
          <p:cNvSpPr txBox="1"/>
          <p:nvPr/>
        </p:nvSpPr>
        <p:spPr>
          <a:xfrm>
            <a:off x="858860" y="4040406"/>
            <a:ext cx="6279283" cy="967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 of a superclass should be replaceable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objects of its subclasses without breaking the system.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/>
          <p:nvPr/>
        </p:nvSpPr>
        <p:spPr>
          <a:xfrm>
            <a:off x="0" y="0"/>
            <a:ext cx="12192000" cy="68258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9"/>
          <p:cNvSpPr/>
          <p:nvPr/>
        </p:nvSpPr>
        <p:spPr>
          <a:xfrm>
            <a:off x="0" y="6310648"/>
            <a:ext cx="12192000" cy="547352"/>
          </a:xfrm>
          <a:prstGeom prst="rect">
            <a:avLst/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9"/>
          <p:cNvSpPr/>
          <p:nvPr/>
        </p:nvSpPr>
        <p:spPr>
          <a:xfrm>
            <a:off x="0" y="6156101"/>
            <a:ext cx="12192000" cy="154547"/>
          </a:xfrm>
          <a:prstGeom prst="rect">
            <a:avLst/>
          </a:prstGeom>
          <a:solidFill>
            <a:schemeClr val="accent6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129844" cy="1217054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</a:rPr>
              <a:t>‹#›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321" name="Google Shape;321;p29"/>
          <p:cNvSpPr/>
          <p:nvPr/>
        </p:nvSpPr>
        <p:spPr>
          <a:xfrm>
            <a:off x="2487769" y="35886"/>
            <a:ext cx="7494431" cy="566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OOD</a:t>
            </a:r>
            <a:r>
              <a:rPr i="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i="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 Oriented Design Principles in Java</a:t>
            </a:r>
            <a:r>
              <a:rPr i="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322" name="Google Shape;322;p29"/>
          <p:cNvSpPr txBox="1"/>
          <p:nvPr/>
        </p:nvSpPr>
        <p:spPr>
          <a:xfrm>
            <a:off x="6809444" y="1894832"/>
            <a:ext cx="476803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Dependency Inversion Principle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9"/>
          <p:cNvSpPr txBox="1"/>
          <p:nvPr/>
        </p:nvSpPr>
        <p:spPr>
          <a:xfrm>
            <a:off x="6951339" y="2572407"/>
            <a:ext cx="4260525" cy="14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3D3D4E"/>
                </a:solidFill>
                <a:latin typeface="Calibri"/>
                <a:ea typeface="Calibri"/>
                <a:cs typeface="Calibri"/>
                <a:sym typeface="Calibri"/>
              </a:rPr>
              <a:t>High-level modules should not depend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3D3D4E"/>
                </a:solidFill>
                <a:latin typeface="Calibri"/>
                <a:ea typeface="Calibri"/>
                <a:cs typeface="Calibri"/>
                <a:sym typeface="Calibri"/>
              </a:rPr>
              <a:t>on low-level modules,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3D3D4E"/>
                </a:solidFill>
                <a:latin typeface="Calibri"/>
                <a:ea typeface="Calibri"/>
                <a:cs typeface="Calibri"/>
                <a:sym typeface="Calibri"/>
              </a:rPr>
              <a:t>both should depend on abstractions.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9"/>
          <p:cNvSpPr txBox="1"/>
          <p:nvPr/>
        </p:nvSpPr>
        <p:spPr>
          <a:xfrm>
            <a:off x="1064922" y="1894832"/>
            <a:ext cx="47438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Interface Segregation Principle</a:t>
            </a:r>
            <a:endParaRPr/>
          </a:p>
        </p:txBody>
      </p:sp>
      <p:sp>
        <p:nvSpPr>
          <p:cNvPr id="325" name="Google Shape;325;p29"/>
          <p:cNvSpPr txBox="1"/>
          <p:nvPr/>
        </p:nvSpPr>
        <p:spPr>
          <a:xfrm>
            <a:off x="1064922" y="2588462"/>
            <a:ext cx="437369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3D3D4E"/>
                </a:solidFill>
                <a:latin typeface="Calibri"/>
                <a:ea typeface="Calibri"/>
                <a:cs typeface="Calibri"/>
                <a:sym typeface="Calibri"/>
              </a:rPr>
              <a:t>No client should be forced to depend 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3D3D4E"/>
                </a:solidFill>
                <a:latin typeface="Calibri"/>
                <a:ea typeface="Calibri"/>
                <a:cs typeface="Calibri"/>
                <a:sym typeface="Calibri"/>
              </a:rPr>
              <a:t> methods that it does not use.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"/>
          <p:cNvSpPr/>
          <p:nvPr/>
        </p:nvSpPr>
        <p:spPr>
          <a:xfrm>
            <a:off x="0" y="6310648"/>
            <a:ext cx="12192000" cy="547352"/>
          </a:xfrm>
          <a:prstGeom prst="rect">
            <a:avLst/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0"/>
          <p:cNvSpPr/>
          <p:nvPr/>
        </p:nvSpPr>
        <p:spPr>
          <a:xfrm>
            <a:off x="0" y="6156101"/>
            <a:ext cx="12192000" cy="154547"/>
          </a:xfrm>
          <a:prstGeom prst="rect">
            <a:avLst/>
          </a:prstGeom>
          <a:solidFill>
            <a:schemeClr val="accent6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129844" cy="1217054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</a:rPr>
              <a:t>‹#›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334" name="Google Shape;334;p30"/>
          <p:cNvSpPr txBox="1"/>
          <p:nvPr/>
        </p:nvSpPr>
        <p:spPr>
          <a:xfrm>
            <a:off x="2129844" y="506212"/>
            <a:ext cx="753789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>
                <a:solidFill>
                  <a:srgbClr val="303030"/>
                </a:solidFill>
                <a:latin typeface="Calibri"/>
                <a:ea typeface="Calibri"/>
                <a:cs typeface="Calibri"/>
                <a:sym typeface="Calibri"/>
              </a:rPr>
              <a:t>Hibernate 1</a:t>
            </a:r>
            <a:endParaRPr/>
          </a:p>
        </p:txBody>
      </p:sp>
      <p:sp>
        <p:nvSpPr>
          <p:cNvPr id="335" name="Google Shape;335;p30"/>
          <p:cNvSpPr/>
          <p:nvPr/>
        </p:nvSpPr>
        <p:spPr>
          <a:xfrm>
            <a:off x="2072704" y="1811986"/>
            <a:ext cx="8294789" cy="769440"/>
          </a:xfrm>
          <a:prstGeom prst="roundRect">
            <a:avLst>
              <a:gd fmla="val 50000" name="adj"/>
            </a:avLst>
          </a:prstGeom>
          <a:solidFill>
            <a:schemeClr val="accent3">
              <a:alpha val="49803"/>
            </a:schemeClr>
          </a:solidFill>
          <a:ln>
            <a:noFill/>
          </a:ln>
          <a:effectLst>
            <a:outerShdw blurRad="57785" algn="ctr" dir="3180000" dist="3302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Understanding what is ORM, what is Hibernate and its concepts</a:t>
            </a:r>
            <a:endParaRPr/>
          </a:p>
        </p:txBody>
      </p:sp>
      <p:grpSp>
        <p:nvGrpSpPr>
          <p:cNvPr id="336" name="Google Shape;336;p30"/>
          <p:cNvGrpSpPr/>
          <p:nvPr/>
        </p:nvGrpSpPr>
        <p:grpSpPr>
          <a:xfrm>
            <a:off x="1399774" y="1838434"/>
            <a:ext cx="641170" cy="641170"/>
            <a:chOff x="2078" y="1680"/>
            <a:chExt cx="1615" cy="1615"/>
          </a:xfrm>
        </p:grpSpPr>
        <p:sp>
          <p:nvSpPr>
            <p:cNvPr id="337" name="Google Shape;337;p30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2253" y="1778"/>
              <a:ext cx="654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2254" y="1779"/>
              <a:ext cx="654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2334" y="1779"/>
              <a:ext cx="1097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2337" y="1779"/>
              <a:ext cx="1096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3" name="Google Shape;343;p30"/>
          <p:cNvSpPr/>
          <p:nvPr/>
        </p:nvSpPr>
        <p:spPr>
          <a:xfrm>
            <a:off x="2713873" y="2690716"/>
            <a:ext cx="7653619" cy="769440"/>
          </a:xfrm>
          <a:prstGeom prst="roundRect">
            <a:avLst>
              <a:gd fmla="val 50000" name="adj"/>
            </a:avLst>
          </a:prstGeom>
          <a:solidFill>
            <a:schemeClr val="accent4">
              <a:alpha val="49803"/>
            </a:schemeClr>
          </a:solidFill>
          <a:ln>
            <a:noFill/>
          </a:ln>
          <a:effectLst>
            <a:outerShdw blurRad="57785" algn="ctr" dir="3180000" dist="3302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Understanding Hibernate architecture</a:t>
            </a:r>
            <a:endParaRPr/>
          </a:p>
        </p:txBody>
      </p:sp>
      <p:sp>
        <p:nvSpPr>
          <p:cNvPr id="344" name="Google Shape;344;p30"/>
          <p:cNvSpPr/>
          <p:nvPr/>
        </p:nvSpPr>
        <p:spPr>
          <a:xfrm>
            <a:off x="3997405" y="4444256"/>
            <a:ext cx="6370087" cy="769440"/>
          </a:xfrm>
          <a:prstGeom prst="roundRect">
            <a:avLst>
              <a:gd fmla="val 50000" name="adj"/>
            </a:avLst>
          </a:prstGeom>
          <a:solidFill>
            <a:schemeClr val="accent6">
              <a:alpha val="49803"/>
            </a:schemeClr>
          </a:solidFill>
          <a:ln>
            <a:noFill/>
          </a:ln>
          <a:effectLst>
            <a:outerShdw blurRad="57785" algn="ctr" dir="3180000" dist="3302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Component and Inheritance Mapping</a:t>
            </a:r>
            <a:endParaRPr/>
          </a:p>
        </p:txBody>
      </p:sp>
      <p:sp>
        <p:nvSpPr>
          <p:cNvPr id="345" name="Google Shape;345;p30"/>
          <p:cNvSpPr/>
          <p:nvPr/>
        </p:nvSpPr>
        <p:spPr>
          <a:xfrm>
            <a:off x="3324475" y="3561551"/>
            <a:ext cx="7043017" cy="769440"/>
          </a:xfrm>
          <a:prstGeom prst="roundRect">
            <a:avLst>
              <a:gd fmla="val 50000" name="adj"/>
            </a:avLst>
          </a:prstGeom>
          <a:solidFill>
            <a:schemeClr val="accent1">
              <a:alpha val="49803"/>
            </a:schemeClr>
          </a:solidFill>
          <a:ln>
            <a:noFill/>
          </a:ln>
          <a:effectLst>
            <a:outerShdw blurRad="57785" algn="ctr" dir="3180000" dist="3302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Association and Collection Mapping</a:t>
            </a:r>
            <a:endParaRPr/>
          </a:p>
        </p:txBody>
      </p:sp>
      <p:grpSp>
        <p:nvGrpSpPr>
          <p:cNvPr id="346" name="Google Shape;346;p30"/>
          <p:cNvGrpSpPr/>
          <p:nvPr/>
        </p:nvGrpSpPr>
        <p:grpSpPr>
          <a:xfrm>
            <a:off x="3324475" y="4442266"/>
            <a:ext cx="641170" cy="641170"/>
            <a:chOff x="2078" y="1680"/>
            <a:chExt cx="1615" cy="1615"/>
          </a:xfrm>
        </p:grpSpPr>
        <p:sp>
          <p:nvSpPr>
            <p:cNvPr id="347" name="Google Shape;347;p30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2253" y="1778"/>
              <a:ext cx="654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2254" y="1779"/>
              <a:ext cx="654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2334" y="1779"/>
              <a:ext cx="1097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2337" y="1779"/>
              <a:ext cx="1096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3" name="Google Shape;353;p30"/>
          <p:cNvGrpSpPr/>
          <p:nvPr/>
        </p:nvGrpSpPr>
        <p:grpSpPr>
          <a:xfrm>
            <a:off x="2040944" y="2750965"/>
            <a:ext cx="641170" cy="641170"/>
            <a:chOff x="2078" y="1680"/>
            <a:chExt cx="1615" cy="1615"/>
          </a:xfrm>
        </p:grpSpPr>
        <p:sp>
          <p:nvSpPr>
            <p:cNvPr id="354" name="Google Shape;354;p30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2253" y="1778"/>
              <a:ext cx="654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2254" y="1779"/>
              <a:ext cx="654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2334" y="1779"/>
              <a:ext cx="1097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2337" y="1779"/>
              <a:ext cx="1096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0" name="Google Shape;360;p30"/>
          <p:cNvGrpSpPr/>
          <p:nvPr/>
        </p:nvGrpSpPr>
        <p:grpSpPr>
          <a:xfrm>
            <a:off x="2682114" y="3586197"/>
            <a:ext cx="641170" cy="641170"/>
            <a:chOff x="2078" y="1680"/>
            <a:chExt cx="1615" cy="1615"/>
          </a:xfrm>
        </p:grpSpPr>
        <p:sp>
          <p:nvSpPr>
            <p:cNvPr id="361" name="Google Shape;361;p30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2253" y="1778"/>
              <a:ext cx="654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2254" y="1779"/>
              <a:ext cx="654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2334" y="1779"/>
              <a:ext cx="1097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2337" y="1779"/>
              <a:ext cx="1096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"/>
          <p:cNvSpPr/>
          <p:nvPr/>
        </p:nvSpPr>
        <p:spPr>
          <a:xfrm>
            <a:off x="0" y="0"/>
            <a:ext cx="12192000" cy="68258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1"/>
          <p:cNvSpPr/>
          <p:nvPr/>
        </p:nvSpPr>
        <p:spPr>
          <a:xfrm>
            <a:off x="0" y="6310648"/>
            <a:ext cx="12192000" cy="547352"/>
          </a:xfrm>
          <a:prstGeom prst="rect">
            <a:avLst/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1"/>
          <p:cNvSpPr/>
          <p:nvPr/>
        </p:nvSpPr>
        <p:spPr>
          <a:xfrm>
            <a:off x="0" y="6156101"/>
            <a:ext cx="12192000" cy="154547"/>
          </a:xfrm>
          <a:prstGeom prst="rect">
            <a:avLst/>
          </a:prstGeom>
          <a:solidFill>
            <a:schemeClr val="accent6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4" name="Google Shape;37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129844" cy="1217054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</a:rPr>
              <a:t>‹#›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376" name="Google Shape;376;p31"/>
          <p:cNvSpPr/>
          <p:nvPr/>
        </p:nvSpPr>
        <p:spPr>
          <a:xfrm>
            <a:off x="2487769" y="35886"/>
            <a:ext cx="7494431" cy="566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Hibernate 1</a:t>
            </a:r>
            <a:endParaRPr/>
          </a:p>
        </p:txBody>
      </p:sp>
      <p:sp>
        <p:nvSpPr>
          <p:cNvPr id="377" name="Google Shape;377;p31"/>
          <p:cNvSpPr txBox="1"/>
          <p:nvPr/>
        </p:nvSpPr>
        <p:spPr>
          <a:xfrm>
            <a:off x="1064922" y="1894832"/>
            <a:ext cx="31254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ORM And Hibernate</a:t>
            </a:r>
            <a:endParaRPr sz="2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8" name="Google Shape;37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4723" y="2572599"/>
            <a:ext cx="4239217" cy="138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6310648"/>
            <a:ext cx="12192000" cy="547352"/>
          </a:xfrm>
          <a:prstGeom prst="rect">
            <a:avLst/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0" y="6156101"/>
            <a:ext cx="12192000" cy="154547"/>
          </a:xfrm>
          <a:prstGeom prst="rect">
            <a:avLst/>
          </a:prstGeom>
          <a:solidFill>
            <a:schemeClr val="accent6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129844" cy="121705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4690325" y="780297"/>
            <a:ext cx="223112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5112912" y="2087338"/>
            <a:ext cx="3497688" cy="225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OOD principles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Hibernate 1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Hibernate 2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</a:t>
            </a:r>
            <a:endParaRPr/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lt1"/>
                </a:solidFill>
              </a:rPr>
              <a:t>‹#›</a:t>
            </a:fld>
            <a:endParaRPr sz="2400"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8339070" y="2019076"/>
            <a:ext cx="3497688" cy="225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Angular 1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Angular 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Angular material</a:t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565865" y="2087338"/>
            <a:ext cx="4740231" cy="1697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of Java Programming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Object-Oriented Programming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Creation Patterns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"/>
          <p:cNvSpPr/>
          <p:nvPr/>
        </p:nvSpPr>
        <p:spPr>
          <a:xfrm>
            <a:off x="0" y="0"/>
            <a:ext cx="12192000" cy="68258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2"/>
          <p:cNvSpPr/>
          <p:nvPr/>
        </p:nvSpPr>
        <p:spPr>
          <a:xfrm>
            <a:off x="0" y="6310648"/>
            <a:ext cx="12192000" cy="547352"/>
          </a:xfrm>
          <a:prstGeom prst="rect">
            <a:avLst/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2"/>
          <p:cNvSpPr/>
          <p:nvPr/>
        </p:nvSpPr>
        <p:spPr>
          <a:xfrm>
            <a:off x="0" y="6156101"/>
            <a:ext cx="12192000" cy="154547"/>
          </a:xfrm>
          <a:prstGeom prst="rect">
            <a:avLst/>
          </a:prstGeom>
          <a:solidFill>
            <a:schemeClr val="accent6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6" name="Google Shape;38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129844" cy="1217054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</a:rPr>
              <a:t>‹#›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388" name="Google Shape;388;p32"/>
          <p:cNvSpPr/>
          <p:nvPr/>
        </p:nvSpPr>
        <p:spPr>
          <a:xfrm>
            <a:off x="2487769" y="35886"/>
            <a:ext cx="7494431" cy="566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Hibernate 1</a:t>
            </a:r>
            <a:endParaRPr/>
          </a:p>
        </p:txBody>
      </p:sp>
      <p:sp>
        <p:nvSpPr>
          <p:cNvPr id="389" name="Google Shape;389;p32"/>
          <p:cNvSpPr txBox="1"/>
          <p:nvPr/>
        </p:nvSpPr>
        <p:spPr>
          <a:xfrm>
            <a:off x="848271" y="2904153"/>
            <a:ext cx="34850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Hibernate architecture</a:t>
            </a:r>
            <a:endParaRPr/>
          </a:p>
        </p:txBody>
      </p:sp>
      <p:pic>
        <p:nvPicPr>
          <p:cNvPr id="390" name="Google Shape;39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4756" y="1045266"/>
            <a:ext cx="5123914" cy="4767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3"/>
          <p:cNvSpPr/>
          <p:nvPr/>
        </p:nvSpPr>
        <p:spPr>
          <a:xfrm>
            <a:off x="0" y="0"/>
            <a:ext cx="12192000" cy="68258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3"/>
          <p:cNvSpPr/>
          <p:nvPr/>
        </p:nvSpPr>
        <p:spPr>
          <a:xfrm>
            <a:off x="0" y="6310648"/>
            <a:ext cx="12192000" cy="547352"/>
          </a:xfrm>
          <a:prstGeom prst="rect">
            <a:avLst/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3"/>
          <p:cNvSpPr/>
          <p:nvPr/>
        </p:nvSpPr>
        <p:spPr>
          <a:xfrm>
            <a:off x="0" y="6156101"/>
            <a:ext cx="12192000" cy="154547"/>
          </a:xfrm>
          <a:prstGeom prst="rect">
            <a:avLst/>
          </a:prstGeom>
          <a:solidFill>
            <a:schemeClr val="accent6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Google Shape;39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129844" cy="1217054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</a:rPr>
              <a:t>‹#›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400" name="Google Shape;400;p33"/>
          <p:cNvSpPr/>
          <p:nvPr/>
        </p:nvSpPr>
        <p:spPr>
          <a:xfrm>
            <a:off x="2487769" y="35886"/>
            <a:ext cx="7494431" cy="566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Hibernate 1</a:t>
            </a:r>
            <a:endParaRPr/>
          </a:p>
        </p:txBody>
      </p:sp>
      <p:sp>
        <p:nvSpPr>
          <p:cNvPr id="401" name="Google Shape;401;p33"/>
          <p:cNvSpPr txBox="1"/>
          <p:nvPr/>
        </p:nvSpPr>
        <p:spPr>
          <a:xfrm>
            <a:off x="705451" y="1551871"/>
            <a:ext cx="364875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Association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and Collection Mapping</a:t>
            </a:r>
            <a:endParaRPr/>
          </a:p>
        </p:txBody>
      </p:sp>
      <p:pic>
        <p:nvPicPr>
          <p:cNvPr id="402" name="Google Shape;40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5191" y="1138103"/>
            <a:ext cx="607695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/>
          <p:cNvSpPr/>
          <p:nvPr/>
        </p:nvSpPr>
        <p:spPr>
          <a:xfrm>
            <a:off x="0" y="0"/>
            <a:ext cx="12192000" cy="68258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4"/>
          <p:cNvSpPr/>
          <p:nvPr/>
        </p:nvSpPr>
        <p:spPr>
          <a:xfrm>
            <a:off x="0" y="6310648"/>
            <a:ext cx="12192000" cy="547352"/>
          </a:xfrm>
          <a:prstGeom prst="rect">
            <a:avLst/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4"/>
          <p:cNvSpPr/>
          <p:nvPr/>
        </p:nvSpPr>
        <p:spPr>
          <a:xfrm>
            <a:off x="0" y="6156101"/>
            <a:ext cx="12192000" cy="154547"/>
          </a:xfrm>
          <a:prstGeom prst="rect">
            <a:avLst/>
          </a:prstGeom>
          <a:solidFill>
            <a:schemeClr val="accent6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129844" cy="1217054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</a:rPr>
              <a:t>‹#›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412" name="Google Shape;412;p34"/>
          <p:cNvSpPr/>
          <p:nvPr/>
        </p:nvSpPr>
        <p:spPr>
          <a:xfrm>
            <a:off x="2487769" y="35886"/>
            <a:ext cx="7494431" cy="566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Hibernate 1</a:t>
            </a:r>
            <a:endParaRPr/>
          </a:p>
        </p:txBody>
      </p:sp>
      <p:sp>
        <p:nvSpPr>
          <p:cNvPr id="413" name="Google Shape;413;p34"/>
          <p:cNvSpPr txBox="1"/>
          <p:nvPr/>
        </p:nvSpPr>
        <p:spPr>
          <a:xfrm>
            <a:off x="705452" y="1551871"/>
            <a:ext cx="396957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Component and Inheritance Mapping</a:t>
            </a:r>
            <a:endParaRPr/>
          </a:p>
        </p:txBody>
      </p:sp>
      <p:pic>
        <p:nvPicPr>
          <p:cNvPr id="414" name="Google Shape;41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5750" y="1731291"/>
            <a:ext cx="72580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5"/>
          <p:cNvSpPr/>
          <p:nvPr/>
        </p:nvSpPr>
        <p:spPr>
          <a:xfrm>
            <a:off x="0" y="6310648"/>
            <a:ext cx="12192000" cy="547352"/>
          </a:xfrm>
          <a:prstGeom prst="rect">
            <a:avLst/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5"/>
          <p:cNvSpPr/>
          <p:nvPr/>
        </p:nvSpPr>
        <p:spPr>
          <a:xfrm>
            <a:off x="0" y="6156101"/>
            <a:ext cx="12192000" cy="154547"/>
          </a:xfrm>
          <a:prstGeom prst="rect">
            <a:avLst/>
          </a:prstGeom>
          <a:solidFill>
            <a:schemeClr val="accent6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1" name="Google Shape;42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129844" cy="1217054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</a:rPr>
              <a:t>‹#›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423" name="Google Shape;423;p35"/>
          <p:cNvSpPr txBox="1"/>
          <p:nvPr/>
        </p:nvSpPr>
        <p:spPr>
          <a:xfrm>
            <a:off x="2129844" y="506212"/>
            <a:ext cx="753789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>
                <a:solidFill>
                  <a:srgbClr val="303030"/>
                </a:solidFill>
                <a:latin typeface="Calibri"/>
                <a:ea typeface="Calibri"/>
                <a:cs typeface="Calibri"/>
                <a:sym typeface="Calibri"/>
              </a:rPr>
              <a:t>Hibernate 2</a:t>
            </a:r>
            <a:endParaRPr/>
          </a:p>
        </p:txBody>
      </p:sp>
      <p:sp>
        <p:nvSpPr>
          <p:cNvPr id="424" name="Google Shape;424;p35"/>
          <p:cNvSpPr/>
          <p:nvPr/>
        </p:nvSpPr>
        <p:spPr>
          <a:xfrm>
            <a:off x="2072704" y="1811986"/>
            <a:ext cx="8294789" cy="769440"/>
          </a:xfrm>
          <a:prstGeom prst="roundRect">
            <a:avLst>
              <a:gd fmla="val 50000" name="adj"/>
            </a:avLst>
          </a:prstGeom>
          <a:solidFill>
            <a:schemeClr val="accent3">
              <a:alpha val="49803"/>
            </a:schemeClr>
          </a:solidFill>
          <a:ln>
            <a:noFill/>
          </a:ln>
          <a:effectLst>
            <a:outerShdw blurRad="57785" algn="ctr" dir="3180000" dist="3302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Lifecycle, Persistence, and Session Management</a:t>
            </a:r>
            <a:endParaRPr/>
          </a:p>
        </p:txBody>
      </p:sp>
      <p:grpSp>
        <p:nvGrpSpPr>
          <p:cNvPr id="425" name="Google Shape;425;p35"/>
          <p:cNvGrpSpPr/>
          <p:nvPr/>
        </p:nvGrpSpPr>
        <p:grpSpPr>
          <a:xfrm>
            <a:off x="1399774" y="1838434"/>
            <a:ext cx="641170" cy="641170"/>
            <a:chOff x="2078" y="1680"/>
            <a:chExt cx="1615" cy="1615"/>
          </a:xfrm>
        </p:grpSpPr>
        <p:sp>
          <p:nvSpPr>
            <p:cNvPr id="426" name="Google Shape;426;p35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2253" y="1778"/>
              <a:ext cx="654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2254" y="1779"/>
              <a:ext cx="654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2334" y="1779"/>
              <a:ext cx="1097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2337" y="1779"/>
              <a:ext cx="1096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2" name="Google Shape;432;p35"/>
          <p:cNvSpPr/>
          <p:nvPr/>
        </p:nvSpPr>
        <p:spPr>
          <a:xfrm>
            <a:off x="2713873" y="2690716"/>
            <a:ext cx="7653619" cy="769440"/>
          </a:xfrm>
          <a:prstGeom prst="roundRect">
            <a:avLst>
              <a:gd fmla="val 50000" name="adj"/>
            </a:avLst>
          </a:prstGeom>
          <a:solidFill>
            <a:schemeClr val="accent4">
              <a:alpha val="49803"/>
            </a:schemeClr>
          </a:solidFill>
          <a:ln>
            <a:noFill/>
          </a:ln>
          <a:effectLst>
            <a:outerShdw blurRad="57785" algn="ctr" dir="3180000" dist="3302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Transaction Management</a:t>
            </a:r>
            <a:endParaRPr/>
          </a:p>
        </p:txBody>
      </p:sp>
      <p:sp>
        <p:nvSpPr>
          <p:cNvPr id="433" name="Google Shape;433;p35"/>
          <p:cNvSpPr/>
          <p:nvPr/>
        </p:nvSpPr>
        <p:spPr>
          <a:xfrm>
            <a:off x="3997405" y="4444256"/>
            <a:ext cx="7043017" cy="769440"/>
          </a:xfrm>
          <a:prstGeom prst="roundRect">
            <a:avLst>
              <a:gd fmla="val 50000" name="adj"/>
            </a:avLst>
          </a:prstGeom>
          <a:solidFill>
            <a:schemeClr val="accent6">
              <a:alpha val="49803"/>
            </a:schemeClr>
          </a:solidFill>
          <a:ln>
            <a:noFill/>
          </a:ln>
          <a:effectLst>
            <a:outerShdw blurRad="57785" algn="ctr" dir="3180000" dist="3302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Understanding Hibernate Caching, Caching Strategies</a:t>
            </a:r>
            <a:endParaRPr/>
          </a:p>
        </p:txBody>
      </p:sp>
      <p:sp>
        <p:nvSpPr>
          <p:cNvPr id="434" name="Google Shape;434;p35"/>
          <p:cNvSpPr/>
          <p:nvPr/>
        </p:nvSpPr>
        <p:spPr>
          <a:xfrm>
            <a:off x="3324475" y="3561551"/>
            <a:ext cx="7043017" cy="769440"/>
          </a:xfrm>
          <a:prstGeom prst="roundRect">
            <a:avLst>
              <a:gd fmla="val 50000" name="adj"/>
            </a:avLst>
          </a:prstGeom>
          <a:solidFill>
            <a:schemeClr val="accent1">
              <a:alpha val="49803"/>
            </a:schemeClr>
          </a:solidFill>
          <a:ln>
            <a:noFill/>
          </a:ln>
          <a:effectLst>
            <a:outerShdw blurRad="57785" algn="ctr" dir="3180000" dist="3302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Hibernate Query Language and Native SQL</a:t>
            </a:r>
            <a:endParaRPr/>
          </a:p>
        </p:txBody>
      </p:sp>
      <p:grpSp>
        <p:nvGrpSpPr>
          <p:cNvPr id="435" name="Google Shape;435;p35"/>
          <p:cNvGrpSpPr/>
          <p:nvPr/>
        </p:nvGrpSpPr>
        <p:grpSpPr>
          <a:xfrm>
            <a:off x="3324475" y="4442266"/>
            <a:ext cx="641170" cy="641170"/>
            <a:chOff x="2078" y="1680"/>
            <a:chExt cx="1615" cy="1615"/>
          </a:xfrm>
        </p:grpSpPr>
        <p:sp>
          <p:nvSpPr>
            <p:cNvPr id="436" name="Google Shape;436;p35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2253" y="1778"/>
              <a:ext cx="654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2254" y="1779"/>
              <a:ext cx="654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2334" y="1779"/>
              <a:ext cx="1097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2337" y="1779"/>
              <a:ext cx="1096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2" name="Google Shape;442;p35"/>
          <p:cNvGrpSpPr/>
          <p:nvPr/>
        </p:nvGrpSpPr>
        <p:grpSpPr>
          <a:xfrm>
            <a:off x="2040944" y="2750965"/>
            <a:ext cx="641170" cy="641170"/>
            <a:chOff x="2078" y="1680"/>
            <a:chExt cx="1615" cy="1615"/>
          </a:xfrm>
        </p:grpSpPr>
        <p:sp>
          <p:nvSpPr>
            <p:cNvPr id="443" name="Google Shape;443;p35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2253" y="1778"/>
              <a:ext cx="654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2254" y="1779"/>
              <a:ext cx="654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2334" y="1779"/>
              <a:ext cx="1097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2337" y="1779"/>
              <a:ext cx="1096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9" name="Google Shape;449;p35"/>
          <p:cNvGrpSpPr/>
          <p:nvPr/>
        </p:nvGrpSpPr>
        <p:grpSpPr>
          <a:xfrm>
            <a:off x="2682114" y="3586197"/>
            <a:ext cx="641170" cy="641170"/>
            <a:chOff x="2078" y="1680"/>
            <a:chExt cx="1615" cy="1615"/>
          </a:xfrm>
        </p:grpSpPr>
        <p:sp>
          <p:nvSpPr>
            <p:cNvPr id="450" name="Google Shape;450;p35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2253" y="1778"/>
              <a:ext cx="654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2254" y="1779"/>
              <a:ext cx="654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2334" y="1779"/>
              <a:ext cx="1097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2337" y="1779"/>
              <a:ext cx="1096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6"/>
          <p:cNvSpPr/>
          <p:nvPr/>
        </p:nvSpPr>
        <p:spPr>
          <a:xfrm>
            <a:off x="0" y="0"/>
            <a:ext cx="12192000" cy="68258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36"/>
          <p:cNvSpPr/>
          <p:nvPr/>
        </p:nvSpPr>
        <p:spPr>
          <a:xfrm>
            <a:off x="0" y="6310648"/>
            <a:ext cx="12192000" cy="547352"/>
          </a:xfrm>
          <a:prstGeom prst="rect">
            <a:avLst/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6"/>
          <p:cNvSpPr/>
          <p:nvPr/>
        </p:nvSpPr>
        <p:spPr>
          <a:xfrm>
            <a:off x="0" y="6156101"/>
            <a:ext cx="12192000" cy="154547"/>
          </a:xfrm>
          <a:prstGeom prst="rect">
            <a:avLst/>
          </a:prstGeom>
          <a:solidFill>
            <a:schemeClr val="accent6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3" name="Google Shape;46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129844" cy="1217054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</a:rPr>
              <a:t>‹#›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465" name="Google Shape;465;p36"/>
          <p:cNvSpPr/>
          <p:nvPr/>
        </p:nvSpPr>
        <p:spPr>
          <a:xfrm>
            <a:off x="2487769" y="35886"/>
            <a:ext cx="7494431" cy="566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Hibernate 2</a:t>
            </a:r>
            <a:endParaRPr/>
          </a:p>
        </p:txBody>
      </p:sp>
      <p:pic>
        <p:nvPicPr>
          <p:cNvPr id="466" name="Google Shape;46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9844" y="756791"/>
            <a:ext cx="8304762" cy="508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/>
          <p:nvPr/>
        </p:nvSpPr>
        <p:spPr>
          <a:xfrm>
            <a:off x="0" y="0"/>
            <a:ext cx="12192000" cy="68258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7"/>
          <p:cNvSpPr/>
          <p:nvPr/>
        </p:nvSpPr>
        <p:spPr>
          <a:xfrm>
            <a:off x="0" y="6310648"/>
            <a:ext cx="12192000" cy="547352"/>
          </a:xfrm>
          <a:prstGeom prst="rect">
            <a:avLst/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7"/>
          <p:cNvSpPr/>
          <p:nvPr/>
        </p:nvSpPr>
        <p:spPr>
          <a:xfrm>
            <a:off x="0" y="6156101"/>
            <a:ext cx="12192000" cy="154547"/>
          </a:xfrm>
          <a:prstGeom prst="rect">
            <a:avLst/>
          </a:prstGeom>
          <a:solidFill>
            <a:schemeClr val="accent6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4" name="Google Shape;47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129844" cy="1217054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</a:rPr>
              <a:t>‹#›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476" name="Google Shape;476;p37"/>
          <p:cNvSpPr/>
          <p:nvPr/>
        </p:nvSpPr>
        <p:spPr>
          <a:xfrm>
            <a:off x="2487769" y="35886"/>
            <a:ext cx="7494431" cy="566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Hibernate 2</a:t>
            </a:r>
            <a:endParaRPr/>
          </a:p>
        </p:txBody>
      </p:sp>
      <p:sp>
        <p:nvSpPr>
          <p:cNvPr id="477" name="Google Shape;477;p37"/>
          <p:cNvSpPr txBox="1"/>
          <p:nvPr/>
        </p:nvSpPr>
        <p:spPr>
          <a:xfrm>
            <a:off x="746975" y="1496027"/>
            <a:ext cx="61045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Transaction Management</a:t>
            </a:r>
            <a:endParaRPr/>
          </a:p>
        </p:txBody>
      </p:sp>
      <p:pic>
        <p:nvPicPr>
          <p:cNvPr id="478" name="Google Shape;47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52775" y="2136566"/>
            <a:ext cx="682942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8"/>
          <p:cNvSpPr/>
          <p:nvPr/>
        </p:nvSpPr>
        <p:spPr>
          <a:xfrm>
            <a:off x="0" y="0"/>
            <a:ext cx="12192000" cy="68258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8"/>
          <p:cNvSpPr/>
          <p:nvPr/>
        </p:nvSpPr>
        <p:spPr>
          <a:xfrm>
            <a:off x="0" y="6310648"/>
            <a:ext cx="12192000" cy="547352"/>
          </a:xfrm>
          <a:prstGeom prst="rect">
            <a:avLst/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38"/>
          <p:cNvSpPr/>
          <p:nvPr/>
        </p:nvSpPr>
        <p:spPr>
          <a:xfrm>
            <a:off x="0" y="6156101"/>
            <a:ext cx="12192000" cy="154547"/>
          </a:xfrm>
          <a:prstGeom prst="rect">
            <a:avLst/>
          </a:prstGeom>
          <a:solidFill>
            <a:schemeClr val="accent6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6" name="Google Shape;48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129844" cy="1217054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</a:rPr>
              <a:t>‹#›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488" name="Google Shape;488;p38"/>
          <p:cNvSpPr/>
          <p:nvPr/>
        </p:nvSpPr>
        <p:spPr>
          <a:xfrm>
            <a:off x="2487769" y="35886"/>
            <a:ext cx="7494431" cy="566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Hibernate 2</a:t>
            </a:r>
            <a:endParaRPr/>
          </a:p>
        </p:txBody>
      </p:sp>
      <p:sp>
        <p:nvSpPr>
          <p:cNvPr id="489" name="Google Shape;489;p38"/>
          <p:cNvSpPr txBox="1"/>
          <p:nvPr/>
        </p:nvSpPr>
        <p:spPr>
          <a:xfrm>
            <a:off x="746975" y="1496027"/>
            <a:ext cx="419851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Hibernate Query Language and Native SQL</a:t>
            </a:r>
            <a:endParaRPr/>
          </a:p>
        </p:txBody>
      </p:sp>
      <p:pic>
        <p:nvPicPr>
          <p:cNvPr id="490" name="Google Shape;49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5629" y="1190312"/>
            <a:ext cx="4783222" cy="44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9"/>
          <p:cNvSpPr/>
          <p:nvPr/>
        </p:nvSpPr>
        <p:spPr>
          <a:xfrm>
            <a:off x="0" y="6310648"/>
            <a:ext cx="12192000" cy="547352"/>
          </a:xfrm>
          <a:prstGeom prst="rect">
            <a:avLst/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39"/>
          <p:cNvSpPr/>
          <p:nvPr/>
        </p:nvSpPr>
        <p:spPr>
          <a:xfrm>
            <a:off x="0" y="6156101"/>
            <a:ext cx="12192000" cy="154547"/>
          </a:xfrm>
          <a:prstGeom prst="rect">
            <a:avLst/>
          </a:prstGeom>
          <a:solidFill>
            <a:schemeClr val="accent6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7" name="Google Shape;49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129844" cy="1217054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</a:rPr>
              <a:t>‹#›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499" name="Google Shape;499;p39"/>
          <p:cNvSpPr txBox="1"/>
          <p:nvPr/>
        </p:nvSpPr>
        <p:spPr>
          <a:xfrm>
            <a:off x="2129844" y="506212"/>
            <a:ext cx="753789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>
                <a:solidFill>
                  <a:srgbClr val="303030"/>
                </a:solidFill>
                <a:latin typeface="Calibri"/>
                <a:ea typeface="Calibri"/>
                <a:cs typeface="Calibri"/>
                <a:sym typeface="Calibri"/>
              </a:rPr>
              <a:t>Spring</a:t>
            </a:r>
            <a:endParaRPr/>
          </a:p>
        </p:txBody>
      </p:sp>
      <p:sp>
        <p:nvSpPr>
          <p:cNvPr id="500" name="Google Shape;500;p39"/>
          <p:cNvSpPr/>
          <p:nvPr/>
        </p:nvSpPr>
        <p:spPr>
          <a:xfrm>
            <a:off x="2072704" y="1811986"/>
            <a:ext cx="8294789" cy="769440"/>
          </a:xfrm>
          <a:prstGeom prst="roundRect">
            <a:avLst>
              <a:gd fmla="val 50000" name="adj"/>
            </a:avLst>
          </a:prstGeom>
          <a:solidFill>
            <a:schemeClr val="accent3">
              <a:alpha val="49803"/>
            </a:schemeClr>
          </a:solidFill>
          <a:ln>
            <a:noFill/>
          </a:ln>
          <a:effectLst>
            <a:outerShdw blurRad="57785" algn="ctr" dir="3180000" dist="3302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Understanding Spring Architecture</a:t>
            </a:r>
            <a:endParaRPr/>
          </a:p>
        </p:txBody>
      </p:sp>
      <p:grpSp>
        <p:nvGrpSpPr>
          <p:cNvPr id="501" name="Google Shape;501;p39"/>
          <p:cNvGrpSpPr/>
          <p:nvPr/>
        </p:nvGrpSpPr>
        <p:grpSpPr>
          <a:xfrm>
            <a:off x="1399774" y="1838434"/>
            <a:ext cx="641170" cy="641170"/>
            <a:chOff x="2078" y="1680"/>
            <a:chExt cx="1615" cy="1615"/>
          </a:xfrm>
        </p:grpSpPr>
        <p:sp>
          <p:nvSpPr>
            <p:cNvPr id="502" name="Google Shape;502;p39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2253" y="1778"/>
              <a:ext cx="654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2254" y="1779"/>
              <a:ext cx="654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2334" y="1779"/>
              <a:ext cx="1097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2337" y="1779"/>
              <a:ext cx="1096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8" name="Google Shape;508;p39"/>
          <p:cNvSpPr/>
          <p:nvPr/>
        </p:nvSpPr>
        <p:spPr>
          <a:xfrm>
            <a:off x="2713873" y="2690716"/>
            <a:ext cx="7653619" cy="769440"/>
          </a:xfrm>
          <a:prstGeom prst="roundRect">
            <a:avLst>
              <a:gd fmla="val 50000" name="adj"/>
            </a:avLst>
          </a:prstGeom>
          <a:solidFill>
            <a:schemeClr val="accent4">
              <a:alpha val="49803"/>
            </a:schemeClr>
          </a:solidFill>
          <a:ln>
            <a:noFill/>
          </a:ln>
          <a:effectLst>
            <a:outerShdw blurRad="57785" algn="ctr" dir="3180000" dist="3302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Understanding Dependency Injection and its concepts</a:t>
            </a:r>
            <a:endParaRPr/>
          </a:p>
        </p:txBody>
      </p:sp>
      <p:sp>
        <p:nvSpPr>
          <p:cNvPr id="509" name="Google Shape;509;p39"/>
          <p:cNvSpPr/>
          <p:nvPr/>
        </p:nvSpPr>
        <p:spPr>
          <a:xfrm>
            <a:off x="3997405" y="4444256"/>
            <a:ext cx="7043017" cy="769440"/>
          </a:xfrm>
          <a:prstGeom prst="roundRect">
            <a:avLst>
              <a:gd fmla="val 50000" name="adj"/>
            </a:avLst>
          </a:prstGeom>
          <a:solidFill>
            <a:schemeClr val="accent6">
              <a:alpha val="49803"/>
            </a:schemeClr>
          </a:solidFill>
          <a:ln>
            <a:noFill/>
          </a:ln>
          <a:effectLst>
            <a:outerShdw blurRad="57785" algn="ctr" dir="3180000" dist="3302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Understanding AOP and its concepts</a:t>
            </a:r>
            <a:endParaRPr/>
          </a:p>
        </p:txBody>
      </p:sp>
      <p:sp>
        <p:nvSpPr>
          <p:cNvPr id="510" name="Google Shape;510;p39"/>
          <p:cNvSpPr/>
          <p:nvPr/>
        </p:nvSpPr>
        <p:spPr>
          <a:xfrm>
            <a:off x="3324475" y="3561551"/>
            <a:ext cx="7043017" cy="769440"/>
          </a:xfrm>
          <a:prstGeom prst="roundRect">
            <a:avLst>
              <a:gd fmla="val 50000" name="adj"/>
            </a:avLst>
          </a:prstGeom>
          <a:solidFill>
            <a:schemeClr val="accent1">
              <a:alpha val="49803"/>
            </a:schemeClr>
          </a:solidFill>
          <a:ln>
            <a:noFill/>
          </a:ln>
          <a:effectLst>
            <a:outerShdw blurRad="57785" algn="ctr" dir="3180000" dist="3302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Hibernate with spring</a:t>
            </a:r>
            <a:endParaRPr/>
          </a:p>
        </p:txBody>
      </p:sp>
      <p:grpSp>
        <p:nvGrpSpPr>
          <p:cNvPr id="511" name="Google Shape;511;p39"/>
          <p:cNvGrpSpPr/>
          <p:nvPr/>
        </p:nvGrpSpPr>
        <p:grpSpPr>
          <a:xfrm>
            <a:off x="3324475" y="4442266"/>
            <a:ext cx="641170" cy="641170"/>
            <a:chOff x="2078" y="1680"/>
            <a:chExt cx="1615" cy="1615"/>
          </a:xfrm>
        </p:grpSpPr>
        <p:sp>
          <p:nvSpPr>
            <p:cNvPr id="512" name="Google Shape;512;p39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2253" y="1778"/>
              <a:ext cx="654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2254" y="1779"/>
              <a:ext cx="654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2334" y="1779"/>
              <a:ext cx="1097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2337" y="1779"/>
              <a:ext cx="1096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8" name="Google Shape;518;p39"/>
          <p:cNvGrpSpPr/>
          <p:nvPr/>
        </p:nvGrpSpPr>
        <p:grpSpPr>
          <a:xfrm>
            <a:off x="2040944" y="2750965"/>
            <a:ext cx="641170" cy="641170"/>
            <a:chOff x="2078" y="1680"/>
            <a:chExt cx="1615" cy="1615"/>
          </a:xfrm>
        </p:grpSpPr>
        <p:sp>
          <p:nvSpPr>
            <p:cNvPr id="519" name="Google Shape;519;p39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2253" y="1778"/>
              <a:ext cx="654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2254" y="1779"/>
              <a:ext cx="654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2334" y="1779"/>
              <a:ext cx="1097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2337" y="1779"/>
              <a:ext cx="1096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5" name="Google Shape;525;p39"/>
          <p:cNvGrpSpPr/>
          <p:nvPr/>
        </p:nvGrpSpPr>
        <p:grpSpPr>
          <a:xfrm>
            <a:off x="2682114" y="3586197"/>
            <a:ext cx="641170" cy="641170"/>
            <a:chOff x="2078" y="1680"/>
            <a:chExt cx="1615" cy="1615"/>
          </a:xfrm>
        </p:grpSpPr>
        <p:sp>
          <p:nvSpPr>
            <p:cNvPr id="526" name="Google Shape;526;p39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2253" y="1778"/>
              <a:ext cx="654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2254" y="1779"/>
              <a:ext cx="654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2334" y="1779"/>
              <a:ext cx="1097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2337" y="1779"/>
              <a:ext cx="1096" cy="1417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0"/>
          <p:cNvSpPr/>
          <p:nvPr/>
        </p:nvSpPr>
        <p:spPr>
          <a:xfrm>
            <a:off x="0" y="0"/>
            <a:ext cx="12192000" cy="68258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40"/>
          <p:cNvSpPr/>
          <p:nvPr/>
        </p:nvSpPr>
        <p:spPr>
          <a:xfrm>
            <a:off x="0" y="6310648"/>
            <a:ext cx="12192000" cy="547352"/>
          </a:xfrm>
          <a:prstGeom prst="rect">
            <a:avLst/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40"/>
          <p:cNvSpPr/>
          <p:nvPr/>
        </p:nvSpPr>
        <p:spPr>
          <a:xfrm>
            <a:off x="0" y="6156101"/>
            <a:ext cx="12192000" cy="154547"/>
          </a:xfrm>
          <a:prstGeom prst="rect">
            <a:avLst/>
          </a:prstGeom>
          <a:solidFill>
            <a:schemeClr val="accent6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9" name="Google Shape;53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129844" cy="1217054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</a:rPr>
              <a:t>‹#›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541" name="Google Shape;541;p40"/>
          <p:cNvSpPr/>
          <p:nvPr/>
        </p:nvSpPr>
        <p:spPr>
          <a:xfrm>
            <a:off x="2487769" y="35886"/>
            <a:ext cx="7494431" cy="566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</a:t>
            </a:r>
            <a:endParaRPr/>
          </a:p>
        </p:txBody>
      </p:sp>
      <p:pic>
        <p:nvPicPr>
          <p:cNvPr id="542" name="Google Shape;54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5984" y="85725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1"/>
          <p:cNvSpPr/>
          <p:nvPr/>
        </p:nvSpPr>
        <p:spPr>
          <a:xfrm>
            <a:off x="0" y="0"/>
            <a:ext cx="12192000" cy="68258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1"/>
          <p:cNvSpPr/>
          <p:nvPr/>
        </p:nvSpPr>
        <p:spPr>
          <a:xfrm>
            <a:off x="0" y="6310648"/>
            <a:ext cx="12192000" cy="547352"/>
          </a:xfrm>
          <a:prstGeom prst="rect">
            <a:avLst/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41"/>
          <p:cNvSpPr/>
          <p:nvPr/>
        </p:nvSpPr>
        <p:spPr>
          <a:xfrm>
            <a:off x="0" y="6156101"/>
            <a:ext cx="12192000" cy="154547"/>
          </a:xfrm>
          <a:prstGeom prst="rect">
            <a:avLst/>
          </a:prstGeom>
          <a:solidFill>
            <a:schemeClr val="accent6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0" name="Google Shape;55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129844" cy="1217054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</a:rPr>
              <a:t>‹#›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552" name="Google Shape;552;p41"/>
          <p:cNvSpPr/>
          <p:nvPr/>
        </p:nvSpPr>
        <p:spPr>
          <a:xfrm>
            <a:off x="2487769" y="35886"/>
            <a:ext cx="7494431" cy="566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</a:t>
            </a:r>
            <a:endParaRPr/>
          </a:p>
        </p:txBody>
      </p:sp>
      <p:sp>
        <p:nvSpPr>
          <p:cNvPr id="553" name="Google Shape;553;p41"/>
          <p:cNvSpPr txBox="1"/>
          <p:nvPr/>
        </p:nvSpPr>
        <p:spPr>
          <a:xfrm>
            <a:off x="1133341" y="1481070"/>
            <a:ext cx="34355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Dependency Injection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4" name="Google Shape;55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9844" y="2158837"/>
            <a:ext cx="9156879" cy="3555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0" y="6310648"/>
            <a:ext cx="12192000" cy="547352"/>
          </a:xfrm>
          <a:prstGeom prst="rect">
            <a:avLst/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0" y="6156101"/>
            <a:ext cx="12192000" cy="154547"/>
          </a:xfrm>
          <a:prstGeom prst="rect">
            <a:avLst/>
          </a:prstGeom>
          <a:solidFill>
            <a:schemeClr val="accent6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129844" cy="121705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lt1"/>
                </a:solidFill>
              </a:rPr>
              <a:t>‹#›</a:t>
            </a:fld>
            <a:endParaRPr sz="2400">
              <a:solidFill>
                <a:schemeClr val="lt1"/>
              </a:solidFill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2175130" y="2088254"/>
            <a:ext cx="529643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Objects, Object References</a:t>
            </a:r>
            <a:endParaRPr/>
          </a:p>
          <a:p>
            <a:pPr indent="-2794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2175131" y="2770161"/>
            <a:ext cx="642605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members and Instance members</a:t>
            </a:r>
            <a:endParaRPr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2175131" y="3532987"/>
            <a:ext cx="225080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endParaRPr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2147016" y="4170089"/>
            <a:ext cx="685251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Primitive Data Types and Wrapper classes</a:t>
            </a:r>
            <a:endParaRPr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2175131" y="4859264"/>
            <a:ext cx="224125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Exceptions</a:t>
            </a:r>
            <a:endParaRPr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3295758" y="849027"/>
            <a:ext cx="6852517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Basic of Java Programming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2"/>
          <p:cNvSpPr/>
          <p:nvPr/>
        </p:nvSpPr>
        <p:spPr>
          <a:xfrm>
            <a:off x="0" y="0"/>
            <a:ext cx="12192000" cy="68258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42"/>
          <p:cNvSpPr/>
          <p:nvPr/>
        </p:nvSpPr>
        <p:spPr>
          <a:xfrm>
            <a:off x="0" y="6310648"/>
            <a:ext cx="12192000" cy="547352"/>
          </a:xfrm>
          <a:prstGeom prst="rect">
            <a:avLst/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42"/>
          <p:cNvSpPr/>
          <p:nvPr/>
        </p:nvSpPr>
        <p:spPr>
          <a:xfrm>
            <a:off x="0" y="6156101"/>
            <a:ext cx="12192000" cy="154547"/>
          </a:xfrm>
          <a:prstGeom prst="rect">
            <a:avLst/>
          </a:prstGeom>
          <a:solidFill>
            <a:schemeClr val="accent6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2" name="Google Shape;56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129844" cy="1217054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</a:rPr>
              <a:t>‹#›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564" name="Google Shape;564;p42"/>
          <p:cNvSpPr/>
          <p:nvPr/>
        </p:nvSpPr>
        <p:spPr>
          <a:xfrm>
            <a:off x="2487769" y="35886"/>
            <a:ext cx="7494431" cy="566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</a:t>
            </a:r>
            <a:endParaRPr/>
          </a:p>
        </p:txBody>
      </p:sp>
      <p:pic>
        <p:nvPicPr>
          <p:cNvPr id="565" name="Google Shape;56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2491" y="1640849"/>
            <a:ext cx="7315200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42"/>
          <p:cNvSpPr txBox="1"/>
          <p:nvPr/>
        </p:nvSpPr>
        <p:spPr>
          <a:xfrm>
            <a:off x="1133341" y="1481070"/>
            <a:ext cx="8305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AOP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3"/>
          <p:cNvSpPr/>
          <p:nvPr/>
        </p:nvSpPr>
        <p:spPr>
          <a:xfrm>
            <a:off x="0" y="6310648"/>
            <a:ext cx="12192000" cy="547352"/>
          </a:xfrm>
          <a:prstGeom prst="rect">
            <a:avLst/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43"/>
          <p:cNvSpPr/>
          <p:nvPr/>
        </p:nvSpPr>
        <p:spPr>
          <a:xfrm>
            <a:off x="0" y="6156101"/>
            <a:ext cx="12192000" cy="154547"/>
          </a:xfrm>
          <a:prstGeom prst="rect">
            <a:avLst/>
          </a:prstGeom>
          <a:solidFill>
            <a:schemeClr val="accent6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3" name="Google Shape;57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129844" cy="1217054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</a:rPr>
              <a:t>‹#›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575" name="Google Shape;575;p43"/>
          <p:cNvSpPr txBox="1"/>
          <p:nvPr/>
        </p:nvSpPr>
        <p:spPr>
          <a:xfrm>
            <a:off x="2129844" y="506212"/>
            <a:ext cx="753789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3"/>
          <p:cNvSpPr txBox="1"/>
          <p:nvPr/>
        </p:nvSpPr>
        <p:spPr>
          <a:xfrm>
            <a:off x="1156660" y="1471363"/>
            <a:ext cx="1946367" cy="3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Events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Cookies</a:t>
            </a:r>
            <a:endParaRPr/>
          </a:p>
        </p:txBody>
      </p:sp>
      <p:sp>
        <p:nvSpPr>
          <p:cNvPr id="577" name="Google Shape;577;p43"/>
          <p:cNvSpPr txBox="1"/>
          <p:nvPr/>
        </p:nvSpPr>
        <p:spPr>
          <a:xfrm>
            <a:off x="4304292" y="1720961"/>
            <a:ext cx="2239716" cy="196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Reg Exp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HTML DOM</a:t>
            </a:r>
            <a:endParaRPr/>
          </a:p>
        </p:txBody>
      </p:sp>
      <p:sp>
        <p:nvSpPr>
          <p:cNvPr id="578" name="Google Shape;578;p43"/>
          <p:cNvSpPr txBox="1"/>
          <p:nvPr/>
        </p:nvSpPr>
        <p:spPr>
          <a:xfrm>
            <a:off x="7745274" y="1526055"/>
            <a:ext cx="2687402" cy="2610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Error Handling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 Validations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 Debugging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Browsers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4"/>
          <p:cNvSpPr/>
          <p:nvPr/>
        </p:nvSpPr>
        <p:spPr>
          <a:xfrm>
            <a:off x="0" y="0"/>
            <a:ext cx="12192000" cy="68258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44"/>
          <p:cNvSpPr/>
          <p:nvPr/>
        </p:nvSpPr>
        <p:spPr>
          <a:xfrm>
            <a:off x="0" y="6310648"/>
            <a:ext cx="12192000" cy="547352"/>
          </a:xfrm>
          <a:prstGeom prst="rect">
            <a:avLst/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44"/>
          <p:cNvSpPr/>
          <p:nvPr/>
        </p:nvSpPr>
        <p:spPr>
          <a:xfrm>
            <a:off x="0" y="6156101"/>
            <a:ext cx="12192000" cy="154547"/>
          </a:xfrm>
          <a:prstGeom prst="rect">
            <a:avLst/>
          </a:prstGeom>
          <a:solidFill>
            <a:schemeClr val="accent6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6" name="Google Shape;58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129844" cy="1217054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</a:rPr>
              <a:t>‹#›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588" name="Google Shape;588;p44"/>
          <p:cNvSpPr/>
          <p:nvPr/>
        </p:nvSpPr>
        <p:spPr>
          <a:xfrm>
            <a:off x="2487769" y="123287"/>
            <a:ext cx="7494431" cy="566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44"/>
          <p:cNvSpPr txBox="1"/>
          <p:nvPr/>
        </p:nvSpPr>
        <p:spPr>
          <a:xfrm>
            <a:off x="1612226" y="1291042"/>
            <a:ext cx="4084527" cy="1152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syntax is the set of rules</a:t>
            </a:r>
            <a:endParaRPr/>
          </a:p>
        </p:txBody>
      </p:sp>
      <p:sp>
        <p:nvSpPr>
          <p:cNvPr id="590" name="Google Shape;590;p44"/>
          <p:cNvSpPr txBox="1"/>
          <p:nvPr/>
        </p:nvSpPr>
        <p:spPr>
          <a:xfrm>
            <a:off x="1612227" y="3035712"/>
            <a:ext cx="4084527" cy="2075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is block of code designed to perform a particular task. Executed when “Something” calls it.</a:t>
            </a:r>
            <a:endParaRPr/>
          </a:p>
        </p:txBody>
      </p:sp>
      <p:sp>
        <p:nvSpPr>
          <p:cNvPr id="591" name="Google Shape;591;p44"/>
          <p:cNvSpPr txBox="1"/>
          <p:nvPr/>
        </p:nvSpPr>
        <p:spPr>
          <a:xfrm>
            <a:off x="6114349" y="1289675"/>
            <a:ext cx="4084527" cy="1614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Events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change in the state of an object is known as an Event.</a:t>
            </a:r>
            <a:endParaRPr/>
          </a:p>
        </p:txBody>
      </p:sp>
      <p:sp>
        <p:nvSpPr>
          <p:cNvPr id="592" name="Google Shape;592;p44"/>
          <p:cNvSpPr txBox="1"/>
          <p:nvPr/>
        </p:nvSpPr>
        <p:spPr>
          <a:xfrm>
            <a:off x="6114350" y="3137701"/>
            <a:ext cx="4084527" cy="1614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Cookies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data, stored in small text files, on your computer.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5"/>
          <p:cNvSpPr/>
          <p:nvPr/>
        </p:nvSpPr>
        <p:spPr>
          <a:xfrm>
            <a:off x="0" y="0"/>
            <a:ext cx="12192000" cy="68258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45"/>
          <p:cNvSpPr/>
          <p:nvPr/>
        </p:nvSpPr>
        <p:spPr>
          <a:xfrm>
            <a:off x="0" y="6310648"/>
            <a:ext cx="12192000" cy="547352"/>
          </a:xfrm>
          <a:prstGeom prst="rect">
            <a:avLst/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5"/>
          <p:cNvSpPr/>
          <p:nvPr/>
        </p:nvSpPr>
        <p:spPr>
          <a:xfrm>
            <a:off x="0" y="6156101"/>
            <a:ext cx="12192000" cy="154547"/>
          </a:xfrm>
          <a:prstGeom prst="rect">
            <a:avLst/>
          </a:prstGeom>
          <a:solidFill>
            <a:schemeClr val="accent6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0" name="Google Shape;60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129844" cy="1217054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</a:rPr>
              <a:t>‹#›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602" name="Google Shape;602;p45"/>
          <p:cNvSpPr/>
          <p:nvPr/>
        </p:nvSpPr>
        <p:spPr>
          <a:xfrm>
            <a:off x="2487769" y="123287"/>
            <a:ext cx="7494431" cy="566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45"/>
          <p:cNvSpPr txBox="1"/>
          <p:nvPr/>
        </p:nvSpPr>
        <p:spPr>
          <a:xfrm>
            <a:off x="2011471" y="1657616"/>
            <a:ext cx="4084527" cy="1614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variables too. But objects can contain many values</a:t>
            </a:r>
            <a:endParaRPr/>
          </a:p>
        </p:txBody>
      </p:sp>
      <p:sp>
        <p:nvSpPr>
          <p:cNvPr id="604" name="Google Shape;604;p45"/>
          <p:cNvSpPr txBox="1"/>
          <p:nvPr/>
        </p:nvSpPr>
        <p:spPr>
          <a:xfrm>
            <a:off x="2011472" y="3402286"/>
            <a:ext cx="4084527" cy="1614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RegExp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sequence of characters that forms a search pattern.</a:t>
            </a:r>
            <a:endParaRPr/>
          </a:p>
        </p:txBody>
      </p:sp>
      <p:sp>
        <p:nvSpPr>
          <p:cNvPr id="605" name="Google Shape;605;p45"/>
          <p:cNvSpPr txBox="1"/>
          <p:nvPr/>
        </p:nvSpPr>
        <p:spPr>
          <a:xfrm>
            <a:off x="6513594" y="1656249"/>
            <a:ext cx="4084527" cy="1614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HTML DOM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JavaScript to change the content of HTML elements.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6"/>
          <p:cNvSpPr/>
          <p:nvPr/>
        </p:nvSpPr>
        <p:spPr>
          <a:xfrm>
            <a:off x="0" y="0"/>
            <a:ext cx="12192000" cy="68258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46"/>
          <p:cNvSpPr/>
          <p:nvPr/>
        </p:nvSpPr>
        <p:spPr>
          <a:xfrm>
            <a:off x="0" y="6310648"/>
            <a:ext cx="12192000" cy="547352"/>
          </a:xfrm>
          <a:prstGeom prst="rect">
            <a:avLst/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46"/>
          <p:cNvSpPr/>
          <p:nvPr/>
        </p:nvSpPr>
        <p:spPr>
          <a:xfrm>
            <a:off x="0" y="6156101"/>
            <a:ext cx="12192000" cy="154547"/>
          </a:xfrm>
          <a:prstGeom prst="rect">
            <a:avLst/>
          </a:prstGeom>
          <a:solidFill>
            <a:schemeClr val="accent6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3" name="Google Shape;61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129844" cy="1217054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</a:rPr>
              <a:t>‹#›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615" name="Google Shape;615;p46"/>
          <p:cNvSpPr/>
          <p:nvPr/>
        </p:nvSpPr>
        <p:spPr>
          <a:xfrm>
            <a:off x="2487769" y="123287"/>
            <a:ext cx="7494431" cy="566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46"/>
          <p:cNvSpPr txBox="1"/>
          <p:nvPr/>
        </p:nvSpPr>
        <p:spPr>
          <a:xfrm>
            <a:off x="1921319" y="1354724"/>
            <a:ext cx="4084527" cy="2075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Error handling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catches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adddlert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an error , and executed the catch code to handle it. </a:t>
            </a:r>
            <a:endParaRPr/>
          </a:p>
        </p:txBody>
      </p:sp>
      <p:sp>
        <p:nvSpPr>
          <p:cNvPr id="617" name="Google Shape;617;p46"/>
          <p:cNvSpPr txBox="1"/>
          <p:nvPr/>
        </p:nvSpPr>
        <p:spPr>
          <a:xfrm>
            <a:off x="1921319" y="3408004"/>
            <a:ext cx="4084527" cy="1614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RegExp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sequence of characters that forms a search pattern.</a:t>
            </a:r>
            <a:endParaRPr/>
          </a:p>
        </p:txBody>
      </p:sp>
      <p:sp>
        <p:nvSpPr>
          <p:cNvPr id="618" name="Google Shape;618;p46"/>
          <p:cNvSpPr txBox="1"/>
          <p:nvPr/>
        </p:nvSpPr>
        <p:spPr>
          <a:xfrm>
            <a:off x="6423442" y="1353357"/>
            <a:ext cx="4084527" cy="2075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Validations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a way to validate form’s data on the client before sending it to the server.</a:t>
            </a:r>
            <a:endParaRPr/>
          </a:p>
        </p:txBody>
      </p:sp>
      <p:sp>
        <p:nvSpPr>
          <p:cNvPr id="619" name="Google Shape;619;p46"/>
          <p:cNvSpPr txBox="1"/>
          <p:nvPr/>
        </p:nvSpPr>
        <p:spPr>
          <a:xfrm>
            <a:off x="6423441" y="3408004"/>
            <a:ext cx="4084527" cy="1614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Debugging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any breakpoints, and examine variables while the code is executing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7"/>
          <p:cNvSpPr/>
          <p:nvPr/>
        </p:nvSpPr>
        <p:spPr>
          <a:xfrm>
            <a:off x="0" y="6310648"/>
            <a:ext cx="12192000" cy="547352"/>
          </a:xfrm>
          <a:prstGeom prst="rect">
            <a:avLst/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47"/>
          <p:cNvSpPr/>
          <p:nvPr/>
        </p:nvSpPr>
        <p:spPr>
          <a:xfrm>
            <a:off x="0" y="6156101"/>
            <a:ext cx="12192000" cy="154547"/>
          </a:xfrm>
          <a:prstGeom prst="rect">
            <a:avLst/>
          </a:prstGeom>
          <a:solidFill>
            <a:schemeClr val="accent6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6" name="Google Shape;62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129844" cy="1217054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</a:rPr>
              <a:t>‹#›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628" name="Google Shape;628;p47"/>
          <p:cNvSpPr txBox="1"/>
          <p:nvPr/>
        </p:nvSpPr>
        <p:spPr>
          <a:xfrm>
            <a:off x="2129844" y="409316"/>
            <a:ext cx="7537898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ANGULARJS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47"/>
          <p:cNvSpPr txBox="1"/>
          <p:nvPr/>
        </p:nvSpPr>
        <p:spPr>
          <a:xfrm>
            <a:off x="770466" y="1702636"/>
            <a:ext cx="5128327" cy="196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Modules, Dependency injection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Scope, Controller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Data binding, expressions</a:t>
            </a:r>
            <a:endParaRPr/>
          </a:p>
        </p:txBody>
      </p:sp>
      <p:sp>
        <p:nvSpPr>
          <p:cNvPr id="630" name="Google Shape;630;p47"/>
          <p:cNvSpPr txBox="1"/>
          <p:nvPr/>
        </p:nvSpPr>
        <p:spPr>
          <a:xfrm>
            <a:off x="6731531" y="1722066"/>
            <a:ext cx="4196020" cy="196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Service, Factory, Provider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Directive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Angular Lifecycle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8"/>
          <p:cNvSpPr/>
          <p:nvPr/>
        </p:nvSpPr>
        <p:spPr>
          <a:xfrm>
            <a:off x="0" y="0"/>
            <a:ext cx="12192000" cy="68258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48"/>
          <p:cNvSpPr/>
          <p:nvPr/>
        </p:nvSpPr>
        <p:spPr>
          <a:xfrm>
            <a:off x="0" y="6310648"/>
            <a:ext cx="12192000" cy="547352"/>
          </a:xfrm>
          <a:prstGeom prst="rect">
            <a:avLst/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48"/>
          <p:cNvSpPr/>
          <p:nvPr/>
        </p:nvSpPr>
        <p:spPr>
          <a:xfrm>
            <a:off x="0" y="6156101"/>
            <a:ext cx="12192000" cy="154547"/>
          </a:xfrm>
          <a:prstGeom prst="rect">
            <a:avLst/>
          </a:prstGeom>
          <a:solidFill>
            <a:schemeClr val="accent6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8" name="Google Shape;63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129844" cy="1217054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</a:rPr>
              <a:t>‹#›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640" name="Google Shape;640;p48"/>
          <p:cNvSpPr/>
          <p:nvPr/>
        </p:nvSpPr>
        <p:spPr>
          <a:xfrm>
            <a:off x="2487769" y="123287"/>
            <a:ext cx="7494431" cy="566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ANGULARJS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1" name="Google Shape;64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9632" y="1417135"/>
            <a:ext cx="6072736" cy="3581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9"/>
          <p:cNvSpPr/>
          <p:nvPr/>
        </p:nvSpPr>
        <p:spPr>
          <a:xfrm>
            <a:off x="0" y="0"/>
            <a:ext cx="12192000" cy="68258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49"/>
          <p:cNvSpPr/>
          <p:nvPr/>
        </p:nvSpPr>
        <p:spPr>
          <a:xfrm>
            <a:off x="0" y="6310648"/>
            <a:ext cx="12192000" cy="547352"/>
          </a:xfrm>
          <a:prstGeom prst="rect">
            <a:avLst/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49"/>
          <p:cNvSpPr/>
          <p:nvPr/>
        </p:nvSpPr>
        <p:spPr>
          <a:xfrm>
            <a:off x="0" y="6156101"/>
            <a:ext cx="12192000" cy="154547"/>
          </a:xfrm>
          <a:prstGeom prst="rect">
            <a:avLst/>
          </a:prstGeom>
          <a:solidFill>
            <a:schemeClr val="accent6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9" name="Google Shape;64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129844" cy="1217054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</a:rPr>
              <a:t>‹#›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651" name="Google Shape;651;p49"/>
          <p:cNvSpPr/>
          <p:nvPr/>
        </p:nvSpPr>
        <p:spPr>
          <a:xfrm>
            <a:off x="2487769" y="123287"/>
            <a:ext cx="7494431" cy="566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2" name="Google Shape;65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7119" y="844192"/>
            <a:ext cx="6835730" cy="4795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0" y="0"/>
            <a:ext cx="12192000" cy="68258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0" y="6310648"/>
            <a:ext cx="12192000" cy="547352"/>
          </a:xfrm>
          <a:prstGeom prst="rect">
            <a:avLst/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0" y="6156101"/>
            <a:ext cx="12192000" cy="154547"/>
          </a:xfrm>
          <a:prstGeom prst="rect">
            <a:avLst/>
          </a:prstGeom>
          <a:solidFill>
            <a:schemeClr val="accent6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129844" cy="121705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</a:rPr>
              <a:t>‹#›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3981718" y="51828"/>
            <a:ext cx="7494431" cy="566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 of Java Programming</a:t>
            </a:r>
            <a:endParaRPr/>
          </a:p>
        </p:txBody>
      </p:sp>
      <p:sp>
        <p:nvSpPr>
          <p:cNvPr id="128" name="Google Shape;128;p16"/>
          <p:cNvSpPr txBox="1"/>
          <p:nvPr/>
        </p:nvSpPr>
        <p:spPr>
          <a:xfrm>
            <a:off x="820790" y="1748464"/>
            <a:ext cx="4548457" cy="1152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 have states and behaviors</a:t>
            </a:r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820790" y="3397651"/>
            <a:ext cx="5022761" cy="2075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Static and Instance member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and Methods declared using keyword static are called static members of a class.</a:t>
            </a:r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6116777" y="1597377"/>
            <a:ext cx="6075223" cy="1614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references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references is an address that indicates where an object’s variables and method are stored.</a:t>
            </a:r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6109674" y="3628484"/>
            <a:ext cx="5598016" cy="1614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 can be used to explain Java code, and to make it more readable.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/>
          <p:nvPr/>
        </p:nvSpPr>
        <p:spPr>
          <a:xfrm>
            <a:off x="0" y="0"/>
            <a:ext cx="12192000" cy="68258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0" y="6310648"/>
            <a:ext cx="12192000" cy="547352"/>
          </a:xfrm>
          <a:prstGeom prst="rect">
            <a:avLst/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0" y="6156101"/>
            <a:ext cx="12192000" cy="154547"/>
          </a:xfrm>
          <a:prstGeom prst="rect">
            <a:avLst/>
          </a:prstGeom>
          <a:solidFill>
            <a:schemeClr val="accent6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129844" cy="121705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</a:rPr>
              <a:t>‹#›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3981718" y="51828"/>
            <a:ext cx="7494431" cy="566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 of Java Programming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1064922" y="1371601"/>
            <a:ext cx="4324028" cy="2075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Primitive Data Types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variable provides us with named storage that our programs can manipulate.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1064922" y="3602101"/>
            <a:ext cx="4834261" cy="2075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Wrapper classes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Wrapper classes provide a way to use primitive data types (int, boolean, etc,..) as object.</a:t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6192054" y="1527522"/>
            <a:ext cx="5443335" cy="232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Exceptions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executing Java code, different errors can occur: coding errors made by the programmer, errors due to wrong input, or other unforeseeable things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/>
          <p:nvPr/>
        </p:nvSpPr>
        <p:spPr>
          <a:xfrm>
            <a:off x="0" y="6310648"/>
            <a:ext cx="12192000" cy="547352"/>
          </a:xfrm>
          <a:prstGeom prst="rect">
            <a:avLst/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0" y="6156101"/>
            <a:ext cx="12192000" cy="154547"/>
          </a:xfrm>
          <a:prstGeom prst="rect">
            <a:avLst/>
          </a:prstGeom>
          <a:solidFill>
            <a:schemeClr val="accent6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129844" cy="121705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lt1"/>
                </a:solidFill>
              </a:rPr>
              <a:t>‹#›</a:t>
            </a:fld>
            <a:endParaRPr sz="2400">
              <a:solidFill>
                <a:schemeClr val="lt1"/>
              </a:solidFill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2534992" y="608527"/>
            <a:ext cx="712201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Object-Oriented Programming</a:t>
            </a:r>
            <a:endParaRPr sz="4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794197" y="1714308"/>
            <a:ext cx="4756598" cy="3418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Encapsulation </a:t>
            </a:r>
            <a:endParaRPr/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Inheritance </a:t>
            </a:r>
            <a:endParaRPr/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Polymorphism </a:t>
            </a:r>
            <a:endParaRPr/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Overriding, Overloading  </a:t>
            </a:r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5746124" y="1666062"/>
            <a:ext cx="6143223" cy="3418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Overriding hash Code() and equals()</a:t>
            </a:r>
            <a:endParaRPr/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Collections: List, Set, Map, Queue</a:t>
            </a:r>
            <a:endParaRPr/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Sorting a Collections</a:t>
            </a:r>
            <a:endParaRPr/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 and wildcards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/>
          <p:nvPr/>
        </p:nvSpPr>
        <p:spPr>
          <a:xfrm>
            <a:off x="0" y="0"/>
            <a:ext cx="12192000" cy="68258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0" y="6310648"/>
            <a:ext cx="12192000" cy="547352"/>
          </a:xfrm>
          <a:prstGeom prst="rect">
            <a:avLst/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0" y="6156101"/>
            <a:ext cx="12192000" cy="154547"/>
          </a:xfrm>
          <a:prstGeom prst="rect">
            <a:avLst/>
          </a:prstGeom>
          <a:solidFill>
            <a:schemeClr val="accent6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129844" cy="121705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</a:rPr>
              <a:t>‹#›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3104891" y="48518"/>
            <a:ext cx="7494431" cy="566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Object-Oriented Programming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9269" y="1107492"/>
            <a:ext cx="7044346" cy="444643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/>
          <p:nvPr/>
        </p:nvSpPr>
        <p:spPr>
          <a:xfrm>
            <a:off x="353095" y="2452475"/>
            <a:ext cx="2768958" cy="1039968"/>
          </a:xfrm>
          <a:prstGeom prst="flowChartPunchedTape">
            <a:avLst/>
          </a:prstGeom>
          <a:solidFill>
            <a:schemeClr val="accent6"/>
          </a:solidFill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730654" y="2720249"/>
            <a:ext cx="229902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Encapsulation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/>
          <p:nvPr/>
        </p:nvSpPr>
        <p:spPr>
          <a:xfrm>
            <a:off x="0" y="0"/>
            <a:ext cx="12192000" cy="68258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0" y="6310648"/>
            <a:ext cx="12192000" cy="547352"/>
          </a:xfrm>
          <a:prstGeom prst="rect">
            <a:avLst/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0" y="6156101"/>
            <a:ext cx="12192000" cy="154547"/>
          </a:xfrm>
          <a:prstGeom prst="rect">
            <a:avLst/>
          </a:prstGeom>
          <a:solidFill>
            <a:schemeClr val="accent6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129844" cy="121705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</a:rPr>
              <a:t>‹#›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3104891" y="48518"/>
            <a:ext cx="7494431" cy="566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Object-Oriented Programming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335933" y="2582127"/>
            <a:ext cx="2768958" cy="1039968"/>
          </a:xfrm>
          <a:prstGeom prst="flowChartPunchedTape">
            <a:avLst/>
          </a:prstGeom>
          <a:solidFill>
            <a:schemeClr val="accent6"/>
          </a:solidFill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335915" y="2803901"/>
            <a:ext cx="2387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4768" y="1792423"/>
            <a:ext cx="597217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/>
          <p:nvPr/>
        </p:nvSpPr>
        <p:spPr>
          <a:xfrm>
            <a:off x="0" y="0"/>
            <a:ext cx="12192000" cy="68258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0" y="6310648"/>
            <a:ext cx="12192000" cy="547352"/>
          </a:xfrm>
          <a:prstGeom prst="rect">
            <a:avLst/>
          </a:prstGeom>
          <a:gradFill>
            <a:gsLst>
              <a:gs pos="0">
                <a:srgbClr val="4B732F"/>
              </a:gs>
              <a:gs pos="48000">
                <a:srgbClr val="73B148"/>
              </a:gs>
              <a:gs pos="100000">
                <a:srgbClr val="A8D08C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0" y="6156101"/>
            <a:ext cx="12192000" cy="154547"/>
          </a:xfrm>
          <a:prstGeom prst="rect">
            <a:avLst/>
          </a:prstGeom>
          <a:solidFill>
            <a:schemeClr val="accent6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129844" cy="121705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</a:rPr>
              <a:t>‹#›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3104891" y="48518"/>
            <a:ext cx="7494431" cy="566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Object-Oriented Programming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335933" y="2582127"/>
            <a:ext cx="2768958" cy="1039968"/>
          </a:xfrm>
          <a:prstGeom prst="flowChartPunchedTape">
            <a:avLst/>
          </a:prstGeom>
          <a:solidFill>
            <a:schemeClr val="accent6"/>
          </a:solidFill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212290" y="2804117"/>
            <a:ext cx="2829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Polymorphism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1295" y="1388417"/>
            <a:ext cx="6093135" cy="3427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