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0" r:id="rId4"/>
    <p:sldId id="262" r:id="rId5"/>
    <p:sldId id="263" r:id="rId6"/>
    <p:sldId id="258" r:id="rId7"/>
    <p:sldId id="261" r:id="rId8"/>
    <p:sldId id="273" r:id="rId9"/>
    <p:sldId id="265" r:id="rId10"/>
    <p:sldId id="264" r:id="rId11"/>
    <p:sldId id="266" r:id="rId12"/>
    <p:sldId id="269" r:id="rId13"/>
    <p:sldId id="268" r:id="rId14"/>
    <p:sldId id="270" r:id="rId15"/>
    <p:sldId id="271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7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0D39FE-7CC8-4EBF-A486-B6F3C3BB3458}">
          <p14:sldIdLst>
            <p14:sldId id="256"/>
            <p14:sldId id="257"/>
          </p14:sldIdLst>
        </p14:section>
        <p14:section name="Java Core" id="{1947D7CA-5716-4CA2-AE7D-9046177AE84E}">
          <p14:sldIdLst>
            <p14:sldId id="260"/>
            <p14:sldId id="262"/>
            <p14:sldId id="263"/>
          </p14:sldIdLst>
        </p14:section>
        <p14:section name="Java OOP" id="{EACCE8C5-2E8A-43C3-B2D9-1B0E596C046B}">
          <p14:sldIdLst>
            <p14:sldId id="258"/>
            <p14:sldId id="261"/>
            <p14:sldId id="273"/>
            <p14:sldId id="265"/>
            <p14:sldId id="264"/>
            <p14:sldId id="266"/>
          </p14:sldIdLst>
        </p14:section>
        <p14:section name="Design pattern" id="{D6AAFF46-A596-401C-9D45-EE646D093CA3}">
          <p14:sldIdLst>
            <p14:sldId id="269"/>
            <p14:sldId id="268"/>
            <p14:sldId id="270"/>
            <p14:sldId id="271"/>
          </p14:sldIdLst>
        </p14:section>
        <p14:section name="OOD principle" id="{E42E5BCD-B2EA-4184-9AB5-A20D3B0D8253}">
          <p14:sldIdLst>
            <p14:sldId id="274"/>
          </p14:sldIdLst>
        </p14:section>
        <p14:section name="Hibernate" id="{C636CEB7-1511-4B4F-8EA5-5A158C48E13F}">
          <p14:sldIdLst>
            <p14:sldId id="275"/>
            <p14:sldId id="276"/>
            <p14:sldId id="277"/>
            <p14:sldId id="278"/>
          </p14:sldIdLst>
        </p14:section>
        <p14:section name="Spring" id="{BAE2783D-B9C9-4EF2-AD63-F6ABBABA60FA}">
          <p14:sldIdLst>
            <p14:sldId id="279"/>
            <p14:sldId id="280"/>
            <p14:sldId id="281"/>
            <p14:sldId id="282"/>
          </p14:sldIdLst>
        </p14:section>
        <p14:section name="JavaScript" id="{3854753B-BB2B-4F18-A30D-F7BEE34CC4F5}">
          <p14:sldIdLst>
            <p14:sldId id="283"/>
            <p14:sldId id="284"/>
            <p14:sldId id="285"/>
            <p14:sldId id="286"/>
          </p14:sldIdLst>
        </p14:section>
        <p14:section name="AngularJS" id="{1DCC6CBD-05F2-4525-8581-FEE3FF55A2DB}">
          <p14:sldIdLst>
            <p14:sldId id="287"/>
            <p14:sldId id="288"/>
            <p14:sldId id="289"/>
          </p14:sldIdLst>
        </p14:section>
        <p14:section name="End" id="{84409CE8-B3CC-40AA-B1FA-4256DA27B508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am Hong Nghia" initials="PHN" lastIdx="0" clrIdx="0">
    <p:extLst>
      <p:ext uri="{19B8F6BF-5375-455C-9EA6-DF929625EA0E}">
        <p15:presenceInfo xmlns:p15="http://schemas.microsoft.com/office/powerpoint/2012/main" userId="Pham Hong Ngh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198"/>
    <a:srgbClr val="FA5236"/>
    <a:srgbClr val="70AD47"/>
    <a:srgbClr val="9900CC"/>
    <a:srgbClr val="B82FEF"/>
    <a:srgbClr val="800080"/>
    <a:srgbClr val="FFCC00"/>
    <a:srgbClr val="FF9933"/>
    <a:srgbClr val="00B0F0"/>
    <a:srgbClr val="FB35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7C861-94FE-4BD2-8380-8760E26174F8}" type="datetimeFigureOut">
              <a:rPr lang="en-US" smtClean="0"/>
              <a:t>04/13/2021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ED7E5-CA2C-49C9-A302-2BB2C4049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13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ABCB-56A3-4645-A540-BC311D15D60D}" type="datetime1">
              <a:rPr lang="en-US" smtClean="0"/>
              <a:t>04/13/2021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D7D9-6EC3-40F1-BB31-778742B9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1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A420-BF80-4BC6-8749-2525AA6E5101}" type="datetime1">
              <a:rPr lang="en-US" smtClean="0"/>
              <a:t>04/13/2021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D7D9-6EC3-40F1-BB31-778742B9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88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5AE-90D6-403E-9135-9976192A2C81}" type="datetime1">
              <a:rPr lang="en-US" smtClean="0"/>
              <a:t>04/13/2021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D7D9-6EC3-40F1-BB31-778742B9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9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5A90-18ED-428D-9A3F-23C58D3A78E0}" type="datetime1">
              <a:rPr lang="en-US" smtClean="0"/>
              <a:t>04/13/2021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D7D9-6EC3-40F1-BB31-778742B9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0DDF-0BDB-4B81-AE84-C88D315277A0}" type="datetime1">
              <a:rPr lang="en-US" smtClean="0"/>
              <a:t>04/13/2021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D7D9-6EC3-40F1-BB31-778742B9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0E74-E8A8-4CF4-A1ED-0DFC71F2A246}" type="datetime1">
              <a:rPr lang="en-US" smtClean="0"/>
              <a:t>04/13/2021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D7D9-6EC3-40F1-BB31-778742B9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0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1DF7-5DB8-4476-B240-76700CD53476}" type="datetime1">
              <a:rPr lang="en-US" smtClean="0"/>
              <a:t>04/13/2021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D7D9-6EC3-40F1-BB31-778742B9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3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AD10-B4BB-4393-96B7-E324824070CB}" type="datetime1">
              <a:rPr lang="en-US" smtClean="0"/>
              <a:t>04/13/2021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D7D9-6EC3-40F1-BB31-778742B9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3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8F96-A752-4FBC-AF98-CDFDA7B1D878}" type="datetime1">
              <a:rPr lang="en-US" smtClean="0"/>
              <a:t>04/13/2021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D7D9-6EC3-40F1-BB31-778742B9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7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7F89-9519-47B0-B4CF-2FD834B045EA}" type="datetime1">
              <a:rPr lang="en-US" smtClean="0"/>
              <a:t>04/13/2021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D7D9-6EC3-40F1-BB31-778742B9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2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804A-928C-4BC5-968D-4FF11F9449EA}" type="datetime1">
              <a:rPr lang="en-US" smtClean="0"/>
              <a:t>04/13/2021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D7D9-6EC3-40F1-BB31-778742B9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8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BF18E-2525-4CB2-BF4E-FE0BF6D3788E}" type="datetime1">
              <a:rPr lang="en-US" smtClean="0"/>
              <a:t>04/13/2021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3D7D9-6EC3-40F1-BB31-778742B9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9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5708469"/>
            <a:ext cx="12192001" cy="1149531"/>
          </a:xfrm>
          <a:custGeom>
            <a:avLst/>
            <a:gdLst>
              <a:gd name="connsiteX0" fmla="*/ 0 w 12192000"/>
              <a:gd name="connsiteY0" fmla="*/ 0 h 1149531"/>
              <a:gd name="connsiteX1" fmla="*/ 12192000 w 12192000"/>
              <a:gd name="connsiteY1" fmla="*/ 0 h 1149531"/>
              <a:gd name="connsiteX2" fmla="*/ 12192000 w 12192000"/>
              <a:gd name="connsiteY2" fmla="*/ 1149531 h 1149531"/>
              <a:gd name="connsiteX3" fmla="*/ 0 w 12192000"/>
              <a:gd name="connsiteY3" fmla="*/ 1149531 h 1149531"/>
              <a:gd name="connsiteX4" fmla="*/ 0 w 12192000"/>
              <a:gd name="connsiteY4" fmla="*/ 0 h 1149531"/>
              <a:gd name="connsiteX0" fmla="*/ 0 w 12218126"/>
              <a:gd name="connsiteY0" fmla="*/ 0 h 1149531"/>
              <a:gd name="connsiteX1" fmla="*/ 12218126 w 12218126"/>
              <a:gd name="connsiteY1" fmla="*/ 705395 h 1149531"/>
              <a:gd name="connsiteX2" fmla="*/ 12192000 w 12218126"/>
              <a:gd name="connsiteY2" fmla="*/ 1149531 h 1149531"/>
              <a:gd name="connsiteX3" fmla="*/ 0 w 12218126"/>
              <a:gd name="connsiteY3" fmla="*/ 1149531 h 1149531"/>
              <a:gd name="connsiteX4" fmla="*/ 0 w 12218126"/>
              <a:gd name="connsiteY4" fmla="*/ 0 h 1149531"/>
              <a:gd name="connsiteX0" fmla="*/ 0 w 12192001"/>
              <a:gd name="connsiteY0" fmla="*/ 0 h 1149531"/>
              <a:gd name="connsiteX1" fmla="*/ 12192001 w 12192001"/>
              <a:gd name="connsiteY1" fmla="*/ 705395 h 1149531"/>
              <a:gd name="connsiteX2" fmla="*/ 12192000 w 12192001"/>
              <a:gd name="connsiteY2" fmla="*/ 1149531 h 1149531"/>
              <a:gd name="connsiteX3" fmla="*/ 0 w 12192001"/>
              <a:gd name="connsiteY3" fmla="*/ 1149531 h 1149531"/>
              <a:gd name="connsiteX4" fmla="*/ 0 w 12192001"/>
              <a:gd name="connsiteY4" fmla="*/ 0 h 1149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1149531">
                <a:moveTo>
                  <a:pt x="0" y="0"/>
                </a:moveTo>
                <a:lnTo>
                  <a:pt x="12192001" y="705395"/>
                </a:lnTo>
                <a:cubicBezTo>
                  <a:pt x="12192001" y="853440"/>
                  <a:pt x="12192000" y="1001486"/>
                  <a:pt x="12192000" y="1149531"/>
                </a:cubicBezTo>
                <a:lnTo>
                  <a:pt x="0" y="1149531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06543" y="6440623"/>
            <a:ext cx="2743200" cy="365125"/>
          </a:xfrm>
        </p:spPr>
        <p:txBody>
          <a:bodyPr/>
          <a:lstStyle/>
          <a:p>
            <a:fld id="{8BC3D7D9-6EC3-40F1-BB31-778742B91BAA}" type="slidenum">
              <a:rPr 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3" y="261312"/>
            <a:ext cx="1925003" cy="8882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918" y="677445"/>
            <a:ext cx="5640161" cy="50310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587259" y="4903598"/>
            <a:ext cx="3181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Presenter : Nghia Pham</a:t>
            </a:r>
          </a:p>
          <a:p>
            <a:r>
              <a:rPr lang="en-US" sz="2400" b="1" dirty="0" smtClean="0"/>
              <a:t>Mentor : Tan 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0451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24000" y="4036185"/>
            <a:ext cx="2799808" cy="705394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62147" y="3371423"/>
            <a:ext cx="3461659" cy="705394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06543" y="6440623"/>
            <a:ext cx="2743200" cy="365125"/>
          </a:xfrm>
        </p:spPr>
        <p:txBody>
          <a:bodyPr/>
          <a:lstStyle/>
          <a:p>
            <a:fld id="{8BC3D7D9-6EC3-40F1-BB31-778742B91BAA}" type="slidenum">
              <a:rPr 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3" y="261312"/>
            <a:ext cx="1925003" cy="8882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67890" y="380092"/>
            <a:ext cx="69102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cs typeface="Arial" panose="020B0604020202020204" pitchFamily="34" charset="0"/>
              </a:rPr>
              <a:t>JAVA CORE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4" name="AutoShape 2" descr="Java - Khái niệm OOP - VN GEEK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Java - Khái niệm OOP - VN GEEKS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Parallelogram 21"/>
          <p:cNvSpPr/>
          <p:nvPr/>
        </p:nvSpPr>
        <p:spPr>
          <a:xfrm rot="20292958">
            <a:off x="1251489" y="3405287"/>
            <a:ext cx="3829136" cy="648949"/>
          </a:xfrm>
          <a:prstGeom prst="parallelogram">
            <a:avLst>
              <a:gd name="adj" fmla="val 40090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SET</a:t>
            </a:r>
            <a:endParaRPr lang="en-US" sz="2400" b="1" dirty="0"/>
          </a:p>
        </p:txBody>
      </p:sp>
      <p:sp>
        <p:nvSpPr>
          <p:cNvPr id="2" name="Parallelogram 1"/>
          <p:cNvSpPr/>
          <p:nvPr/>
        </p:nvSpPr>
        <p:spPr>
          <a:xfrm rot="20292958">
            <a:off x="572938" y="2609955"/>
            <a:ext cx="4532812" cy="648949"/>
          </a:xfrm>
          <a:prstGeom prst="parallelogram">
            <a:avLst>
              <a:gd name="adj" fmla="val 40090"/>
            </a:avLst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LIST</a:t>
            </a:r>
            <a:endParaRPr lang="en-US" sz="2400" b="1" dirty="0"/>
          </a:p>
        </p:txBody>
      </p:sp>
      <p:sp>
        <p:nvSpPr>
          <p:cNvPr id="10" name="Pentagon 9"/>
          <p:cNvSpPr/>
          <p:nvPr/>
        </p:nvSpPr>
        <p:spPr>
          <a:xfrm>
            <a:off x="4815571" y="1805104"/>
            <a:ext cx="983784" cy="689900"/>
          </a:xfrm>
          <a:prstGeom prst="homePlat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01</a:t>
            </a:r>
            <a:endParaRPr lang="en-US" sz="4000" b="1" dirty="0"/>
          </a:p>
        </p:txBody>
      </p:sp>
      <p:sp>
        <p:nvSpPr>
          <p:cNvPr id="24" name="Pentagon 23"/>
          <p:cNvSpPr/>
          <p:nvPr/>
        </p:nvSpPr>
        <p:spPr>
          <a:xfrm>
            <a:off x="4818089" y="2717944"/>
            <a:ext cx="983784" cy="689900"/>
          </a:xfrm>
          <a:prstGeom prst="homePlat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02</a:t>
            </a:r>
            <a:endParaRPr lang="en-US" sz="4000" b="1" dirty="0"/>
          </a:p>
        </p:txBody>
      </p:sp>
      <p:sp>
        <p:nvSpPr>
          <p:cNvPr id="25" name="Rectangle 24"/>
          <p:cNvSpPr/>
          <p:nvPr/>
        </p:nvSpPr>
        <p:spPr>
          <a:xfrm>
            <a:off x="2336275" y="4713516"/>
            <a:ext cx="1987531" cy="705394"/>
          </a:xfrm>
          <a:prstGeom prst="rect">
            <a:avLst/>
          </a:prstGeom>
          <a:gradFill flip="none" rotWithShape="1">
            <a:gsLst>
              <a:gs pos="0">
                <a:srgbClr val="FFCC00">
                  <a:shade val="30000"/>
                  <a:satMod val="115000"/>
                </a:srgbClr>
              </a:gs>
              <a:gs pos="50000">
                <a:srgbClr val="FFCC00">
                  <a:shade val="67500"/>
                  <a:satMod val="115000"/>
                </a:srgb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/>
          <p:cNvSpPr/>
          <p:nvPr/>
        </p:nvSpPr>
        <p:spPr>
          <a:xfrm rot="20292958">
            <a:off x="2087758" y="4254685"/>
            <a:ext cx="2984656" cy="648949"/>
          </a:xfrm>
          <a:prstGeom prst="parallelogram">
            <a:avLst>
              <a:gd name="adj" fmla="val 40090"/>
            </a:avLst>
          </a:prstGeom>
          <a:gradFill flip="none" rotWithShape="1">
            <a:gsLst>
              <a:gs pos="0">
                <a:srgbClr val="FFCC00">
                  <a:shade val="30000"/>
                  <a:satMod val="115000"/>
                </a:srgbClr>
              </a:gs>
              <a:gs pos="50000">
                <a:srgbClr val="FFCC00">
                  <a:shade val="67500"/>
                  <a:satMod val="115000"/>
                </a:srgb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MAP</a:t>
            </a:r>
            <a:endParaRPr lang="en-US" sz="2400" b="1" dirty="0"/>
          </a:p>
        </p:txBody>
      </p:sp>
      <p:sp>
        <p:nvSpPr>
          <p:cNvPr id="27" name="Pentagon 26"/>
          <p:cNvSpPr/>
          <p:nvPr/>
        </p:nvSpPr>
        <p:spPr>
          <a:xfrm>
            <a:off x="4828190" y="3721748"/>
            <a:ext cx="983784" cy="710135"/>
          </a:xfrm>
          <a:prstGeom prst="homePlate">
            <a:avLst/>
          </a:prstGeom>
          <a:gradFill flip="none" rotWithShape="1">
            <a:gsLst>
              <a:gs pos="0">
                <a:srgbClr val="FFCC00">
                  <a:shade val="30000"/>
                  <a:satMod val="115000"/>
                </a:srgbClr>
              </a:gs>
              <a:gs pos="50000">
                <a:srgbClr val="FFCC00">
                  <a:shade val="67500"/>
                  <a:satMod val="115000"/>
                </a:srgb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03</a:t>
            </a:r>
            <a:endParaRPr lang="en-US" sz="4000" b="1" dirty="0"/>
          </a:p>
        </p:txBody>
      </p:sp>
      <p:sp>
        <p:nvSpPr>
          <p:cNvPr id="29" name="Rectangle 28"/>
          <p:cNvSpPr/>
          <p:nvPr/>
        </p:nvSpPr>
        <p:spPr>
          <a:xfrm>
            <a:off x="2886891" y="5423523"/>
            <a:ext cx="1436915" cy="705394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/>
          <p:cNvSpPr/>
          <p:nvPr/>
        </p:nvSpPr>
        <p:spPr>
          <a:xfrm rot="20292958">
            <a:off x="2685838" y="5068804"/>
            <a:ext cx="2331889" cy="648949"/>
          </a:xfrm>
          <a:prstGeom prst="parallelogram">
            <a:avLst>
              <a:gd name="adj" fmla="val 40090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QUEUE</a:t>
            </a:r>
            <a:endParaRPr lang="en-US" sz="2400" b="1" dirty="0"/>
          </a:p>
        </p:txBody>
      </p:sp>
      <p:sp>
        <p:nvSpPr>
          <p:cNvPr id="30" name="Pentagon 29"/>
          <p:cNvSpPr/>
          <p:nvPr/>
        </p:nvSpPr>
        <p:spPr>
          <a:xfrm>
            <a:off x="4803069" y="4659282"/>
            <a:ext cx="983784" cy="695118"/>
          </a:xfrm>
          <a:prstGeom prst="homePlat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04</a:t>
            </a:r>
            <a:endParaRPr lang="en-US" sz="4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96445" y="1811915"/>
            <a:ext cx="529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LIST</a:t>
            </a:r>
            <a:r>
              <a:rPr lang="en-US" dirty="0" smtClean="0"/>
              <a:t> in Java provides the facility to maintain the </a:t>
            </a:r>
            <a:r>
              <a:rPr lang="en-US" i="1" dirty="0" smtClean="0"/>
              <a:t>ordered collection</a:t>
            </a:r>
            <a:endParaRPr lang="en-US" i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6239691" y="1868327"/>
            <a:ext cx="0" cy="53350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96445" y="2601229"/>
            <a:ext cx="5294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SET</a:t>
            </a:r>
            <a:r>
              <a:rPr lang="en-US" dirty="0" smtClean="0"/>
              <a:t> interface extends the collection interface.  An unordered collection or list in which duplicates are not allowed.</a:t>
            </a:r>
            <a:endParaRPr lang="en-US" i="1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6239691" y="2774356"/>
            <a:ext cx="0" cy="53350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396445" y="3615151"/>
            <a:ext cx="5294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MAP</a:t>
            </a:r>
            <a:r>
              <a:rPr lang="en-US" dirty="0" smtClean="0"/>
              <a:t> contains values on the basic of key, </a:t>
            </a:r>
            <a:r>
              <a:rPr lang="en-US" dirty="0" err="1" smtClean="0"/>
              <a:t>i.e</a:t>
            </a:r>
            <a:r>
              <a:rPr lang="en-US" dirty="0" smtClean="0"/>
              <a:t> key and value pair. Each key and value pair is known as an entry. </a:t>
            </a:r>
            <a:endParaRPr lang="en-US" i="1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6239691" y="3810063"/>
            <a:ext cx="0" cy="53350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396445" y="4629073"/>
            <a:ext cx="5294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QUEUE</a:t>
            </a:r>
            <a:r>
              <a:rPr lang="en-US" dirty="0" smtClean="0"/>
              <a:t> interface orders the element in FIFO manner. In FIFO, first element is removed first and last element is removed at last.</a:t>
            </a:r>
            <a:endParaRPr lang="en-US" i="1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6239691" y="4799460"/>
            <a:ext cx="0" cy="53350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86262" y="6066368"/>
            <a:ext cx="1465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COLLECTIONS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732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06543" y="6440623"/>
            <a:ext cx="2743200" cy="365125"/>
          </a:xfrm>
        </p:spPr>
        <p:txBody>
          <a:bodyPr/>
          <a:lstStyle/>
          <a:p>
            <a:fld id="{8BC3D7D9-6EC3-40F1-BB31-778742B91BAA}" type="slidenum">
              <a:rPr 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3" y="261312"/>
            <a:ext cx="1925003" cy="8882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67890" y="380092"/>
            <a:ext cx="69102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cs typeface="Arial" panose="020B0604020202020204" pitchFamily="34" charset="0"/>
              </a:rPr>
              <a:t>JAVA CORE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4" name="AutoShape 2" descr="Java - Khái niệm OOP - VN GEEK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Java - Khái niệm OOP - VN GEEKS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05930" y="1335061"/>
            <a:ext cx="3793907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/>
              <a:t>S</a:t>
            </a:r>
            <a:r>
              <a:rPr lang="en-US" sz="3200" dirty="0" smtClean="0"/>
              <a:t>ort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Sort is a method of Java collections class is used to sort the elements parents in the specified list.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09589" y="1335061"/>
            <a:ext cx="3793907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/>
              <a:t>G</a:t>
            </a:r>
            <a:r>
              <a:rPr lang="en-US" sz="3200" dirty="0" smtClean="0"/>
              <a:t>eneric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Generic in Java are a way to define specific types for classes and methods in different contexts.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09588" y="3887842"/>
            <a:ext cx="379390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/>
              <a:t>W</a:t>
            </a:r>
            <a:r>
              <a:rPr lang="en-US" sz="3200" dirty="0" smtClean="0"/>
              <a:t>ildcards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? Symbol represent the wildcard element . It means any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0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06543" y="6440623"/>
            <a:ext cx="2743200" cy="365125"/>
          </a:xfrm>
        </p:spPr>
        <p:txBody>
          <a:bodyPr/>
          <a:lstStyle/>
          <a:p>
            <a:fld id="{8BC3D7D9-6EC3-40F1-BB31-778742B91BAA}" type="slidenum">
              <a:rPr 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3" y="261312"/>
            <a:ext cx="1925003" cy="8882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74374" y="380092"/>
            <a:ext cx="42432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cs typeface="Arial" panose="020B0604020202020204" pitchFamily="34" charset="0"/>
              </a:rPr>
              <a:t>DESIGN PATTERN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4" name="AutoShape 2" descr="Java - Khái niệm OOP - VN GEEK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Java - Khái niệm OOP - VN GEEKS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rapezoid 11"/>
          <p:cNvSpPr/>
          <p:nvPr/>
        </p:nvSpPr>
        <p:spPr>
          <a:xfrm rot="18290997" flipV="1">
            <a:off x="2555045" y="3469405"/>
            <a:ext cx="1685109" cy="1567543"/>
          </a:xfrm>
          <a:prstGeom prst="trapezoi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 rot="18290997" flipV="1">
            <a:off x="3531494" y="4408624"/>
            <a:ext cx="1058091" cy="615261"/>
          </a:xfrm>
          <a:custGeom>
            <a:avLst/>
            <a:gdLst>
              <a:gd name="connsiteX0" fmla="*/ 0 w 1045028"/>
              <a:gd name="connsiteY0" fmla="*/ 615261 h 615261"/>
              <a:gd name="connsiteX1" fmla="*/ 1045028 w 1045028"/>
              <a:gd name="connsiteY1" fmla="*/ 615261 h 615261"/>
              <a:gd name="connsiteX2" fmla="*/ 969590 w 1045028"/>
              <a:gd name="connsiteY2" fmla="*/ 313509 h 615261"/>
              <a:gd name="connsiteX3" fmla="*/ 711924 w 1045028"/>
              <a:gd name="connsiteY3" fmla="*/ 313509 h 615261"/>
              <a:gd name="connsiteX4" fmla="*/ 522513 w 1045028"/>
              <a:gd name="connsiteY4" fmla="*/ 0 h 615261"/>
              <a:gd name="connsiteX5" fmla="*/ 333101 w 1045028"/>
              <a:gd name="connsiteY5" fmla="*/ 313509 h 615261"/>
              <a:gd name="connsiteX6" fmla="*/ 75438 w 1045028"/>
              <a:gd name="connsiteY6" fmla="*/ 313509 h 61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028" h="615261">
                <a:moveTo>
                  <a:pt x="0" y="615261"/>
                </a:moveTo>
                <a:lnTo>
                  <a:pt x="1045028" y="615261"/>
                </a:lnTo>
                <a:lnTo>
                  <a:pt x="969590" y="313509"/>
                </a:lnTo>
                <a:lnTo>
                  <a:pt x="711924" y="313509"/>
                </a:lnTo>
                <a:lnTo>
                  <a:pt x="522513" y="0"/>
                </a:lnTo>
                <a:lnTo>
                  <a:pt x="333101" y="313509"/>
                </a:lnTo>
                <a:lnTo>
                  <a:pt x="75438" y="313509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apezoid 16"/>
          <p:cNvSpPr/>
          <p:nvPr/>
        </p:nvSpPr>
        <p:spPr>
          <a:xfrm rot="19860549" flipV="1">
            <a:off x="3699084" y="2426435"/>
            <a:ext cx="1685109" cy="1567543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rot="19821423" flipV="1">
            <a:off x="4406366" y="3604441"/>
            <a:ext cx="1058091" cy="615261"/>
          </a:xfrm>
          <a:custGeom>
            <a:avLst/>
            <a:gdLst>
              <a:gd name="connsiteX0" fmla="*/ 0 w 1045028"/>
              <a:gd name="connsiteY0" fmla="*/ 615261 h 615261"/>
              <a:gd name="connsiteX1" fmla="*/ 1045028 w 1045028"/>
              <a:gd name="connsiteY1" fmla="*/ 615261 h 615261"/>
              <a:gd name="connsiteX2" fmla="*/ 969590 w 1045028"/>
              <a:gd name="connsiteY2" fmla="*/ 313509 h 615261"/>
              <a:gd name="connsiteX3" fmla="*/ 711924 w 1045028"/>
              <a:gd name="connsiteY3" fmla="*/ 313509 h 615261"/>
              <a:gd name="connsiteX4" fmla="*/ 522513 w 1045028"/>
              <a:gd name="connsiteY4" fmla="*/ 0 h 615261"/>
              <a:gd name="connsiteX5" fmla="*/ 333101 w 1045028"/>
              <a:gd name="connsiteY5" fmla="*/ 313509 h 615261"/>
              <a:gd name="connsiteX6" fmla="*/ 75438 w 1045028"/>
              <a:gd name="connsiteY6" fmla="*/ 313509 h 61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028" h="615261">
                <a:moveTo>
                  <a:pt x="0" y="615261"/>
                </a:moveTo>
                <a:lnTo>
                  <a:pt x="1045028" y="615261"/>
                </a:lnTo>
                <a:lnTo>
                  <a:pt x="969590" y="313509"/>
                </a:lnTo>
                <a:lnTo>
                  <a:pt x="711924" y="313509"/>
                </a:lnTo>
                <a:lnTo>
                  <a:pt x="522513" y="0"/>
                </a:lnTo>
                <a:lnTo>
                  <a:pt x="333101" y="313509"/>
                </a:lnTo>
                <a:lnTo>
                  <a:pt x="75438" y="313509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apezoid 19"/>
          <p:cNvSpPr/>
          <p:nvPr/>
        </p:nvSpPr>
        <p:spPr>
          <a:xfrm flipV="1">
            <a:off x="5245229" y="2016694"/>
            <a:ext cx="1685109" cy="1567543"/>
          </a:xfrm>
          <a:prstGeom prst="trapezoi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rot="21560874" flipV="1">
            <a:off x="5571800" y="3282643"/>
            <a:ext cx="1056223" cy="615261"/>
          </a:xfrm>
          <a:custGeom>
            <a:avLst/>
            <a:gdLst>
              <a:gd name="connsiteX0" fmla="*/ 0 w 1045028"/>
              <a:gd name="connsiteY0" fmla="*/ 615261 h 615261"/>
              <a:gd name="connsiteX1" fmla="*/ 1045028 w 1045028"/>
              <a:gd name="connsiteY1" fmla="*/ 615261 h 615261"/>
              <a:gd name="connsiteX2" fmla="*/ 969590 w 1045028"/>
              <a:gd name="connsiteY2" fmla="*/ 313509 h 615261"/>
              <a:gd name="connsiteX3" fmla="*/ 711924 w 1045028"/>
              <a:gd name="connsiteY3" fmla="*/ 313509 h 615261"/>
              <a:gd name="connsiteX4" fmla="*/ 522513 w 1045028"/>
              <a:gd name="connsiteY4" fmla="*/ 0 h 615261"/>
              <a:gd name="connsiteX5" fmla="*/ 333101 w 1045028"/>
              <a:gd name="connsiteY5" fmla="*/ 313509 h 615261"/>
              <a:gd name="connsiteX6" fmla="*/ 75438 w 1045028"/>
              <a:gd name="connsiteY6" fmla="*/ 313509 h 61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028" h="615261">
                <a:moveTo>
                  <a:pt x="0" y="615261"/>
                </a:moveTo>
                <a:lnTo>
                  <a:pt x="1045028" y="615261"/>
                </a:lnTo>
                <a:lnTo>
                  <a:pt x="969590" y="313509"/>
                </a:lnTo>
                <a:lnTo>
                  <a:pt x="711924" y="313509"/>
                </a:lnTo>
                <a:lnTo>
                  <a:pt x="522513" y="0"/>
                </a:lnTo>
                <a:lnTo>
                  <a:pt x="333101" y="313509"/>
                </a:lnTo>
                <a:lnTo>
                  <a:pt x="75438" y="31350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apezoid 21"/>
          <p:cNvSpPr/>
          <p:nvPr/>
        </p:nvSpPr>
        <p:spPr>
          <a:xfrm rot="1745928" flipV="1">
            <a:off x="6793140" y="2447499"/>
            <a:ext cx="1685109" cy="1567543"/>
          </a:xfrm>
          <a:prstGeom prst="trapezoi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rot="1773355" flipV="1">
            <a:off x="6714812" y="3626644"/>
            <a:ext cx="1058091" cy="615261"/>
          </a:xfrm>
          <a:custGeom>
            <a:avLst/>
            <a:gdLst>
              <a:gd name="connsiteX0" fmla="*/ 0 w 1045028"/>
              <a:gd name="connsiteY0" fmla="*/ 615261 h 615261"/>
              <a:gd name="connsiteX1" fmla="*/ 1045028 w 1045028"/>
              <a:gd name="connsiteY1" fmla="*/ 615261 h 615261"/>
              <a:gd name="connsiteX2" fmla="*/ 969590 w 1045028"/>
              <a:gd name="connsiteY2" fmla="*/ 313509 h 615261"/>
              <a:gd name="connsiteX3" fmla="*/ 711924 w 1045028"/>
              <a:gd name="connsiteY3" fmla="*/ 313509 h 615261"/>
              <a:gd name="connsiteX4" fmla="*/ 522513 w 1045028"/>
              <a:gd name="connsiteY4" fmla="*/ 0 h 615261"/>
              <a:gd name="connsiteX5" fmla="*/ 333101 w 1045028"/>
              <a:gd name="connsiteY5" fmla="*/ 313509 h 615261"/>
              <a:gd name="connsiteX6" fmla="*/ 75438 w 1045028"/>
              <a:gd name="connsiteY6" fmla="*/ 313509 h 61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028" h="615261">
                <a:moveTo>
                  <a:pt x="0" y="615261"/>
                </a:moveTo>
                <a:lnTo>
                  <a:pt x="1045028" y="615261"/>
                </a:lnTo>
                <a:lnTo>
                  <a:pt x="969590" y="313509"/>
                </a:lnTo>
                <a:lnTo>
                  <a:pt x="711924" y="313509"/>
                </a:lnTo>
                <a:lnTo>
                  <a:pt x="522513" y="0"/>
                </a:lnTo>
                <a:lnTo>
                  <a:pt x="333101" y="313509"/>
                </a:lnTo>
                <a:lnTo>
                  <a:pt x="75438" y="313509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apezoid 23"/>
          <p:cNvSpPr/>
          <p:nvPr/>
        </p:nvSpPr>
        <p:spPr>
          <a:xfrm rot="3521841" flipV="1">
            <a:off x="7866919" y="3536155"/>
            <a:ext cx="1685109" cy="1567543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rot="3521841" flipV="1">
            <a:off x="7512250" y="4428238"/>
            <a:ext cx="1049981" cy="615261"/>
          </a:xfrm>
          <a:custGeom>
            <a:avLst/>
            <a:gdLst>
              <a:gd name="connsiteX0" fmla="*/ 0 w 1045028"/>
              <a:gd name="connsiteY0" fmla="*/ 615261 h 615261"/>
              <a:gd name="connsiteX1" fmla="*/ 1045028 w 1045028"/>
              <a:gd name="connsiteY1" fmla="*/ 615261 h 615261"/>
              <a:gd name="connsiteX2" fmla="*/ 969590 w 1045028"/>
              <a:gd name="connsiteY2" fmla="*/ 313509 h 615261"/>
              <a:gd name="connsiteX3" fmla="*/ 711924 w 1045028"/>
              <a:gd name="connsiteY3" fmla="*/ 313509 h 615261"/>
              <a:gd name="connsiteX4" fmla="*/ 522513 w 1045028"/>
              <a:gd name="connsiteY4" fmla="*/ 0 h 615261"/>
              <a:gd name="connsiteX5" fmla="*/ 333101 w 1045028"/>
              <a:gd name="connsiteY5" fmla="*/ 313509 h 615261"/>
              <a:gd name="connsiteX6" fmla="*/ 75438 w 1045028"/>
              <a:gd name="connsiteY6" fmla="*/ 313509 h 61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028" h="615261">
                <a:moveTo>
                  <a:pt x="0" y="615261"/>
                </a:moveTo>
                <a:lnTo>
                  <a:pt x="1045028" y="615261"/>
                </a:lnTo>
                <a:lnTo>
                  <a:pt x="969590" y="313509"/>
                </a:lnTo>
                <a:lnTo>
                  <a:pt x="711924" y="313509"/>
                </a:lnTo>
                <a:lnTo>
                  <a:pt x="522513" y="0"/>
                </a:lnTo>
                <a:lnTo>
                  <a:pt x="333101" y="313509"/>
                </a:lnTo>
                <a:lnTo>
                  <a:pt x="75438" y="31350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8466687">
            <a:off x="2810025" y="3976700"/>
            <a:ext cx="966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Factory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19904652">
            <a:off x="3926560" y="2719767"/>
            <a:ext cx="1072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Abstract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Factory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10491" y="2463090"/>
            <a:ext cx="1180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Singleton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1747162">
            <a:off x="7069792" y="2927220"/>
            <a:ext cx="124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Prototype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3484567">
            <a:off x="8313655" y="4054764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Builder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76351" y="4644684"/>
            <a:ext cx="3892432" cy="92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>
                <a:solidFill>
                  <a:schemeClr val="tx2">
                    <a:lumMod val="50000"/>
                  </a:schemeClr>
                </a:solidFill>
              </a:rPr>
              <a:t>DESIGN PATTERN</a:t>
            </a:r>
            <a:endParaRPr lang="en-US" sz="3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4" name="Arc 33"/>
          <p:cNvSpPr/>
          <p:nvPr/>
        </p:nvSpPr>
        <p:spPr>
          <a:xfrm>
            <a:off x="4140646" y="3933896"/>
            <a:ext cx="3797953" cy="3388299"/>
          </a:xfrm>
          <a:prstGeom prst="arc">
            <a:avLst>
              <a:gd name="adj1" fmla="val 12143632"/>
              <a:gd name="adj2" fmla="val 20261353"/>
            </a:avLst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06543" y="6440623"/>
            <a:ext cx="2743200" cy="365125"/>
          </a:xfrm>
        </p:spPr>
        <p:txBody>
          <a:bodyPr/>
          <a:lstStyle/>
          <a:p>
            <a:fld id="{8BC3D7D9-6EC3-40F1-BB31-778742B91BAA}" type="slidenum">
              <a:rPr 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3" y="261312"/>
            <a:ext cx="1925003" cy="888220"/>
          </a:xfrm>
          <a:prstGeom prst="rect">
            <a:avLst/>
          </a:prstGeom>
        </p:spPr>
      </p:pic>
      <p:sp>
        <p:nvSpPr>
          <p:cNvPr id="4" name="AutoShape 2" descr="Java - Khái niệm OOP - VN GEEK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Java - Khái niệm OOP - VN GEEKS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93759" y="2314775"/>
            <a:ext cx="3793907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/>
              <a:t>S</a:t>
            </a:r>
            <a:r>
              <a:rPr lang="en-US" sz="3200" dirty="0" smtClean="0"/>
              <a:t>ingleton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 class must ensure that only single instance should be created and single object can be used by all other classes.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14901" y="2314775"/>
            <a:ext cx="379390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/>
              <a:t>F</a:t>
            </a:r>
            <a:r>
              <a:rPr lang="en-US" sz="3200" dirty="0" smtClean="0"/>
              <a:t>actory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Subclasses are responsible to create the instance of the class.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74374" y="380092"/>
            <a:ext cx="42432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cs typeface="Arial" panose="020B0604020202020204" pitchFamily="34" charset="0"/>
              </a:rPr>
              <a:t>DESIGN PATTERN</a:t>
            </a:r>
            <a:endParaRPr lang="en-US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64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06543" y="6440623"/>
            <a:ext cx="2743200" cy="365125"/>
          </a:xfrm>
        </p:spPr>
        <p:txBody>
          <a:bodyPr/>
          <a:lstStyle/>
          <a:p>
            <a:fld id="{8BC3D7D9-6EC3-40F1-BB31-778742B91BAA}" type="slidenum">
              <a:rPr 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3" y="261312"/>
            <a:ext cx="1925003" cy="888220"/>
          </a:xfrm>
          <a:prstGeom prst="rect">
            <a:avLst/>
          </a:prstGeom>
        </p:spPr>
      </p:pic>
      <p:sp>
        <p:nvSpPr>
          <p:cNvPr id="4" name="AutoShape 2" descr="Java - Khái niệm OOP - VN GEEK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Java - Khái niệm OOP - VN GEEKS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74374" y="380092"/>
            <a:ext cx="42432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cs typeface="Arial" panose="020B0604020202020204" pitchFamily="34" charset="0"/>
              </a:rPr>
              <a:t>DESIGN PATTERN</a:t>
            </a:r>
            <a:endParaRPr lang="en-US" sz="2400" dirty="0"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935" y="1553002"/>
            <a:ext cx="7356130" cy="454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2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06543" y="6440623"/>
            <a:ext cx="2743200" cy="365125"/>
          </a:xfrm>
        </p:spPr>
        <p:txBody>
          <a:bodyPr/>
          <a:lstStyle/>
          <a:p>
            <a:fld id="{8BC3D7D9-6EC3-40F1-BB31-778742B91BAA}" type="slidenum">
              <a:rPr 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3" y="261312"/>
            <a:ext cx="1925003" cy="888220"/>
          </a:xfrm>
          <a:prstGeom prst="rect">
            <a:avLst/>
          </a:prstGeom>
        </p:spPr>
      </p:pic>
      <p:sp>
        <p:nvSpPr>
          <p:cNvPr id="4" name="AutoShape 2" descr="Java - Khái niệm OOP - VN GEEK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Java - Khái niệm OOP - VN GEEKS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74374" y="380092"/>
            <a:ext cx="42432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cs typeface="Arial" panose="020B0604020202020204" pitchFamily="34" charset="0"/>
              </a:rPr>
              <a:t>DESIGN PATTERN</a:t>
            </a:r>
            <a:endParaRPr lang="en-US" sz="2400" dirty="0"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446" y="1394969"/>
            <a:ext cx="7831108" cy="473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0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06543" y="6440623"/>
            <a:ext cx="2743200" cy="365125"/>
          </a:xfrm>
        </p:spPr>
        <p:txBody>
          <a:bodyPr/>
          <a:lstStyle/>
          <a:p>
            <a:fld id="{8BC3D7D9-6EC3-40F1-BB31-778742B91BAA}" type="slidenum">
              <a:rPr 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3" y="261312"/>
            <a:ext cx="1925003" cy="888220"/>
          </a:xfrm>
          <a:prstGeom prst="rect">
            <a:avLst/>
          </a:prstGeom>
        </p:spPr>
      </p:pic>
      <p:sp>
        <p:nvSpPr>
          <p:cNvPr id="4" name="AutoShape 2" descr="Java - Khái niệm OOP - VN GEEK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Java - Khái niệm OOP - VN GEEKS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74374" y="380092"/>
            <a:ext cx="42432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cs typeface="Arial" panose="020B0604020202020204" pitchFamily="34" charset="0"/>
              </a:rPr>
              <a:t>OOD PRINCIPLE</a:t>
            </a:r>
            <a:endParaRPr lang="en-US" sz="2400" dirty="0">
              <a:cs typeface="Arial" panose="020B0604020202020204" pitchFamily="3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154" y="3278239"/>
            <a:ext cx="2766143" cy="2770855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862" y="1658446"/>
            <a:ext cx="2766143" cy="2770856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2589526" y="2482027"/>
            <a:ext cx="9028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ingle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300601" y="3196299"/>
            <a:ext cx="1480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Responsibility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808009" y="4071352"/>
            <a:ext cx="14885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O</a:t>
            </a:r>
            <a:r>
              <a:rPr lang="en-US" dirty="0" smtClean="0">
                <a:solidFill>
                  <a:schemeClr val="bg1"/>
                </a:solidFill>
              </a:rPr>
              <a:t>pen/close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052787" y="477179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Principle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928" y="1658447"/>
            <a:ext cx="2766143" cy="2770855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5652191" y="2417561"/>
            <a:ext cx="8876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L</a:t>
            </a:r>
            <a:r>
              <a:rPr lang="en-US" dirty="0" smtClean="0">
                <a:solidFill>
                  <a:schemeClr val="bg1"/>
                </a:solidFill>
              </a:rPr>
              <a:t>iskov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463298" y="3155660"/>
            <a:ext cx="132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Substitution</a:t>
            </a: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220" y="3278239"/>
            <a:ext cx="2766143" cy="2770854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7102706" y="4065725"/>
            <a:ext cx="11149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nterface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018247" y="4764985"/>
            <a:ext cx="129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Segregation</a:t>
            </a: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994" y="1690149"/>
            <a:ext cx="2766143" cy="2770854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8363029" y="2487654"/>
            <a:ext cx="15760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ependency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614280" y="3187002"/>
            <a:ext cx="104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Inversion</a:t>
            </a:r>
          </a:p>
        </p:txBody>
      </p:sp>
    </p:spTree>
    <p:extLst>
      <p:ext uri="{BB962C8B-B14F-4D97-AF65-F5344CB8AC3E}">
        <p14:creationId xmlns:p14="http://schemas.microsoft.com/office/powerpoint/2010/main" val="64349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06543" y="6440623"/>
            <a:ext cx="2743200" cy="365125"/>
          </a:xfrm>
        </p:spPr>
        <p:txBody>
          <a:bodyPr/>
          <a:lstStyle/>
          <a:p>
            <a:fld id="{8BC3D7D9-6EC3-40F1-BB31-778742B91BAA}" type="slidenum">
              <a:rPr 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3" y="261312"/>
            <a:ext cx="1925003" cy="888220"/>
          </a:xfrm>
          <a:prstGeom prst="rect">
            <a:avLst/>
          </a:prstGeom>
        </p:spPr>
      </p:pic>
      <p:sp>
        <p:nvSpPr>
          <p:cNvPr id="4" name="AutoShape 2" descr="Java - Khái niệm OOP - VN GEEK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Java - Khái niệm OOP - VN GEEKS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85882" y="380092"/>
            <a:ext cx="282023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 smtClean="0">
                <a:cs typeface="Arial" panose="020B0604020202020204" pitchFamily="34" charset="0"/>
              </a:rPr>
              <a:t>HIBERNATE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02913" y="2497789"/>
            <a:ext cx="408452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/>
              <a:t>H</a:t>
            </a:r>
            <a:r>
              <a:rPr lang="en-US" sz="3200" dirty="0" smtClean="0"/>
              <a:t>ibernate</a:t>
            </a:r>
          </a:p>
          <a:p>
            <a:pPr>
              <a:lnSpc>
                <a:spcPct val="150000"/>
              </a:lnSpc>
            </a:pPr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/>
              <a:t>a high-performance Object/Relational persistence and query service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64279" y="2497789"/>
            <a:ext cx="4084527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/>
              <a:t>O</a:t>
            </a:r>
            <a:r>
              <a:rPr lang="en-US" sz="3200" dirty="0" smtClean="0"/>
              <a:t>RM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converting </a:t>
            </a:r>
            <a:r>
              <a:rPr lang="en-US" dirty="0"/>
              <a:t>data between relational databases and object </a:t>
            </a:r>
            <a:r>
              <a:rPr lang="en-US" dirty="0" smtClean="0"/>
              <a:t>oriented programming languages.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88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12028" y="2586445"/>
            <a:ext cx="4767943" cy="229906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06543" y="6440623"/>
            <a:ext cx="2743200" cy="365125"/>
          </a:xfrm>
        </p:spPr>
        <p:txBody>
          <a:bodyPr/>
          <a:lstStyle/>
          <a:p>
            <a:fld id="{8BC3D7D9-6EC3-40F1-BB31-778742B91BAA}" type="slidenum">
              <a:rPr 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3" y="261312"/>
            <a:ext cx="1925003" cy="888220"/>
          </a:xfrm>
          <a:prstGeom prst="rect">
            <a:avLst/>
          </a:prstGeom>
        </p:spPr>
      </p:pic>
      <p:sp>
        <p:nvSpPr>
          <p:cNvPr id="4" name="AutoShape 2" descr="Java - Khái niệm OOP - VN GEEK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Java - Khái niệm OOP - VN GEEKS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85882" y="380092"/>
            <a:ext cx="282023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 smtClean="0">
                <a:cs typeface="Arial" panose="020B0604020202020204" pitchFamily="34" charset="0"/>
              </a:rPr>
              <a:t>HIBERNATE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12029" y="1593669"/>
            <a:ext cx="4767943" cy="705394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JAVA APPLICATION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4685883" y="2201092"/>
            <a:ext cx="2965269" cy="568233"/>
          </a:xfrm>
          <a:prstGeom prst="rect">
            <a:avLst/>
          </a:prstGeom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Persistent Object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439920" y="2928146"/>
            <a:ext cx="1457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Hibernate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62587" y="3925387"/>
            <a:ext cx="2155372" cy="509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Hibernate.Properties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168517" y="3915590"/>
            <a:ext cx="2155372" cy="509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 Mapping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4659757" y="5165723"/>
            <a:ext cx="3017520" cy="10587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Database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0628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06543" y="6440623"/>
            <a:ext cx="2743200" cy="365125"/>
          </a:xfrm>
        </p:spPr>
        <p:txBody>
          <a:bodyPr/>
          <a:lstStyle/>
          <a:p>
            <a:fld id="{8BC3D7D9-6EC3-40F1-BB31-778742B91BAA}" type="slidenum">
              <a:rPr 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3" y="261312"/>
            <a:ext cx="1925003" cy="888220"/>
          </a:xfrm>
          <a:prstGeom prst="rect">
            <a:avLst/>
          </a:prstGeom>
        </p:spPr>
      </p:pic>
      <p:sp>
        <p:nvSpPr>
          <p:cNvPr id="4" name="AutoShape 2" descr="Java - Khái niệm OOP - VN GEEK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Java - Khái niệm OOP - VN GEEKS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85882" y="380092"/>
            <a:ext cx="282023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 smtClean="0">
                <a:cs typeface="Arial" panose="020B0604020202020204" pitchFamily="34" charset="0"/>
              </a:rPr>
              <a:t>HIBERNATE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11473" y="1422485"/>
            <a:ext cx="4084527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/>
              <a:t>A</a:t>
            </a:r>
            <a:r>
              <a:rPr lang="en-US" sz="3200" dirty="0" smtClean="0"/>
              <a:t>ssociation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relationship between two database tables as attributes in your domain model.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79118" y="1422485"/>
            <a:ext cx="408452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/>
              <a:t>C</a:t>
            </a:r>
            <a:r>
              <a:rPr lang="en-US" sz="3200" dirty="0" smtClean="0"/>
              <a:t>ollection mapping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 this mapping, the collection are mapped into a separate table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11472" y="3684643"/>
            <a:ext cx="4084527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/>
              <a:t>C</a:t>
            </a:r>
            <a:r>
              <a:rPr lang="en-US" sz="3200" dirty="0" smtClean="0"/>
              <a:t>omponent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Is a mapping for a class having a reference to another class as a member variable.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79117" y="3684643"/>
            <a:ext cx="4084527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/>
              <a:t>I</a:t>
            </a:r>
            <a:r>
              <a:rPr lang="en-US" sz="3200" dirty="0" smtClean="0"/>
              <a:t>nheritance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Means that we can use polymorphic queries for retrieving all the sub-class entities when querying for a super-class.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9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06543" y="6440623"/>
            <a:ext cx="2743200" cy="365125"/>
          </a:xfrm>
          <a:noFill/>
        </p:spPr>
        <p:txBody>
          <a:bodyPr/>
          <a:lstStyle/>
          <a:p>
            <a:fld id="{8BC3D7D9-6EC3-40F1-BB31-778742B91BAA}" type="slidenum">
              <a:rPr 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3" y="261312"/>
            <a:ext cx="1925003" cy="8882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39490" y="380091"/>
            <a:ext cx="29130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cs typeface="Arial" panose="020B0604020202020204" pitchFamily="34" charset="0"/>
              </a:rPr>
              <a:t>CONTENT</a:t>
            </a:r>
            <a:endParaRPr lang="en-US" sz="4400" b="1" dirty="0"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77438" y="1957687"/>
            <a:ext cx="41148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smtClean="0"/>
              <a:t>Java core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smtClean="0"/>
              <a:t>Design Patterns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smtClean="0"/>
              <a:t>OOD principle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smtClean="0"/>
              <a:t>Hibernate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49142" y="1957687"/>
            <a:ext cx="41148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smtClean="0"/>
              <a:t>Spring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smtClean="0"/>
              <a:t>JavaScript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smtClean="0"/>
              <a:t>Angular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3002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06543" y="6440623"/>
            <a:ext cx="2743200" cy="365125"/>
          </a:xfrm>
        </p:spPr>
        <p:txBody>
          <a:bodyPr/>
          <a:lstStyle/>
          <a:p>
            <a:fld id="{8BC3D7D9-6EC3-40F1-BB31-778742B91BAA}" type="slidenum">
              <a:rPr 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3" y="261312"/>
            <a:ext cx="1925003" cy="888220"/>
          </a:xfrm>
          <a:prstGeom prst="rect">
            <a:avLst/>
          </a:prstGeom>
        </p:spPr>
      </p:pic>
      <p:sp>
        <p:nvSpPr>
          <p:cNvPr id="4" name="AutoShape 2" descr="Java - Khái niệm OOP - VN GEEK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Java - Khái niệm OOP - VN GEEKS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85882" y="380092"/>
            <a:ext cx="282023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 smtClean="0">
                <a:cs typeface="Arial" panose="020B0604020202020204" pitchFamily="34" charset="0"/>
              </a:rPr>
              <a:t>HIBERNATE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54719" y="2370287"/>
            <a:ext cx="4084527" cy="92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/>
              <a:t>O</a:t>
            </a:r>
            <a:r>
              <a:rPr lang="en-US" sz="3200" dirty="0" smtClean="0"/>
              <a:t>bject lifecycle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54716" y="3138135"/>
            <a:ext cx="4084527" cy="92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/>
              <a:t>P</a:t>
            </a:r>
            <a:r>
              <a:rPr lang="en-US" sz="3200" dirty="0" smtClean="0"/>
              <a:t>ersistence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54715" y="3905983"/>
            <a:ext cx="4084527" cy="92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/>
              <a:t>S</a:t>
            </a:r>
            <a:r>
              <a:rPr lang="en-US" sz="3200" dirty="0" smtClean="0"/>
              <a:t>ession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39244" y="2370287"/>
            <a:ext cx="4084527" cy="92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/>
              <a:t>T</a:t>
            </a:r>
            <a:r>
              <a:rPr lang="en-US" sz="3200" dirty="0" smtClean="0"/>
              <a:t>ransaction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39243" y="3138135"/>
            <a:ext cx="4084527" cy="92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/>
              <a:t>H</a:t>
            </a:r>
            <a:r>
              <a:rPr lang="en-US" sz="3200" dirty="0" smtClean="0"/>
              <a:t>QL and </a:t>
            </a:r>
            <a:r>
              <a:rPr lang="en-US" sz="4000" b="1" dirty="0" smtClean="0"/>
              <a:t>N</a:t>
            </a:r>
            <a:r>
              <a:rPr lang="en-US" sz="3200" dirty="0" smtClean="0"/>
              <a:t>ative SQL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39242" y="3905983"/>
            <a:ext cx="54537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/>
              <a:t>C</a:t>
            </a:r>
            <a:r>
              <a:rPr lang="en-US" sz="3200" dirty="0" smtClean="0"/>
              <a:t>aching and </a:t>
            </a:r>
            <a:r>
              <a:rPr lang="en-US" sz="4000" b="1" dirty="0" smtClean="0"/>
              <a:t>C</a:t>
            </a:r>
            <a:r>
              <a:rPr lang="en-US" sz="3200" dirty="0" smtClean="0"/>
              <a:t>aching strategies</a:t>
            </a:r>
          </a:p>
        </p:txBody>
      </p:sp>
    </p:spTree>
    <p:extLst>
      <p:ext uri="{BB962C8B-B14F-4D97-AF65-F5344CB8AC3E}">
        <p14:creationId xmlns:p14="http://schemas.microsoft.com/office/powerpoint/2010/main" val="399085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06543" y="6440623"/>
            <a:ext cx="2743200" cy="365125"/>
          </a:xfrm>
        </p:spPr>
        <p:txBody>
          <a:bodyPr/>
          <a:lstStyle/>
          <a:p>
            <a:fld id="{8BC3D7D9-6EC3-40F1-BB31-778742B91BAA}" type="slidenum">
              <a:rPr 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3" y="261312"/>
            <a:ext cx="1925003" cy="888220"/>
          </a:xfrm>
          <a:prstGeom prst="rect">
            <a:avLst/>
          </a:prstGeom>
        </p:spPr>
      </p:pic>
      <p:sp>
        <p:nvSpPr>
          <p:cNvPr id="4" name="AutoShape 2" descr="Java - Khái niệm OOP - VN GEEK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Java - Khái niệm OOP - VN GEEKS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07913" y="380092"/>
            <a:ext cx="19761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 smtClean="0">
                <a:cs typeface="Arial" panose="020B0604020202020204" pitchFamily="34" charset="0"/>
              </a:rPr>
              <a:t>SPRING</a:t>
            </a:r>
            <a:endParaRPr lang="en-US" sz="2400" dirty="0">
              <a:cs typeface="Arial" panose="020B0604020202020204" pitchFamily="34" charset="0"/>
            </a:endParaRPr>
          </a:p>
        </p:txBody>
      </p:sp>
      <p:pic>
        <p:nvPicPr>
          <p:cNvPr id="3074" name="Picture 2" descr="Spring Framework Là Gì? Spring Framework Của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229395"/>
            <a:ext cx="48768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22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06543" y="6440623"/>
            <a:ext cx="2743200" cy="365125"/>
          </a:xfrm>
        </p:spPr>
        <p:txBody>
          <a:bodyPr/>
          <a:lstStyle/>
          <a:p>
            <a:fld id="{8BC3D7D9-6EC3-40F1-BB31-778742B91BAA}" type="slidenum">
              <a:rPr 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3" y="261312"/>
            <a:ext cx="1925003" cy="888220"/>
          </a:xfrm>
          <a:prstGeom prst="rect">
            <a:avLst/>
          </a:prstGeom>
        </p:spPr>
      </p:pic>
      <p:sp>
        <p:nvSpPr>
          <p:cNvPr id="4" name="AutoShape 2" descr="Java - Khái niệm OOP - VN GEEK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Java - Khái niệm OOP - VN GEEKS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07913" y="380092"/>
            <a:ext cx="19761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 smtClean="0">
                <a:cs typeface="Arial" panose="020B0604020202020204" pitchFamily="34" charset="0"/>
              </a:rPr>
              <a:t>SPRING</a:t>
            </a:r>
            <a:endParaRPr lang="en-US" sz="2400" dirty="0">
              <a:cs typeface="Arial" panose="020B0604020202020204" pitchFamily="34" charset="0"/>
            </a:endParaRPr>
          </a:p>
        </p:txBody>
      </p:sp>
      <p:pic>
        <p:nvPicPr>
          <p:cNvPr id="3076" name="Picture 4" descr="Spring Framework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87" y="1551723"/>
            <a:ext cx="5000625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98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 rot="10800000">
            <a:off x="5802252" y="3408398"/>
            <a:ext cx="587493" cy="757645"/>
          </a:xfrm>
          <a:prstGeom prst="triangle">
            <a:avLst/>
          </a:prstGeom>
          <a:solidFill>
            <a:srgbClr val="B82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06543" y="6440623"/>
            <a:ext cx="2743200" cy="365125"/>
          </a:xfrm>
        </p:spPr>
        <p:txBody>
          <a:bodyPr/>
          <a:lstStyle/>
          <a:p>
            <a:fld id="{8BC3D7D9-6EC3-40F1-BB31-778742B91BAA}" type="slidenum">
              <a:rPr 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fld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3" y="261312"/>
            <a:ext cx="1925003" cy="888220"/>
          </a:xfrm>
          <a:prstGeom prst="rect">
            <a:avLst/>
          </a:prstGeom>
        </p:spPr>
      </p:pic>
      <p:sp>
        <p:nvSpPr>
          <p:cNvPr id="4" name="AutoShape 2" descr="Java - Khái niệm OOP - VN GEEK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Java - Khái niệm OOP - VN GEEKS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07913" y="380092"/>
            <a:ext cx="19761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 smtClean="0">
                <a:cs typeface="Arial" panose="020B0604020202020204" pitchFamily="34" charset="0"/>
              </a:rPr>
              <a:t>SPRING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966061" y="1795640"/>
            <a:ext cx="2259876" cy="2090057"/>
          </a:xfrm>
          <a:prstGeom prst="roundRect">
            <a:avLst/>
          </a:prstGeom>
          <a:solidFill>
            <a:srgbClr val="9900CC"/>
          </a:solidFill>
          <a:ln>
            <a:noFill/>
          </a:ln>
          <a:effectLst>
            <a:outerShdw blurRad="101600" dist="25400" dir="2400000" algn="tl" rotWithShape="0">
              <a:prstClr val="black">
                <a:alpha val="7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4" name="Freeform 13"/>
          <p:cNvSpPr/>
          <p:nvPr/>
        </p:nvSpPr>
        <p:spPr>
          <a:xfrm>
            <a:off x="4966061" y="1612761"/>
            <a:ext cx="2259877" cy="653142"/>
          </a:xfrm>
          <a:custGeom>
            <a:avLst/>
            <a:gdLst>
              <a:gd name="connsiteX0" fmla="*/ 378824 w 2259877"/>
              <a:gd name="connsiteY0" fmla="*/ 0 h 947057"/>
              <a:gd name="connsiteX1" fmla="*/ 1881054 w 2259877"/>
              <a:gd name="connsiteY1" fmla="*/ 0 h 947057"/>
              <a:gd name="connsiteX2" fmla="*/ 2259877 w 2259877"/>
              <a:gd name="connsiteY2" fmla="*/ 378823 h 947057"/>
              <a:gd name="connsiteX3" fmla="*/ 2255858 w 2259877"/>
              <a:gd name="connsiteY3" fmla="*/ 398730 h 947057"/>
              <a:gd name="connsiteX4" fmla="*/ 2255858 w 2259877"/>
              <a:gd name="connsiteY4" fmla="*/ 947057 h 947057"/>
              <a:gd name="connsiteX5" fmla="*/ 0 w 2259877"/>
              <a:gd name="connsiteY5" fmla="*/ 947057 h 947057"/>
              <a:gd name="connsiteX6" fmla="*/ 0 w 2259877"/>
              <a:gd name="connsiteY6" fmla="*/ 378823 h 947057"/>
              <a:gd name="connsiteX7" fmla="*/ 1 w 2259877"/>
              <a:gd name="connsiteY7" fmla="*/ 378823 h 947057"/>
              <a:gd name="connsiteX8" fmla="*/ 378824 w 2259877"/>
              <a:gd name="connsiteY8" fmla="*/ 0 h 94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9877" h="947057">
                <a:moveTo>
                  <a:pt x="378824" y="0"/>
                </a:moveTo>
                <a:lnTo>
                  <a:pt x="1881054" y="0"/>
                </a:lnTo>
                <a:cubicBezTo>
                  <a:pt x="2090272" y="0"/>
                  <a:pt x="2259877" y="169605"/>
                  <a:pt x="2259877" y="378823"/>
                </a:cubicBezTo>
                <a:lnTo>
                  <a:pt x="2255858" y="398730"/>
                </a:lnTo>
                <a:lnTo>
                  <a:pt x="2255858" y="947057"/>
                </a:lnTo>
                <a:lnTo>
                  <a:pt x="0" y="947057"/>
                </a:lnTo>
                <a:lnTo>
                  <a:pt x="0" y="378823"/>
                </a:lnTo>
                <a:lnTo>
                  <a:pt x="1" y="378823"/>
                </a:lnTo>
                <a:cubicBezTo>
                  <a:pt x="1" y="169605"/>
                  <a:pt x="169606" y="0"/>
                  <a:pt x="3788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01600" dist="25400" dir="18000000" algn="b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6081423" y="4166043"/>
            <a:ext cx="1" cy="1334423"/>
          </a:xfrm>
          <a:prstGeom prst="line">
            <a:avLst/>
          </a:prstGeom>
          <a:ln w="9525" cap="flat" cmpd="sng" algn="ctr">
            <a:solidFill>
              <a:srgbClr val="9900CC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926679" y="5345722"/>
            <a:ext cx="309489" cy="309489"/>
          </a:xfrm>
          <a:prstGeom prst="ellipse">
            <a:avLst/>
          </a:prstGeom>
          <a:solidFill>
            <a:srgbClr val="99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851232" y="2257174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DI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11067" y="2771284"/>
            <a:ext cx="1740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Dependency Injection</a:t>
            </a:r>
          </a:p>
        </p:txBody>
      </p:sp>
      <p:cxnSp>
        <p:nvCxnSpPr>
          <p:cNvPr id="26" name="Straight Connector 25"/>
          <p:cNvCxnSpPr>
            <a:endCxn id="16" idx="7"/>
          </p:cNvCxnSpPr>
          <p:nvPr/>
        </p:nvCxnSpPr>
        <p:spPr>
          <a:xfrm flipH="1">
            <a:off x="6190844" y="3940407"/>
            <a:ext cx="1898079" cy="1450639"/>
          </a:xfrm>
          <a:prstGeom prst="line">
            <a:avLst/>
          </a:prstGeom>
          <a:ln w="9525" cap="flat" cmpd="sng" algn="ctr">
            <a:solidFill>
              <a:srgbClr val="9900CC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920111" y="3885697"/>
            <a:ext cx="3390314" cy="12822"/>
          </a:xfrm>
          <a:prstGeom prst="line">
            <a:avLst/>
          </a:prstGeom>
          <a:ln w="38100">
            <a:solidFill>
              <a:srgbClr val="9900C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7920111" y="3095211"/>
            <a:ext cx="3390314" cy="748598"/>
          </a:xfrm>
          <a:prstGeom prst="roundRect">
            <a:avLst>
              <a:gd name="adj" fmla="val 0"/>
            </a:avLst>
          </a:prstGeom>
          <a:solidFill>
            <a:srgbClr val="99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Setter-based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>
            <a:endCxn id="16" idx="1"/>
          </p:cNvCxnSpPr>
          <p:nvPr/>
        </p:nvCxnSpPr>
        <p:spPr>
          <a:xfrm>
            <a:off x="4172435" y="3982264"/>
            <a:ext cx="1799568" cy="1408782"/>
          </a:xfrm>
          <a:prstGeom prst="line">
            <a:avLst/>
          </a:prstGeom>
          <a:ln w="9525" cap="flat" cmpd="sng" algn="ctr">
            <a:solidFill>
              <a:srgbClr val="9900CC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881571" y="3927585"/>
            <a:ext cx="3390314" cy="12822"/>
          </a:xfrm>
          <a:prstGeom prst="line">
            <a:avLst/>
          </a:prstGeom>
          <a:ln w="38100">
            <a:solidFill>
              <a:srgbClr val="9900C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 flipH="1">
            <a:off x="881571" y="3137099"/>
            <a:ext cx="3390314" cy="748598"/>
          </a:xfrm>
          <a:prstGeom prst="roundRect">
            <a:avLst>
              <a:gd name="adj" fmla="val 0"/>
            </a:avLst>
          </a:prstGeom>
          <a:solidFill>
            <a:srgbClr val="99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Constructor-based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9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06543" y="6440623"/>
            <a:ext cx="2743200" cy="365125"/>
          </a:xfrm>
        </p:spPr>
        <p:txBody>
          <a:bodyPr/>
          <a:lstStyle/>
          <a:p>
            <a:fld id="{8BC3D7D9-6EC3-40F1-BB31-778742B91BAA}" type="slidenum">
              <a:rPr 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fld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3" y="261312"/>
            <a:ext cx="1925003" cy="888220"/>
          </a:xfrm>
          <a:prstGeom prst="rect">
            <a:avLst/>
          </a:prstGeom>
        </p:spPr>
      </p:pic>
      <p:sp>
        <p:nvSpPr>
          <p:cNvPr id="4" name="AutoShape 2" descr="Java - Khái niệm OOP - VN GEEK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Java - Khái niệm OOP - VN GEEKS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013793" y="2572717"/>
            <a:ext cx="2154702" cy="21547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3000000" algn="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168830" y="2727754"/>
            <a:ext cx="1844627" cy="1844627"/>
          </a:xfrm>
          <a:prstGeom prst="ellipse">
            <a:avLst/>
          </a:prstGeom>
          <a:solidFill>
            <a:srgbClr val="99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AOP</a:t>
            </a:r>
            <a:endParaRPr lang="en-US" sz="3600" b="1" dirty="0"/>
          </a:p>
        </p:txBody>
      </p:sp>
      <p:sp>
        <p:nvSpPr>
          <p:cNvPr id="53" name="Oval 52"/>
          <p:cNvSpPr/>
          <p:nvPr/>
        </p:nvSpPr>
        <p:spPr>
          <a:xfrm>
            <a:off x="5158056" y="261312"/>
            <a:ext cx="1844042" cy="18440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3000000" algn="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029190" y="1236592"/>
            <a:ext cx="1844042" cy="18440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3000000" algn="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614132" y="3251380"/>
            <a:ext cx="1844042" cy="18440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3000000" algn="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228668" y="4806256"/>
            <a:ext cx="1844042" cy="18440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3000000" algn="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091772" y="4806256"/>
            <a:ext cx="1844042" cy="18440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3000000" algn="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724114" y="3254560"/>
            <a:ext cx="1844042" cy="18440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3000000" algn="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839759" y="3366358"/>
            <a:ext cx="1614086" cy="161408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Weaving</a:t>
            </a:r>
            <a:endParaRPr lang="en-US" b="1" dirty="0"/>
          </a:p>
        </p:txBody>
      </p:sp>
      <p:sp>
        <p:nvSpPr>
          <p:cNvPr id="74" name="Oval 73"/>
          <p:cNvSpPr/>
          <p:nvPr/>
        </p:nvSpPr>
        <p:spPr>
          <a:xfrm>
            <a:off x="4204449" y="4924414"/>
            <a:ext cx="1614086" cy="1614086"/>
          </a:xfrm>
          <a:prstGeom prst="ellipse">
            <a:avLst/>
          </a:prstGeom>
          <a:solidFill>
            <a:srgbClr val="FA5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Target Object</a:t>
            </a:r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6341821" y="4924414"/>
            <a:ext cx="1614086" cy="16140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Pointcut</a:t>
            </a:r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729110" y="3366358"/>
            <a:ext cx="1614086" cy="161408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Advice</a:t>
            </a:r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7143816" y="1351570"/>
            <a:ext cx="1614086" cy="16140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Join point</a:t>
            </a:r>
            <a:endParaRPr lang="en-US" b="1" dirty="0"/>
          </a:p>
        </p:txBody>
      </p:sp>
      <p:sp>
        <p:nvSpPr>
          <p:cNvPr id="78" name="Oval 77"/>
          <p:cNvSpPr/>
          <p:nvPr/>
        </p:nvSpPr>
        <p:spPr>
          <a:xfrm>
            <a:off x="5284100" y="376290"/>
            <a:ext cx="1614086" cy="161408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Aspect</a:t>
            </a:r>
            <a:endParaRPr lang="en-US" b="1" dirty="0"/>
          </a:p>
        </p:txBody>
      </p:sp>
      <p:sp>
        <p:nvSpPr>
          <p:cNvPr id="79" name="Oval 78"/>
          <p:cNvSpPr/>
          <p:nvPr/>
        </p:nvSpPr>
        <p:spPr>
          <a:xfrm>
            <a:off x="3282428" y="1236592"/>
            <a:ext cx="1844042" cy="18440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3000000" algn="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3398073" y="1348390"/>
            <a:ext cx="1614086" cy="1614086"/>
          </a:xfrm>
          <a:prstGeom prst="ellipse">
            <a:avLst/>
          </a:prstGeom>
          <a:solidFill>
            <a:srgbClr val="FF3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Proxy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347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06543" y="6440623"/>
            <a:ext cx="2743200" cy="365125"/>
          </a:xfrm>
        </p:spPr>
        <p:txBody>
          <a:bodyPr/>
          <a:lstStyle/>
          <a:p>
            <a:fld id="{8BC3D7D9-6EC3-40F1-BB31-778742B91BAA}" type="slidenum">
              <a:rPr 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fld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3" y="261312"/>
            <a:ext cx="1925003" cy="888220"/>
          </a:xfrm>
          <a:prstGeom prst="rect">
            <a:avLst/>
          </a:prstGeom>
        </p:spPr>
      </p:pic>
      <p:sp>
        <p:nvSpPr>
          <p:cNvPr id="4" name="AutoShape 2" descr="Java - Khái niệm OOP - VN GEEK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Java - Khái niệm OOP - VN GEEKS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0326" y="380092"/>
            <a:ext cx="305134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 smtClean="0">
                <a:cs typeface="Arial" panose="020B0604020202020204" pitchFamily="34" charset="0"/>
              </a:rPr>
              <a:t>JAVASCRIPT</a:t>
            </a:r>
            <a:endParaRPr lang="en-US" sz="2400" dirty="0">
              <a:cs typeface="Arial" panose="020B0604020202020204" pitchFamily="34" charset="0"/>
            </a:endParaRPr>
          </a:p>
        </p:txBody>
      </p:sp>
      <p:pic>
        <p:nvPicPr>
          <p:cNvPr id="6150" name="Picture 6" descr="https://i.pinimg.com/564x/71/ee/32/71ee32577432648f9e45fbd63b2cf26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618" y="1617785"/>
            <a:ext cx="8894764" cy="404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23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06543" y="6440623"/>
            <a:ext cx="2743200" cy="365125"/>
          </a:xfrm>
        </p:spPr>
        <p:txBody>
          <a:bodyPr/>
          <a:lstStyle/>
          <a:p>
            <a:fld id="{8BC3D7D9-6EC3-40F1-BB31-778742B91BAA}" type="slidenum">
              <a:rPr 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</a:t>
            </a:fld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3" y="261312"/>
            <a:ext cx="1925003" cy="888220"/>
          </a:xfrm>
          <a:prstGeom prst="rect">
            <a:avLst/>
          </a:prstGeom>
        </p:spPr>
      </p:pic>
      <p:sp>
        <p:nvSpPr>
          <p:cNvPr id="4" name="AutoShape 2" descr="Java - Khái niệm OOP - VN GEEK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Java - Khái niệm OOP - VN GEEKS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0326" y="380092"/>
            <a:ext cx="305134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 smtClean="0">
                <a:cs typeface="Arial" panose="020B0604020202020204" pitchFamily="34" charset="0"/>
              </a:rPr>
              <a:t>JAVASCRIPT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11471" y="1657616"/>
            <a:ext cx="4084527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/>
              <a:t>S</a:t>
            </a:r>
            <a:r>
              <a:rPr lang="en-US" sz="3200" dirty="0" smtClean="0"/>
              <a:t>yntax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JavaScript syntax is the set of rules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11472" y="3402286"/>
            <a:ext cx="4084527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/>
              <a:t>F</a:t>
            </a:r>
            <a:r>
              <a:rPr lang="en-US" sz="3200" dirty="0" smtClean="0"/>
              <a:t>unctions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Function is block of code designed to perform a particular task. Executed when “Something” calls it.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13594" y="1656249"/>
            <a:ext cx="408452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/>
              <a:t>E</a:t>
            </a:r>
            <a:r>
              <a:rPr lang="en-US" sz="3200" dirty="0" smtClean="0"/>
              <a:t>vents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change in the state of an object is known as an Event.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13595" y="3504275"/>
            <a:ext cx="408452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/>
              <a:t>C</a:t>
            </a:r>
            <a:r>
              <a:rPr lang="en-US" sz="3200" dirty="0" smtClean="0"/>
              <a:t>ookies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Are data, stored in small text files, on your computer.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1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06543" y="6440623"/>
            <a:ext cx="2743200" cy="365125"/>
          </a:xfrm>
        </p:spPr>
        <p:txBody>
          <a:bodyPr/>
          <a:lstStyle/>
          <a:p>
            <a:fld id="{8BC3D7D9-6EC3-40F1-BB31-778742B91BAA}" type="slidenum">
              <a:rPr 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fld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3" y="261312"/>
            <a:ext cx="1925003" cy="888220"/>
          </a:xfrm>
          <a:prstGeom prst="rect">
            <a:avLst/>
          </a:prstGeom>
        </p:spPr>
      </p:pic>
      <p:sp>
        <p:nvSpPr>
          <p:cNvPr id="4" name="AutoShape 2" descr="Java - Khái niệm OOP - VN GEEK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Java - Khái niệm OOP - VN GEEKS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0326" y="380092"/>
            <a:ext cx="305134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 smtClean="0">
                <a:cs typeface="Arial" panose="020B0604020202020204" pitchFamily="34" charset="0"/>
              </a:rPr>
              <a:t>JAVASCRIPT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11471" y="1657616"/>
            <a:ext cx="408452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/>
              <a:t>O</a:t>
            </a:r>
            <a:r>
              <a:rPr lang="en-US" sz="3200" dirty="0" smtClean="0"/>
              <a:t>bjects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Are variables too. But objects can contain many values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11472" y="3402286"/>
            <a:ext cx="408452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/>
              <a:t>R</a:t>
            </a:r>
            <a:r>
              <a:rPr lang="en-US" sz="3200" dirty="0" smtClean="0"/>
              <a:t>egExp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Is a sequence of characters that forms a search pattern.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13594" y="1656249"/>
            <a:ext cx="408452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/>
              <a:t>H</a:t>
            </a:r>
            <a:r>
              <a:rPr lang="en-US" sz="3200" dirty="0" smtClean="0"/>
              <a:t>TML DOM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Allows JavaScript to change the content of HTML elements.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7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06543" y="6440623"/>
            <a:ext cx="2743200" cy="365125"/>
          </a:xfrm>
        </p:spPr>
        <p:txBody>
          <a:bodyPr/>
          <a:lstStyle/>
          <a:p>
            <a:fld id="{8BC3D7D9-6EC3-40F1-BB31-778742B91BAA}" type="slidenum">
              <a:rPr 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</a:t>
            </a:fld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3" y="261312"/>
            <a:ext cx="1925003" cy="888220"/>
          </a:xfrm>
          <a:prstGeom prst="rect">
            <a:avLst/>
          </a:prstGeom>
        </p:spPr>
      </p:pic>
      <p:sp>
        <p:nvSpPr>
          <p:cNvPr id="4" name="AutoShape 2" descr="Java - Khái niệm OOP - VN GEEK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Java - Khái niệm OOP - VN GEEKS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0326" y="380092"/>
            <a:ext cx="305134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 smtClean="0">
                <a:cs typeface="Arial" panose="020B0604020202020204" pitchFamily="34" charset="0"/>
              </a:rPr>
              <a:t>JAVASCRIPT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11471" y="1657616"/>
            <a:ext cx="408452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/>
              <a:t>E</a:t>
            </a:r>
            <a:r>
              <a:rPr lang="en-US" sz="3200" dirty="0" smtClean="0"/>
              <a:t>rror handling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JavaScript catches </a:t>
            </a:r>
            <a:r>
              <a:rPr lang="en-US" b="1" dirty="0" smtClean="0"/>
              <a:t>adddlert</a:t>
            </a:r>
            <a:r>
              <a:rPr lang="en-US" dirty="0" smtClean="0"/>
              <a:t> as an error , and executed the catch code to handle it.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11472" y="3402286"/>
            <a:ext cx="408452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/>
              <a:t>R</a:t>
            </a:r>
            <a:r>
              <a:rPr lang="en-US" sz="3200" dirty="0" smtClean="0"/>
              <a:t>egExp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Is a sequence of characters that forms a search pattern.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13594" y="1656249"/>
            <a:ext cx="408452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/>
              <a:t>V</a:t>
            </a:r>
            <a:r>
              <a:rPr lang="en-US" sz="3200" dirty="0" smtClean="0"/>
              <a:t>alidations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Provides a way to validate form’s data on the client before sending it to the server.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13593" y="3404348"/>
            <a:ext cx="408452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/>
              <a:t>D</a:t>
            </a:r>
            <a:r>
              <a:rPr lang="en-US" sz="3200" dirty="0" smtClean="0"/>
              <a:t>ebugging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Set any breakpoints, and examine variables while the code is executing.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79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06543" y="6440623"/>
            <a:ext cx="2743200" cy="365125"/>
          </a:xfrm>
        </p:spPr>
        <p:txBody>
          <a:bodyPr/>
          <a:lstStyle/>
          <a:p>
            <a:fld id="{8BC3D7D9-6EC3-40F1-BB31-778742B91BAA}" type="slidenum">
              <a:rPr 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</a:t>
            </a:fld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3" y="261312"/>
            <a:ext cx="1925003" cy="888220"/>
          </a:xfrm>
          <a:prstGeom prst="rect">
            <a:avLst/>
          </a:prstGeom>
        </p:spPr>
      </p:pic>
      <p:sp>
        <p:nvSpPr>
          <p:cNvPr id="4" name="AutoShape 2" descr="Java - Khái niệm OOP - VN GEEK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Java - Khái niệm OOP - VN GEEKS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0326" y="380092"/>
            <a:ext cx="305134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 smtClean="0">
                <a:cs typeface="Arial" panose="020B0604020202020204" pitchFamily="34" charset="0"/>
              </a:rPr>
              <a:t>ANGULARJS</a:t>
            </a:r>
            <a:endParaRPr lang="en-US" sz="2400" dirty="0">
              <a:cs typeface="Arial" panose="020B0604020202020204" pitchFamily="34" charset="0"/>
            </a:endParaRPr>
          </a:p>
        </p:txBody>
      </p:sp>
      <p:pic>
        <p:nvPicPr>
          <p:cNvPr id="2052" name="Picture 4" descr="Accounting System | ConstantMD Inc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543" y="1793648"/>
            <a:ext cx="5715000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61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 Single Corner Rectangle 26"/>
          <p:cNvSpPr/>
          <p:nvPr/>
        </p:nvSpPr>
        <p:spPr>
          <a:xfrm flipV="1">
            <a:off x="5530073" y="5586264"/>
            <a:ext cx="1176752" cy="1219484"/>
          </a:xfrm>
          <a:prstGeom prst="round1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lIns="91440" rtlCol="0" anchor="ctr" anchorCtr="1"/>
          <a:lstStyle/>
          <a:p>
            <a:pPr algn="ctr"/>
            <a:endParaRPr lang="en-US" sz="3200" b="1" dirty="0"/>
          </a:p>
        </p:txBody>
      </p:sp>
      <p:sp>
        <p:nvSpPr>
          <p:cNvPr id="64" name="Parallelogram 63"/>
          <p:cNvSpPr/>
          <p:nvPr/>
        </p:nvSpPr>
        <p:spPr>
          <a:xfrm rot="16200000">
            <a:off x="4477444" y="5451964"/>
            <a:ext cx="1842249" cy="1411451"/>
          </a:xfrm>
          <a:prstGeom prst="parallelogram">
            <a:avLst>
              <a:gd name="adj" fmla="val 4090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dist="38100" sx="1000" sy="1000" algn="tl" rotWithShape="0">
              <a:prstClr val="black"/>
            </a:outerShdw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Parallelogram 58"/>
          <p:cNvSpPr/>
          <p:nvPr/>
        </p:nvSpPr>
        <p:spPr>
          <a:xfrm rot="5400000" flipH="1">
            <a:off x="6041046" y="2606386"/>
            <a:ext cx="1842249" cy="1411451"/>
          </a:xfrm>
          <a:prstGeom prst="parallelogram">
            <a:avLst>
              <a:gd name="adj" fmla="val 4090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dist="38100" sx="1000" sy="1000" algn="tl" rotWithShape="0">
              <a:prstClr val="black"/>
            </a:outerShdw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arallelogram 57"/>
          <p:cNvSpPr/>
          <p:nvPr/>
        </p:nvSpPr>
        <p:spPr>
          <a:xfrm rot="16200000">
            <a:off x="4500687" y="1698900"/>
            <a:ext cx="1842249" cy="1411451"/>
          </a:xfrm>
          <a:prstGeom prst="parallelogram">
            <a:avLst>
              <a:gd name="adj" fmla="val 4090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dist="38100" sx="1000" sy="1000" algn="tl" rotWithShape="0">
              <a:prstClr val="black"/>
            </a:outerShdw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arallelogram 56"/>
          <p:cNvSpPr/>
          <p:nvPr/>
        </p:nvSpPr>
        <p:spPr>
          <a:xfrm rot="5400000" flipH="1">
            <a:off x="6001220" y="4418818"/>
            <a:ext cx="1842249" cy="1411451"/>
          </a:xfrm>
          <a:prstGeom prst="parallelogram">
            <a:avLst>
              <a:gd name="adj" fmla="val 4090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dist="38100" sx="1000" sy="1000" algn="tl" rotWithShape="0">
              <a:prstClr val="black"/>
            </a:outerShdw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arallelogram 53"/>
          <p:cNvSpPr/>
          <p:nvPr/>
        </p:nvSpPr>
        <p:spPr>
          <a:xfrm rot="16200000">
            <a:off x="4480415" y="3534429"/>
            <a:ext cx="1842249" cy="1411451"/>
          </a:xfrm>
          <a:prstGeom prst="parallelogram">
            <a:avLst>
              <a:gd name="adj" fmla="val 4090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dist="38100" sx="1000" sy="1000" algn="tl" rotWithShape="0">
              <a:prstClr val="black"/>
            </a:outerShdw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884870" y="3979145"/>
            <a:ext cx="2743200" cy="365125"/>
          </a:xfrm>
        </p:spPr>
        <p:txBody>
          <a:bodyPr/>
          <a:lstStyle/>
          <a:p>
            <a:fld id="{8BC3D7D9-6EC3-40F1-BB31-778742B91BAA}" type="slidenum"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3" y="261312"/>
            <a:ext cx="1925003" cy="8882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67890" y="380092"/>
            <a:ext cx="69102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cs typeface="Arial" panose="020B0604020202020204" pitchFamily="34" charset="0"/>
              </a:rPr>
              <a:t>JAVA CORE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30" name="Round Same Side Corner Rectangle 29"/>
          <p:cNvSpPr/>
          <p:nvPr/>
        </p:nvSpPr>
        <p:spPr>
          <a:xfrm rot="16200000">
            <a:off x="3294614" y="813543"/>
            <a:ext cx="914400" cy="273725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E3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900" dirty="0" smtClean="0"/>
              <a:t>Object, Object references</a:t>
            </a:r>
            <a:endParaRPr lang="en-US" sz="1900" dirty="0"/>
          </a:p>
        </p:txBody>
      </p:sp>
      <p:sp>
        <p:nvSpPr>
          <p:cNvPr id="31" name="Parallelogram 30"/>
          <p:cNvSpPr/>
          <p:nvPr/>
        </p:nvSpPr>
        <p:spPr>
          <a:xfrm rot="5400000" flipV="1">
            <a:off x="4838055" y="1765703"/>
            <a:ext cx="1156446" cy="591668"/>
          </a:xfrm>
          <a:prstGeom prst="parallelogram">
            <a:avLst>
              <a:gd name="adj" fmla="val 40909"/>
            </a:avLst>
          </a:prstGeom>
          <a:solidFill>
            <a:srgbClr val="FB358A"/>
          </a:solidFill>
          <a:ln>
            <a:noFill/>
          </a:ln>
          <a:effectLst>
            <a:outerShdw dist="38100" sx="1000" sy="1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 Single Corner Rectangle 33"/>
          <p:cNvSpPr/>
          <p:nvPr/>
        </p:nvSpPr>
        <p:spPr>
          <a:xfrm>
            <a:off x="5712112" y="1483312"/>
            <a:ext cx="914400" cy="914400"/>
          </a:xfrm>
          <a:prstGeom prst="round1Rect">
            <a:avLst>
              <a:gd name="adj" fmla="val 50000"/>
            </a:avLst>
          </a:prstGeom>
          <a:solidFill>
            <a:srgbClr val="FE3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01</a:t>
            </a:r>
            <a:endParaRPr lang="en-US" sz="3200" b="1" dirty="0"/>
          </a:p>
        </p:txBody>
      </p:sp>
      <p:sp>
        <p:nvSpPr>
          <p:cNvPr id="35" name="Round Same Side Corner Rectangle 34"/>
          <p:cNvSpPr/>
          <p:nvPr/>
        </p:nvSpPr>
        <p:spPr>
          <a:xfrm rot="5400000" flipH="1">
            <a:off x="8128950" y="1735714"/>
            <a:ext cx="914400" cy="273594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900" dirty="0" smtClean="0"/>
              <a:t>Static and Instance member</a:t>
            </a:r>
            <a:endParaRPr lang="en-US" sz="1900" dirty="0"/>
          </a:p>
        </p:txBody>
      </p:sp>
      <p:sp>
        <p:nvSpPr>
          <p:cNvPr id="36" name="Parallelogram 35"/>
          <p:cNvSpPr/>
          <p:nvPr/>
        </p:nvSpPr>
        <p:spPr>
          <a:xfrm rot="16200000" flipH="1" flipV="1">
            <a:off x="6340759" y="2683466"/>
            <a:ext cx="1163174" cy="591668"/>
          </a:xfrm>
          <a:prstGeom prst="parallelogram">
            <a:avLst>
              <a:gd name="adj" fmla="val 40909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393700" sx="1000" sy="1000" algn="tl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 Single Corner Rectangle 36"/>
          <p:cNvSpPr/>
          <p:nvPr/>
        </p:nvSpPr>
        <p:spPr>
          <a:xfrm>
            <a:off x="5712112" y="2397712"/>
            <a:ext cx="914400" cy="914400"/>
          </a:xfrm>
          <a:prstGeom prst="round1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02</a:t>
            </a:r>
            <a:endParaRPr lang="en-US" sz="3200" b="1" dirty="0"/>
          </a:p>
        </p:txBody>
      </p:sp>
      <p:sp>
        <p:nvSpPr>
          <p:cNvPr id="41" name="Round Same Side Corner Rectangle 40"/>
          <p:cNvSpPr/>
          <p:nvPr/>
        </p:nvSpPr>
        <p:spPr>
          <a:xfrm rot="16200000">
            <a:off x="3294617" y="2638651"/>
            <a:ext cx="914400" cy="273725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42" name="Parallelogram 41"/>
          <p:cNvSpPr/>
          <p:nvPr/>
        </p:nvSpPr>
        <p:spPr>
          <a:xfrm rot="5400000" flipV="1">
            <a:off x="4838055" y="3594505"/>
            <a:ext cx="1156447" cy="591668"/>
          </a:xfrm>
          <a:prstGeom prst="parallelogram">
            <a:avLst>
              <a:gd name="adj" fmla="val 4090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sx="1000" sy="1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 Single Corner Rectangle 42"/>
          <p:cNvSpPr/>
          <p:nvPr/>
        </p:nvSpPr>
        <p:spPr>
          <a:xfrm>
            <a:off x="5712113" y="3312115"/>
            <a:ext cx="914400" cy="914400"/>
          </a:xfrm>
          <a:prstGeom prst="round1Rect">
            <a:avLst>
              <a:gd name="adj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03</a:t>
            </a:r>
            <a:endParaRPr lang="en-US" sz="3200" b="1" dirty="0"/>
          </a:p>
        </p:txBody>
      </p:sp>
      <p:sp>
        <p:nvSpPr>
          <p:cNvPr id="45" name="Round Same Side Corner Rectangle 44"/>
          <p:cNvSpPr/>
          <p:nvPr/>
        </p:nvSpPr>
        <p:spPr>
          <a:xfrm rot="5400000" flipH="1">
            <a:off x="8128950" y="3546363"/>
            <a:ext cx="914400" cy="273594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Primitive and Wrapper</a:t>
            </a:r>
            <a:endParaRPr lang="en-US" dirty="0"/>
          </a:p>
        </p:txBody>
      </p:sp>
      <p:sp>
        <p:nvSpPr>
          <p:cNvPr id="46" name="Parallelogram 45"/>
          <p:cNvSpPr/>
          <p:nvPr/>
        </p:nvSpPr>
        <p:spPr>
          <a:xfrm rot="16200000" flipH="1" flipV="1">
            <a:off x="6344122" y="4499686"/>
            <a:ext cx="1156447" cy="591668"/>
          </a:xfrm>
          <a:prstGeom prst="parallelogram">
            <a:avLst>
              <a:gd name="adj" fmla="val 40909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393700" sx="1000" sy="1000" algn="tl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 Single Corner Rectangle 46"/>
          <p:cNvSpPr/>
          <p:nvPr/>
        </p:nvSpPr>
        <p:spPr>
          <a:xfrm rot="5400000" flipV="1">
            <a:off x="5712112" y="4217058"/>
            <a:ext cx="914400" cy="914400"/>
          </a:xfrm>
          <a:prstGeom prst="round1Rect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b="1" dirty="0" smtClean="0"/>
              <a:t>04</a:t>
            </a:r>
            <a:endParaRPr lang="en-US" sz="3200" b="1" dirty="0"/>
          </a:p>
        </p:txBody>
      </p:sp>
      <p:sp>
        <p:nvSpPr>
          <p:cNvPr id="60" name="Round Same Side Corner Rectangle 59"/>
          <p:cNvSpPr/>
          <p:nvPr/>
        </p:nvSpPr>
        <p:spPr>
          <a:xfrm rot="16200000">
            <a:off x="3296563" y="4462061"/>
            <a:ext cx="914400" cy="273336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61" name="Parallelogram 60"/>
          <p:cNvSpPr/>
          <p:nvPr/>
        </p:nvSpPr>
        <p:spPr>
          <a:xfrm rot="5400000" flipV="1">
            <a:off x="4833085" y="5418725"/>
            <a:ext cx="1166386" cy="591668"/>
          </a:xfrm>
          <a:prstGeom prst="parallelogram">
            <a:avLst>
              <a:gd name="adj" fmla="val 40909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dist="38100" sx="1000" sy="1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 Single Corner Rectangle 61"/>
          <p:cNvSpPr/>
          <p:nvPr/>
        </p:nvSpPr>
        <p:spPr>
          <a:xfrm flipV="1">
            <a:off x="5712112" y="5131363"/>
            <a:ext cx="914400" cy="914400"/>
          </a:xfrm>
          <a:prstGeom prst="round1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lIns="91440" rtlCol="0" anchor="ctr" anchorCtr="1"/>
          <a:lstStyle/>
          <a:p>
            <a:pPr algn="ctr"/>
            <a:endParaRPr lang="en-US" sz="32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5862673" y="529617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05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7" name="Slide Number Placeholder 8"/>
          <p:cNvSpPr txBox="1">
            <a:spLocks/>
          </p:cNvSpPr>
          <p:nvPr/>
        </p:nvSpPr>
        <p:spPr>
          <a:xfrm>
            <a:off x="8806543" y="6440623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C3D7D9-6EC3-40F1-BB31-778742B91BAA}" type="slidenum">
              <a:rPr 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06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06543" y="6440623"/>
            <a:ext cx="2743200" cy="365125"/>
          </a:xfrm>
        </p:spPr>
        <p:txBody>
          <a:bodyPr/>
          <a:lstStyle/>
          <a:p>
            <a:fld id="{8BC3D7D9-6EC3-40F1-BB31-778742B91BAA}" type="slidenum">
              <a:rPr 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fld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3" y="261312"/>
            <a:ext cx="1925003" cy="888220"/>
          </a:xfrm>
          <a:prstGeom prst="rect">
            <a:avLst/>
          </a:prstGeom>
        </p:spPr>
      </p:pic>
      <p:sp>
        <p:nvSpPr>
          <p:cNvPr id="4" name="AutoShape 2" descr="Java - Khái niệm OOP - VN GEEK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Java - Khái niệm OOP - VN GEEKS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0326" y="380092"/>
            <a:ext cx="305134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 smtClean="0">
                <a:cs typeface="Arial" panose="020B0604020202020204" pitchFamily="34" charset="0"/>
              </a:rPr>
              <a:t>ANGULARJS</a:t>
            </a:r>
            <a:endParaRPr lang="en-US" sz="2400" dirty="0">
              <a:cs typeface="Arial" panose="020B0604020202020204" pitchFamily="34" charset="0"/>
            </a:endParaRPr>
          </a:p>
        </p:txBody>
      </p:sp>
      <p:pic>
        <p:nvPicPr>
          <p:cNvPr id="5122" name="Picture 2" descr="AngularJS MV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293" y="1128938"/>
            <a:ext cx="3509413" cy="549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71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06543" y="6440623"/>
            <a:ext cx="2743200" cy="365125"/>
          </a:xfrm>
        </p:spPr>
        <p:txBody>
          <a:bodyPr/>
          <a:lstStyle/>
          <a:p>
            <a:fld id="{8BC3D7D9-6EC3-40F1-BB31-778742B91BAA}" type="slidenum">
              <a:rPr 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fld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3" y="261312"/>
            <a:ext cx="1925003" cy="888220"/>
          </a:xfrm>
          <a:prstGeom prst="rect">
            <a:avLst/>
          </a:prstGeom>
        </p:spPr>
      </p:pic>
      <p:sp>
        <p:nvSpPr>
          <p:cNvPr id="4" name="AutoShape 2" descr="Java - Khái niệm OOP - VN GEEK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Java - Khái niệm OOP - VN GEEKS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0326" y="380092"/>
            <a:ext cx="305134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 smtClean="0">
                <a:cs typeface="Arial" panose="020B0604020202020204" pitchFamily="34" charset="0"/>
              </a:rPr>
              <a:t>ANGULARJS</a:t>
            </a:r>
            <a:endParaRPr lang="en-US" sz="2400" dirty="0">
              <a:cs typeface="Arial" panose="020B0604020202020204" pitchFamily="34" charset="0"/>
            </a:endParaRPr>
          </a:p>
        </p:txBody>
      </p:sp>
      <p:pic>
        <p:nvPicPr>
          <p:cNvPr id="10" name="Picture 4" descr="Accounting System | ConstantMD Inc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552" y="2612572"/>
            <a:ext cx="3234563" cy="212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V="1">
            <a:off x="7171175" y="2116183"/>
            <a:ext cx="783771" cy="90133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930998" y="2103120"/>
            <a:ext cx="1117614" cy="1306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30998" y="1703010"/>
            <a:ext cx="1117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Modules</a:t>
            </a:r>
            <a:endParaRPr lang="en-US" sz="200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7380514" y="2784661"/>
            <a:ext cx="1299649" cy="54293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680163" y="2771597"/>
            <a:ext cx="2454518" cy="1306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80163" y="2371487"/>
            <a:ext cx="2454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Dependency injection</a:t>
            </a:r>
            <a:endParaRPr lang="en-US" sz="2000" dirty="0"/>
          </a:p>
        </p:txBody>
      </p:sp>
      <p:cxnSp>
        <p:nvCxnSpPr>
          <p:cNvPr id="22" name="Straight Connector 21"/>
          <p:cNvCxnSpPr>
            <a:stCxn id="10" idx="3"/>
          </p:cNvCxnSpPr>
          <p:nvPr/>
        </p:nvCxnSpPr>
        <p:spPr>
          <a:xfrm>
            <a:off x="7713115" y="3674587"/>
            <a:ext cx="1495539" cy="7739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208654" y="3737574"/>
            <a:ext cx="807722" cy="38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208654" y="3353778"/>
            <a:ext cx="807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Scope</a:t>
            </a:r>
            <a:endParaRPr lang="en-US" sz="2000" dirty="0"/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3887715" y="2176100"/>
            <a:ext cx="1036648" cy="84142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794049" y="2171432"/>
            <a:ext cx="1117614" cy="1306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14272" y="1771322"/>
            <a:ext cx="1277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Controller</a:t>
            </a:r>
            <a:endParaRPr lang="en-US" sz="2000" dirty="0"/>
          </a:p>
        </p:txBody>
      </p:sp>
      <p:cxnSp>
        <p:nvCxnSpPr>
          <p:cNvPr id="40" name="Straight Connector 39"/>
          <p:cNvCxnSpPr/>
          <p:nvPr/>
        </p:nvCxnSpPr>
        <p:spPr>
          <a:xfrm flipH="1" flipV="1">
            <a:off x="3402894" y="2971653"/>
            <a:ext cx="1167432" cy="41235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977961" y="2958588"/>
            <a:ext cx="1424932" cy="1306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98184" y="2571542"/>
            <a:ext cx="1732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Data binding</a:t>
            </a:r>
            <a:endParaRPr lang="en-US" sz="2000" dirty="0"/>
          </a:p>
        </p:txBody>
      </p:sp>
      <p:cxnSp>
        <p:nvCxnSpPr>
          <p:cNvPr id="49" name="Straight Connector 48"/>
          <p:cNvCxnSpPr>
            <a:stCxn id="10" idx="1"/>
          </p:cNvCxnSpPr>
          <p:nvPr/>
        </p:nvCxnSpPr>
        <p:spPr>
          <a:xfrm flipH="1">
            <a:off x="2983013" y="3674587"/>
            <a:ext cx="1495539" cy="9236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865399" y="3753888"/>
            <a:ext cx="1117614" cy="1306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85622" y="3353778"/>
            <a:ext cx="1436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Expression</a:t>
            </a:r>
            <a:endParaRPr lang="en-US" sz="2000" dirty="0"/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3315694" y="4086939"/>
            <a:ext cx="1402201" cy="61119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2384317" y="4685074"/>
            <a:ext cx="931376" cy="1306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384317" y="4271900"/>
            <a:ext cx="1197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Service</a:t>
            </a:r>
            <a:endParaRPr lang="en-US" sz="2000" dirty="0"/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3581709" y="4513941"/>
            <a:ext cx="1309705" cy="106900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2677103" y="5569884"/>
            <a:ext cx="904605" cy="1306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656063" y="5169774"/>
            <a:ext cx="1159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Factory</a:t>
            </a:r>
            <a:endParaRPr lang="en-US" sz="2000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7621675" y="4086939"/>
            <a:ext cx="1464744" cy="46201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9086419" y="4548949"/>
            <a:ext cx="92995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006641" y="4135775"/>
            <a:ext cx="1197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Provider</a:t>
            </a:r>
            <a:endParaRPr lang="en-US" sz="2000" dirty="0"/>
          </a:p>
        </p:txBody>
      </p:sp>
      <p:cxnSp>
        <p:nvCxnSpPr>
          <p:cNvPr id="90" name="Straight Connector 89"/>
          <p:cNvCxnSpPr/>
          <p:nvPr/>
        </p:nvCxnSpPr>
        <p:spPr>
          <a:xfrm>
            <a:off x="7524206" y="4535885"/>
            <a:ext cx="1362114" cy="93930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8886320" y="5475189"/>
            <a:ext cx="989200" cy="1306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806543" y="5075079"/>
            <a:ext cx="1436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Directive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515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D7D9-6EC3-40F1-BB31-778742B91BAA}" type="slidenum">
              <a:rPr lang="en-US" smtClean="0"/>
              <a:t>32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23" y="170226"/>
            <a:ext cx="11586754" cy="651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9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3" y="261312"/>
            <a:ext cx="1925003" cy="8882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67890" y="380092"/>
            <a:ext cx="69102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cs typeface="Arial" panose="020B0604020202020204" pitchFamily="34" charset="0"/>
              </a:rPr>
              <a:t>JAVA CORE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67" name="Slide Number Placeholder 8"/>
          <p:cNvSpPr txBox="1">
            <a:spLocks/>
          </p:cNvSpPr>
          <p:nvPr/>
        </p:nvSpPr>
        <p:spPr>
          <a:xfrm>
            <a:off x="8806543" y="6440623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C3D7D9-6EC3-40F1-BB31-778742B91BAA}" type="slidenum">
              <a:rPr 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5930" y="1335061"/>
            <a:ext cx="37939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/>
              <a:t>O</a:t>
            </a:r>
            <a:r>
              <a:rPr lang="en-US" sz="3200" dirty="0" smtClean="0"/>
              <a:t>bject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Objects have states and behaviors.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Software objects also have a states and behaviors. States is stored in fields and behaviors is shown via methods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275348" y="1426502"/>
            <a:ext cx="3793907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/>
              <a:t>O</a:t>
            </a:r>
            <a:r>
              <a:rPr lang="en-US" sz="3200" dirty="0" smtClean="0"/>
              <a:t>bject references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 references is an address that indicates where an object’s variables and method are stored.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05930" y="4198245"/>
            <a:ext cx="49565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S</a:t>
            </a:r>
            <a:r>
              <a:rPr lang="en-US" sz="3200" dirty="0" smtClean="0"/>
              <a:t>tatic and </a:t>
            </a:r>
            <a:r>
              <a:rPr lang="en-US" sz="4000" b="1" dirty="0" smtClean="0"/>
              <a:t>I</a:t>
            </a:r>
            <a:r>
              <a:rPr lang="en-US" sz="3200" dirty="0" smtClean="0"/>
              <a:t>nstance member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Variables and Methods declared using keyword static are called static members of a class.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275348" y="3965629"/>
            <a:ext cx="379390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/>
              <a:t>C</a:t>
            </a:r>
            <a:r>
              <a:rPr lang="en-US" sz="3200" dirty="0" smtClean="0"/>
              <a:t>omments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Comments can be used to explain Java code, and to make it more readable.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3" y="261312"/>
            <a:ext cx="1925003" cy="8882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67890" y="380092"/>
            <a:ext cx="69102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cs typeface="Arial" panose="020B0604020202020204" pitchFamily="34" charset="0"/>
              </a:rPr>
              <a:t>JAVA CORE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67" name="Slide Number Placeholder 8"/>
          <p:cNvSpPr txBox="1">
            <a:spLocks/>
          </p:cNvSpPr>
          <p:nvPr/>
        </p:nvSpPr>
        <p:spPr>
          <a:xfrm>
            <a:off x="8806543" y="6440623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C3D7D9-6EC3-40F1-BB31-778742B91BAA}" type="slidenum">
              <a:rPr 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5930" y="1374250"/>
            <a:ext cx="3793907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/>
              <a:t>P</a:t>
            </a:r>
            <a:r>
              <a:rPr lang="en-US" sz="3200" dirty="0" smtClean="0"/>
              <a:t>rimitive Data Types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 primitive data type specifies the size and type of variable values, and it has no additional methods.	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205929" y="3861125"/>
            <a:ext cx="3793907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/>
              <a:t>W</a:t>
            </a:r>
            <a:r>
              <a:rPr lang="en-US" sz="3200" dirty="0" smtClean="0"/>
              <a:t>rapper classes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Wrapper classes provide a way to use primitive data types (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boolean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,..) as object.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23016" y="1626457"/>
            <a:ext cx="49565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E</a:t>
            </a:r>
            <a:r>
              <a:rPr lang="en-US" sz="3200" dirty="0" smtClean="0"/>
              <a:t>xceptions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When executing Java code, different errors can occur: coding errors made by the programmer, errors due to wrong input, or other unforeseeable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6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06543" y="6440623"/>
            <a:ext cx="2743200" cy="365125"/>
          </a:xfrm>
        </p:spPr>
        <p:txBody>
          <a:bodyPr/>
          <a:lstStyle/>
          <a:p>
            <a:fld id="{8BC3D7D9-6EC3-40F1-BB31-778742B91BAA}" type="slidenum">
              <a:rPr 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3" y="261312"/>
            <a:ext cx="1925003" cy="8882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251205" y="1895370"/>
            <a:ext cx="1140281" cy="1149533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O</a:t>
            </a:r>
            <a:endParaRPr lang="en-US" sz="8000" dirty="0"/>
          </a:p>
        </p:txBody>
      </p:sp>
      <p:sp>
        <p:nvSpPr>
          <p:cNvPr id="23" name="Freeform 22"/>
          <p:cNvSpPr/>
          <p:nvPr/>
        </p:nvSpPr>
        <p:spPr>
          <a:xfrm>
            <a:off x="4051850" y="1683099"/>
            <a:ext cx="6087292" cy="1453245"/>
          </a:xfrm>
          <a:custGeom>
            <a:avLst/>
            <a:gdLst>
              <a:gd name="connsiteX0" fmla="*/ 0 w 6087292"/>
              <a:gd name="connsiteY0" fmla="*/ 0 h 1453245"/>
              <a:gd name="connsiteX1" fmla="*/ 1638302 w 6087292"/>
              <a:gd name="connsiteY1" fmla="*/ 0 h 1453245"/>
              <a:gd name="connsiteX2" fmla="*/ 1638302 w 6087292"/>
              <a:gd name="connsiteY2" fmla="*/ 1 h 1453245"/>
              <a:gd name="connsiteX3" fmla="*/ 4521887 w 6087292"/>
              <a:gd name="connsiteY3" fmla="*/ 1 h 1453245"/>
              <a:gd name="connsiteX4" fmla="*/ 6087292 w 6087292"/>
              <a:gd name="connsiteY4" fmla="*/ 726623 h 1453245"/>
              <a:gd name="connsiteX5" fmla="*/ 4521887 w 6087292"/>
              <a:gd name="connsiteY5" fmla="*/ 1453245 h 1453245"/>
              <a:gd name="connsiteX6" fmla="*/ 418829 w 6087292"/>
              <a:gd name="connsiteY6" fmla="*/ 1453245 h 1453245"/>
              <a:gd name="connsiteX7" fmla="*/ 418829 w 6087292"/>
              <a:gd name="connsiteY7" fmla="*/ 174489 h 145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87292" h="1453245">
                <a:moveTo>
                  <a:pt x="0" y="0"/>
                </a:moveTo>
                <a:lnTo>
                  <a:pt x="1638302" y="0"/>
                </a:lnTo>
                <a:lnTo>
                  <a:pt x="1638302" y="1"/>
                </a:lnTo>
                <a:lnTo>
                  <a:pt x="4521887" y="1"/>
                </a:lnTo>
                <a:lnTo>
                  <a:pt x="6087292" y="726623"/>
                </a:lnTo>
                <a:lnTo>
                  <a:pt x="4521887" y="1453245"/>
                </a:lnTo>
                <a:lnTo>
                  <a:pt x="418829" y="1453245"/>
                </a:lnTo>
                <a:lnTo>
                  <a:pt x="418829" y="174489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6000" dirty="0" smtClean="0"/>
              <a:t>   O</a:t>
            </a:r>
            <a:r>
              <a:rPr lang="en-US" sz="4400" dirty="0" smtClean="0"/>
              <a:t>bject</a:t>
            </a:r>
            <a:endParaRPr lang="en-US" sz="4400" dirty="0"/>
          </a:p>
        </p:txBody>
      </p:sp>
      <p:sp>
        <p:nvSpPr>
          <p:cNvPr id="11" name="Parallelogram 10"/>
          <p:cNvSpPr/>
          <p:nvPr/>
        </p:nvSpPr>
        <p:spPr>
          <a:xfrm rot="5400000">
            <a:off x="2225635" y="2216094"/>
            <a:ext cx="1453244" cy="387256"/>
          </a:xfrm>
          <a:prstGeom prst="parallelogram">
            <a:avLst>
              <a:gd name="adj" fmla="val 4404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51205" y="3351877"/>
            <a:ext cx="1140281" cy="11495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O</a:t>
            </a:r>
          </a:p>
        </p:txBody>
      </p:sp>
      <p:sp>
        <p:nvSpPr>
          <p:cNvPr id="22" name="Freeform 21"/>
          <p:cNvSpPr/>
          <p:nvPr/>
        </p:nvSpPr>
        <p:spPr>
          <a:xfrm>
            <a:off x="4051850" y="3126543"/>
            <a:ext cx="6087292" cy="1453245"/>
          </a:xfrm>
          <a:custGeom>
            <a:avLst/>
            <a:gdLst>
              <a:gd name="connsiteX0" fmla="*/ 0 w 6087292"/>
              <a:gd name="connsiteY0" fmla="*/ 0 h 1453245"/>
              <a:gd name="connsiteX1" fmla="*/ 1638302 w 6087292"/>
              <a:gd name="connsiteY1" fmla="*/ 0 h 1453245"/>
              <a:gd name="connsiteX2" fmla="*/ 1638302 w 6087292"/>
              <a:gd name="connsiteY2" fmla="*/ 1 h 1453245"/>
              <a:gd name="connsiteX3" fmla="*/ 4521887 w 6087292"/>
              <a:gd name="connsiteY3" fmla="*/ 1 h 1453245"/>
              <a:gd name="connsiteX4" fmla="*/ 6087292 w 6087292"/>
              <a:gd name="connsiteY4" fmla="*/ 726623 h 1453245"/>
              <a:gd name="connsiteX5" fmla="*/ 4521887 w 6087292"/>
              <a:gd name="connsiteY5" fmla="*/ 1453245 h 1453245"/>
              <a:gd name="connsiteX6" fmla="*/ 418829 w 6087292"/>
              <a:gd name="connsiteY6" fmla="*/ 1453245 h 1453245"/>
              <a:gd name="connsiteX7" fmla="*/ 418829 w 6087292"/>
              <a:gd name="connsiteY7" fmla="*/ 174489 h 145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87292" h="1453245">
                <a:moveTo>
                  <a:pt x="0" y="0"/>
                </a:moveTo>
                <a:lnTo>
                  <a:pt x="1638302" y="0"/>
                </a:lnTo>
                <a:lnTo>
                  <a:pt x="1638302" y="1"/>
                </a:lnTo>
                <a:lnTo>
                  <a:pt x="4521887" y="1"/>
                </a:lnTo>
                <a:lnTo>
                  <a:pt x="6087292" y="726623"/>
                </a:lnTo>
                <a:lnTo>
                  <a:pt x="4521887" y="1453245"/>
                </a:lnTo>
                <a:lnTo>
                  <a:pt x="418829" y="1453245"/>
                </a:lnTo>
                <a:lnTo>
                  <a:pt x="418829" y="174489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6000" dirty="0" smtClean="0"/>
              <a:t>   O</a:t>
            </a:r>
            <a:r>
              <a:rPr lang="en-US" sz="4400" dirty="0" smtClean="0"/>
              <a:t>riented</a:t>
            </a:r>
            <a:endParaRPr lang="en-US" sz="4400" dirty="0"/>
          </a:p>
        </p:txBody>
      </p:sp>
      <p:sp>
        <p:nvSpPr>
          <p:cNvPr id="16" name="Parallelogram 15"/>
          <p:cNvSpPr/>
          <p:nvPr/>
        </p:nvSpPr>
        <p:spPr>
          <a:xfrm rot="5400000">
            <a:off x="2225635" y="3672601"/>
            <a:ext cx="1453244" cy="387256"/>
          </a:xfrm>
          <a:prstGeom prst="parallelogram">
            <a:avLst>
              <a:gd name="adj" fmla="val 4404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256649" y="4808701"/>
            <a:ext cx="1140281" cy="1149533"/>
          </a:xfrm>
          <a:prstGeom prst="rect">
            <a:avLst/>
          </a:prstGeom>
          <a:solidFill>
            <a:srgbClr val="B82FE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P</a:t>
            </a:r>
            <a:endParaRPr lang="en-US" sz="8000" dirty="0"/>
          </a:p>
        </p:txBody>
      </p:sp>
      <p:sp>
        <p:nvSpPr>
          <p:cNvPr id="21" name="Freeform 20"/>
          <p:cNvSpPr/>
          <p:nvPr/>
        </p:nvSpPr>
        <p:spPr>
          <a:xfrm>
            <a:off x="4057294" y="4583367"/>
            <a:ext cx="6087292" cy="1453245"/>
          </a:xfrm>
          <a:custGeom>
            <a:avLst/>
            <a:gdLst>
              <a:gd name="connsiteX0" fmla="*/ 0 w 6087292"/>
              <a:gd name="connsiteY0" fmla="*/ 0 h 1453245"/>
              <a:gd name="connsiteX1" fmla="*/ 1638302 w 6087292"/>
              <a:gd name="connsiteY1" fmla="*/ 0 h 1453245"/>
              <a:gd name="connsiteX2" fmla="*/ 1638302 w 6087292"/>
              <a:gd name="connsiteY2" fmla="*/ 1 h 1453245"/>
              <a:gd name="connsiteX3" fmla="*/ 4521887 w 6087292"/>
              <a:gd name="connsiteY3" fmla="*/ 1 h 1453245"/>
              <a:gd name="connsiteX4" fmla="*/ 6087292 w 6087292"/>
              <a:gd name="connsiteY4" fmla="*/ 726623 h 1453245"/>
              <a:gd name="connsiteX5" fmla="*/ 4521887 w 6087292"/>
              <a:gd name="connsiteY5" fmla="*/ 1453245 h 1453245"/>
              <a:gd name="connsiteX6" fmla="*/ 418829 w 6087292"/>
              <a:gd name="connsiteY6" fmla="*/ 1453245 h 1453245"/>
              <a:gd name="connsiteX7" fmla="*/ 418829 w 6087292"/>
              <a:gd name="connsiteY7" fmla="*/ 174489 h 145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87292" h="1453245">
                <a:moveTo>
                  <a:pt x="0" y="0"/>
                </a:moveTo>
                <a:lnTo>
                  <a:pt x="1638302" y="0"/>
                </a:lnTo>
                <a:lnTo>
                  <a:pt x="1638302" y="1"/>
                </a:lnTo>
                <a:lnTo>
                  <a:pt x="4521887" y="1"/>
                </a:lnTo>
                <a:lnTo>
                  <a:pt x="6087292" y="726623"/>
                </a:lnTo>
                <a:lnTo>
                  <a:pt x="4521887" y="1453245"/>
                </a:lnTo>
                <a:lnTo>
                  <a:pt x="418829" y="1453245"/>
                </a:lnTo>
                <a:lnTo>
                  <a:pt x="418829" y="17448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6000" dirty="0"/>
              <a:t> </a:t>
            </a:r>
            <a:r>
              <a:rPr lang="en-US" sz="6000" dirty="0" smtClean="0"/>
              <a:t>  P</a:t>
            </a:r>
            <a:r>
              <a:rPr lang="en-US" sz="4400" dirty="0" smtClean="0"/>
              <a:t>rogramming</a:t>
            </a:r>
            <a:endParaRPr lang="en-US" sz="4400" dirty="0"/>
          </a:p>
        </p:txBody>
      </p:sp>
      <p:sp>
        <p:nvSpPr>
          <p:cNvPr id="20" name="Parallelogram 19"/>
          <p:cNvSpPr/>
          <p:nvPr/>
        </p:nvSpPr>
        <p:spPr>
          <a:xfrm rot="5400000">
            <a:off x="2231079" y="5129425"/>
            <a:ext cx="1453244" cy="387256"/>
          </a:xfrm>
          <a:prstGeom prst="parallelogram">
            <a:avLst>
              <a:gd name="adj" fmla="val 4404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267890" y="380092"/>
            <a:ext cx="69102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cs typeface="Arial" panose="020B0604020202020204" pitchFamily="34" charset="0"/>
              </a:rPr>
              <a:t>JAVA CORE</a:t>
            </a:r>
            <a:endParaRPr lang="en-US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3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5971901" y="1711874"/>
            <a:ext cx="3446419" cy="679270"/>
          </a:xfrm>
          <a:prstGeom prst="roundRect">
            <a:avLst/>
          </a:prstGeom>
          <a:solidFill>
            <a:srgbClr val="FF0000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Encapsulation</a:t>
            </a:r>
            <a:endParaRPr lang="en-US" sz="3200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06543" y="6440623"/>
            <a:ext cx="2743200" cy="365125"/>
          </a:xfrm>
        </p:spPr>
        <p:txBody>
          <a:bodyPr/>
          <a:lstStyle/>
          <a:p>
            <a:fld id="{8BC3D7D9-6EC3-40F1-BB31-778742B91BAA}" type="slidenum">
              <a:rPr 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3" y="261312"/>
            <a:ext cx="1925003" cy="8882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67890" y="380092"/>
            <a:ext cx="69102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cs typeface="Arial" panose="020B0604020202020204" pitchFamily="34" charset="0"/>
              </a:rPr>
              <a:t>JAVA CORE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4" name="AutoShape 2" descr="Java - Khái niệm OOP - VN GEEK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Java - Khái niệm OOP - VN GEEKS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90615" y="3122344"/>
            <a:ext cx="14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INHERITANCE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Arc 2"/>
          <p:cNvSpPr/>
          <p:nvPr/>
        </p:nvSpPr>
        <p:spPr>
          <a:xfrm rot="5400000">
            <a:off x="1878533" y="2107372"/>
            <a:ext cx="5251582" cy="3487784"/>
          </a:xfrm>
          <a:prstGeom prst="arc">
            <a:avLst>
              <a:gd name="adj1" fmla="val 11911509"/>
              <a:gd name="adj2" fmla="val 20577364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5242376" y="1548589"/>
            <a:ext cx="1005840" cy="1005840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01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460486" y="2887341"/>
            <a:ext cx="3446419" cy="679270"/>
          </a:xfrm>
          <a:prstGeom prst="roundRect">
            <a:avLst/>
          </a:prstGeom>
          <a:solidFill>
            <a:srgbClr val="92D050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Inheritance</a:t>
            </a:r>
            <a:endParaRPr lang="en-US" sz="3200" b="1" dirty="0"/>
          </a:p>
        </p:txBody>
      </p:sp>
      <p:sp>
        <p:nvSpPr>
          <p:cNvPr id="13" name="Flowchart: Connector 12"/>
          <p:cNvSpPr/>
          <p:nvPr/>
        </p:nvSpPr>
        <p:spPr>
          <a:xfrm>
            <a:off x="5730961" y="2724056"/>
            <a:ext cx="1005840" cy="1005840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92D050"/>
                </a:solidFill>
              </a:rPr>
              <a:t>02</a:t>
            </a:r>
            <a:endParaRPr lang="en-US" sz="4000" b="1" dirty="0">
              <a:solidFill>
                <a:srgbClr val="92D05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460486" y="4138616"/>
            <a:ext cx="3446419" cy="679270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Polymorphism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5730961" y="3975331"/>
            <a:ext cx="1005840" cy="1005840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C000"/>
                </a:solidFill>
              </a:rPr>
              <a:t>03</a:t>
            </a:r>
            <a:endParaRPr lang="en-US" sz="4000" b="1" dirty="0">
              <a:solidFill>
                <a:srgbClr val="FFC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971901" y="5307963"/>
            <a:ext cx="3446419" cy="679270"/>
          </a:xfrm>
          <a:prstGeom prst="round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Abstraction</a:t>
            </a:r>
            <a:endParaRPr lang="en-US" sz="3200" b="1" dirty="0"/>
          </a:p>
        </p:txBody>
      </p:sp>
      <p:sp>
        <p:nvSpPr>
          <p:cNvPr id="18" name="Flowchart: Connector 17"/>
          <p:cNvSpPr/>
          <p:nvPr/>
        </p:nvSpPr>
        <p:spPr>
          <a:xfrm>
            <a:off x="5242376" y="5144678"/>
            <a:ext cx="1005840" cy="1005840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04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1026" name="Picture 2" descr="Greg Violan Portfolio Webs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029" y="2191984"/>
            <a:ext cx="3330347" cy="3330348"/>
          </a:xfrm>
          <a:prstGeom prst="flowChartConnector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30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06543" y="6440623"/>
            <a:ext cx="2743200" cy="365125"/>
          </a:xfrm>
        </p:spPr>
        <p:txBody>
          <a:bodyPr/>
          <a:lstStyle/>
          <a:p>
            <a:fld id="{8BC3D7D9-6EC3-40F1-BB31-778742B91BAA}" type="slidenum">
              <a:rPr 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3" y="261312"/>
            <a:ext cx="1925003" cy="8882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67890" y="380092"/>
            <a:ext cx="69102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cs typeface="Arial" panose="020B0604020202020204" pitchFamily="34" charset="0"/>
              </a:rPr>
              <a:t>JAVA CORE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4" name="AutoShape 2" descr="Java - Khái niệm OOP - VN GEEK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Java - Khái niệm OOP - VN GEEKS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689255" y="2248500"/>
            <a:ext cx="3793907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/>
              <a:t>O</a:t>
            </a:r>
            <a:r>
              <a:rPr lang="en-US" sz="3200" dirty="0" smtClean="0"/>
              <a:t>verloading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Overloading is a technique that allows in the same class to have many methods of the same name but with different number of parameters or parameter data types.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723016" y="2248500"/>
            <a:ext cx="37939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/>
              <a:t>O</a:t>
            </a:r>
            <a:r>
              <a:rPr lang="en-US" sz="3200" dirty="0" smtClean="0"/>
              <a:t>verriding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Overriding is used in cases where the child class inherits from the parent class and wants to redefine a method already in the parent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9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056958" y="2976118"/>
            <a:ext cx="914400" cy="2075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06543" y="6440623"/>
            <a:ext cx="2743200" cy="365125"/>
          </a:xfrm>
        </p:spPr>
        <p:txBody>
          <a:bodyPr/>
          <a:lstStyle/>
          <a:p>
            <a:fld id="{8BC3D7D9-6EC3-40F1-BB31-778742B91BAA}" type="slidenum">
              <a:rPr 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3" y="261312"/>
            <a:ext cx="1925003" cy="8882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67890" y="380092"/>
            <a:ext cx="69102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cs typeface="Arial" panose="020B0604020202020204" pitchFamily="34" charset="0"/>
              </a:rPr>
              <a:t>JAVA CORE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4" name="AutoShape 2" descr="Java - Khái niệm OOP - VN GEEK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Java - Khái niệm OOP - VN GEEKS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971358" y="2364693"/>
            <a:ext cx="251180" cy="29077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5871754" y="2844436"/>
            <a:ext cx="457200" cy="457200"/>
          </a:xfrm>
          <a:prstGeom prst="flowChartConnector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718828" y="2364693"/>
            <a:ext cx="1593670" cy="143038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1" dirty="0" smtClean="0"/>
              <a:t>Equals</a:t>
            </a:r>
            <a:endParaRPr lang="en-US" sz="2000" b="1" dirty="0"/>
          </a:p>
        </p:txBody>
      </p:sp>
      <p:sp>
        <p:nvSpPr>
          <p:cNvPr id="12" name="Round Single Corner Rectangle 11"/>
          <p:cNvSpPr/>
          <p:nvPr/>
        </p:nvSpPr>
        <p:spPr>
          <a:xfrm flipH="1">
            <a:off x="3718828" y="2364693"/>
            <a:ext cx="535578" cy="594361"/>
          </a:xfrm>
          <a:prstGeom prst="round1Rect">
            <a:avLst>
              <a:gd name="adj" fmla="val 4105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01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517" y="2844436"/>
            <a:ext cx="493441" cy="493441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6165668" y="4429974"/>
            <a:ext cx="914400" cy="20753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5871754" y="4305141"/>
            <a:ext cx="457200" cy="457200"/>
          </a:xfrm>
          <a:prstGeom prst="flowChartConnector">
            <a:avLst/>
          </a:prstGeom>
          <a:solidFill>
            <a:schemeClr val="bg1"/>
          </a:solidFill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6905358" y="3818548"/>
            <a:ext cx="1593670" cy="1430384"/>
          </a:xfrm>
          <a:prstGeom prst="round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000" b="1" dirty="0" smtClean="0"/>
              <a:t>Hash code</a:t>
            </a:r>
            <a:endParaRPr lang="en-US" sz="2000" b="1" dirty="0"/>
          </a:p>
        </p:txBody>
      </p:sp>
      <p:sp>
        <p:nvSpPr>
          <p:cNvPr id="42" name="Round Single Corner Rectangle 41"/>
          <p:cNvSpPr/>
          <p:nvPr/>
        </p:nvSpPr>
        <p:spPr>
          <a:xfrm>
            <a:off x="7963450" y="3818548"/>
            <a:ext cx="535578" cy="594361"/>
          </a:xfrm>
          <a:prstGeom prst="round1Rect">
            <a:avLst>
              <a:gd name="adj" fmla="val 4105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9933"/>
                </a:solidFill>
              </a:rPr>
              <a:t>02</a:t>
            </a:r>
            <a:endParaRPr lang="en-US" sz="2000" b="1" dirty="0">
              <a:solidFill>
                <a:srgbClr val="FF9933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4273831"/>
            <a:ext cx="488510" cy="488510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3409717" y="2556200"/>
            <a:ext cx="0" cy="102302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04167" y="2467393"/>
            <a:ext cx="2405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EQUALS</a:t>
            </a:r>
            <a:r>
              <a:rPr lang="en-US" dirty="0" smtClean="0"/>
              <a:t> is a method of lang.Object class, and it is use to compare two object.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8817430" y="3931920"/>
            <a:ext cx="1" cy="120178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817430" y="3795076"/>
            <a:ext cx="24318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HASHCODE</a:t>
            </a:r>
            <a:r>
              <a:rPr lang="en-US" dirty="0" smtClean="0"/>
              <a:t> is an integer value associated with every object in java, facilitating the hashing in hash tables.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8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872</Words>
  <Application>Microsoft Office PowerPoint</Application>
  <PresentationFormat>Widescreen</PresentationFormat>
  <Paragraphs>229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Hong Nghia</dc:creator>
  <cp:lastModifiedBy>Pham Hong Nghia</cp:lastModifiedBy>
  <cp:revision>226</cp:revision>
  <dcterms:created xsi:type="dcterms:W3CDTF">2021-03-05T14:38:09Z</dcterms:created>
  <dcterms:modified xsi:type="dcterms:W3CDTF">2021-04-13T05:43:57Z</dcterms:modified>
</cp:coreProperties>
</file>